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8" r:id="rId4"/>
    <p:sldId id="260" r:id="rId5"/>
    <p:sldId id="272" r:id="rId6"/>
    <p:sldId id="262" r:id="rId7"/>
    <p:sldId id="263" r:id="rId8"/>
    <p:sldId id="265" r:id="rId9"/>
    <p:sldId id="266" r:id="rId10"/>
    <p:sldId id="273" r:id="rId11"/>
    <p:sldId id="275" r:id="rId12"/>
    <p:sldId id="276" r:id="rId13"/>
    <p:sldId id="268" r:id="rId14"/>
    <p:sldId id="269" r:id="rId15"/>
    <p:sldId id="270" r:id="rId16"/>
    <p:sldId id="271" r:id="rId17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4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B5EE8-74BF-42FC-AF63-67BE8808B702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18103-57DF-4137-B6BE-58E329DC9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59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213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313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150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476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96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515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836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03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384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380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454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285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8103-57DF-4137-B6BE-58E329DC95C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12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46465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46465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46465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05255" y="3648455"/>
            <a:ext cx="7315200" cy="1280160"/>
          </a:xfrm>
          <a:custGeom>
            <a:avLst/>
            <a:gdLst/>
            <a:ahLst/>
            <a:cxnLst/>
            <a:rect l="l" t="t" r="r" b="b"/>
            <a:pathLst>
              <a:path w="7315200" h="1280160">
                <a:moveTo>
                  <a:pt x="0" y="1280159"/>
                </a:moveTo>
                <a:lnTo>
                  <a:pt x="7315200" y="1280159"/>
                </a:lnTo>
                <a:lnTo>
                  <a:pt x="7315200" y="0"/>
                </a:lnTo>
                <a:lnTo>
                  <a:pt x="0" y="0"/>
                </a:lnTo>
                <a:lnTo>
                  <a:pt x="0" y="1280159"/>
                </a:lnTo>
                <a:close/>
              </a:path>
            </a:pathLst>
          </a:custGeom>
          <a:ln w="6096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14400" y="5049011"/>
            <a:ext cx="7315200" cy="685800"/>
          </a:xfrm>
          <a:custGeom>
            <a:avLst/>
            <a:gdLst/>
            <a:ahLst/>
            <a:cxnLst/>
            <a:rect l="l" t="t" r="r" b="b"/>
            <a:pathLst>
              <a:path w="7315200" h="685800">
                <a:moveTo>
                  <a:pt x="0" y="685800"/>
                </a:moveTo>
                <a:lnTo>
                  <a:pt x="7315200" y="685800"/>
                </a:lnTo>
                <a:lnTo>
                  <a:pt x="7315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6096">
            <a:solidFill>
              <a:srgbClr val="9FB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67386"/>
            <a:ext cx="8072119" cy="91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46465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081694"/>
            <a:ext cx="7146290" cy="3546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78687" y="6395847"/>
            <a:ext cx="231775" cy="2324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64652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hunghsiang617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3810000"/>
            <a:ext cx="7096125" cy="9188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7495">
              <a:lnSpc>
                <a:spcPct val="100000"/>
              </a:lnSpc>
              <a:spcBef>
                <a:spcPts val="105"/>
              </a:spcBef>
            </a:pPr>
            <a:r>
              <a:rPr sz="2900" dirty="0">
                <a:latin typeface="Times New Roman"/>
                <a:cs typeface="Times New Roman"/>
              </a:rPr>
              <a:t>20</a:t>
            </a:r>
            <a:r>
              <a:rPr lang="en-US" altLang="zh-TW" sz="2900" dirty="0">
                <a:latin typeface="Times New Roman"/>
                <a:cs typeface="Times New Roman"/>
              </a:rPr>
              <a:t>20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lang="zh-TW" altLang="en-US" sz="2900" dirty="0">
                <a:latin typeface="Times New Roman"/>
                <a:cs typeface="Times New Roman"/>
              </a:rPr>
              <a:t>影像處理 </a:t>
            </a:r>
            <a:r>
              <a:rPr sz="2900" spc="-5" dirty="0">
                <a:latin typeface="Times New Roman"/>
                <a:cs typeface="Times New Roman"/>
              </a:rPr>
              <a:t>Image </a:t>
            </a:r>
            <a:r>
              <a:rPr sz="2900" dirty="0">
                <a:latin typeface="Times New Roman"/>
                <a:cs typeface="Times New Roman"/>
              </a:rPr>
              <a:t>Processing </a:t>
            </a:r>
            <a:endParaRPr lang="en-US" sz="2900" dirty="0">
              <a:latin typeface="Times New Roman"/>
              <a:cs typeface="Times New Roman"/>
            </a:endParaRPr>
          </a:p>
          <a:p>
            <a:pPr marL="277495">
              <a:lnSpc>
                <a:spcPct val="100000"/>
              </a:lnSpc>
              <a:spcBef>
                <a:spcPts val="105"/>
              </a:spcBef>
            </a:pPr>
            <a:r>
              <a:rPr sz="2900" spc="-5" dirty="0">
                <a:latin typeface="Times New Roman"/>
                <a:cs typeface="Times New Roman"/>
              </a:rPr>
              <a:t>Homework</a:t>
            </a:r>
            <a:r>
              <a:rPr sz="2900" spc="-1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43000" y="5181600"/>
            <a:ext cx="365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 Sun, Yung-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0">
            <a:blip r:embed="rId2"/>
            <a:stretch>
              <a:fillRect l="-1704" t="-1752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2290" name="標題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446276"/>
          </a:xfrm>
        </p:spPr>
        <p:txBody>
          <a:bodyPr/>
          <a:lstStyle/>
          <a:p>
            <a:r>
              <a:rPr lang="en-US" altLang="zh-TW" dirty="0"/>
              <a:t>7. Image registration</a:t>
            </a:r>
            <a:endParaRPr lang="zh-TW" altLang="en-US" dirty="0"/>
          </a:p>
        </p:txBody>
      </p:sp>
      <p:pic>
        <p:nvPicPr>
          <p:cNvPr id="12292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06813"/>
            <a:ext cx="828675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65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CA1A4A-1B8A-4538-A9E5-58B97232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167386"/>
            <a:ext cx="8072119" cy="446276"/>
          </a:xfrm>
        </p:spPr>
        <p:txBody>
          <a:bodyPr/>
          <a:lstStyle/>
          <a:p>
            <a:r>
              <a:rPr lang="en-US" altLang="zh-TW" dirty="0"/>
              <a:t>7. Image registration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6641BE-C52C-43C0-AB26-06AADDA26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081694"/>
            <a:ext cx="7146290" cy="2690480"/>
          </a:xfrm>
        </p:spPr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287020" algn="l"/>
              </a:tabLst>
              <a:defRPr/>
            </a:pPr>
            <a:endParaRPr kumimoji="0" lang="en-US" altLang="zh-TW" sz="20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287020" algn="l"/>
              </a:tabLst>
              <a:defRPr/>
            </a:pPr>
            <a:r>
              <a:rPr kumimoji="0" lang="en-US" altLang="zh-TW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Requirement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– Given two images A and B, B is a transformation</a:t>
            </a:r>
            <a:r>
              <a:rPr kumimoji="0" lang="en-US" altLang="zh-TW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of A by </a:t>
            </a:r>
            <a:r>
              <a:rPr lang="en-US" altLang="zh-TW" sz="2000" kern="1200" dirty="0">
                <a:solidFill>
                  <a:prstClr val="black"/>
                </a:solidFill>
              </a:rPr>
              <a:t>scaling </a:t>
            </a:r>
            <a:r>
              <a:rPr kumimoji="0" lang="en-US" altLang="zh-TW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rotation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 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287020" algn="l"/>
              </a:tabLst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algn="l" rtl="0">
              <a:spcBef>
                <a:spcPts val="105"/>
              </a:spcBef>
              <a:tabLst>
                <a:tab pos="287020" algn="l"/>
              </a:tabLst>
              <a:defRPr/>
            </a:pPr>
            <a:r>
              <a:rPr lang="en-US" altLang="zh-TW" sz="2000" kern="1200" dirty="0">
                <a:solidFill>
                  <a:prstClr val="black"/>
                </a:solidFill>
              </a:rPr>
              <a:t>Please r</a:t>
            </a:r>
            <a:r>
              <a:rPr lang="en-US" altLang="zh-TW" sz="2000" kern="1200" baseline="0" dirty="0">
                <a:solidFill>
                  <a:prstClr val="black"/>
                </a:solidFill>
              </a:rPr>
              <a:t>egister </a:t>
            </a:r>
            <a:r>
              <a:rPr lang="en-US" altLang="zh-TW" sz="2000" kern="1200" dirty="0">
                <a:solidFill>
                  <a:prstClr val="black"/>
                </a:solidFill>
              </a:rPr>
              <a:t>image B to image A</a:t>
            </a:r>
            <a:r>
              <a:rPr lang="en-US" altLang="zh-TW" sz="2000" kern="1200" baseline="0" dirty="0">
                <a:solidFill>
                  <a:prstClr val="black"/>
                </a:solidFill>
              </a:rPr>
              <a:t>.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287020" algn="l"/>
              </a:tabLst>
              <a:defRPr/>
            </a:pPr>
            <a:endParaRPr lang="en-US" altLang="zh-TW" sz="2000" kern="12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5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A4A069E-CA6A-4CEE-AFD6-D26BC1DAF9CC}"/>
              </a:ext>
            </a:extLst>
          </p:cNvPr>
          <p:cNvSpPr txBox="1"/>
          <p:nvPr/>
        </p:nvSpPr>
        <p:spPr>
          <a:xfrm>
            <a:off x="4417149" y="271322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E9EA2C8-EBBA-4EEE-9DA7-D5FC8402E671}"/>
              </a:ext>
            </a:extLst>
          </p:cNvPr>
          <p:cNvSpPr txBox="1"/>
          <p:nvPr/>
        </p:nvSpPr>
        <p:spPr>
          <a:xfrm>
            <a:off x="7036760" y="2678668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Registered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4A069E-CA6A-4CEE-AFD6-D26BC1DAF9CC}"/>
              </a:ext>
            </a:extLst>
          </p:cNvPr>
          <p:cNvSpPr txBox="1"/>
          <p:nvPr/>
        </p:nvSpPr>
        <p:spPr>
          <a:xfrm>
            <a:off x="1443255" y="27866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7" y="3308854"/>
            <a:ext cx="2977812" cy="220331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679" y="3242565"/>
            <a:ext cx="2977812" cy="220331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74" y="3156009"/>
            <a:ext cx="28384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72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CA1A4A-1B8A-4538-A9E5-58B97232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167386"/>
            <a:ext cx="8072119" cy="446276"/>
          </a:xfrm>
        </p:spPr>
        <p:txBody>
          <a:bodyPr/>
          <a:lstStyle/>
          <a:p>
            <a:r>
              <a:rPr lang="en-US" altLang="zh-TW" dirty="0"/>
              <a:t>7. Image registration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626641BE-C52C-43C0-AB26-06AADDA2615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35940" y="1081694"/>
                <a:ext cx="7146290" cy="3482043"/>
              </a:xfrm>
            </p:spPr>
            <p:txBody>
              <a:bodyPr/>
              <a:lstStyle/>
              <a:p>
                <a:pPr marL="127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5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287020" algn="l"/>
                  </a:tabLst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Find </a:t>
                </a:r>
                <a:endParaRPr kumimoji="0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127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5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287020" algn="l"/>
                  </a:tabLst>
                  <a:defRPr/>
                </a:pPr>
                <a:r>
                  <a:rPr lang="en-US" altLang="zh-TW" sz="2000" kern="1200" dirty="0" smtClean="0">
                    <a:solidFill>
                      <a:prstClr val="black"/>
                    </a:solidFill>
                  </a:rPr>
                  <a:t>(1) </a:t>
                </a:r>
                <a:r>
                  <a:rPr lang="en-US" altLang="zh-TW" sz="2000" kern="1200" dirty="0">
                    <a:solidFill>
                      <a:prstClr val="black"/>
                    </a:solidFill>
                  </a:rPr>
                  <a:t>the scaling factor </a:t>
                </a:r>
                <a14:m>
                  <m:oMath xmlns:m="http://schemas.openxmlformats.org/officeDocument/2006/math">
                    <m:r>
                      <a:rPr lang="en-US" altLang="zh-TW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TW" sz="2000" kern="1200" dirty="0">
                    <a:solidFill>
                      <a:prstClr val="black"/>
                    </a:solidFill>
                  </a:rPr>
                  <a:t> of the </a:t>
                </a:r>
                <a:r>
                  <a:rPr lang="en-US" altLang="zh-TW" sz="2000" kern="1200" dirty="0" smtClean="0">
                    <a:solidFill>
                      <a:prstClr val="black"/>
                    </a:solidFill>
                  </a:rPr>
                  <a:t>registration and</a:t>
                </a:r>
                <a:r>
                  <a:rPr lang="en-US" altLang="zh-TW" sz="2000" kern="1200" dirty="0">
                    <a:solidFill>
                      <a:prstClr val="black"/>
                    </a:solidFill>
                  </a:rPr>
                  <a:t/>
                </a:r>
                <a:br>
                  <a:rPr lang="en-US" altLang="zh-TW" sz="2000" kern="1200" dirty="0">
                    <a:solidFill>
                      <a:prstClr val="black"/>
                    </a:solidFill>
                  </a:rPr>
                </a:br>
                <a:r>
                  <a:rPr lang="en-US" altLang="zh-TW" sz="2000" kern="1200" dirty="0" smtClean="0">
                    <a:solidFill>
                      <a:prstClr val="black"/>
                    </a:solidFill>
                  </a:rPr>
                  <a:t>(2) </a:t>
                </a:r>
                <a:r>
                  <a:rPr lang="en-US" altLang="zh-TW" sz="2000" kern="1200" dirty="0">
                    <a:solidFill>
                      <a:prstClr val="black"/>
                    </a:solidFill>
                  </a:rPr>
                  <a:t>the rotation angle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/>
                      </a:rPr>
                      <m:t>𝜃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(clockwise</a:t>
                </a:r>
                <a:r>
                  <a:rPr kumimoji="0" lang="en-US" altLang="zh-TW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)</a:t>
                </a:r>
                <a:r>
                  <a:rPr kumimoji="0" lang="en-US" altLang="zh-TW" sz="2000" b="0" i="0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and</a:t>
                </a: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127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5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287020" algn="l"/>
                  </a:tabLst>
                  <a:defRPr/>
                </a:pPr>
                <a:r>
                  <a:rPr kumimoji="0" lang="en-US" altLang="zh-TW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(3) Evaluate the difference between image </a:t>
                </a:r>
                <a:r>
                  <a:rPr lang="en-US" altLang="zh-TW" sz="2000" kern="1200" dirty="0">
                    <a:solidFill>
                      <a:prstClr val="black"/>
                    </a:solidFill>
                  </a:rPr>
                  <a:t>A and </a:t>
                </a:r>
                <a:r>
                  <a:rPr lang="en-US" altLang="zh-TW" sz="2000" kern="1200" dirty="0" smtClean="0">
                    <a:solidFill>
                      <a:prstClr val="black"/>
                    </a:solidFill>
                  </a:rPr>
                  <a:t>registered image</a:t>
                </a:r>
                <a:endParaRPr lang="en-US" altLang="zh-TW" sz="2000" kern="1200" dirty="0" smtClean="0">
                  <a:solidFill>
                    <a:prstClr val="black"/>
                  </a:solidFill>
                </a:endParaRPr>
              </a:p>
              <a:p>
                <a:pPr marL="127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5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287020" algn="l"/>
                  </a:tabLst>
                  <a:defRPr/>
                </a:pPr>
                <a:r>
                  <a:rPr kumimoji="0" lang="en-US" altLang="zh-TW" sz="2000" b="0" i="0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		Intensity difference</a:t>
                </a:r>
                <a:r>
                  <a:rPr kumimoji="0" lang="en-US" altLang="zh-TW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/>
                </a:r>
                <a:br>
                  <a:rPr kumimoji="0" lang="en-US" altLang="zh-TW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0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US" altLang="zh-TW" sz="20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𝐷</m:t>
                          </m:r>
                        </m:e>
                        <m:sub>
                          <m:r>
                            <a:rPr kumimoji="0" lang="en-US" altLang="zh-TW" sz="20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𝑝𝑖𝑥𝑒𝑙</m:t>
                          </m:r>
                        </m:sub>
                      </m:sSub>
                      <m:r>
                        <a:rPr kumimoji="0" lang="en-US" altLang="zh-TW" sz="20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kumimoji="0" lang="en-US" altLang="zh-TW" sz="20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fPr>
                        <m:num>
                          <m:r>
                            <a:rPr kumimoji="0" lang="en-US" altLang="zh-TW" sz="20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altLang="zh-TW" sz="2000" b="0" i="1" u="none" strike="noStrike" kern="1200" cap="none" spc="0" normalizeH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000" b="0" i="1" u="none" strike="noStrike" kern="1200" cap="none" spc="0" normalizeH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/>
                                </a:rPr>
                                <m:t>𝐼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0" lang="en-US" altLang="zh-TW" sz="20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naryPr>
                        <m:sub>
                          <m:r>
                            <a:rPr kumimoji="0" lang="en-US" altLang="zh-TW" sz="20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𝑝</m:t>
                          </m:r>
                          <m:r>
                            <a:rPr kumimoji="0" lang="en-US" altLang="zh-TW" sz="20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∈</m:t>
                          </m:r>
                          <m:r>
                            <a:rPr kumimoji="0" lang="en-US" altLang="zh-TW" sz="20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𝐼</m:t>
                          </m:r>
                        </m:sub>
                        <m:sup/>
                        <m:e>
                          <m:r>
                            <a:rPr kumimoji="0" lang="en-US" altLang="zh-TW" sz="20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|</m:t>
                          </m:r>
                          <m:acc>
                            <m:accPr>
                              <m:chr m:val="̂"/>
                              <m:ctrlPr>
                                <a:rPr kumimoji="0" lang="en-US" altLang="zh-TW" sz="2000" b="0" i="1" u="none" strike="noStrike" kern="1200" cap="none" spc="0" normalizeH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TW" sz="2000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TW" sz="2000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acc>
                          <m:r>
                            <a:rPr kumimoji="0" lang="en-US" altLang="zh-TW" sz="20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TW" sz="2000" b="0" i="1" u="none" strike="noStrike" kern="1200" cap="none" spc="0" normalizeH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000" b="0" i="1" u="none" strike="noStrike" kern="1200" cap="none" spc="0" normalizeH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0" lang="en-US" altLang="zh-TW" sz="2000" b="0" i="1" u="none" strike="noStrike" kern="1200" cap="none" spc="0" normalizeH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0" lang="en-US" altLang="zh-TW" sz="20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|</m:t>
                          </m:r>
                        </m:e>
                      </m:nary>
                      <m:r>
                        <a:rPr kumimoji="0" lang="en-US" altLang="zh-TW" sz="20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kumimoji="0" lang="en-US" altLang="zh-TW" sz="20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/>
                        </a:rPr>
                        <m:t>𝐼</m:t>
                      </m:r>
                      <m:r>
                        <a:rPr kumimoji="0" lang="en-US" altLang="zh-TW" sz="20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/>
                        </a:rPr>
                        <m:t>:</m:t>
                      </m:r>
                      <m:r>
                        <a:rPr kumimoji="0" lang="en-US" altLang="zh-TW" sz="20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/>
                        </a:rPr>
                        <m:t>𝑝𝑜𝑖𝑛𝑡𝑠</m:t>
                      </m:r>
                      <m:r>
                        <a:rPr kumimoji="0" lang="en-US" altLang="zh-TW" sz="20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/>
                        </a:rPr>
                        <m:t> </m:t>
                      </m:r>
                      <m:r>
                        <a:rPr kumimoji="0" lang="en-US" altLang="zh-TW" sz="20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/>
                        </a:rPr>
                        <m:t>𝑖𝑛</m:t>
                      </m:r>
                      <m:r>
                        <a:rPr kumimoji="0" lang="en-US" altLang="zh-TW" sz="20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/>
                        </a:rPr>
                        <m:t> </m:t>
                      </m:r>
                      <m:r>
                        <a:rPr kumimoji="0" lang="en-US" altLang="zh-TW" sz="20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/>
                        </a:rPr>
                        <m:t>𝑖𝑚𝑎𝑔𝑒</m:t>
                      </m:r>
                      <m:r>
                        <a:rPr kumimoji="0" lang="en-US" altLang="zh-TW" sz="20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/>
                        </a:rPr>
                        <m:t>, </m:t>
                      </m:r>
                      <m:sSub>
                        <m:sSubPr>
                          <m:ctrlPr>
                            <a:rPr kumimoji="0" lang="en-US" altLang="zh-TW" sz="20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US" altLang="zh-TW" sz="20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𝑖</m:t>
                          </m:r>
                        </m:e>
                        <m:sub>
                          <m:r>
                            <a:rPr kumimoji="0" lang="en-US" altLang="zh-TW" sz="2000" b="0" i="1" u="none" strike="noStrike" kern="1200" cap="none" spc="0" normalizeH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𝑝</m:t>
                          </m:r>
                        </m:sub>
                      </m:sSub>
                      <m:r>
                        <a:rPr kumimoji="0" lang="en-US" altLang="zh-TW" sz="20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/>
                        </a:rPr>
                        <m:t>:</m:t>
                      </m:r>
                      <m:r>
                        <a:rPr kumimoji="0" lang="en-US" altLang="zh-TW" sz="20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/>
                        </a:rPr>
                        <m:t>𝑖𝑛𝑡𝑒𝑛𝑠𝑖𝑡𝑦</m:t>
                      </m:r>
                      <m:r>
                        <a:rPr kumimoji="0" lang="en-US" altLang="zh-TW" sz="20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/>
                        </a:rPr>
                        <m:t> </m:t>
                      </m:r>
                      <m:r>
                        <a:rPr kumimoji="0" lang="en-US" altLang="zh-TW" sz="20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/>
                        </a:rPr>
                        <m:t>𝑜𝑓</m:t>
                      </m:r>
                      <m:r>
                        <a:rPr kumimoji="0" lang="en-US" altLang="zh-TW" sz="20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/>
                        </a:rPr>
                        <m:t> </m:t>
                      </m:r>
                      <m:r>
                        <a:rPr kumimoji="0" lang="en-US" altLang="zh-TW" sz="20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/>
                        </a:rPr>
                        <m:t>𝑝𝑜𝑖𝑛𝑡</m:t>
                      </m:r>
                      <m:r>
                        <a:rPr kumimoji="0" lang="en-US" altLang="zh-TW" sz="20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/>
                        </a:rPr>
                        <m:t> </m:t>
                      </m:r>
                      <m:r>
                        <a:rPr kumimoji="0" lang="en-US" altLang="zh-TW" sz="2000" b="0" i="1" u="none" strike="noStrike" kern="1200" cap="none" spc="0" normalizeH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/>
                        </a:rPr>
                        <m:t>𝑝</m:t>
                      </m:r>
                    </m:oMath>
                  </m:oMathPara>
                </a14:m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25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文字版面配置區 2">
                <a:extLst>
                  <a:ext uri="{FF2B5EF4-FFF2-40B4-BE49-F238E27FC236}">
                    <a16:creationId xmlns:a16="http://schemas.microsoft.com/office/drawing/2014/main" id="{626641BE-C52C-43C0-AB26-06AADDA26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5940" y="1081694"/>
                <a:ext cx="7146290" cy="3482043"/>
              </a:xfrm>
              <a:blipFill>
                <a:blip r:embed="rId2"/>
                <a:stretch>
                  <a:fillRect l="-2048" t="-2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173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3438"/>
            <a:ext cx="11112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N</a:t>
            </a:r>
            <a:r>
              <a:rPr sz="3200" spc="0" dirty="0"/>
              <a:t>o</a:t>
            </a:r>
            <a:r>
              <a:rPr sz="3200" dirty="0"/>
              <a:t>tice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371600"/>
            <a:ext cx="8763000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The report should be </a:t>
            </a:r>
            <a:r>
              <a:rPr sz="2000" spc="-5" dirty="0">
                <a:latin typeface="Times New Roman"/>
                <a:cs typeface="Times New Roman"/>
              </a:rPr>
              <a:t>written </a:t>
            </a:r>
            <a:r>
              <a:rPr sz="2000" dirty="0">
                <a:latin typeface="Times New Roman"/>
                <a:cs typeface="Times New Roman"/>
              </a:rPr>
              <a:t>in Chinese or English, and </a:t>
            </a:r>
            <a:r>
              <a:rPr sz="2000" b="1" dirty="0">
                <a:latin typeface="Times New Roman"/>
                <a:cs typeface="Times New Roman"/>
              </a:rPr>
              <a:t>4 pages </a:t>
            </a:r>
            <a:r>
              <a:rPr lang="en-US" sz="2000" b="1" dirty="0">
                <a:latin typeface="Times New Roman"/>
                <a:cs typeface="Times New Roman"/>
              </a:rPr>
              <a:t>in length </a:t>
            </a:r>
            <a:r>
              <a:rPr sz="2000" b="1" dirty="0">
                <a:latin typeface="Times New Roman"/>
                <a:cs typeface="Times New Roman"/>
              </a:rPr>
              <a:t>at</a:t>
            </a:r>
            <a:r>
              <a:rPr sz="2000" b="1" spc="-1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least</a:t>
            </a:r>
            <a:r>
              <a:rPr sz="2000" dirty="0">
                <a:latin typeface="Times New Roman"/>
                <a:cs typeface="Times New Roman"/>
              </a:rPr>
              <a:t>.</a:t>
            </a:r>
          </a:p>
          <a:p>
            <a:pPr marL="28702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report should include the </a:t>
            </a:r>
            <a:r>
              <a:rPr lang="en-US" sz="2000" b="1" dirty="0">
                <a:latin typeface="Times New Roman"/>
                <a:cs typeface="Times New Roman"/>
              </a:rPr>
              <a:t>problem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b="1" dirty="0">
                <a:latin typeface="Times New Roman"/>
                <a:cs typeface="Times New Roman"/>
              </a:rPr>
              <a:t>methods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b="1" spc="-5" dirty="0">
                <a:latin typeface="Times New Roman"/>
                <a:cs typeface="Times New Roman"/>
              </a:rPr>
              <a:t>results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b="1" dirty="0">
                <a:latin typeface="Times New Roman"/>
                <a:cs typeface="Times New Roman"/>
              </a:rPr>
              <a:t>discussion</a:t>
            </a:r>
            <a:r>
              <a:rPr sz="2000" b="1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</a:p>
          <a:p>
            <a:pPr marL="28702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conclusion</a:t>
            </a:r>
            <a:r>
              <a:rPr sz="2000" dirty="0">
                <a:latin typeface="Times New Roman"/>
                <a:cs typeface="Times New Roman"/>
              </a:rPr>
              <a:t>. </a:t>
            </a:r>
            <a:r>
              <a:rPr sz="2000" spc="-5" dirty="0">
                <a:latin typeface="Times New Roman"/>
                <a:cs typeface="Times New Roman"/>
              </a:rPr>
              <a:t>Please </a:t>
            </a:r>
            <a:r>
              <a:rPr sz="2000" dirty="0">
                <a:latin typeface="Times New Roman"/>
                <a:cs typeface="Times New Roman"/>
              </a:rPr>
              <a:t>print it out and </a:t>
            </a:r>
            <a:r>
              <a:rPr lang="en-US" sz="2000" dirty="0">
                <a:latin typeface="Times New Roman"/>
                <a:cs typeface="Times New Roman"/>
              </a:rPr>
              <a:t>hand in </a:t>
            </a:r>
            <a:r>
              <a:rPr sz="2000" dirty="0">
                <a:latin typeface="Times New Roman"/>
                <a:cs typeface="Times New Roman"/>
              </a:rPr>
              <a:t>at the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demonstration.</a:t>
            </a:r>
            <a:endParaRPr sz="2000" dirty="0">
              <a:latin typeface="Times New Roman"/>
              <a:cs typeface="Times New Roman"/>
            </a:endParaRPr>
          </a:p>
          <a:p>
            <a:pPr marL="287020" marR="5080" indent="-274955">
              <a:lnSpc>
                <a:spcPct val="100000"/>
              </a:lnSpc>
              <a:spcBef>
                <a:spcPts val="1200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demonstration </a:t>
            </a:r>
            <a:r>
              <a:rPr sz="2000" dirty="0">
                <a:latin typeface="Times New Roman"/>
                <a:cs typeface="Times New Roman"/>
              </a:rPr>
              <a:t>will be held in Room 65702 during </a:t>
            </a:r>
            <a:r>
              <a:rPr lang="en-US" sz="2000" b="1" spc="-2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11/19(</a:t>
            </a:r>
            <a:r>
              <a:rPr lang="en-US" sz="2000" b="1" spc="-2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Thur</a:t>
            </a:r>
            <a:r>
              <a:rPr lang="en-US" sz="2000" b="1" spc="-20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000" spc="-20" dirty="0">
                <a:latin typeface="Times New Roman"/>
                <a:cs typeface="Times New Roman"/>
              </a:rPr>
              <a:t>.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schedule will be announced in advance on </a:t>
            </a:r>
            <a:r>
              <a:rPr lang="en-US" sz="2000" dirty="0">
                <a:latin typeface="Times New Roman"/>
                <a:cs typeface="Times New Roman"/>
              </a:rPr>
              <a:t>NCKU </a:t>
            </a:r>
            <a:r>
              <a:rPr lang="en-US" sz="2000" dirty="0" err="1">
                <a:latin typeface="Times New Roman"/>
                <a:cs typeface="Times New Roman"/>
              </a:rPr>
              <a:t>moodle</a:t>
            </a:r>
            <a:r>
              <a:rPr sz="2000" dirty="0">
                <a:latin typeface="Times New Roman"/>
                <a:cs typeface="Times New Roman"/>
              </a:rPr>
              <a:t>.</a:t>
            </a:r>
          </a:p>
          <a:p>
            <a:pPr marL="287020" marR="50800" indent="-274955">
              <a:lnSpc>
                <a:spcPct val="100000"/>
              </a:lnSpc>
              <a:spcBef>
                <a:spcPts val="1200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Please </a:t>
            </a:r>
            <a:r>
              <a:rPr sz="2000" dirty="0">
                <a:latin typeface="Times New Roman"/>
                <a:cs typeface="Times New Roman"/>
              </a:rPr>
              <a:t>inform the teaching assistant if you cannot </a:t>
            </a:r>
            <a:r>
              <a:rPr sz="2000" spc="-5" dirty="0">
                <a:latin typeface="Times New Roman"/>
                <a:cs typeface="Times New Roman"/>
              </a:rPr>
              <a:t>attend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demonstration  </a:t>
            </a:r>
            <a:r>
              <a:rPr sz="2000" u="sng" dirty="0">
                <a:latin typeface="Times New Roman"/>
                <a:cs typeface="Times New Roman"/>
              </a:rPr>
              <a:t>one week</a:t>
            </a:r>
            <a:r>
              <a:rPr sz="2000" u="sng" spc="-35" dirty="0">
                <a:latin typeface="Times New Roman"/>
                <a:cs typeface="Times New Roman"/>
              </a:rPr>
              <a:t> </a:t>
            </a:r>
            <a:r>
              <a:rPr sz="2000" u="sng" spc="-15" dirty="0">
                <a:latin typeface="Times New Roman"/>
                <a:cs typeface="Times New Roman"/>
              </a:rPr>
              <a:t>earlier</a:t>
            </a:r>
            <a:r>
              <a:rPr sz="2000" spc="-1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440173"/>
            <a:ext cx="75907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2250" spc="10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2250" spc="10" dirty="0">
                <a:solidFill>
                  <a:srgbClr val="717BA2"/>
                </a:solidFill>
                <a:latin typeface="Times New Roman"/>
                <a:cs typeface="Times New Roman"/>
              </a:rPr>
              <a:t> </a:t>
            </a:r>
            <a:r>
              <a:rPr sz="30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Image </a:t>
            </a:r>
            <a:r>
              <a:rPr sz="30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processing related </a:t>
            </a:r>
            <a:r>
              <a:rPr sz="30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library </a:t>
            </a:r>
            <a:r>
              <a:rPr sz="3000" b="1" u="heavy" spc="-5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cannot</a:t>
            </a:r>
            <a:r>
              <a:rPr sz="30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be </a:t>
            </a:r>
            <a:r>
              <a:rPr sz="3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used and </a:t>
            </a:r>
            <a:r>
              <a:rPr sz="30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it </a:t>
            </a:r>
            <a:r>
              <a:rPr sz="3000" b="1" u="heavy" spc="-5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is not allowed </a:t>
            </a:r>
            <a:r>
              <a:rPr sz="30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to </a:t>
            </a:r>
            <a:r>
              <a:rPr sz="30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copy</a:t>
            </a:r>
            <a:r>
              <a:rPr sz="30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homework.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3438"/>
            <a:ext cx="19577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File</a:t>
            </a:r>
            <a:r>
              <a:rPr sz="3200" spc="-65" dirty="0"/>
              <a:t> </a:t>
            </a:r>
            <a:r>
              <a:rPr sz="3200" dirty="0"/>
              <a:t>Upload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43330"/>
            <a:ext cx="7976234" cy="3825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Please compress </a:t>
            </a:r>
            <a:r>
              <a:rPr sz="2000" dirty="0">
                <a:latin typeface="Times New Roman"/>
                <a:cs typeface="Times New Roman"/>
              </a:rPr>
              <a:t>the program source code, execution file(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release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mode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endParaRPr sz="2000" dirty="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report as a </a:t>
            </a:r>
            <a:r>
              <a:rPr sz="2000" spc="-5" dirty="0">
                <a:latin typeface="Times New Roman"/>
                <a:cs typeface="Times New Roman"/>
              </a:rPr>
              <a:t>zip file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upload</a:t>
            </a:r>
            <a:r>
              <a:rPr sz="2000" dirty="0">
                <a:latin typeface="Times New Roman"/>
                <a:cs typeface="Times New Roman"/>
              </a:rPr>
              <a:t> it to FTP </a:t>
            </a:r>
            <a:r>
              <a:rPr sz="2000" b="1" u="sng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before </a:t>
            </a:r>
            <a:r>
              <a:rPr sz="2000" b="1" u="sng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11:59 </a:t>
            </a:r>
            <a:r>
              <a:rPr sz="2000" b="1" u="sng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p.m. of</a:t>
            </a:r>
            <a:r>
              <a:rPr sz="2000" b="1" u="sng" spc="-27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spc="-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lang="en-US" sz="2000" b="1" u="sng" spc="-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1/15(Sun)</a:t>
            </a:r>
            <a:r>
              <a:rPr sz="2000" spc="-1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1115"/>
              </a:spcBef>
              <a:tabLst>
                <a:tab pos="561340" algn="l"/>
              </a:tabLst>
            </a:pPr>
            <a:r>
              <a:rPr sz="1300" spc="-5" dirty="0">
                <a:solidFill>
                  <a:srgbClr val="9FB8CD"/>
                </a:solidFill>
                <a:latin typeface="Wingdings 3"/>
                <a:cs typeface="Wingdings 3"/>
              </a:rPr>
              <a:t></a:t>
            </a:r>
            <a:r>
              <a:rPr sz="1300" spc="-5" dirty="0">
                <a:solidFill>
                  <a:srgbClr val="9FB8CD"/>
                </a:solidFill>
                <a:latin typeface="Times New Roman"/>
                <a:cs typeface="Times New Roman"/>
              </a:rPr>
              <a:t>	</a:t>
            </a:r>
            <a:r>
              <a:rPr sz="1700" spc="-5" dirty="0">
                <a:solidFill>
                  <a:srgbClr val="464652"/>
                </a:solidFill>
                <a:latin typeface="Times New Roman"/>
                <a:cs typeface="Times New Roman"/>
              </a:rPr>
              <a:t>ftp://140.116.247.97</a:t>
            </a:r>
            <a:r>
              <a:rPr lang="en-US" sz="1700" spc="-5" dirty="0">
                <a:solidFill>
                  <a:srgbClr val="464652"/>
                </a:solidFill>
                <a:latin typeface="Times New Roman"/>
                <a:cs typeface="Times New Roman"/>
              </a:rPr>
              <a:t>, port:102</a:t>
            </a:r>
            <a:endParaRPr sz="1700" dirty="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1095"/>
              </a:spcBef>
              <a:tabLst>
                <a:tab pos="561340" algn="l"/>
              </a:tabLst>
            </a:pPr>
            <a:r>
              <a:rPr sz="1300" spc="-5" dirty="0">
                <a:solidFill>
                  <a:srgbClr val="9FB8CD"/>
                </a:solidFill>
                <a:latin typeface="Wingdings 3"/>
                <a:cs typeface="Wingdings 3"/>
              </a:rPr>
              <a:t></a:t>
            </a:r>
            <a:r>
              <a:rPr sz="1300" spc="-5" dirty="0">
                <a:solidFill>
                  <a:srgbClr val="9FB8CD"/>
                </a:solidFill>
                <a:latin typeface="Times New Roman"/>
                <a:cs typeface="Times New Roman"/>
              </a:rPr>
              <a:t>	</a:t>
            </a:r>
            <a:r>
              <a:rPr sz="1700" spc="-5" dirty="0">
                <a:solidFill>
                  <a:srgbClr val="464652"/>
                </a:solidFill>
                <a:latin typeface="Times New Roman"/>
                <a:cs typeface="Times New Roman"/>
              </a:rPr>
              <a:t>id: </a:t>
            </a:r>
            <a:r>
              <a:rPr sz="1700" dirty="0" err="1">
                <a:solidFill>
                  <a:srgbClr val="464652"/>
                </a:solidFill>
                <a:latin typeface="Times New Roman"/>
                <a:cs typeface="Times New Roman"/>
              </a:rPr>
              <a:t>imagehw</a:t>
            </a:r>
            <a:endParaRPr sz="1700" dirty="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1105"/>
              </a:spcBef>
              <a:tabLst>
                <a:tab pos="561340" algn="l"/>
              </a:tabLst>
            </a:pPr>
            <a:r>
              <a:rPr sz="1300" spc="-5" dirty="0">
                <a:solidFill>
                  <a:srgbClr val="9FB8CD"/>
                </a:solidFill>
                <a:latin typeface="Wingdings 3"/>
                <a:cs typeface="Wingdings 3"/>
              </a:rPr>
              <a:t></a:t>
            </a:r>
            <a:r>
              <a:rPr sz="1300" spc="-5" dirty="0">
                <a:solidFill>
                  <a:srgbClr val="9FB8CD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solidFill>
                  <a:srgbClr val="464652"/>
                </a:solidFill>
                <a:latin typeface="Times New Roman"/>
                <a:cs typeface="Times New Roman"/>
              </a:rPr>
              <a:t>password:</a:t>
            </a:r>
            <a:r>
              <a:rPr sz="1700" spc="-3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700" dirty="0" err="1">
                <a:solidFill>
                  <a:srgbClr val="464652"/>
                </a:solidFill>
                <a:latin typeface="Times New Roman"/>
                <a:cs typeface="Times New Roman"/>
              </a:rPr>
              <a:t>imagehw</a:t>
            </a: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format </a:t>
            </a:r>
            <a:r>
              <a:rPr sz="2000" dirty="0">
                <a:latin typeface="Times New Roman"/>
                <a:cs typeface="Times New Roman"/>
              </a:rPr>
              <a:t>of the </a:t>
            </a:r>
            <a:r>
              <a:rPr sz="2000" spc="-5" dirty="0">
                <a:latin typeface="Times New Roman"/>
                <a:cs typeface="Times New Roman"/>
              </a:rPr>
              <a:t>zip file name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</a:p>
          <a:p>
            <a:pPr marL="287020">
              <a:lnSpc>
                <a:spcPct val="100000"/>
              </a:lnSpc>
              <a:spcBef>
                <a:spcPts val="1115"/>
              </a:spcBef>
              <a:tabLst>
                <a:tab pos="561340" algn="l"/>
              </a:tabLst>
            </a:pPr>
            <a:r>
              <a:rPr sz="1300" spc="-5" dirty="0">
                <a:solidFill>
                  <a:srgbClr val="9FB8CD"/>
                </a:solidFill>
                <a:latin typeface="Wingdings 3"/>
                <a:cs typeface="Wingdings 3"/>
              </a:rPr>
              <a:t></a:t>
            </a:r>
            <a:r>
              <a:rPr sz="1300" spc="-5" dirty="0">
                <a:solidFill>
                  <a:srgbClr val="9FB8CD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solidFill>
                  <a:srgbClr val="464652"/>
                </a:solidFill>
                <a:latin typeface="Times New Roman"/>
                <a:cs typeface="Times New Roman"/>
              </a:rPr>
              <a:t>[VS </a:t>
            </a:r>
            <a:r>
              <a:rPr sz="1700" spc="-5" dirty="0">
                <a:solidFill>
                  <a:srgbClr val="464652"/>
                </a:solidFill>
                <a:latin typeface="Times New Roman"/>
                <a:cs typeface="Times New Roman"/>
              </a:rPr>
              <a:t>version]_[student</a:t>
            </a:r>
            <a:r>
              <a:rPr sz="1700" spc="-1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64652"/>
                </a:solidFill>
                <a:latin typeface="Times New Roman"/>
                <a:cs typeface="Times New Roman"/>
              </a:rPr>
              <a:t>id].zip</a:t>
            </a:r>
            <a:endParaRPr sz="1700" dirty="0">
              <a:latin typeface="Times New Roman"/>
              <a:cs typeface="Times New Roman"/>
            </a:endParaRPr>
          </a:p>
          <a:p>
            <a:pPr marL="607060">
              <a:lnSpc>
                <a:spcPct val="100000"/>
              </a:lnSpc>
              <a:spcBef>
                <a:spcPts val="1100"/>
              </a:spcBef>
              <a:tabLst>
                <a:tab pos="835660" algn="l"/>
              </a:tabLst>
            </a:pPr>
            <a:r>
              <a:rPr sz="1150" spc="-10" dirty="0">
                <a:solidFill>
                  <a:srgbClr val="BBBBBB"/>
                </a:solidFill>
                <a:latin typeface="Wingdings 3"/>
                <a:cs typeface="Wingdings 3"/>
              </a:rPr>
              <a:t></a:t>
            </a:r>
            <a:r>
              <a:rPr sz="1150" spc="-10" dirty="0">
                <a:solidFill>
                  <a:srgbClr val="BBBBBB"/>
                </a:solidFill>
                <a:latin typeface="Times New Roman"/>
                <a:cs typeface="Times New Roman"/>
              </a:rPr>
              <a:t>	</a:t>
            </a:r>
            <a:r>
              <a:rPr sz="1500" spc="-5" dirty="0" err="1">
                <a:latin typeface="Times New Roman"/>
                <a:cs typeface="Times New Roman"/>
              </a:rPr>
              <a:t>e.g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VS201</a:t>
            </a:r>
            <a:r>
              <a:rPr lang="en-US" sz="1500" spc="-5" dirty="0">
                <a:latin typeface="Times New Roman"/>
                <a:cs typeface="Times New Roman"/>
              </a:rPr>
              <a:t>5</a:t>
            </a:r>
            <a:r>
              <a:rPr sz="1500" spc="-5" dirty="0">
                <a:latin typeface="Times New Roman"/>
                <a:cs typeface="Times New Roman"/>
              </a:rPr>
              <a:t>_P78901234.zip</a:t>
            </a: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1100"/>
              </a:spcBef>
              <a:tabLst>
                <a:tab pos="561340" algn="l"/>
              </a:tabLst>
            </a:pPr>
            <a:r>
              <a:rPr sz="1300" spc="-5" dirty="0">
                <a:solidFill>
                  <a:srgbClr val="9FB8CD"/>
                </a:solidFill>
                <a:latin typeface="Wingdings 3"/>
                <a:cs typeface="Wingdings 3"/>
              </a:rPr>
              <a:t></a:t>
            </a:r>
            <a:r>
              <a:rPr sz="1300" spc="-5" dirty="0">
                <a:solidFill>
                  <a:srgbClr val="9FB8CD"/>
                </a:solidFill>
                <a:latin typeface="Times New Roman"/>
                <a:cs typeface="Times New Roman"/>
              </a:rPr>
              <a:t>	</a:t>
            </a:r>
            <a:r>
              <a:rPr sz="1700" spc="-5" dirty="0">
                <a:solidFill>
                  <a:srgbClr val="464652"/>
                </a:solidFill>
                <a:latin typeface="Times New Roman"/>
                <a:cs typeface="Times New Roman"/>
              </a:rPr>
              <a:t>Please </a:t>
            </a:r>
            <a:r>
              <a:rPr sz="1700" dirty="0">
                <a:solidFill>
                  <a:srgbClr val="464652"/>
                </a:solidFill>
                <a:latin typeface="Times New Roman"/>
                <a:cs typeface="Times New Roman"/>
              </a:rPr>
              <a:t>add your </a:t>
            </a:r>
            <a:r>
              <a:rPr sz="1700" spc="-5" dirty="0">
                <a:solidFill>
                  <a:srgbClr val="464652"/>
                </a:solidFill>
                <a:latin typeface="Times New Roman"/>
                <a:cs typeface="Times New Roman"/>
              </a:rPr>
              <a:t>version </a:t>
            </a:r>
            <a:r>
              <a:rPr sz="1700" dirty="0">
                <a:solidFill>
                  <a:srgbClr val="464652"/>
                </a:solidFill>
                <a:latin typeface="Times New Roman"/>
                <a:cs typeface="Times New Roman"/>
              </a:rPr>
              <a:t>number </a:t>
            </a:r>
            <a:r>
              <a:rPr sz="1700" spc="-5" dirty="0">
                <a:solidFill>
                  <a:srgbClr val="464652"/>
                </a:solidFill>
                <a:latin typeface="Times New Roman"/>
                <a:cs typeface="Times New Roman"/>
              </a:rPr>
              <a:t>if </a:t>
            </a:r>
            <a:r>
              <a:rPr sz="1700" dirty="0">
                <a:solidFill>
                  <a:srgbClr val="464652"/>
                </a:solidFill>
                <a:latin typeface="Times New Roman"/>
                <a:cs typeface="Times New Roman"/>
              </a:rPr>
              <a:t>you have any new</a:t>
            </a:r>
            <a:r>
              <a:rPr sz="1700" spc="-110" dirty="0">
                <a:solidFill>
                  <a:srgbClr val="46465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64652"/>
                </a:solidFill>
                <a:latin typeface="Times New Roman"/>
                <a:cs typeface="Times New Roman"/>
              </a:rPr>
              <a:t>update</a:t>
            </a:r>
            <a:endParaRPr sz="1700" dirty="0">
              <a:latin typeface="Times New Roman"/>
              <a:cs typeface="Times New Roman"/>
            </a:endParaRPr>
          </a:p>
          <a:p>
            <a:pPr marL="607060">
              <a:lnSpc>
                <a:spcPct val="100000"/>
              </a:lnSpc>
              <a:spcBef>
                <a:spcPts val="1095"/>
              </a:spcBef>
              <a:tabLst>
                <a:tab pos="835660" algn="l"/>
              </a:tabLst>
            </a:pPr>
            <a:r>
              <a:rPr sz="1150" spc="-10" dirty="0">
                <a:solidFill>
                  <a:srgbClr val="BBBBBB"/>
                </a:solidFill>
                <a:latin typeface="Wingdings 3"/>
                <a:cs typeface="Wingdings 3"/>
              </a:rPr>
              <a:t></a:t>
            </a:r>
            <a:r>
              <a:rPr sz="1150" spc="-10" dirty="0">
                <a:solidFill>
                  <a:srgbClr val="BBBBBB"/>
                </a:solidFill>
                <a:latin typeface="Times New Roman"/>
                <a:cs typeface="Times New Roman"/>
              </a:rPr>
              <a:t>	</a:t>
            </a:r>
            <a:r>
              <a:rPr sz="1500" spc="-5" dirty="0">
                <a:latin typeface="Times New Roman"/>
                <a:cs typeface="Times New Roman"/>
              </a:rPr>
              <a:t>e.g.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VS201</a:t>
            </a:r>
            <a:r>
              <a:rPr lang="en-US" sz="1500" spc="-5" dirty="0">
                <a:latin typeface="Times New Roman"/>
                <a:cs typeface="Times New Roman"/>
              </a:rPr>
              <a:t>5</a:t>
            </a:r>
            <a:r>
              <a:rPr sz="1500" spc="-5" dirty="0">
                <a:latin typeface="Times New Roman"/>
                <a:cs typeface="Times New Roman"/>
              </a:rPr>
              <a:t>_P78901234_v02.zip</a:t>
            </a:r>
            <a:endParaRPr sz="1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3438"/>
            <a:ext cx="56045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/>
              <a:t>Vision </a:t>
            </a:r>
            <a:r>
              <a:rPr sz="3200" dirty="0"/>
              <a:t>System Lab (Room</a:t>
            </a:r>
            <a:r>
              <a:rPr sz="3200" spc="-50" dirty="0"/>
              <a:t> </a:t>
            </a:r>
            <a:r>
              <a:rPr sz="3200" dirty="0"/>
              <a:t>65702)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248147" y="2329033"/>
            <a:ext cx="6552465" cy="2238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3438"/>
            <a:ext cx="19704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Inf</a:t>
            </a:r>
            <a:r>
              <a:rPr sz="3200" spc="0" dirty="0"/>
              <a:t>o</a:t>
            </a:r>
            <a:r>
              <a:rPr sz="3200" dirty="0"/>
              <a:t>rmation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5940" y="1081694"/>
            <a:ext cx="7146290" cy="3558667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 dirty="0"/>
          </a:p>
          <a:p>
            <a:pPr marL="287020" marR="5080" indent="-274955">
              <a:tabLst>
                <a:tab pos="287020" algn="l"/>
              </a:tabLst>
            </a:pPr>
            <a:r>
              <a:rPr sz="1950" spc="10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0" dirty="0">
                <a:solidFill>
                  <a:srgbClr val="717BA2"/>
                </a:solidFill>
              </a:rPr>
              <a:t>	</a:t>
            </a:r>
            <a:r>
              <a:rPr lang="en-US" spc="-30" dirty="0"/>
              <a:t>NCKU </a:t>
            </a:r>
            <a:r>
              <a:rPr lang="en-US" spc="-30" dirty="0" err="1"/>
              <a:t>moodle</a:t>
            </a:r>
            <a:endParaRPr lang="en-US" spc="-30" dirty="0"/>
          </a:p>
          <a:p>
            <a:pPr marL="287020" marR="5080" indent="-274955">
              <a:tabLst>
                <a:tab pos="287020" algn="l"/>
              </a:tabLst>
            </a:pPr>
            <a:endParaRPr lang="en-US" altLang="zh-TW" sz="2800" spc="-3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87020" marR="5080" indent="-274955">
              <a:tabLst>
                <a:tab pos="287020" algn="l"/>
              </a:tabLst>
            </a:pPr>
            <a:endParaRPr lang="en-US" altLang="zh-TW" sz="2800" spc="-3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87020" marR="5080" indent="-274955">
              <a:tabLst>
                <a:tab pos="287020" algn="l"/>
              </a:tabLst>
            </a:pPr>
            <a:endParaRPr lang="en-US" altLang="zh-TW" sz="2800" spc="-3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87020" marR="5080" indent="-274955">
              <a:tabLst>
                <a:tab pos="287020" algn="l"/>
              </a:tabLst>
            </a:pPr>
            <a:endParaRPr lang="en-US" altLang="zh-TW" sz="2800" spc="-3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87020" marR="5080" indent="-274955">
              <a:tabLst>
                <a:tab pos="287020" algn="l"/>
              </a:tabLst>
            </a:pPr>
            <a:r>
              <a:rPr lang="en-US" altLang="zh-TW" sz="2000" spc="-3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 : </a:t>
            </a:r>
          </a:p>
          <a:p>
            <a:pPr marL="287020" marR="5080" indent="-274955">
              <a:lnSpc>
                <a:spcPct val="100000"/>
              </a:lnSpc>
              <a:tabLst>
                <a:tab pos="287020" algn="l"/>
              </a:tabLst>
            </a:pPr>
            <a:r>
              <a:rPr lang="en-US" sz="1950" dirty="0" smtClean="0">
                <a:latin typeface="+mn-ea"/>
                <a:cs typeface="Wingdings 3"/>
              </a:rPr>
              <a:t>	</a:t>
            </a:r>
            <a:r>
              <a:rPr lang="en-US" sz="1950" dirty="0" smtClean="0">
                <a:latin typeface="+mn-ea"/>
                <a:cs typeface="Wingdings 3"/>
                <a:hlinkClick r:id="rId3"/>
              </a:rPr>
              <a:t>hunghsiang617@gmail.com</a:t>
            </a:r>
            <a:endParaRPr lang="en-US" sz="1950" dirty="0" smtClean="0">
              <a:latin typeface="+mn-ea"/>
              <a:cs typeface="Wingdings 3"/>
            </a:endParaRPr>
          </a:p>
          <a:p>
            <a:pPr marL="287020" marR="5080" indent="-274955">
              <a:lnSpc>
                <a:spcPct val="100000"/>
              </a:lnSpc>
              <a:tabLst>
                <a:tab pos="287020" algn="l"/>
              </a:tabLst>
            </a:pPr>
            <a:r>
              <a:rPr lang="en-US" sz="1950" dirty="0">
                <a:latin typeface="+mn-ea"/>
                <a:cs typeface="Wingdings 3"/>
              </a:rPr>
              <a:t>	</a:t>
            </a:r>
            <a:r>
              <a:rPr lang="en-US" sz="1950" dirty="0" smtClean="0">
                <a:latin typeface="+mn-ea"/>
                <a:cs typeface="Wingdings 3"/>
              </a:rPr>
              <a:t>kcl852967@gmail.com</a:t>
            </a:r>
            <a:endParaRPr sz="1950" dirty="0">
              <a:latin typeface="+mn-ea"/>
              <a:cs typeface="Wingdings 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3438"/>
            <a:ext cx="1405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Probl</a:t>
            </a:r>
            <a:r>
              <a:rPr sz="3200" spc="0" dirty="0"/>
              <a:t>e</a:t>
            </a:r>
            <a:r>
              <a:rPr sz="3200" dirty="0"/>
              <a:t>m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92682"/>
            <a:ext cx="8105775" cy="462819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0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1) RGB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Extraction</a:t>
            </a:r>
            <a:r>
              <a:rPr lang="zh-TW" altLang="en-US" sz="2000" dirty="0">
                <a:latin typeface="Times New Roman"/>
                <a:cs typeface="Times New Roman"/>
              </a:rPr>
              <a:t> </a:t>
            </a:r>
            <a:r>
              <a:rPr lang="en-US" altLang="zh-TW" sz="2000" dirty="0">
                <a:latin typeface="Times New Roman"/>
                <a:cs typeface="Times New Roman"/>
              </a:rPr>
              <a:t>&amp;</a:t>
            </a:r>
            <a:r>
              <a:rPr lang="zh-TW" altLang="en-US" sz="2000" dirty="0">
                <a:latin typeface="Times New Roman"/>
                <a:cs typeface="Times New Roman"/>
              </a:rPr>
              <a:t> </a:t>
            </a:r>
            <a:r>
              <a:rPr lang="en-US" altLang="zh-TW" sz="2000" dirty="0">
                <a:latin typeface="Times New Roman"/>
                <a:cs typeface="Times New Roman"/>
              </a:rPr>
              <a:t>transformation </a:t>
            </a:r>
            <a:r>
              <a:rPr sz="2000" dirty="0">
                <a:latin typeface="Times New Roman"/>
                <a:cs typeface="Times New Roman"/>
              </a:rPr>
              <a:t>(10%)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2)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lang="en-US" altLang="zh-TW" sz="2000" spc="-5" dirty="0">
                <a:latin typeface="Times New Roman"/>
                <a:cs typeface="Times New Roman"/>
              </a:rPr>
              <a:t>Smooth filter (mean </a:t>
            </a:r>
            <a:r>
              <a:rPr lang="en-US" altLang="zh-TW" sz="2000" dirty="0">
                <a:latin typeface="Times New Roman"/>
                <a:cs typeface="Times New Roman"/>
              </a:rPr>
              <a:t>and</a:t>
            </a:r>
            <a:r>
              <a:rPr lang="en-US" altLang="zh-TW" sz="2000" spc="-45" dirty="0">
                <a:latin typeface="Times New Roman"/>
                <a:cs typeface="Times New Roman"/>
              </a:rPr>
              <a:t> </a:t>
            </a:r>
            <a:r>
              <a:rPr lang="en-US" altLang="zh-TW" sz="2000" spc="-5" dirty="0">
                <a:latin typeface="Times New Roman"/>
                <a:cs typeface="Times New Roman"/>
              </a:rPr>
              <a:t>median) (10%)</a:t>
            </a:r>
            <a:endParaRPr lang="en-US" altLang="zh-TW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3) Histogram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Equalization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lang="en-US" sz="2000" spc="-5" dirty="0">
                <a:latin typeface="Times New Roman"/>
                <a:cs typeface="Times New Roman"/>
              </a:rPr>
              <a:t>20</a:t>
            </a:r>
            <a:r>
              <a:rPr sz="2000" spc="-5" dirty="0">
                <a:latin typeface="Times New Roman"/>
                <a:cs typeface="Times New Roman"/>
              </a:rPr>
              <a:t>%)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4) A </a:t>
            </a:r>
            <a:r>
              <a:rPr sz="2000" spc="-5" dirty="0">
                <a:latin typeface="Times New Roman"/>
                <a:cs typeface="Times New Roman"/>
              </a:rPr>
              <a:t>user-defined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thresholding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(10%)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lang="en-US" sz="2000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) </a:t>
            </a:r>
            <a:r>
              <a:rPr lang="en-US" sz="2000" dirty="0">
                <a:latin typeface="Times New Roman"/>
                <a:cs typeface="Times New Roman"/>
              </a:rPr>
              <a:t>Sobel edge detection (15%)</a:t>
            </a:r>
          </a:p>
          <a:p>
            <a:pPr marL="287020" marR="426720" indent="-274955">
              <a:lnSpc>
                <a:spcPct val="100000"/>
              </a:lnSpc>
              <a:spcBef>
                <a:spcPts val="1205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lang="en-US" sz="2000" dirty="0">
                <a:latin typeface="Times New Roman"/>
                <a:cs typeface="Times New Roman"/>
              </a:rPr>
              <a:t>6</a:t>
            </a:r>
            <a:r>
              <a:rPr sz="2000" dirty="0">
                <a:latin typeface="Times New Roman"/>
                <a:cs typeface="Times New Roman"/>
              </a:rPr>
              <a:t>) </a:t>
            </a:r>
            <a:r>
              <a:rPr lang="en-US" sz="2000" dirty="0">
                <a:latin typeface="Times New Roman"/>
                <a:cs typeface="Times New Roman"/>
              </a:rPr>
              <a:t>Edge overlapping (5%)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lang="en-US" sz="2000" dirty="0">
                <a:latin typeface="Times New Roman"/>
                <a:cs typeface="Times New Roman"/>
              </a:rPr>
              <a:t>7</a:t>
            </a:r>
            <a:r>
              <a:rPr sz="2000" dirty="0">
                <a:latin typeface="Times New Roman"/>
                <a:cs typeface="Times New Roman"/>
              </a:rPr>
              <a:t>) </a:t>
            </a:r>
            <a:r>
              <a:rPr lang="en-US" sz="2000" dirty="0">
                <a:latin typeface="Times New Roman"/>
                <a:cs typeface="Times New Roman"/>
              </a:rPr>
              <a:t>Image registration (20%)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287020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28702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※   Program functionality (10%)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287020" algn="l"/>
              </a:tabLst>
            </a:pPr>
            <a:endParaRPr lang="en-US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3438"/>
            <a:ext cx="30003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Basic</a:t>
            </a:r>
            <a:r>
              <a:rPr sz="3200" spc="-50" dirty="0"/>
              <a:t> </a:t>
            </a:r>
            <a:r>
              <a:rPr sz="3200" dirty="0"/>
              <a:t>requirement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212850"/>
            <a:ext cx="8047990" cy="186974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87020" marR="486409" indent="-274955">
              <a:lnSpc>
                <a:spcPct val="90100"/>
              </a:lnSpc>
              <a:spcBef>
                <a:spcPts val="340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Using </a:t>
            </a:r>
            <a:r>
              <a:rPr sz="2000" spc="-5" dirty="0">
                <a:latin typeface="Times New Roman"/>
                <a:cs typeface="Times New Roman"/>
              </a:rPr>
              <a:t>C++ </a:t>
            </a:r>
            <a:r>
              <a:rPr sz="2000" dirty="0">
                <a:latin typeface="Times New Roman"/>
                <a:cs typeface="Times New Roman"/>
              </a:rPr>
              <a:t>or C# to </a:t>
            </a:r>
            <a:r>
              <a:rPr sz="2000" spc="-5" dirty="0">
                <a:latin typeface="Times New Roman"/>
                <a:cs typeface="Times New Roman"/>
              </a:rPr>
              <a:t>write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program. </a:t>
            </a:r>
            <a:r>
              <a:rPr sz="2000" spc="-6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can download visual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studio  software on the web page of </a:t>
            </a:r>
            <a:r>
              <a:rPr sz="2000" spc="-5" dirty="0">
                <a:latin typeface="Times New Roman"/>
                <a:cs typeface="Times New Roman"/>
              </a:rPr>
              <a:t>computer </a:t>
            </a:r>
            <a:r>
              <a:rPr sz="2000" dirty="0">
                <a:latin typeface="Times New Roman"/>
                <a:cs typeface="Times New Roman"/>
              </a:rPr>
              <a:t>and network center of NCKU.  (201</a:t>
            </a:r>
            <a:r>
              <a:rPr lang="en-US" sz="2000" dirty="0">
                <a:latin typeface="Times New Roman"/>
                <a:cs typeface="Times New Roman"/>
              </a:rPr>
              <a:t>5 or above</a:t>
            </a:r>
            <a:r>
              <a:rPr sz="2000" dirty="0">
                <a:latin typeface="Times New Roman"/>
                <a:cs typeface="Times New Roman"/>
              </a:rPr>
              <a:t> version </a:t>
            </a:r>
            <a:r>
              <a:rPr lang="en-US" sz="2000" dirty="0">
                <a:latin typeface="Times New Roman"/>
                <a:cs typeface="Times New Roman"/>
              </a:rPr>
              <a:t>is recommended; if you are not familiar with both C++ and C#, C# is suggested</a:t>
            </a:r>
            <a:r>
              <a:rPr sz="2000" dirty="0">
                <a:latin typeface="Times New Roman"/>
                <a:cs typeface="Times New Roman"/>
              </a:rPr>
              <a:t>)</a:t>
            </a:r>
          </a:p>
          <a:p>
            <a:pPr marL="287020" marR="5080" indent="-274955">
              <a:lnSpc>
                <a:spcPts val="2160"/>
              </a:lnSpc>
              <a:spcBef>
                <a:spcPts val="1230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Your </a:t>
            </a:r>
            <a:r>
              <a:rPr sz="2000" dirty="0">
                <a:latin typeface="Times New Roman"/>
                <a:cs typeface="Times New Roman"/>
              </a:rPr>
              <a:t>program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show the </a:t>
            </a:r>
            <a:r>
              <a:rPr sz="2000" spc="-5" dirty="0">
                <a:latin typeface="Times New Roman"/>
                <a:cs typeface="Times New Roman"/>
              </a:rPr>
              <a:t>results </a:t>
            </a:r>
            <a:r>
              <a:rPr lang="en-US" sz="2000" spc="-5" dirty="0">
                <a:latin typeface="Times New Roman"/>
                <a:cs typeface="Times New Roman"/>
              </a:rPr>
              <a:t>as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before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after </a:t>
            </a:r>
            <a:r>
              <a:rPr sz="2000" dirty="0">
                <a:latin typeface="Times New Roman"/>
                <a:cs typeface="Times New Roman"/>
              </a:rPr>
              <a:t>the processing </a:t>
            </a:r>
            <a:r>
              <a:rPr sz="2000" spc="-5" dirty="0">
                <a:latin typeface="Times New Roman"/>
                <a:cs typeface="Times New Roman"/>
              </a:rPr>
              <a:t>step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 the screen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simultaneously.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6304" y="3094363"/>
            <a:ext cx="5121176" cy="1583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1" y="3987736"/>
            <a:ext cx="7693660" cy="2219197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785620">
              <a:lnSpc>
                <a:spcPct val="100000"/>
              </a:lnSpc>
              <a:spcBef>
                <a:spcPts val="1345"/>
              </a:spcBef>
              <a:tabLst>
                <a:tab pos="3980815" algn="l"/>
              </a:tabLst>
            </a:pPr>
            <a:r>
              <a:rPr sz="1800" spc="-10" dirty="0">
                <a:latin typeface="Gill Sans MT"/>
                <a:cs typeface="Gill Sans MT"/>
              </a:rPr>
              <a:t>	</a:t>
            </a:r>
            <a:endParaRPr sz="1800" dirty="0">
              <a:latin typeface="Gill Sans MT"/>
              <a:cs typeface="Gill Sans MT"/>
            </a:endParaRPr>
          </a:p>
          <a:p>
            <a:pPr marL="287020" marR="320040" indent="-274955">
              <a:lnSpc>
                <a:spcPts val="2160"/>
              </a:lnSpc>
              <a:spcBef>
                <a:spcPts val="1670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lang="en-US" altLang="zh-TW" sz="2000" dirty="0">
                <a:latin typeface="Times New Roman"/>
                <a:cs typeface="Times New Roman"/>
              </a:rPr>
              <a:t> Program functionality : </a:t>
            </a:r>
            <a:r>
              <a:rPr sz="2000" dirty="0">
                <a:latin typeface="Times New Roman"/>
                <a:cs typeface="Times New Roman"/>
              </a:rPr>
              <a:t>Each function c</a:t>
            </a:r>
            <a:r>
              <a:rPr lang="en-US" sz="2000" dirty="0">
                <a:latin typeface="Times New Roman"/>
                <a:cs typeface="Times New Roman"/>
              </a:rPr>
              <a:t>an</a:t>
            </a:r>
            <a:r>
              <a:rPr sz="2000" dirty="0">
                <a:latin typeface="Times New Roman"/>
                <a:cs typeface="Times New Roman"/>
              </a:rPr>
              <a:t> be processed </a:t>
            </a:r>
            <a:r>
              <a:rPr sz="2000" b="1" dirty="0">
                <a:latin typeface="Times New Roman"/>
                <a:cs typeface="Times New Roman"/>
              </a:rPr>
              <a:t>independently</a:t>
            </a:r>
            <a:r>
              <a:rPr lang="en-US" sz="2000" b="1" dirty="0">
                <a:latin typeface="Times New Roman"/>
                <a:cs typeface="Times New Roman"/>
              </a:rPr>
              <a:t>,</a:t>
            </a:r>
            <a:r>
              <a:rPr sz="2000" b="1" dirty="0">
                <a:latin typeface="Times New Roman"/>
                <a:cs typeface="Times New Roman"/>
              </a:rPr>
              <a:t> following the </a:t>
            </a:r>
            <a:r>
              <a:rPr sz="2000" b="1" spc="-5" dirty="0">
                <a:latin typeface="Times New Roman"/>
                <a:cs typeface="Times New Roman"/>
              </a:rPr>
              <a:t>previous </a:t>
            </a:r>
            <a:r>
              <a:rPr sz="2000" b="1" dirty="0">
                <a:latin typeface="Times New Roman"/>
                <a:cs typeface="Times New Roman"/>
              </a:rPr>
              <a:t>step</a:t>
            </a:r>
            <a:r>
              <a:rPr lang="en-US" sz="2000" b="1" dirty="0">
                <a:latin typeface="Times New Roman"/>
                <a:cs typeface="Times New Roman"/>
              </a:rPr>
              <a:t>, and “undo”</a:t>
            </a:r>
            <a:r>
              <a:rPr sz="2000" dirty="0">
                <a:latin typeface="Times New Roman"/>
                <a:cs typeface="Times New Roman"/>
              </a:rPr>
              <a:t>. </a:t>
            </a:r>
            <a:r>
              <a:rPr lang="en-US" sz="2000" dirty="0">
                <a:latin typeface="Times New Roman"/>
                <a:cs typeface="Times New Roman"/>
              </a:rPr>
              <a:t>              </a:t>
            </a:r>
            <a:r>
              <a:rPr sz="1700" dirty="0">
                <a:latin typeface="PMingLiU"/>
                <a:cs typeface="PMingLiU"/>
              </a:rPr>
              <a:t>（</a:t>
            </a:r>
            <a:r>
              <a:rPr sz="1700" dirty="0">
                <a:latin typeface="Times New Roman"/>
                <a:cs typeface="Times New Roman"/>
              </a:rPr>
              <a:t>e.g. </a:t>
            </a:r>
            <a:r>
              <a:rPr sz="1700" spc="-5" dirty="0">
                <a:latin typeface="Times New Roman"/>
                <a:cs typeface="Times New Roman"/>
              </a:rPr>
              <a:t>Performing </a:t>
            </a:r>
            <a:r>
              <a:rPr sz="1700" dirty="0" err="1">
                <a:latin typeface="Times New Roman"/>
                <a:cs typeface="Times New Roman"/>
              </a:rPr>
              <a:t>sobel</a:t>
            </a:r>
            <a:r>
              <a:rPr sz="1700" dirty="0">
                <a:latin typeface="Times New Roman"/>
                <a:cs typeface="Times New Roman"/>
              </a:rPr>
              <a:t> edge </a:t>
            </a:r>
            <a:r>
              <a:rPr sz="1700" spc="-5" dirty="0">
                <a:latin typeface="Times New Roman"/>
                <a:cs typeface="Times New Roman"/>
              </a:rPr>
              <a:t>detection after smooth</a:t>
            </a:r>
            <a:r>
              <a:rPr lang="en-US" sz="1700" spc="-5" dirty="0">
                <a:latin typeface="Times New Roman"/>
                <a:cs typeface="Times New Roman"/>
              </a:rPr>
              <a:t> filter, and then undo</a:t>
            </a:r>
            <a:r>
              <a:rPr sz="1700" spc="-5" dirty="0">
                <a:latin typeface="Times New Roman"/>
                <a:cs typeface="Times New Roman"/>
              </a:rPr>
              <a:t>)</a:t>
            </a: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  <a:spcBef>
                <a:spcPts val="925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Problem (1) deal</a:t>
            </a:r>
            <a:r>
              <a:rPr lang="en-US" sz="200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 with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color </a:t>
            </a:r>
            <a:r>
              <a:rPr lang="en-US" sz="2000" dirty="0">
                <a:latin typeface="Times New Roman"/>
                <a:cs typeface="Times New Roman"/>
              </a:rPr>
              <a:t>input </a:t>
            </a:r>
            <a:r>
              <a:rPr sz="2000" spc="-5" dirty="0">
                <a:latin typeface="Times New Roman"/>
                <a:cs typeface="Times New Roman"/>
              </a:rPr>
              <a:t>image</a:t>
            </a:r>
            <a:r>
              <a:rPr lang="en-US" sz="2000" spc="-5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others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problems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lang="en-US" sz="2000" spc="-160" dirty="0">
                <a:latin typeface="Times New Roman"/>
                <a:cs typeface="Times New Roman"/>
              </a:rPr>
              <a:t>handle 	</a:t>
            </a:r>
            <a:r>
              <a:rPr sz="2000" dirty="0">
                <a:latin typeface="Times New Roman"/>
                <a:cs typeface="Times New Roman"/>
              </a:rPr>
              <a:t>gray </a:t>
            </a:r>
            <a:r>
              <a:rPr sz="2000" spc="-5" dirty="0">
                <a:latin typeface="Times New Roman"/>
                <a:cs typeface="Times New Roman"/>
              </a:rPr>
              <a:t>level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images.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7" name="文字方塊 6"/>
          <p:cNvSpPr txBox="1"/>
          <p:nvPr/>
        </p:nvSpPr>
        <p:spPr>
          <a:xfrm>
            <a:off x="5491002" y="3165832"/>
            <a:ext cx="141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Smooth filter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362200" y="4356787"/>
            <a:ext cx="596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Before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559935" y="4354718"/>
            <a:ext cx="500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After</a:t>
            </a:r>
            <a:endParaRPr lang="zh-TW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3438"/>
            <a:ext cx="70078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1. RGB</a:t>
            </a:r>
            <a:r>
              <a:rPr sz="3200" spc="-65" dirty="0"/>
              <a:t> </a:t>
            </a:r>
            <a:r>
              <a:rPr sz="3200" dirty="0"/>
              <a:t>Extraction</a:t>
            </a:r>
            <a:r>
              <a:rPr lang="en-US" sz="3200" dirty="0"/>
              <a:t> &amp; Transformation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243330"/>
            <a:ext cx="8531860" cy="24987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Requirement </a:t>
            </a:r>
            <a:r>
              <a:rPr sz="2000" dirty="0">
                <a:latin typeface="Times New Roman"/>
                <a:cs typeface="Times New Roman"/>
              </a:rPr>
              <a:t>- Extract the R, G, B channel from the color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image</a:t>
            </a:r>
            <a:r>
              <a:rPr lang="en-US" sz="2000" spc="-5" dirty="0">
                <a:latin typeface="Times New Roman"/>
                <a:cs typeface="Times New Roman"/>
              </a:rPr>
              <a:t> and transform it to gray scale image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363220" indent="-286385">
              <a:lnSpc>
                <a:spcPct val="100000"/>
              </a:lnSpc>
              <a:buFont typeface="Arial"/>
              <a:buChar char="•"/>
              <a:tabLst>
                <a:tab pos="363220" algn="l"/>
                <a:tab pos="36385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Color extraction (6%)</a:t>
            </a:r>
          </a:p>
          <a:p>
            <a:pPr marL="820420" lvl="1" indent="-286385">
              <a:buFont typeface="Arial"/>
              <a:buChar char="•"/>
              <a:tabLst>
                <a:tab pos="363220" algn="l"/>
                <a:tab pos="36385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Extract </a:t>
            </a:r>
            <a:r>
              <a:rPr lang="en-US" altLang="zh-TW" dirty="0"/>
              <a:t>R</a:t>
            </a:r>
            <a:r>
              <a:rPr lang="zh-TW" altLang="en-US" dirty="0"/>
              <a:t>、</a:t>
            </a:r>
            <a:r>
              <a:rPr lang="en-US" altLang="zh-TW" dirty="0"/>
              <a:t>G</a:t>
            </a:r>
            <a:r>
              <a:rPr lang="zh-TW" altLang="en-US" dirty="0"/>
              <a:t>、</a:t>
            </a:r>
            <a:r>
              <a:rPr lang="en-US" altLang="zh-TW" dirty="0"/>
              <a:t>B channel to each image</a:t>
            </a:r>
            <a:endParaRPr lang="en-US" spc="-5" dirty="0">
              <a:latin typeface="Times New Roman"/>
              <a:cs typeface="Times New Roman"/>
            </a:endParaRPr>
          </a:p>
          <a:p>
            <a:pPr marL="363220" indent="-286385">
              <a:lnSpc>
                <a:spcPct val="100000"/>
              </a:lnSpc>
              <a:buFont typeface="Arial"/>
              <a:buChar char="•"/>
              <a:tabLst>
                <a:tab pos="363220" algn="l"/>
                <a:tab pos="363855" algn="l"/>
              </a:tabLst>
            </a:pPr>
            <a:endParaRPr lang="en-US" spc="-5" dirty="0">
              <a:latin typeface="Times New Roman"/>
              <a:cs typeface="Times New Roman"/>
            </a:endParaRPr>
          </a:p>
          <a:p>
            <a:pPr marL="363220" marR="3441700" indent="-286385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6385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Color transformation (4%)</a:t>
            </a:r>
          </a:p>
          <a:p>
            <a:pPr marL="820420" marR="3441700" lvl="1" indent="-286385" algn="just">
              <a:spcBef>
                <a:spcPts val="605"/>
              </a:spcBef>
              <a:buFont typeface="Arial"/>
              <a:buChar char="•"/>
              <a:tabLst>
                <a:tab pos="36385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Change color image to gray scale image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grpSp>
        <p:nvGrpSpPr>
          <p:cNvPr id="6" name="群組 5"/>
          <p:cNvGrpSpPr/>
          <p:nvPr/>
        </p:nvGrpSpPr>
        <p:grpSpPr>
          <a:xfrm>
            <a:off x="684213" y="3933825"/>
            <a:ext cx="7516812" cy="2101850"/>
            <a:chOff x="684213" y="3933825"/>
            <a:chExt cx="7516812" cy="2101850"/>
          </a:xfrm>
        </p:grpSpPr>
        <p:grpSp>
          <p:nvGrpSpPr>
            <p:cNvPr id="7" name="群組 12"/>
            <p:cNvGrpSpPr>
              <a:grpSpLocks/>
            </p:cNvGrpSpPr>
            <p:nvPr/>
          </p:nvGrpSpPr>
          <p:grpSpPr bwMode="auto">
            <a:xfrm>
              <a:off x="684213" y="3933825"/>
              <a:ext cx="1784350" cy="2095500"/>
              <a:chOff x="4545107" y="2612164"/>
              <a:chExt cx="1784350" cy="2095500"/>
            </a:xfrm>
          </p:grpSpPr>
          <p:pic>
            <p:nvPicPr>
              <p:cNvPr id="16" name="Picture 4" descr="R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5107" y="2612164"/>
                <a:ext cx="1784350" cy="1784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Text Box 9"/>
              <p:cNvSpPr txBox="1">
                <a:spLocks noChangeArrowheads="1"/>
              </p:cNvSpPr>
              <p:nvPr/>
            </p:nvSpPr>
            <p:spPr bwMode="auto">
              <a:xfrm>
                <a:off x="4834032" y="4340952"/>
                <a:ext cx="12128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800"/>
                  <a:t>R channel</a:t>
                </a:r>
              </a:p>
            </p:txBody>
          </p:sp>
        </p:grpSp>
        <p:grpSp>
          <p:nvGrpSpPr>
            <p:cNvPr id="8" name="群組 14"/>
            <p:cNvGrpSpPr>
              <a:grpSpLocks/>
            </p:cNvGrpSpPr>
            <p:nvPr/>
          </p:nvGrpSpPr>
          <p:grpSpPr bwMode="auto">
            <a:xfrm>
              <a:off x="4524375" y="3940175"/>
              <a:ext cx="1784350" cy="2089150"/>
              <a:chOff x="4560982" y="4772752"/>
              <a:chExt cx="1784350" cy="2089150"/>
            </a:xfrm>
          </p:grpSpPr>
          <p:pic>
            <p:nvPicPr>
              <p:cNvPr id="14" name="Picture 6" descr="B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0982" y="4772752"/>
                <a:ext cx="1784350" cy="1784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4834032" y="6495189"/>
                <a:ext cx="12001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800"/>
                  <a:t>B channel</a:t>
                </a:r>
              </a:p>
            </p:txBody>
          </p:sp>
        </p:grpSp>
        <p:grpSp>
          <p:nvGrpSpPr>
            <p:cNvPr id="9" name="群組 13"/>
            <p:cNvGrpSpPr>
              <a:grpSpLocks/>
            </p:cNvGrpSpPr>
            <p:nvPr/>
          </p:nvGrpSpPr>
          <p:grpSpPr bwMode="auto">
            <a:xfrm>
              <a:off x="2579688" y="3933825"/>
              <a:ext cx="1784350" cy="2089150"/>
              <a:chOff x="2473420" y="4772752"/>
              <a:chExt cx="1784350" cy="2089150"/>
            </a:xfrm>
          </p:grpSpPr>
          <p:pic>
            <p:nvPicPr>
              <p:cNvPr id="12" name="Picture 7" descr="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3420" y="4772752"/>
                <a:ext cx="1784350" cy="1784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2744882" y="6495189"/>
                <a:ext cx="12255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800"/>
                  <a:t>G channel</a:t>
                </a:r>
              </a:p>
            </p:txBody>
          </p:sp>
        </p:grp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6705600" y="5668963"/>
              <a:ext cx="12128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TW" sz="1800" dirty="0"/>
                <a:t>Grayscale</a:t>
              </a:r>
            </a:p>
          </p:txBody>
        </p:sp>
        <p:pic>
          <p:nvPicPr>
            <p:cNvPr id="11" name="Picture 8" descr="fr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6675" y="3940175"/>
              <a:ext cx="1784350" cy="178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群組 11"/>
          <p:cNvGrpSpPr>
            <a:grpSpLocks/>
          </p:cNvGrpSpPr>
          <p:nvPr/>
        </p:nvGrpSpPr>
        <p:grpSpPr bwMode="auto">
          <a:xfrm>
            <a:off x="5997575" y="1742458"/>
            <a:ext cx="1784350" cy="2095500"/>
            <a:chOff x="2457545" y="2612164"/>
            <a:chExt cx="1784350" cy="2095500"/>
          </a:xfrm>
        </p:grpSpPr>
        <p:pic>
          <p:nvPicPr>
            <p:cNvPr id="19" name="Picture 5" descr="585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545" y="2612164"/>
              <a:ext cx="1784350" cy="178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2889345" y="4340952"/>
              <a:ext cx="9080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TW" sz="1800" dirty="0"/>
                <a:t>Source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3438"/>
            <a:ext cx="58318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/>
              <a:t>2</a:t>
            </a:r>
            <a:r>
              <a:rPr sz="3200" dirty="0"/>
              <a:t>. Smooth filter (mean and</a:t>
            </a:r>
            <a:r>
              <a:rPr sz="3200" spc="-95" dirty="0"/>
              <a:t> </a:t>
            </a:r>
            <a:r>
              <a:rPr sz="3200" dirty="0"/>
              <a:t>median)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3330"/>
            <a:ext cx="7998460" cy="7777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Requirement </a:t>
            </a: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5" dirty="0">
                <a:latin typeface="Times New Roman"/>
                <a:cs typeface="Times New Roman"/>
              </a:rPr>
              <a:t>Implement mean</a:t>
            </a:r>
            <a:r>
              <a:rPr lang="en-US" sz="2000" spc="-5" dirty="0">
                <a:latin typeface="Times New Roman"/>
                <a:cs typeface="Times New Roman"/>
              </a:rPr>
              <a:t>(5%)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median</a:t>
            </a:r>
            <a:r>
              <a:rPr lang="en-US" sz="2000" spc="-5" dirty="0">
                <a:latin typeface="Times New Roman"/>
                <a:cs typeface="Times New Roman"/>
              </a:rPr>
              <a:t>(5%)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filter</a:t>
            </a:r>
            <a:endParaRPr sz="2000" dirty="0">
              <a:latin typeface="Times New Roman"/>
              <a:cs typeface="Times New Roman"/>
            </a:endParaRPr>
          </a:p>
          <a:p>
            <a:pPr marL="310515">
              <a:lnSpc>
                <a:spcPct val="100000"/>
              </a:lnSpc>
              <a:spcBef>
                <a:spcPts val="1390"/>
              </a:spcBef>
            </a:pPr>
            <a:r>
              <a:rPr sz="1800" spc="-5" dirty="0">
                <a:latin typeface="PMingLiU"/>
                <a:cs typeface="PMingLiU"/>
              </a:rPr>
              <a:t>＊</a:t>
            </a:r>
            <a:r>
              <a:rPr sz="1800" spc="-5" dirty="0">
                <a:latin typeface="Times New Roman"/>
                <a:cs typeface="Times New Roman"/>
              </a:rPr>
              <a:t>Filter size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3x3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9972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29972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9972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419225" y="5422900"/>
            <a:ext cx="8239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/>
              <a:t>Source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130675" y="5435600"/>
            <a:ext cx="7286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/>
              <a:t>Mean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707188" y="5422900"/>
            <a:ext cx="9048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/>
              <a:t>Median</a:t>
            </a:r>
          </a:p>
        </p:txBody>
      </p:sp>
    </p:spTree>
    <p:extLst>
      <p:ext uri="{BB962C8B-B14F-4D97-AF65-F5344CB8AC3E}">
        <p14:creationId xmlns:p14="http://schemas.microsoft.com/office/powerpoint/2010/main" val="120619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3438"/>
            <a:ext cx="43072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3. Histogram</a:t>
            </a:r>
            <a:r>
              <a:rPr sz="3200" spc="-80" dirty="0"/>
              <a:t> </a:t>
            </a:r>
            <a:r>
              <a:rPr sz="3200" dirty="0"/>
              <a:t>Equalization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243330"/>
            <a:ext cx="7769860" cy="9803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Requirement </a:t>
            </a: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5" dirty="0">
                <a:latin typeface="Times New Roman"/>
                <a:cs typeface="Times New Roman"/>
              </a:rPr>
              <a:t>Implement </a:t>
            </a:r>
            <a:r>
              <a:rPr sz="2000" dirty="0">
                <a:latin typeface="Times New Roman"/>
                <a:cs typeface="Times New Roman"/>
              </a:rPr>
              <a:t>histogram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equalization</a:t>
            </a:r>
            <a:r>
              <a:rPr lang="en-US" sz="2000" dirty="0">
                <a:latin typeface="Times New Roman"/>
                <a:cs typeface="Times New Roman"/>
              </a:rPr>
              <a:t> (15%)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702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	need to show histogram of image before and after processing (5%)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116" y="19050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566" y="4164012"/>
            <a:ext cx="2800350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503" y="4164012"/>
            <a:ext cx="2800350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圖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78" y="19050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56916" y="2800350"/>
            <a:ext cx="91598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/>
              <a:t>Original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640328" y="2794000"/>
            <a:ext cx="7635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/>
              <a:t>Result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3438"/>
            <a:ext cx="49447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4. A </a:t>
            </a:r>
            <a:r>
              <a:rPr sz="3200" spc="-5" dirty="0"/>
              <a:t>user-defined</a:t>
            </a:r>
            <a:r>
              <a:rPr sz="3200" spc="-440" dirty="0"/>
              <a:t> </a:t>
            </a:r>
            <a:r>
              <a:rPr sz="3200" dirty="0"/>
              <a:t>thresholding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43330"/>
            <a:ext cx="7962265" cy="1285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7020" algn="l"/>
              </a:tabLst>
            </a:pPr>
            <a:r>
              <a:rPr sz="1500" spc="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500" spc="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Requirement </a:t>
            </a:r>
            <a:r>
              <a:rPr sz="2000" dirty="0">
                <a:latin typeface="Times New Roman"/>
                <a:cs typeface="Times New Roman"/>
              </a:rPr>
              <a:t>– Given a threshold t. The intensity of a pixel which is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higher</a:t>
            </a:r>
            <a:endParaRPr sz="2000" dirty="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than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b="1" dirty="0">
                <a:latin typeface="Times New Roman"/>
                <a:cs typeface="Times New Roman"/>
              </a:rPr>
              <a:t>equal to </a:t>
            </a:r>
            <a:r>
              <a:rPr sz="2000" dirty="0">
                <a:latin typeface="Times New Roman"/>
                <a:cs typeface="Times New Roman"/>
              </a:rPr>
              <a:t>t </a:t>
            </a:r>
            <a:r>
              <a:rPr sz="2000" spc="-5" dirty="0">
                <a:latin typeface="Times New Roman"/>
                <a:cs typeface="Times New Roman"/>
              </a:rPr>
              <a:t>will </a:t>
            </a:r>
            <a:r>
              <a:rPr sz="2000" dirty="0">
                <a:latin typeface="Times New Roman"/>
                <a:cs typeface="Times New Roman"/>
              </a:rPr>
              <a:t>be set as </a:t>
            </a:r>
            <a:r>
              <a:rPr sz="2000" spc="-5" dirty="0">
                <a:latin typeface="Times New Roman"/>
                <a:cs typeface="Times New Roman"/>
              </a:rPr>
              <a:t>white </a:t>
            </a:r>
            <a:r>
              <a:rPr sz="2000" dirty="0">
                <a:latin typeface="Times New Roman"/>
                <a:cs typeface="Times New Roman"/>
              </a:rPr>
              <a:t>(255), otherwise set as black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(0).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238760">
              <a:lnSpc>
                <a:spcPct val="100000"/>
              </a:lnSpc>
            </a:pPr>
            <a:r>
              <a:rPr sz="1800" dirty="0">
                <a:latin typeface="PMingLiU"/>
                <a:cs typeface="PMingLiU"/>
              </a:rPr>
              <a:t>※ </a:t>
            </a:r>
            <a:r>
              <a:rPr sz="1800" dirty="0">
                <a:latin typeface="Times New Roman"/>
                <a:cs typeface="Times New Roman"/>
              </a:rPr>
              <a:t>The threshold should be </a:t>
            </a:r>
            <a:r>
              <a:rPr lang="en-US" sz="1800" dirty="0">
                <a:latin typeface="Times New Roman"/>
                <a:cs typeface="Times New Roman"/>
              </a:rPr>
              <a:t>input</a:t>
            </a:r>
            <a:r>
              <a:rPr sz="1800" dirty="0">
                <a:latin typeface="Times New Roman"/>
                <a:cs typeface="Times New Roman"/>
              </a:rPr>
              <a:t> on the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interface.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224213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227388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右箭號 6"/>
          <p:cNvSpPr/>
          <p:nvPr/>
        </p:nvSpPr>
        <p:spPr>
          <a:xfrm>
            <a:off x="3708400" y="4014788"/>
            <a:ext cx="1655763" cy="8636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chemeClr val="tx1"/>
                </a:solidFill>
              </a:rPr>
              <a:t>Defined threshold value t</a:t>
            </a:r>
            <a:endParaRPr kumimoji="0" lang="zh-TW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5</a:t>
            </a:r>
            <a:r>
              <a:rPr dirty="0"/>
              <a:t>. Sobel edge </a:t>
            </a:r>
            <a:r>
              <a:rPr spc="-5" dirty="0"/>
              <a:t>detection (vertical, </a:t>
            </a:r>
            <a:r>
              <a:rPr dirty="0"/>
              <a:t>horizontal,</a:t>
            </a:r>
            <a:r>
              <a:rPr spc="-100" dirty="0"/>
              <a:t> </a:t>
            </a:r>
            <a:r>
              <a:rPr dirty="0"/>
              <a:t>and  </a:t>
            </a:r>
            <a:r>
              <a:rPr spc="-5" dirty="0"/>
              <a:t>combined)</a:t>
            </a:r>
          </a:p>
        </p:txBody>
      </p:sp>
      <p:sp>
        <p:nvSpPr>
          <p:cNvPr id="3" name="object 3"/>
          <p:cNvSpPr/>
          <p:nvPr/>
        </p:nvSpPr>
        <p:spPr>
          <a:xfrm>
            <a:off x="1763267" y="1348739"/>
            <a:ext cx="6071615" cy="4748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6</a:t>
            </a:r>
            <a:r>
              <a:rPr dirty="0"/>
              <a:t> Threshold the result of (</a:t>
            </a:r>
            <a:r>
              <a:rPr lang="en-US" dirty="0"/>
              <a:t>5</a:t>
            </a:r>
            <a:r>
              <a:rPr dirty="0"/>
              <a:t>) to binary </a:t>
            </a:r>
            <a:r>
              <a:rPr spc="-10" dirty="0"/>
              <a:t>image</a:t>
            </a:r>
            <a:r>
              <a:rPr spc="-200" dirty="0"/>
              <a:t> </a:t>
            </a:r>
            <a:r>
              <a:rPr dirty="0"/>
              <a:t>and  overlap on the original</a:t>
            </a:r>
            <a:r>
              <a:rPr spc="-85" dirty="0"/>
              <a:t> </a:t>
            </a:r>
            <a:r>
              <a:rPr spc="-10" dirty="0"/>
              <a:t>image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13611" y="4051797"/>
            <a:ext cx="2344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6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(The threshold should be  adjusted on the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interface)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pic>
        <p:nvPicPr>
          <p:cNvPr id="6" name="Picture 5" descr="overlay(c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743" y="1802308"/>
            <a:ext cx="24003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5795963" y="2810372"/>
            <a:ext cx="433387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7988" y="3602534"/>
            <a:ext cx="208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TW" sz="1800">
                <a:latin typeface="Times New Roman" panose="02020603050405020304" pitchFamily="18" charset="0"/>
              </a:rPr>
              <a:t>The result of (5)</a:t>
            </a:r>
          </a:p>
        </p:txBody>
      </p:sp>
      <p:pic>
        <p:nvPicPr>
          <p:cNvPr id="10" name="Picture 10" descr="ed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02309"/>
            <a:ext cx="24003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1" descr="V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802309"/>
            <a:ext cx="24003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771775" y="2810372"/>
            <a:ext cx="433388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916238" y="3642222"/>
            <a:ext cx="312261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TW" sz="1800">
                <a:latin typeface="Times New Roman" panose="02020603050405020304" pitchFamily="18" charset="0"/>
              </a:rPr>
              <a:t>The result after thresholding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6229350" y="3685085"/>
            <a:ext cx="29617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dirty="0"/>
              <a:t>Overlap on the original image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dirty="0"/>
              <a:t>by green color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4837556"/>
            <a:ext cx="2400300" cy="17907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791487" y="5871236"/>
            <a:ext cx="151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original image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239</Words>
  <Application>Microsoft Office PowerPoint</Application>
  <PresentationFormat>如螢幕大小 (4:3)</PresentationFormat>
  <Paragraphs>130</Paragraphs>
  <Slides>16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新細明體</vt:lpstr>
      <vt:lpstr>新細明體</vt:lpstr>
      <vt:lpstr>Arial</vt:lpstr>
      <vt:lpstr>Calibri</vt:lpstr>
      <vt:lpstr>Cambria Math</vt:lpstr>
      <vt:lpstr>Gill Sans MT</vt:lpstr>
      <vt:lpstr>Times New Roman</vt:lpstr>
      <vt:lpstr>Wingdings 3</vt:lpstr>
      <vt:lpstr>Office Theme</vt:lpstr>
      <vt:lpstr>PowerPoint 簡報</vt:lpstr>
      <vt:lpstr>Problem</vt:lpstr>
      <vt:lpstr>Basic requirement</vt:lpstr>
      <vt:lpstr>1. RGB Extraction &amp; Transformation</vt:lpstr>
      <vt:lpstr>2. Smooth filter (mean and median)</vt:lpstr>
      <vt:lpstr>3. Histogram Equalization</vt:lpstr>
      <vt:lpstr>4. A user-defined thresholding</vt:lpstr>
      <vt:lpstr>5. Sobel edge detection (vertical, horizontal, and  combined)</vt:lpstr>
      <vt:lpstr>6 Threshold the result of (5) to binary image and  overlap on the original image</vt:lpstr>
      <vt:lpstr>7. Image registration</vt:lpstr>
      <vt:lpstr>7. Image registration</vt:lpstr>
      <vt:lpstr>7. Image registration</vt:lpstr>
      <vt:lpstr>Notice</vt:lpstr>
      <vt:lpstr>File Upload</vt:lpstr>
      <vt:lpstr>Vision System Lab (Room 65702)</vt:lpstr>
      <vt:lpstr>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NSC Tendon Progress</dc:title>
  <dc:creator>CheungWen</dc:creator>
  <cp:lastModifiedBy>Chuen</cp:lastModifiedBy>
  <cp:revision>93</cp:revision>
  <dcterms:created xsi:type="dcterms:W3CDTF">2017-11-02T09:52:06Z</dcterms:created>
  <dcterms:modified xsi:type="dcterms:W3CDTF">2020-10-15T08:10:36Z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2017-11-02T00:00:00Z</vt:filetime>
  </property>
</Properties>
</file>