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865" r:id="rId3"/>
    <p:sldId id="864" r:id="rId4"/>
    <p:sldId id="857" r:id="rId5"/>
    <p:sldId id="858" r:id="rId6"/>
    <p:sldId id="860" r:id="rId7"/>
    <p:sldId id="859" r:id="rId8"/>
    <p:sldId id="861" r:id="rId9"/>
    <p:sldId id="868" r:id="rId10"/>
    <p:sldId id="862" r:id="rId11"/>
    <p:sldId id="863" r:id="rId1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rgbClr val="FFFFFF"/>
        </a:solidFill>
        <a:latin typeface="微软雅黑" panose="020B0503020204020204" pitchFamily="2" charset="-122"/>
        <a:ea typeface="微软雅黑" panose="020B0503020204020204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95959"/>
    <a:srgbClr val="0033CC"/>
    <a:srgbClr val="808080"/>
    <a:srgbClr val="969696"/>
    <a:srgbClr val="015ABE"/>
    <a:srgbClr val="FF9300"/>
    <a:srgbClr val="CCCC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42"/>
        <p:guide pos="389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Rectangle 3"/>
          <p:cNvSpPr/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2052" name="Rectangle 4"/>
          <p:cNvSpPr/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3" name="Rectangle 5"/>
          <p:cNvSpPr/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hangingPunct="1"/>
            <a:fld id="{BB962C8B-B14F-4D97-AF65-F5344CB8AC3E}" type="datetimeFigureOut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54" name="Rectangle 6"/>
          <p:cNvSpPr/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5" name="Rectangle 7"/>
          <p:cNvSpPr/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TextBox 2"/>
          <p:cNvPicPr/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9972675" y="311150"/>
            <a:ext cx="2090738" cy="12255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121" descr="PPT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88" y="-33337"/>
            <a:ext cx="12253912" cy="6861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3" name="矩形 5122"/>
          <p:cNvSpPr/>
          <p:nvPr/>
        </p:nvSpPr>
        <p:spPr>
          <a:xfrm>
            <a:off x="635000" y="3076575"/>
            <a:ext cx="10972800" cy="71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000" b="1" i="0" u="none" kern="1200" baseline="0">
                <a:solidFill>
                  <a:schemeClr val="bg1"/>
                </a:solidFill>
                <a:latin typeface="Calibri Light" panose="020F0302020204030204" pitchFamily="2" charset="0"/>
                <a:ea typeface="微软雅黑" panose="020B0503020204020204" pitchFamily="2" charset="-122"/>
              </a:defRPr>
            </a:lvl1pPr>
          </a:lstStyle>
          <a:p>
            <a:pPr lvl="0"/>
            <a:r>
              <a:rPr lang="zh-CN" altLang="en-US" sz="4400" dirty="0"/>
              <a:t>电话沟通分享会</a:t>
            </a:r>
            <a:endParaRPr lang="zh-CN" altLang="en-US" sz="4400" dirty="0"/>
          </a:p>
        </p:txBody>
      </p:sp>
      <p:sp>
        <p:nvSpPr>
          <p:cNvPr id="5126" name="矩形 5125"/>
          <p:cNvSpPr/>
          <p:nvPr/>
        </p:nvSpPr>
        <p:spPr>
          <a:xfrm>
            <a:off x="448310" y="5852795"/>
            <a:ext cx="1051560" cy="61341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1">
                    <a:alpha val="100000"/>
                  </a:schemeClr>
                </a:solidFill>
                <a:latin typeface="Arial Black" panose="020B0A04020102020204" pitchFamily="2" charset="0"/>
                <a:ea typeface="Arial Black" panose="020B0A04020102020204" pitchFamily="2" charset="0"/>
              </a:rPr>
              <a:t> 1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bg1">
                  <a:alpha val="100000"/>
                </a:schemeClr>
              </a:solidFill>
              <a:latin typeface="Arial Black" panose="020B0A04020102020204" pitchFamily="2" charset="0"/>
              <a:ea typeface="Arial Black" panose="020B0A040201020202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25330" y="5679440"/>
            <a:ext cx="2503805" cy="95948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26415" y="1423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4000"/>
              <a:t>电话沟通  实战练习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9275" y="246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/>
              <a:t>如何达成陌生销售？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200"/>
              <a:t>一般情况下，陌生销售是很难一次达成的，其成功交易常常可分为三部分：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3200"/>
              <a:t>电话拜访。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3200"/>
              <a:t>电话跟进。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3200"/>
              <a:t>促成成交。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9275" y="246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第一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电话拜访</a:t>
            </a:r>
            <a:r>
              <a:rPr lang="zh-CN" altLang="en-US"/>
              <a:t>：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>
                <a:solidFill>
                  <a:srgbClr val="FF0000"/>
                </a:solidFill>
              </a:rPr>
              <a:t>注意事项</a:t>
            </a:r>
            <a:r>
              <a:rPr lang="zh-CN" altLang="en-US" sz="2400"/>
              <a:t>：对于新客户，可以提到公司的产品，但是不要问客户是不是需要你的产品。不要给客户拒绝你的机会。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olidFill>
                  <a:srgbClr val="FF0000"/>
                </a:solidFill>
              </a:rPr>
              <a:t>原因</a:t>
            </a:r>
            <a:r>
              <a:rPr lang="zh-CN" altLang="en-US" sz="2400"/>
              <a:t>：因为第一次通电话，客户是对你很防备的，只要你一问他是否需要，他很可能马上回答不需要，然后挂掉电话。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olidFill>
                  <a:srgbClr val="FF0000"/>
                </a:solidFill>
              </a:rPr>
              <a:t>做法</a:t>
            </a:r>
            <a:r>
              <a:rPr lang="zh-CN" altLang="en-US" sz="2400"/>
              <a:t>：①提到公司产品，不问客户是否需要，寻找客户的关注点；</a:t>
            </a:r>
            <a:br>
              <a:rPr lang="zh-CN" altLang="en-US" sz="2400"/>
            </a:br>
            <a:r>
              <a:rPr lang="zh-CN" altLang="en-US" sz="2400"/>
              <a:t>           ②问客户一些答案肯定的问题（因为人在回答这类问题时，一般不会挂掉电话，而且会逐步引起对问题的兴趣）；</a:t>
            </a:r>
            <a:br>
              <a:rPr lang="zh-CN" altLang="en-US" sz="2400"/>
            </a:br>
            <a:r>
              <a:rPr lang="zh-CN" altLang="en-US" sz="2400"/>
              <a:t>           ③在通话结束时，一定要给自己下一次的电话跟进找到一个理由，让下一次的打电话顺理成章，每增加一次沟通，成交机会就增大一些。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9275" y="246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第二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电话跟进</a:t>
            </a:r>
            <a:r>
              <a:rPr lang="zh-CN" altLang="en-US"/>
              <a:t>：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>
                <a:solidFill>
                  <a:srgbClr val="FF0000"/>
                </a:solidFill>
              </a:rPr>
              <a:t>注意事项</a:t>
            </a:r>
            <a:r>
              <a:rPr lang="zh-CN" altLang="en-US" sz="2400"/>
              <a:t>：千万不要在第一次电话拜访后，因为客户拒绝了你，而把这个潜在客户遗忘掉。除非你能百分百确认这个客户为无效客户。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olidFill>
                  <a:srgbClr val="FF0000"/>
                </a:solidFill>
              </a:rPr>
              <a:t>原因</a:t>
            </a:r>
            <a:r>
              <a:rPr lang="zh-CN" altLang="en-US" sz="2400"/>
              <a:t>：跟进的目的是增加接触的机会，增进感情，增加成交的可能性。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olidFill>
                  <a:srgbClr val="FF0000"/>
                </a:solidFill>
              </a:rPr>
              <a:t>做法</a:t>
            </a:r>
            <a:r>
              <a:rPr lang="zh-CN" altLang="en-US" sz="2400"/>
              <a:t>：①把潜在的客户用自己的方式记录下来，记录在CRM系统电话跟进中；</a:t>
            </a:r>
            <a:br>
              <a:rPr lang="zh-CN" altLang="en-US" sz="2400"/>
            </a:br>
            <a:r>
              <a:rPr lang="zh-CN" altLang="en-US" sz="2400"/>
              <a:t>           ②有计划的隔两三天再拜访一次，拜访的内容及切入点参考第一次拜访时的通话记录。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82600" y="2219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第三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促成成交</a:t>
            </a:r>
            <a:r>
              <a:rPr lang="zh-CN" altLang="en-US"/>
              <a:t>：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>
                <a:solidFill>
                  <a:srgbClr val="FF0000"/>
                </a:solidFill>
              </a:rPr>
              <a:t>注意事项</a:t>
            </a:r>
            <a:r>
              <a:rPr lang="zh-CN" altLang="en-US" sz="2400"/>
              <a:t>：这里的第三次，指的是第</a:t>
            </a:r>
            <a:r>
              <a:rPr lang="en-US" altLang="zh-CN" sz="2400"/>
              <a:t>N</a:t>
            </a:r>
            <a:r>
              <a:rPr lang="zh-CN" altLang="en-US" sz="2400"/>
              <a:t>次，要根据客户的难易程度来确定是第几次。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olidFill>
                  <a:srgbClr val="FF0000"/>
                </a:solidFill>
              </a:rPr>
              <a:t>做法</a:t>
            </a:r>
            <a:r>
              <a:rPr lang="zh-CN" altLang="en-US" sz="2400"/>
              <a:t>：①公司方面有规定（例如款到发货）；</a:t>
            </a:r>
            <a:br>
              <a:rPr lang="zh-CN" altLang="en-US" sz="2400"/>
            </a:br>
            <a:r>
              <a:rPr lang="zh-CN" altLang="en-US" sz="2400"/>
              <a:t>           ②示弱（必要的时候让客户感觉你是需要呵护的、同情的）；</a:t>
            </a:r>
            <a:br>
              <a:rPr lang="zh-CN" altLang="en-US" sz="2400"/>
            </a:br>
            <a:r>
              <a:rPr lang="zh-CN" altLang="en-US" sz="2400"/>
              <a:t>           ③自信（说话要有底气，不要让客户感觉到你是“软柿子”好“欺负”）；</a:t>
            </a:r>
            <a:br>
              <a:rPr lang="zh-CN" altLang="en-US" sz="2400"/>
            </a:br>
            <a:r>
              <a:rPr lang="zh-CN" altLang="en-US" sz="2400"/>
              <a:t>           ④坚持（只要是有需求的客户，就要有计划的坚持跟进；坚持原则，款到发货）。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9275" y="246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/>
              <a:t>如何让客户记住你的电话号码？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/>
              <a:t>在给客户留手机号的时候，一定要确保对方已经记录下来（让客户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复述</a:t>
            </a:r>
            <a:r>
              <a:rPr lang="zh-CN" altLang="en-US" sz="2400"/>
              <a:t>一下你的电话号码）；这样，万一客户真的需要的时候，可以保证能顺利的联系到你。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复述</a:t>
            </a:r>
            <a:r>
              <a:rPr lang="zh-CN" altLang="en-US" sz="2400"/>
              <a:t>，是一个很好的做事工具，也是一个很好的做事习惯；无论是对自己还是对客户。复述是为了加强记忆！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9275" y="246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zh-CN" altLang="en-US"/>
              <a:t>如何进行电话沟通？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>
                <a:solidFill>
                  <a:srgbClr val="FF0000"/>
                </a:solidFill>
              </a:rPr>
              <a:t>做法</a:t>
            </a:r>
            <a:r>
              <a:rPr lang="zh-CN" altLang="en-US" sz="2400"/>
              <a:t>：① 展现你的亲和力（也就是说让客户感觉你和他不陌生，别让客户防着你）</a:t>
            </a:r>
            <a:br>
              <a:rPr lang="zh-CN" altLang="en-US" sz="2400"/>
            </a:br>
            <a:r>
              <a:rPr lang="zh-CN" altLang="en-US" sz="2400"/>
              <a:t>           ② 做好沟通前的准备：</a:t>
            </a:r>
            <a:br>
              <a:rPr lang="zh-CN" altLang="en-US" sz="2400"/>
            </a:br>
            <a:r>
              <a:rPr lang="zh-CN" altLang="en-US" sz="2400"/>
              <a:t>               ·个人情绪的调整（不要带着消极情绪上“战场”）；</a:t>
            </a:r>
            <a:br>
              <a:rPr lang="zh-CN" altLang="en-US" sz="2400"/>
            </a:br>
            <a:r>
              <a:rPr lang="zh-CN" altLang="en-US" sz="2400"/>
              <a:t>               ·对客户信息的了解（是新客户还是老客户；客户有什么需求点；客户的主营产品是什么等）。</a:t>
            </a:r>
            <a:br>
              <a:rPr lang="zh-CN" altLang="en-US" sz="2400"/>
            </a:br>
            <a:r>
              <a:rPr lang="zh-CN" altLang="en-US" sz="2400"/>
              <a:t>           ③ 一定要使用尊称，请字当头，谢不离口（谢，并不是仅仅重复“谢谢”这两个字）；</a:t>
            </a:r>
            <a:br>
              <a:rPr lang="zh-CN" altLang="en-US" sz="2400"/>
            </a:br>
            <a:r>
              <a:rPr lang="zh-CN" altLang="en-US" sz="2400"/>
              <a:t>           ④ 借助好中外节日，问候语要常换常新。</a:t>
            </a:r>
            <a:br>
              <a:rPr lang="zh-CN" altLang="en-US" sz="2400"/>
            </a:br>
            <a:r>
              <a:rPr lang="zh-CN" altLang="en-US" sz="2400"/>
              <a:t> </a:t>
            </a:r>
            <a:br>
              <a:rPr lang="zh-CN" altLang="en-US" sz="2400"/>
            </a:br>
            <a:r>
              <a:rPr lang="zh-CN" altLang="en-US" sz="2400"/>
              <a:t> 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276225" y="908050"/>
            <a:ext cx="8229600" cy="973455"/>
          </a:xfrm>
        </p:spPr>
        <p:txBody>
          <a:bodyPr vert="horz" anchor="ctr"/>
          <a:p>
            <a:r>
              <a:rPr lang="en-US" altLang="zh-CN" sz="4000" dirty="0">
                <a:ea typeface="宋体" panose="02010600030101010101" pitchFamily="2" charset="-122"/>
              </a:rPr>
              <a:t>  </a:t>
            </a:r>
            <a:r>
              <a:rPr lang="zh-CN" altLang="en-US" sz="4000" dirty="0">
                <a:ea typeface="宋体" panose="02010600030101010101" pitchFamily="2" charset="-122"/>
              </a:rPr>
              <a:t>沟通要点：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销售是用来问的，不是用来说的，问对问题，立即成交  沟通过程中要掌握主动权 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最大化的传播自己的信息，让对方记住你，你是谁，你是做什么的，你对于对方而言有什么价值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最大限度的获取对方信息，深一层的了解对方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丰富自身的专业知识，用专业折服对方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发问方式：开放式和封闭式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对于新客户，一开始用封闭式问答，答案唯一，获取信息会容易些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991870" y="1522095"/>
            <a:ext cx="1053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39445" y="2892425"/>
            <a:ext cx="10515600" cy="1438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br>
              <a:rPr lang="zh-CN" altLang="en-US"/>
            </a:br>
            <a:r>
              <a:rPr lang="zh-CN" altLang="en-US"/>
              <a:t>禁忌：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400"/>
              <a:t>① 发音不准；语速不正常，太快或过慢、没停顿；言语中有不敬或只顾自己说话（由于中国地域太大，本身就存在地域上的方言差异，所以在和自己的客户沟通时，一定要把地域和语言因素考虑进去，一定要让客户听清楚你在说什么，并且要给客户一个思考的时间）；</a:t>
            </a:r>
            <a:br>
              <a:rPr lang="zh-CN" altLang="en-US" sz="2400"/>
            </a:br>
            <a:r>
              <a:rPr lang="zh-CN" altLang="en-US" sz="2400"/>
              <a:t>② 语气不耐烦（有时候可能跟个人的说话习惯有关系，但是在面对客户的时候要学会改变和控制；这也是做好沟通前准备的必要性）；</a:t>
            </a:r>
            <a:br>
              <a:rPr lang="zh-CN" altLang="en-US" sz="2400"/>
            </a:br>
            <a:r>
              <a:rPr lang="zh-CN" altLang="en-US" sz="2400"/>
              <a:t>③ 语调呆板（说话没有抑扬顿挫，一个语调说下来，让客户没有听下去的兴趣，而且易引起客户的反感。）</a:t>
            </a:r>
            <a:br>
              <a:rPr lang="zh-CN" altLang="en-US" sz="2400"/>
            </a:br>
            <a:r>
              <a:rPr lang="zh-CN" altLang="en-US" sz="2400"/>
              <a:t>④ 说话没自信；</a:t>
            </a:r>
            <a:br>
              <a:rPr lang="zh-CN" altLang="en-US" sz="2400"/>
            </a:br>
            <a:r>
              <a:rPr lang="zh-CN" altLang="en-US" sz="2400"/>
              <a:t>⑤ 弄错客户的姓名电话或性别；</a:t>
            </a:r>
            <a:br>
              <a:rPr lang="zh-CN" altLang="en-US" sz="2400"/>
            </a:br>
            <a:r>
              <a:rPr lang="zh-CN" altLang="en-US" sz="2400"/>
              <a:t>⑥ 介绍不专业（这方面就需要自己加强客户需求产品知识的学习）；</a:t>
            </a:r>
            <a:br>
              <a:rPr lang="zh-CN" altLang="en-US" sz="2400"/>
            </a:br>
            <a:r>
              <a:rPr lang="zh-CN" altLang="en-US" sz="2400"/>
              <a:t>⑦ 客户争辩（不要和客户争是非，谁对谁错，做事讲究原则性和灵活性即可）；</a:t>
            </a:r>
            <a:br>
              <a:rPr lang="zh-CN" altLang="en-US" sz="2400"/>
            </a:br>
            <a:r>
              <a:rPr lang="zh-CN" altLang="en-US" sz="2400"/>
              <a:t>⑧ 打断客户说话（这是一种不礼貌的行为，也是最容易引起客人反感的行为；若是自己有这方面的不良习惯，一定要学会控制自己）。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演示</Application>
  <PresentationFormat>自定义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 Light</vt:lpstr>
      <vt:lpstr>Arial Black</vt:lpstr>
      <vt:lpstr>Arial Unicode MS</vt:lpstr>
      <vt:lpstr>Calibri</vt:lpstr>
      <vt:lpstr>1_Office 主题</vt:lpstr>
      <vt:lpstr>PowerPoint 演示文稿</vt:lpstr>
      <vt:lpstr>如何达成陌生销售？  一般情况下，陌生销售是很难一次达成的，其成功交易常常可分为三部分：  电话拜访。  电话跟进。  促成成交。</vt:lpstr>
      <vt:lpstr>第一~电话拜访：  注意事项：对于新客户，可以提到公司的产品，但是不要问客户是不是需要你的产品。不要给客户拒绝你的机会。  原因：因为第一次通电话，客户是对你很防备的，只要你一问他是否需要，他很可能马上回答不需要，然后挂掉电话。  做法：①提到公司产品，不问客户是否需要，寻找客户的关注点；            ②问客户一些答案肯定的问题（因为人在回答这类问题时，一般不会挂掉电话，而且会逐步引起对问题的兴趣）；            ③在通话结束时，一定要给自己下一次的电话跟进找到一个理由，让下一次的打电话顺理成章，每增加一次沟通，成交机会就增大一些。</vt:lpstr>
      <vt:lpstr>第二~电话跟进：  注意事项：千万不要在第一次电话拜访后，因为客户拒绝了你，而把这个潜在客户遗忘掉。除非你能百分百确认这个客户为无效客户。   原因：跟进的目的是增加接触的机会，增进感情，增加成交的可能性。   做法：①把潜在的客户用自己的方式记录下来，记录在CRM系统电话跟进中；            ②有计划的隔两三天再拜访一次，拜访的内容及切入点参考第一次拜访时的通话记录。</vt:lpstr>
      <vt:lpstr>第三~促成成交：  注意事项：这里的第三次，指的是第N次，要根据客户的难易程度来确定是第几次。  做法：①公司方面有规定（例如款到发货）；            ②示弱（必要的时候让客户感觉你是需要呵护的、同情的）；            ③自信（说话要有底气，不要让客户感觉到你是“软柿子”好“欺负”）；            ④坚持（只要是有需求的客户，就要有计划的坚持跟进；坚持原则，款到发货）。</vt:lpstr>
      <vt:lpstr>如何让客户记住你的电话号码？  在给客户留手机号的时候，一定要确保对方已经记录下来（让客户复述一下你的电话号码）；这样，万一客户真的需要的时候，可以保证能顺利的联系到你。    复述，是一个很好的做事工具，也是一个很好的做事习惯；无论是对自己还是对客户。复述是为了加强记忆！</vt:lpstr>
      <vt:lpstr>如何进行电话沟通？  做法：① 展现你的亲和力（也就是说让客户感觉你和他不陌生，别让客户防着你）            ② 做好沟通前的准备：                ·个人情绪的调整（不要带着消极情绪上“战场”）；                ·对客户信息的了解（是新客户还是老客户；客户有什么需求点；客户的主营产品是什么等）。            ③ 一定要使用尊称，请字当头，谢不离口（谢，并不是仅仅重复“谢谢”这两个字）；            ④ 借助好中外节日，问候语要常换常新。     </vt:lpstr>
      <vt:lpstr>  沟通要点：</vt:lpstr>
      <vt:lpstr> 禁忌：  ① 发音不准；语速不正常，太快或过慢、没停顿；言语中有不敬或只顾自己说话（由于中国地域太大，本身就存在地域上的方言差异，所以在和自己的客户沟通时，一定要把地域和语言因素考虑进去，一定要让客户听清楚你在说什么，并且要给客户一个思考的时间）； ② 语气不耐烦（有时候可能跟个人的说话习惯有关系，但是在面对客户的时候要学会改变和控制；这也是做好沟通前准备的必要性）； ③ 语调呆板（说话没有抑扬顿挫，一个语调说下来，让客户没有听下去的兴趣，而且易引起客户的反感。） ④ 说话没自信； ⑤ 弄错客户的姓名电话或性别； ⑥ 介绍不专业（这方面就需要自己加强客户需求产品知识的学习）； ⑦ 客户争辩（不要和客户争是非，谁对谁错，做事讲究原则性和灵活性即可）； ⑧ 打断客户说话（这是一种不礼貌的行为，也是最容易引起客人反感的行为；若是自己有这方面的不良习惯，一定要学会控制自己）。 </vt:lpstr>
      <vt:lpstr>电话沟通  实战练习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64</cp:revision>
  <dcterms:created xsi:type="dcterms:W3CDTF">2015-07-19T09:04:00Z</dcterms:created>
  <dcterms:modified xsi:type="dcterms:W3CDTF">2018-07-20T08:36:40Z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