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6" r:id="rId7"/>
    <p:sldId id="270" r:id="rId8"/>
    <p:sldId id="265" r:id="rId9"/>
    <p:sldId id="267" r:id="rId10"/>
    <p:sldId id="261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E645-D5EC-467C-B4AB-FEA168E3444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202E-A873-4D10-BB1D-5CEF4F347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27FEA4-193F-45C1-9276-B03FC0088ADB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80872-590A-4746-B204-E2F8CD726790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95740-5CA4-4B05-969F-C89F1205EF74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51EFCD-A814-4F17-81DB-63AC46E4FDF2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319378-DE86-4FAC-9647-C45D46957C9D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E2310-72E5-4968-9DB1-8F9877CEB6AA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25BDAC-73BA-4791-9507-4956A2B5C9C2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F076F1-4153-4033-B6CB-C57201A46C20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CFD4AF-2A9F-48CA-A077-DC883B48FFE7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D98CE0-1632-431A-B63C-1FFBC1F74297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BA2C65-0DF4-477B-B2F5-2A42048F9F90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C4AD08-12D6-41F3-81C2-0E71AAAA8956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5E7551-E602-46C3-B533-17DFC87B8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74319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alibri" pitchFamily="34" charset="0"/>
              </a:rPr>
              <a:t>SIMULATION OF BACKOFF PROCESS</a:t>
            </a:r>
            <a:endParaRPr lang="en-US" sz="66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077200" cy="18287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Presented By:</a:t>
            </a:r>
          </a:p>
          <a:p>
            <a:r>
              <a:rPr lang="en-US" dirty="0" err="1" smtClean="0">
                <a:latin typeface="Calibri" pitchFamily="34" charset="0"/>
              </a:rPr>
              <a:t>Jie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Hou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Junjun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Ruan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Neha</a:t>
            </a:r>
            <a:r>
              <a:rPr lang="en-US" dirty="0" smtClean="0">
                <a:latin typeface="Calibri" pitchFamily="34" charset="0"/>
              </a:rPr>
              <a:t> Singh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  Problem 3b</a:t>
            </a:r>
            <a:r>
              <a:rPr lang="en-US" dirty="0" smtClean="0">
                <a:latin typeface="Calibri" pitchFamily="34" charset="0"/>
              </a:rPr>
              <a:t>-CW and fairness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3352800" cy="3124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</a:rPr>
              <a:t>Fairness:</a:t>
            </a:r>
          </a:p>
          <a:p>
            <a:r>
              <a:rPr lang="en-US" sz="2400" dirty="0" smtClean="0">
                <a:latin typeface="Calibri" pitchFamily="34" charset="0"/>
              </a:rPr>
              <a:t>CW &lt; 35: 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CW = 35: ≈ 1(max)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CW &gt; 35:  </a:t>
            </a:r>
          </a:p>
          <a:p>
            <a:r>
              <a:rPr lang="en-US" sz="2400" dirty="0" smtClean="0">
                <a:latin typeface="Calibri" pitchFamily="34" charset="0"/>
              </a:rPr>
              <a:t>(will go down to very close to 0 eventually)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1600"/>
            <a:ext cx="5715001" cy="4038600"/>
          </a:xfrm>
        </p:spPr>
      </p:pic>
      <p:cxnSp>
        <p:nvCxnSpPr>
          <p:cNvPr id="10" name="直接箭头连接符 9"/>
          <p:cNvCxnSpPr/>
          <p:nvPr/>
        </p:nvCxnSpPr>
        <p:spPr>
          <a:xfrm flipV="1">
            <a:off x="1752600" y="198120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52600" y="281940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86200" y="56388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Figure </a:t>
            </a:r>
            <a:r>
              <a:rPr lang="en-US" dirty="0" smtClean="0">
                <a:latin typeface="Calibri" pitchFamily="34" charset="0"/>
              </a:rPr>
              <a:t>4: </a:t>
            </a:r>
            <a:r>
              <a:rPr lang="en-US" dirty="0" smtClean="0">
                <a:latin typeface="Calibri" pitchFamily="34" charset="0"/>
              </a:rPr>
              <a:t>Relationship between CW(one particular node) and fairness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  Problem 3b</a:t>
            </a:r>
            <a:r>
              <a:rPr lang="en-US" dirty="0" smtClean="0">
                <a:latin typeface="Calibri" pitchFamily="34" charset="0"/>
              </a:rPr>
              <a:t>—CW and 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0" y="1828800"/>
            <a:ext cx="3810000" cy="45791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Calibri" pitchFamily="34" charset="0"/>
              </a:rPr>
              <a:t>Less CW(the particular node) makes more chance to send package, it also bring more collision. They compete with each other.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itchFamily="34" charset="0"/>
              </a:rPr>
              <a:t>N&lt;18 more chance than collision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N=18 chance and collision balanced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itchFamily="34" charset="0"/>
              </a:rPr>
              <a:t>N&gt;18 more collision</a:t>
            </a:r>
          </a:p>
          <a:p>
            <a:pPr marL="109728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6200" y="54102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Figure </a:t>
            </a:r>
            <a:r>
              <a:rPr lang="en-US" dirty="0">
                <a:latin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</a:rPr>
              <a:t>Relationship between CW (one particular node) and the system throughput when nodes number(N) is different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16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457201"/>
            <a:ext cx="8305800" cy="38100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Calibri" pitchFamily="34" charset="0"/>
              </a:rPr>
              <a:t>THANKYOU</a:t>
            </a:r>
            <a:endParaRPr lang="en-US" sz="96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Investigate the Backoff Process</a:t>
            </a:r>
          </a:p>
          <a:p>
            <a:r>
              <a:rPr lang="en-US" sz="2400" dirty="0" smtClean="0">
                <a:latin typeface="Calibri" pitchFamily="34" charset="0"/>
              </a:rPr>
              <a:t>Model the system with time slotted transmission</a:t>
            </a:r>
          </a:p>
          <a:p>
            <a:r>
              <a:rPr lang="en-US" sz="2400" dirty="0" smtClean="0">
                <a:latin typeface="Calibri" pitchFamily="34" charset="0"/>
              </a:rPr>
              <a:t>Contention is modeled by comparing the chosen delays</a:t>
            </a:r>
          </a:p>
          <a:p>
            <a:r>
              <a:rPr lang="en-US" sz="2400" dirty="0" smtClean="0">
                <a:latin typeface="Calibri" pitchFamily="34" charset="0"/>
              </a:rPr>
              <a:t>Delay added to current time for its next transmission</a:t>
            </a:r>
          </a:p>
          <a:p>
            <a:r>
              <a:rPr lang="en-US" sz="2400" dirty="0" smtClean="0">
                <a:latin typeface="Calibri" pitchFamily="34" charset="0"/>
              </a:rPr>
              <a:t>Collision occur when more than one node chooses the same time slot for transmission</a:t>
            </a: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Introduction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7338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The change in Optimum CW with the change in User Nodes</a:t>
            </a:r>
          </a:p>
          <a:p>
            <a:r>
              <a:rPr lang="en-US" sz="2400" dirty="0" smtClean="0">
                <a:latin typeface="Calibri" pitchFamily="34" charset="0"/>
              </a:rPr>
              <a:t>The change in CW* with different user in different L</a:t>
            </a:r>
          </a:p>
          <a:p>
            <a:r>
              <a:rPr lang="en-US" sz="2400" dirty="0" smtClean="0">
                <a:latin typeface="Calibri" pitchFamily="34" charset="0"/>
              </a:rPr>
              <a:t>The change in fairness with different CW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Investigate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Examine the change in Optimum Contention Window (CW*) with the change in user nodes</a:t>
            </a:r>
          </a:p>
          <a:p>
            <a:r>
              <a:rPr lang="en-US" sz="2400" dirty="0" smtClean="0">
                <a:latin typeface="Calibri" pitchFamily="34" charset="0"/>
              </a:rPr>
              <a:t>Find the best contention window with maximum throughput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- Choose a Random N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- Choose a Random CW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- Calculate Throughput with L = 1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- Find the CW with Maximum Throughput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- Repeat the step for different N and CW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Relationship obtained between CW* and N :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     CW* = 2N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Problem 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Figure for CW*N as a Function of 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Content Placeholder 5" descr="p1jpg_P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7238999" cy="4635500"/>
          </a:xfrm>
        </p:spPr>
      </p:pic>
      <p:sp>
        <p:nvSpPr>
          <p:cNvPr id="9" name="TextBox 8"/>
          <p:cNvSpPr txBox="1"/>
          <p:nvPr/>
        </p:nvSpPr>
        <p:spPr>
          <a:xfrm>
            <a:off x="2667000" y="6019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Figure 1: Relationship Between CW* and 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SzPct val="45000"/>
              <a:buNone/>
            </a:pPr>
            <a:r>
              <a:rPr lang="en-US" sz="2800" dirty="0" smtClean="0">
                <a:latin typeface="Calibri" pitchFamily="34" charset="0"/>
              </a:rPr>
              <a:t>How to model this problem:</a:t>
            </a:r>
          </a:p>
          <a:p>
            <a:pPr>
              <a:lnSpc>
                <a:spcPct val="100000"/>
              </a:lnSpc>
              <a:buSzPct val="45000"/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Successful Transmission: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en-US" sz="2400" dirty="0">
                <a:latin typeface="Calibri" pitchFamily="34" charset="0"/>
              </a:rPr>
              <a:t>o</a:t>
            </a:r>
            <a:r>
              <a:rPr lang="en-US" sz="2400" dirty="0" smtClean="0">
                <a:latin typeface="Calibri" pitchFamily="34" charset="0"/>
              </a:rPr>
              <a:t>nly one node is sending package in current </a:t>
            </a:r>
            <a:r>
              <a:rPr lang="en-US" sz="2400" dirty="0" smtClean="0">
                <a:latin typeface="Calibri" pitchFamily="34" charset="0"/>
              </a:rPr>
              <a:t>time, no other nodes </a:t>
            </a:r>
            <a:r>
              <a:rPr lang="en-US" sz="2400" dirty="0">
                <a:latin typeface="Calibri" pitchFamily="34" charset="0"/>
              </a:rPr>
              <a:t>choose </a:t>
            </a:r>
            <a:r>
              <a:rPr lang="en-US" sz="2400" dirty="0" smtClean="0">
                <a:latin typeface="Calibri" pitchFamily="34" charset="0"/>
              </a:rPr>
              <a:t>to send packet during this time: </a:t>
            </a:r>
            <a:r>
              <a:rPr lang="en-US" sz="2400" dirty="0" err="1">
                <a:latin typeface="Calibri" pitchFamily="34" charset="0"/>
              </a:rPr>
              <a:t>current_time</a:t>
            </a:r>
            <a:r>
              <a:rPr lang="en-US" sz="2400" dirty="0">
                <a:latin typeface="Calibri" pitchFamily="34" charset="0"/>
              </a:rPr>
              <a:t> - L + 1 ~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current_time</a:t>
            </a:r>
            <a:r>
              <a:rPr lang="en-US" sz="2400" dirty="0">
                <a:latin typeface="Calibri" pitchFamily="34" charset="0"/>
              </a:rPr>
              <a:t> + L – </a:t>
            </a:r>
            <a:r>
              <a:rPr lang="en-US" sz="2400" dirty="0" smtClean="0">
                <a:latin typeface="Calibri" pitchFamily="34" charset="0"/>
              </a:rPr>
              <a:t>1 </a:t>
            </a: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Collision:</a:t>
            </a:r>
          </a:p>
          <a:p>
            <a:pPr>
              <a:buSzPct val="45000"/>
              <a:buNone/>
            </a:pP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en-US" sz="2400" smtClean="0">
                <a:latin typeface="Calibri" pitchFamily="34" charset="0"/>
              </a:rPr>
              <a:t>two arrays </a:t>
            </a:r>
            <a:r>
              <a:rPr lang="en-US" sz="2400" dirty="0" smtClean="0">
                <a:latin typeface="Calibri" pitchFamily="34" charset="0"/>
              </a:rPr>
              <a:t>separately record nodes who are sending packages</a:t>
            </a:r>
            <a:r>
              <a:rPr lang="en-US" sz="2400" dirty="0">
                <a:latin typeface="Calibri" pitchFamily="34" charset="0"/>
              </a:rPr>
              <a:t>: </a:t>
            </a:r>
            <a:r>
              <a:rPr lang="en-US" sz="2400" dirty="0" err="1">
                <a:latin typeface="Calibri" pitchFamily="34" charset="0"/>
              </a:rPr>
              <a:t>current_time</a:t>
            </a:r>
            <a:r>
              <a:rPr lang="en-US" sz="2400" dirty="0">
                <a:latin typeface="Calibri" pitchFamily="34" charset="0"/>
              </a:rPr>
              <a:t> - L + 1 </a:t>
            </a:r>
            <a:r>
              <a:rPr lang="en-US" sz="2400" dirty="0" smtClean="0">
                <a:latin typeface="Calibri" pitchFamily="34" charset="0"/>
              </a:rPr>
              <a:t> ~current </a:t>
            </a:r>
            <a:r>
              <a:rPr lang="en-US" sz="2400" dirty="0">
                <a:latin typeface="Calibri" pitchFamily="34" charset="0"/>
              </a:rPr>
              <a:t>time and current time ~ current time + L – 1</a:t>
            </a:r>
          </a:p>
          <a:p>
            <a:pPr>
              <a:lnSpc>
                <a:spcPct val="100000"/>
              </a:lnSpc>
              <a:buSzPct val="45000"/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Next Transmission Time: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itchFamily="34" charset="0"/>
              </a:rPr>
              <a:t>    current time + L + random number (0~1)</a:t>
            </a:r>
          </a:p>
          <a:p>
            <a:pPr>
              <a:lnSpc>
                <a:spcPct val="100000"/>
              </a:lnSpc>
              <a:buSzPct val="45000"/>
              <a:buNone/>
            </a:pPr>
            <a:r>
              <a:rPr lang="en-US" sz="2400" dirty="0" smtClean="0">
                <a:latin typeface="Calibri" pitchFamily="34" charset="0"/>
              </a:rPr>
              <a:t>    </a:t>
            </a:r>
            <a:endParaRPr lang="en-US" sz="2400" dirty="0" smtClean="0">
              <a:latin typeface="Arial"/>
            </a:endParaRPr>
          </a:p>
          <a:p>
            <a:pPr>
              <a:lnSpc>
                <a:spcPct val="100000"/>
              </a:lnSpc>
              <a:buSzPct val="45000"/>
              <a:buNone/>
            </a:pPr>
            <a:endParaRPr lang="en-US" sz="2400" dirty="0" smtClean="0"/>
          </a:p>
          <a:p>
            <a:endParaRPr lang="en-US" sz="2400" dirty="0" smtClean="0">
              <a:latin typeface="Arial"/>
            </a:endParaRPr>
          </a:p>
          <a:p>
            <a:endParaRPr lang="en-US" sz="2400" dirty="0" smtClean="0">
              <a:latin typeface="Arial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Problem 2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Problem 2 </a:t>
            </a:r>
            <a:r>
              <a:rPr lang="en-US" dirty="0" smtClean="0">
                <a:latin typeface="Calibri" pitchFamily="34" charset="0"/>
              </a:rPr>
              <a:t>(Example)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648200"/>
            <a:ext cx="523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Figure 2: Collision </a:t>
            </a:r>
            <a:r>
              <a:rPr lang="en-US" dirty="0">
                <a:latin typeface="Calibri" pitchFamily="34" charset="0"/>
              </a:rPr>
              <a:t>model </a:t>
            </a:r>
            <a:r>
              <a:rPr lang="en-US" dirty="0">
                <a:latin typeface="Calibri" pitchFamily="34" charset="0"/>
              </a:rPr>
              <a:t> when L = </a:t>
            </a:r>
            <a:r>
              <a:rPr lang="en-US" dirty="0" smtClean="0">
                <a:latin typeface="Calibri" pitchFamily="34" charset="0"/>
              </a:rPr>
              <a:t>5, current time = 5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95" y="2438400"/>
            <a:ext cx="6629400" cy="1828800"/>
          </a:xfrm>
        </p:spPr>
      </p:pic>
    </p:spTree>
    <p:extLst>
      <p:ext uri="{BB962C8B-B14F-4D97-AF65-F5344CB8AC3E}">
        <p14:creationId xmlns:p14="http://schemas.microsoft.com/office/powerpoint/2010/main" val="16500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Problem 2: N and CW*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602093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Figure 3: </a:t>
            </a:r>
            <a:r>
              <a:rPr lang="en-US" dirty="0" smtClean="0">
                <a:latin typeface="Calibri" pitchFamily="34" charset="0"/>
              </a:rPr>
              <a:t>relationship between N and CW* with different 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6" y="1481138"/>
            <a:ext cx="5892473" cy="4565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For different L, the relationship between N and CW* is: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      L = 1</a:t>
            </a:r>
            <a:r>
              <a:rPr lang="en-US" sz="2400" dirty="0">
                <a:latin typeface="Calibri" pitchFamily="34" charset="0"/>
              </a:rPr>
              <a:t>, CW</a:t>
            </a:r>
            <a:r>
              <a:rPr lang="en-US" sz="2400" dirty="0" smtClean="0">
                <a:latin typeface="Calibri" pitchFamily="34" charset="0"/>
              </a:rPr>
              <a:t>* = 2N</a:t>
            </a:r>
            <a:endParaRPr lang="en-US" sz="2400" dirty="0">
              <a:latin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    L = 5, </a:t>
            </a:r>
            <a:r>
              <a:rPr lang="en-US" sz="2400" dirty="0">
                <a:latin typeface="Calibri" pitchFamily="34" charset="0"/>
              </a:rPr>
              <a:t>CW* </a:t>
            </a:r>
            <a:r>
              <a:rPr lang="en-US" sz="2400" dirty="0" smtClean="0">
                <a:latin typeface="Calibri" pitchFamily="34" charset="0"/>
              </a:rPr>
              <a:t>= </a:t>
            </a:r>
            <a:r>
              <a:rPr lang="en-US" sz="2400" dirty="0" smtClean="0">
                <a:latin typeface="Calibri" pitchFamily="34" charset="0"/>
              </a:rPr>
              <a:t>18</a:t>
            </a:r>
            <a:r>
              <a:rPr lang="en-US" sz="2400" dirty="0" smtClean="0">
                <a:latin typeface="Calibri" pitchFamily="34" charset="0"/>
              </a:rPr>
              <a:t>N</a:t>
            </a:r>
            <a:endParaRPr lang="en-US" sz="2400" dirty="0">
              <a:latin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    L= 10, </a:t>
            </a:r>
            <a:r>
              <a:rPr lang="en-US" sz="2400" dirty="0">
                <a:latin typeface="Calibri" pitchFamily="34" charset="0"/>
              </a:rPr>
              <a:t>CW* </a:t>
            </a:r>
            <a:r>
              <a:rPr lang="en-US" sz="2400" dirty="0" smtClean="0">
                <a:latin typeface="Calibri" pitchFamily="34" charset="0"/>
              </a:rPr>
              <a:t>= </a:t>
            </a:r>
            <a:r>
              <a:rPr lang="en-US" sz="2400" dirty="0" smtClean="0">
                <a:latin typeface="Calibri" pitchFamily="34" charset="0"/>
              </a:rPr>
              <a:t>38N</a:t>
            </a:r>
            <a:endParaRPr lang="en-US" sz="2400" dirty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Conclusion: L </a:t>
            </a:r>
            <a:r>
              <a:rPr lang="zh-CN" altLang="en-US" sz="2400" dirty="0" smtClean="0">
                <a:latin typeface="Calibri" pitchFamily="34" charset="0"/>
              </a:rPr>
              <a:t>↑</a:t>
            </a:r>
            <a:r>
              <a:rPr lang="en-US" altLang="zh-CN" sz="2400" dirty="0" smtClean="0">
                <a:latin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</a:rPr>
              <a:t>CW* </a:t>
            </a:r>
            <a:r>
              <a:rPr lang="zh-CN" altLang="en-US" sz="2400" dirty="0" smtClean="0">
                <a:latin typeface="Calibri" pitchFamily="34" charset="0"/>
              </a:rPr>
              <a:t>↑</a:t>
            </a:r>
            <a:endParaRPr lang="en-US" altLang="zh-CN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Analysis: when L </a:t>
            </a:r>
            <a:r>
              <a:rPr lang="zh-CN" altLang="en-US" sz="2400" dirty="0">
                <a:latin typeface="Calibri" pitchFamily="34" charset="0"/>
              </a:rPr>
              <a:t>↑</a:t>
            </a:r>
            <a:r>
              <a:rPr lang="en-US" sz="2400" dirty="0" smtClean="0">
                <a:latin typeface="Calibri" pitchFamily="34" charset="0"/>
              </a:rPr>
              <a:t>, more </a:t>
            </a:r>
            <a:r>
              <a:rPr lang="en-US" sz="2400" dirty="0" smtClean="0">
                <a:latin typeface="Calibri" pitchFamily="34" charset="0"/>
              </a:rPr>
              <a:t>collisions happen.</a:t>
            </a:r>
            <a:endParaRPr lang="en-US" sz="24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Problem 2 (Continue...)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723900" y="19812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551-E602-46C3-B533-17DFC87B8D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1004</TotalTime>
  <Words>463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SIMULATION OF BACKOFF PROCESS</vt:lpstr>
      <vt:lpstr>Introduction</vt:lpstr>
      <vt:lpstr>Investigate</vt:lpstr>
      <vt:lpstr>Problem 1</vt:lpstr>
      <vt:lpstr>Figure for CW*N as a Function of N</vt:lpstr>
      <vt:lpstr>Problem 2</vt:lpstr>
      <vt:lpstr>Problem 2 (Example)</vt:lpstr>
      <vt:lpstr>Problem 2: N and CW*</vt:lpstr>
      <vt:lpstr>Problem 2 (Continue...)</vt:lpstr>
      <vt:lpstr>  Problem 3b-CW and fairness</vt:lpstr>
      <vt:lpstr>  Problem 3b—CW and S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BACKOFF PROCESS</dc:title>
  <dc:creator>Windows User</dc:creator>
  <cp:lastModifiedBy>Rjj</cp:lastModifiedBy>
  <cp:revision>56</cp:revision>
  <dcterms:created xsi:type="dcterms:W3CDTF">2014-11-21T02:13:03Z</dcterms:created>
  <dcterms:modified xsi:type="dcterms:W3CDTF">2014-12-02T12:19:29Z</dcterms:modified>
</cp:coreProperties>
</file>