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7"/>
  </p:normalViewPr>
  <p:slideViewPr>
    <p:cSldViewPr snapToGrid="0">
      <p:cViewPr varScale="1">
        <p:scale>
          <a:sx n="88" d="100"/>
          <a:sy n="88" d="100"/>
        </p:scale>
        <p:origin x="18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337A-3165-546A-6ADE-0BFCB9525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Foundation for Product Managers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44532-1367-6D90-85A6-7A9DF77F9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assignment</a:t>
            </a:r>
          </a:p>
        </p:txBody>
      </p:sp>
    </p:spTree>
    <p:extLst>
      <p:ext uri="{BB962C8B-B14F-4D97-AF65-F5344CB8AC3E}">
        <p14:creationId xmlns:p14="http://schemas.microsoft.com/office/powerpoint/2010/main" val="310269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0E3D-FFFA-442F-2A78-D07B8A2C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927A3-82A6-B5D7-488B-55B5B6E04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machine learning model to predict the electricity output of a Combined Cycle Power Plant</a:t>
            </a:r>
          </a:p>
        </p:txBody>
      </p:sp>
    </p:spTree>
    <p:extLst>
      <p:ext uri="{BB962C8B-B14F-4D97-AF65-F5344CB8AC3E}">
        <p14:creationId xmlns:p14="http://schemas.microsoft.com/office/powerpoint/2010/main" val="1155484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6000"/>
    </mc:Choice>
    <mc:Fallback>
      <p:transition spd="slow" advClick="0" advTm="6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FCF3-023E-CF10-E767-B0AB517F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[1/2]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D266-214E-259E-03E5-666C9BF70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00" y="2280213"/>
            <a:ext cx="6507486" cy="4421529"/>
          </a:xfrm>
        </p:spPr>
        <p:txBody>
          <a:bodyPr>
            <a:normAutofit lnSpcReduction="10000"/>
          </a:bodyPr>
          <a:lstStyle/>
          <a:p>
            <a:pPr algn="l"/>
            <a:r>
              <a:rPr lang="en-SG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dataset contains 9,568 rows of records where each record is the hourly average ambient environmental readings from sensors at the power plant. There are 5 columns in the dataset, labelled as 'AT', 'V', 'AP', 'RH' &amp; 'PE'.</a:t>
            </a:r>
          </a:p>
          <a:p>
            <a:pPr lvl="1"/>
            <a:r>
              <a:rPr lang="en-SG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AT</a:t>
            </a:r>
            <a:r>
              <a:rPr lang="en-SG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Average Temperature, in the range of 1.81°C (min) to 37.11°C (max) </a:t>
            </a:r>
          </a:p>
          <a:p>
            <a:pPr lvl="1"/>
            <a:r>
              <a:rPr lang="en-SG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</a:t>
            </a:r>
            <a:r>
              <a:rPr lang="en-SG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Exhaust Vacuum , in the range of (min) 25.36 cm Hg to (max) 81.56 cm Hg </a:t>
            </a:r>
          </a:p>
          <a:p>
            <a:pPr lvl="1"/>
            <a:r>
              <a:rPr lang="en-SG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</a:t>
            </a:r>
            <a:r>
              <a:rPr lang="en-SG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Ambient Pressure, in the range of (min) 992.89 millibar to (max) 1033.30 millibar </a:t>
            </a:r>
          </a:p>
          <a:p>
            <a:pPr lvl="1"/>
            <a:r>
              <a:rPr lang="en-SG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RH</a:t>
            </a:r>
            <a:r>
              <a:rPr lang="en-SG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Relative Humidity, in the range of (min) 25.56% to (max) 100.16% </a:t>
            </a:r>
          </a:p>
          <a:p>
            <a:pPr lvl="1"/>
            <a:r>
              <a:rPr lang="en-SG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PE</a:t>
            </a:r>
            <a:r>
              <a:rPr lang="en-SG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Net hourly electrical energy output, in the range of (min) 420.26 MW to (max) 495.76 MW 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95250" lvl="1" indent="0">
              <a:buNone/>
            </a:pPr>
            <a:r>
              <a:rPr lang="en-SG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PE is the target variable we are trying to predict for the machine learning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17E05-8836-F15B-E466-02A3CC62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086" y="2572664"/>
            <a:ext cx="5134260" cy="365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97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 advClick="0" advTm="25000"/>
    </mc:Choice>
    <mc:Fallback>
      <p:transition spd="slow" advClick="0" advTm="2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FCF3-023E-CF10-E767-B0AB517F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[2/2]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D266-214E-259E-03E5-666C9BF70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10" y="2323801"/>
            <a:ext cx="8825659" cy="3416300"/>
          </a:xfrm>
        </p:spPr>
        <p:txBody>
          <a:bodyPr/>
          <a:lstStyle/>
          <a:p>
            <a:r>
              <a:rPr lang="en-US" dirty="0"/>
              <a:t>We make sure that there are no missing data in the data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FC5B5-AAB4-ECE9-0A9F-F6412D3D7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31" y="3256878"/>
            <a:ext cx="7772400" cy="18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2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C0E0-15D0-E1CB-2E2D-44195555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E88A1-7D83-FA7F-8011-F82F7A2F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86" y="2284474"/>
            <a:ext cx="8825659" cy="3416300"/>
          </a:xfrm>
        </p:spPr>
        <p:txBody>
          <a:bodyPr>
            <a:normAutofit/>
          </a:bodyPr>
          <a:lstStyle/>
          <a:p>
            <a:pPr algn="l"/>
            <a:r>
              <a:rPr lang="en-SG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We now prepare the data for model training and validation. The steps are:</a:t>
            </a:r>
          </a:p>
          <a:p>
            <a:pPr lvl="1">
              <a:buFont typeface="+mj-lt"/>
              <a:buAutoNum type="arabicPeriod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Assign column 'PE' as the Target Variable</a:t>
            </a:r>
          </a:p>
          <a:p>
            <a:pPr lvl="1">
              <a:buFont typeface="+mj-lt"/>
              <a:buAutoNum type="arabicPeriod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 the column 'PE' from the training dataset</a:t>
            </a:r>
          </a:p>
          <a:p>
            <a:pPr lvl="1">
              <a:buFont typeface="+mj-lt"/>
              <a:buAutoNum type="arabicPeriod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Split the training dataset into TRAIN set and TEST set at a 80:20 ratio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56E63-9AED-6DC1-6A88-15038550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022" y="3992624"/>
            <a:ext cx="6975955" cy="24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0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C301-3844-2AED-178D-C2812C3A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47DA-F750-816D-3118-1892591C3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98" y="2603500"/>
            <a:ext cx="9421215" cy="3416300"/>
          </a:xfrm>
        </p:spPr>
        <p:txBody>
          <a:bodyPr/>
          <a:lstStyle/>
          <a:p>
            <a:pPr algn="l"/>
            <a:r>
              <a:rPr lang="en-SG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 first model is a Linear Regression model – all the 4 columns are used as input parameters to predict the target variable 'PE'</a:t>
            </a:r>
          </a:p>
          <a:p>
            <a:pPr algn="l"/>
            <a:r>
              <a:rPr lang="en-SG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R2</a:t>
            </a:r>
            <a:r>
              <a:rPr lang="en-SG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en-SG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Mean Square Error</a:t>
            </a:r>
            <a:r>
              <a:rPr lang="en-SG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will be used to validate the Linear Regression model on the Test set.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12BB4-A63C-4C30-FEC0-EE209E047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4202585"/>
            <a:ext cx="7772400" cy="168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4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C699-5B71-BD7E-20CB-A00B1C7D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0CC7-7861-EC2B-5935-D8E83609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40" y="2219140"/>
            <a:ext cx="9367427" cy="3416300"/>
          </a:xfrm>
        </p:spPr>
        <p:txBody>
          <a:bodyPr>
            <a:normAutofit/>
          </a:bodyPr>
          <a:lstStyle/>
          <a:p>
            <a:pPr algn="l"/>
            <a:r>
              <a:rPr lang="en-SG" sz="1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R2 score</a:t>
            </a:r>
            <a:r>
              <a:rPr lang="en-SG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is also known as the Coefficient of determination. It is used evaluate the performance of a linear regression model. It is used to check how well-observed results are reproduced by the model, depending on the ratio of total deviation of results described by the model.</a:t>
            </a:r>
          </a:p>
          <a:p>
            <a:pPr algn="l"/>
            <a:r>
              <a:rPr lang="en-SG" sz="1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Mean Square Error</a:t>
            </a:r>
            <a:r>
              <a:rPr lang="en-SG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is an estimator measures the average of error squares (the average squared difference between the estimated values and true value). It is always non – negative and values close to zero are better.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7A6B2-297E-0727-6382-1A12A4A10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69" y="3955555"/>
            <a:ext cx="9672061" cy="24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9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000"/>
    </mc:Choice>
    <mc:Fallback>
      <p:transition spd="slow" advClick="0" advTm="2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C301-3844-2AED-178D-C2812C3A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53512" cy="706964"/>
          </a:xfrm>
        </p:spPr>
        <p:txBody>
          <a:bodyPr/>
          <a:lstStyle/>
          <a:p>
            <a:r>
              <a:rPr lang="en-US" dirty="0"/>
              <a:t>Gradient Boosting Regression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47DA-F750-816D-3118-1892591C3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77" y="2468032"/>
            <a:ext cx="10822194" cy="3416300"/>
          </a:xfrm>
        </p:spPr>
        <p:txBody>
          <a:bodyPr>
            <a:normAutofit/>
          </a:bodyPr>
          <a:lstStyle/>
          <a:p>
            <a:pPr algn="l"/>
            <a:r>
              <a:rPr lang="en-SG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 Gradient Boosting Regression model is used as the second model for comparison. All the 4 columns are used as input parameters to predict the target variable 'PE'.</a:t>
            </a:r>
          </a:p>
          <a:p>
            <a:pPr algn="l"/>
            <a:r>
              <a:rPr lang="en-SG" sz="1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R2</a:t>
            </a:r>
            <a:r>
              <a:rPr lang="en-SG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en-SG" sz="1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Mean Square Error</a:t>
            </a:r>
            <a:r>
              <a:rPr lang="en-SG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will be used to validate the Gradient Boosting Regression model on the Test 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7B137-4BB2-AC22-0497-2BEC6F3D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174" y="3605186"/>
            <a:ext cx="7772400" cy="240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28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C301-3844-2AED-178D-C2812C3A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53512" cy="706964"/>
          </a:xfrm>
        </p:spPr>
        <p:txBody>
          <a:bodyPr/>
          <a:lstStyle/>
          <a:p>
            <a:r>
              <a:rPr lang="en-US" dirty="0"/>
              <a:t>A better regression model?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47DA-F750-816D-3118-1892591C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SG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Given that the Gradient Boosting Regression model has a lower Mean Square Error (MSE) and a higher R2 Score compared to the Linear Regression model, </a:t>
            </a:r>
            <a:r>
              <a:rPr lang="en-SG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Gradient Boosting Regression model is a better ML model to use in this case</a:t>
            </a:r>
          </a:p>
        </p:txBody>
      </p:sp>
    </p:spTree>
    <p:extLst>
      <p:ext uri="{BB962C8B-B14F-4D97-AF65-F5344CB8AC3E}">
        <p14:creationId xmlns:p14="http://schemas.microsoft.com/office/powerpoint/2010/main" val="226690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137</TotalTime>
  <Words>505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Helvetica Neue</vt:lpstr>
      <vt:lpstr>Wingdings 3</vt:lpstr>
      <vt:lpstr>Ion Boardroom</vt:lpstr>
      <vt:lpstr>Machine Learning Foundation for Product Managers</vt:lpstr>
      <vt:lpstr>Objective</vt:lpstr>
      <vt:lpstr>Exploratory Data Analysis [1/2]</vt:lpstr>
      <vt:lpstr>Exploratory Data Analysis [2/2]</vt:lpstr>
      <vt:lpstr>Modeling Approach</vt:lpstr>
      <vt:lpstr>Linear Regression</vt:lpstr>
      <vt:lpstr>Linear Regression</vt:lpstr>
      <vt:lpstr>Gradient Boosting Regression</vt:lpstr>
      <vt:lpstr>A better regression model?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Foundation for Product Managers</dc:title>
  <dc:creator>Christopher Sia</dc:creator>
  <cp:lastModifiedBy>Christopher Sia</cp:lastModifiedBy>
  <cp:revision>9</cp:revision>
  <dcterms:created xsi:type="dcterms:W3CDTF">2023-08-15T12:01:03Z</dcterms:created>
  <dcterms:modified xsi:type="dcterms:W3CDTF">2023-08-15T14:18:40Z</dcterms:modified>
</cp:coreProperties>
</file>