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8" r:id="rId5"/>
    <p:sldId id="267" r:id="rId6"/>
    <p:sldId id="269" r:id="rId7"/>
    <p:sldId id="262" r:id="rId8"/>
    <p:sldId id="261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DFAD-5B6B-4899-97B3-199956DBCDF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D43C-B7B0-4DF7-B437-C42E02A40C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8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D88-704B-45D9-B449-70F0D244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0B3-7F26-4F6B-B782-F5CC48A6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E6AD-DEE1-452F-874D-F149DB3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4D9B-66C2-4417-9CB3-8D406BE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373E-7451-43E9-A68F-AB22305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AD8-8D2F-4B77-A64E-633696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0DE6-826A-4692-BF5B-0500ADCD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B67B-4E76-4BD8-8F72-9354C59C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D002-5557-4E29-BCCE-57C9621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248B-E13B-49DF-8112-A58DC5FA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C6A5-FD8A-4705-B369-CAB2BA94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CE96-39B2-4A3E-9A4F-8EAD440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CA-9AFB-4271-9FCE-111246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BA1-E4D0-4D91-975E-68752A2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A01-25D3-47D7-90BE-4206DD2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344-9AAE-42A8-B624-68EC265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6984-3C59-4805-BE9C-BB1F9BD1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0223-5929-435B-A10C-157E073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4F9-BC2E-4B49-92D8-A134A8C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C4D-F417-4D10-835E-4917ABA5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E02-1D39-425E-B99D-17424B2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0DFE-98CE-4FE4-8E43-C995A69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B860-947A-4144-8BBE-7249E7F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A059-FB72-451A-8D49-6C0121C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4466-1990-473D-B11B-BF5C77B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D96-CCC1-4A6F-A30E-34ABC53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3DB-DD54-4FF6-B151-5326D34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C6CF-47D5-4AA2-A102-C9BF4B63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894B-AE58-4FDB-8FD0-FB4E3C2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9B13-D0E2-443A-B971-E88BB9D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FA54-90E9-405D-8268-8AF8E59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6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1F1-476D-4101-862F-8E7FA7D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5E05-A229-40AC-B6E3-E715D44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3506-50A6-4FDB-A056-8C73B687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2720-F0B4-4210-9F39-A4DEA389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97A8-B8F6-455B-A172-DE9FFEF3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DA92-85DB-4873-8CE9-D4FA49E0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FE76-816F-4E12-AFA4-5224B5A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0FB79-FABE-4FDB-B545-0318B73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31A-411A-4AE2-98E6-4D67767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C20B-27F7-4E0A-9DB9-741A4ED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C4C8-0682-4C75-A6E0-2D25371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3CC1-897F-4290-9F86-0A2D05E1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E604-BA1F-42C0-85E4-4541380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4FE8D-3B24-4EB5-B013-F90DADD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C1A7-9B67-4150-9FE1-9A81D7C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7F-1438-44FA-AFFD-9B67318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22A-1ACB-4481-B51A-D5528AB1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EF0A-034F-4C1B-B565-1FB435A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BE0C-1841-40E6-BE47-1BB67AA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4C12-8395-4CB4-B431-41C0ED6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B231-43ED-4C89-8EBC-20B9A44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2E5-5D50-4BDA-9130-A95AE13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88A0-A86C-4495-8BA9-A808E88F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BB0-264A-4AE2-8DF0-C4DD0699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0A4D-8829-4F2A-85B9-39FD72E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1F91-D6D9-44AF-85B9-1707B8E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EC67-DE17-426B-90E1-6C38610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C310-7450-420A-916C-5E070CF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94C-B124-4F3D-8CC0-D7B571A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876C-4527-4E87-8B1B-BDDDB0E8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F06-A58D-49C6-A7B4-8C299B598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6E84-B0F8-4254-B693-98488F72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77AFD-A9A5-4C7A-8940-78D7EE56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DSI Project 2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0C0D81-97C7-4BE9-B6C3-339576198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Challenge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5B5-3492-495E-A783-ECB05F8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A77-EF76-453A-BFEF-D236218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observed that the better numerical and categorical predictors are ['Full Bath’, 'Year Built’, 'Total </a:t>
            </a:r>
            <a:r>
              <a:rPr lang="en-US" dirty="0" err="1"/>
              <a:t>Bsmt</a:t>
            </a:r>
            <a:r>
              <a:rPr lang="en-US" dirty="0"/>
              <a:t> SF’, 'Garage Area’, 'Gr Liv Area’, 'Overall Qual'] and ['Foundation','</a:t>
            </a:r>
            <a:r>
              <a:rPr lang="en-US" dirty="0" err="1"/>
              <a:t>BsmtFin</a:t>
            </a:r>
            <a:r>
              <a:rPr lang="en-US" dirty="0"/>
              <a:t> Type 1'] respectively.</a:t>
            </a:r>
          </a:p>
          <a:p>
            <a:r>
              <a:rPr lang="en-US" dirty="0"/>
              <a:t>Surprisingly, 'Lot Size', which is more common and intuitive, does not have a very strong relationship with ‘</a:t>
            </a:r>
            <a:r>
              <a:rPr lang="en-US" dirty="0" err="1"/>
              <a:t>SalePrice</a:t>
            </a:r>
            <a:r>
              <a:rPr lang="en-US" dirty="0"/>
              <a:t>’ as compared to above, and did not yield good prediction results.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64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862B-5BD8-4EB3-BF87-1F8F775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1EE-5EBF-498C-AE29-E55B981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regression model to predict housing sales price</a:t>
            </a:r>
          </a:p>
          <a:p>
            <a:r>
              <a:rPr lang="en-US" dirty="0"/>
              <a:t>Build based on Ames Iowa housing dataset</a:t>
            </a:r>
          </a:p>
          <a:p>
            <a:r>
              <a:rPr lang="en-US" dirty="0"/>
              <a:t>Explore and discover which variables are the good predictors for price estimation</a:t>
            </a:r>
          </a:p>
        </p:txBody>
      </p:sp>
    </p:spTree>
    <p:extLst>
      <p:ext uri="{BB962C8B-B14F-4D97-AF65-F5344CB8AC3E}">
        <p14:creationId xmlns:p14="http://schemas.microsoft.com/office/powerpoint/2010/main" val="1901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11-D6D8-49E1-89AD-F2591A9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455F-64C3-471D-BF1F-64DC8602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EDA to explore the relation between the variables and select predictors</a:t>
            </a:r>
          </a:p>
          <a:p>
            <a:r>
              <a:rPr lang="en-US" dirty="0"/>
              <a:t>Perform deductive imputation on data for selected predictors</a:t>
            </a:r>
          </a:p>
          <a:p>
            <a:r>
              <a:rPr lang="en-US" dirty="0"/>
              <a:t>Polynomial expansion on numerical features</a:t>
            </a:r>
          </a:p>
          <a:p>
            <a:r>
              <a:rPr lang="en-US" dirty="0"/>
              <a:t>One-hot encoding on categorical variables</a:t>
            </a:r>
          </a:p>
          <a:p>
            <a:r>
              <a:rPr lang="en-US" dirty="0"/>
              <a:t>Train/test split on ‘train.csv’</a:t>
            </a:r>
          </a:p>
          <a:p>
            <a:r>
              <a:rPr lang="en-US" dirty="0"/>
              <a:t>Model selection through cross-validation</a:t>
            </a:r>
          </a:p>
          <a:p>
            <a:r>
              <a:rPr lang="en-US" dirty="0"/>
              <a:t>Model fitting on entire ‘train.csv’ dataset</a:t>
            </a:r>
          </a:p>
          <a:p>
            <a:r>
              <a:rPr lang="en-US" dirty="0"/>
              <a:t>Data preparation for ‘test.csv’ dataset</a:t>
            </a:r>
          </a:p>
          <a:p>
            <a:r>
              <a:rPr lang="en-US" dirty="0"/>
              <a:t>Prediction and Kaggle submission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83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Relation between Numerical Predictors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DAA78E-00D8-4466-AB42-A72446870013}"/>
              </a:ext>
            </a:extLst>
          </p:cNvPr>
          <p:cNvGrpSpPr/>
          <p:nvPr/>
        </p:nvGrpSpPr>
        <p:grpSpPr>
          <a:xfrm>
            <a:off x="3149106" y="1539817"/>
            <a:ext cx="4823041" cy="5008543"/>
            <a:chOff x="3149106" y="1539817"/>
            <a:chExt cx="4823041" cy="500854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DC36699-177D-47DF-B7A4-C7FD10FB5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106" y="1539817"/>
              <a:ext cx="4823041" cy="5008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8026C50-D6A9-4DED-B568-2428CD826EB1}"/>
                </a:ext>
              </a:extLst>
            </p:cNvPr>
            <p:cNvSpPr/>
            <p:nvPr/>
          </p:nvSpPr>
          <p:spPr>
            <a:xfrm>
              <a:off x="4136997" y="3249227"/>
              <a:ext cx="461639" cy="420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840E2E-C45A-4A28-BE5F-1F3AFC00F5E3}"/>
                </a:ext>
              </a:extLst>
            </p:cNvPr>
            <p:cNvSpPr/>
            <p:nvPr/>
          </p:nvSpPr>
          <p:spPr>
            <a:xfrm>
              <a:off x="3561428" y="4964097"/>
              <a:ext cx="461639" cy="420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57797-5AAD-403C-876C-038E092ECC93}"/>
                </a:ext>
              </a:extLst>
            </p:cNvPr>
            <p:cNvSpPr/>
            <p:nvPr/>
          </p:nvSpPr>
          <p:spPr>
            <a:xfrm>
              <a:off x="5267660" y="3918112"/>
              <a:ext cx="461639" cy="420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05037ECD-B357-4880-9B1F-A57F23DADC29}"/>
              </a:ext>
            </a:extLst>
          </p:cNvPr>
          <p:cNvSpPr/>
          <p:nvPr/>
        </p:nvSpPr>
        <p:spPr>
          <a:xfrm>
            <a:off x="5810679" y="4612051"/>
            <a:ext cx="461639" cy="42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BBDC5-7FA9-40FD-8E14-218FB802F45F}"/>
              </a:ext>
            </a:extLst>
          </p:cNvPr>
          <p:cNvSpPr/>
          <p:nvPr/>
        </p:nvSpPr>
        <p:spPr>
          <a:xfrm>
            <a:off x="4715530" y="3250703"/>
            <a:ext cx="461639" cy="42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69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Selected Numerical Predictors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BA6CA-6A94-4D0F-A020-4BF107FE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4"/>
          <a:stretch/>
        </p:blipFill>
        <p:spPr>
          <a:xfrm>
            <a:off x="3686131" y="2015231"/>
            <a:ext cx="3661013" cy="3116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72876-8D69-4F89-9A87-F30636AB1793}"/>
              </a:ext>
            </a:extLst>
          </p:cNvPr>
          <p:cNvSpPr/>
          <p:nvPr/>
        </p:nvSpPr>
        <p:spPr>
          <a:xfrm>
            <a:off x="3695010" y="3693110"/>
            <a:ext cx="3652134" cy="1091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5857C-D5C3-4B82-8091-E4F4333B0ECA}"/>
              </a:ext>
            </a:extLst>
          </p:cNvPr>
          <p:cNvSpPr/>
          <p:nvPr/>
        </p:nvSpPr>
        <p:spPr>
          <a:xfrm>
            <a:off x="3682565" y="2862305"/>
            <a:ext cx="3652134" cy="26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C3F14-F9AA-448D-ABB7-2FFC129FCC78}"/>
              </a:ext>
            </a:extLst>
          </p:cNvPr>
          <p:cNvSpPr/>
          <p:nvPr/>
        </p:nvSpPr>
        <p:spPr>
          <a:xfrm>
            <a:off x="3701806" y="2268983"/>
            <a:ext cx="3652134" cy="26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2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B88A3-873D-4F99-9A1C-C99F715E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90" y="2531618"/>
            <a:ext cx="4680001" cy="27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Selected Categorical Predictors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72876-8D69-4F89-9A87-F30636AB1793}"/>
              </a:ext>
            </a:extLst>
          </p:cNvPr>
          <p:cNvSpPr/>
          <p:nvPr/>
        </p:nvSpPr>
        <p:spPr>
          <a:xfrm>
            <a:off x="3269790" y="3986075"/>
            <a:ext cx="4578070" cy="64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80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45F-EC01-41BF-A8C4-A11877C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CV Scoring and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383-0112-4839-855C-2BDC5982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Cross-Validation RMSE and R2 score of the respective models are as follow: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Regression: 28,332 and 0.88</a:t>
            </a:r>
          </a:p>
          <a:p>
            <a:pPr lvl="1"/>
            <a:r>
              <a:rPr lang="en-US" dirty="0"/>
              <a:t>Lasso: 28,105 and 0.88</a:t>
            </a:r>
          </a:p>
          <a:p>
            <a:pPr lvl="1"/>
            <a:r>
              <a:rPr lang="en-US" dirty="0"/>
              <a:t>Ridge: 28,244 and 0.88</a:t>
            </a:r>
          </a:p>
          <a:p>
            <a:pPr lvl="1"/>
            <a:r>
              <a:rPr lang="en-US" dirty="0"/>
              <a:t>Elastic Net: 29,682 and 0.87</a:t>
            </a:r>
          </a:p>
          <a:p>
            <a:endParaRPr lang="en-US" dirty="0"/>
          </a:p>
          <a:p>
            <a:r>
              <a:rPr lang="en-US" dirty="0"/>
              <a:t>Lasso is selected as it has the lowest RMSE and comparable R2 score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530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0D81-B2E2-4E56-A547-1A1A8398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Workflow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FE958-BB8F-4F37-B2BB-5ED039262427}"/>
              </a:ext>
            </a:extLst>
          </p:cNvPr>
          <p:cNvSpPr/>
          <p:nvPr/>
        </p:nvSpPr>
        <p:spPr>
          <a:xfrm>
            <a:off x="4511462" y="2178959"/>
            <a:ext cx="1224381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Polynomial Features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7F281-86AD-4D70-A874-8C866DEFBF5B}"/>
              </a:ext>
            </a:extLst>
          </p:cNvPr>
          <p:cNvSpPr/>
          <p:nvPr/>
        </p:nvSpPr>
        <p:spPr>
          <a:xfrm>
            <a:off x="6508140" y="3056624"/>
            <a:ext cx="901209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429E4-C091-4495-9A05-2DF760F1554C}"/>
              </a:ext>
            </a:extLst>
          </p:cNvPr>
          <p:cNvSpPr/>
          <p:nvPr/>
        </p:nvSpPr>
        <p:spPr>
          <a:xfrm>
            <a:off x="4498163" y="4120668"/>
            <a:ext cx="1224381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F422B-ED17-4046-A221-711FB13A498D}"/>
              </a:ext>
            </a:extLst>
          </p:cNvPr>
          <p:cNvSpPr/>
          <p:nvPr/>
        </p:nvSpPr>
        <p:spPr>
          <a:xfrm>
            <a:off x="7783052" y="3056624"/>
            <a:ext cx="1224381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Lasso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E68F1-E961-41D3-8301-1546D4D697D8}"/>
              </a:ext>
            </a:extLst>
          </p:cNvPr>
          <p:cNvSpPr/>
          <p:nvPr/>
        </p:nvSpPr>
        <p:spPr>
          <a:xfrm>
            <a:off x="9378522" y="1690687"/>
            <a:ext cx="1152614" cy="4340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(Predicted Sale Price)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50B34-09F4-4CA8-8B7F-1C93BC23ABB7}"/>
              </a:ext>
            </a:extLst>
          </p:cNvPr>
          <p:cNvSpPr/>
          <p:nvPr/>
        </p:nvSpPr>
        <p:spPr>
          <a:xfrm>
            <a:off x="981457" y="1690688"/>
            <a:ext cx="1330657" cy="434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Iowa Housing Dataset (test.csv)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763FD-D6A5-47B0-B08F-F2431F5D756A}"/>
              </a:ext>
            </a:extLst>
          </p:cNvPr>
          <p:cNvSpPr/>
          <p:nvPr/>
        </p:nvSpPr>
        <p:spPr>
          <a:xfrm>
            <a:off x="2712349" y="2951316"/>
            <a:ext cx="1023670" cy="1824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AFE683-E99B-4072-B2CC-188C0CFE0AA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312114" y="3860793"/>
            <a:ext cx="400235" cy="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2E3678-EACB-4314-90DA-8AC26902BC4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007433" y="3828981"/>
            <a:ext cx="371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939861-BB3A-416A-9902-15F31DB888E1}"/>
              </a:ext>
            </a:extLst>
          </p:cNvPr>
          <p:cNvCxnSpPr>
            <a:cxnSpLocks/>
          </p:cNvCxnSpPr>
          <p:nvPr/>
        </p:nvCxnSpPr>
        <p:spPr>
          <a:xfrm>
            <a:off x="4122420" y="2954274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E1A264-F44E-489B-A7C0-0DDCEBD6F49F}"/>
              </a:ext>
            </a:extLst>
          </p:cNvPr>
          <p:cNvCxnSpPr>
            <a:cxnSpLocks/>
          </p:cNvCxnSpPr>
          <p:nvPr/>
        </p:nvCxnSpPr>
        <p:spPr>
          <a:xfrm>
            <a:off x="7411964" y="3828981"/>
            <a:ext cx="37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95820-B120-4526-9FFF-6B0FF424D40A}"/>
              </a:ext>
            </a:extLst>
          </p:cNvPr>
          <p:cNvCxnSpPr>
            <a:cxnSpLocks/>
          </p:cNvCxnSpPr>
          <p:nvPr/>
        </p:nvCxnSpPr>
        <p:spPr>
          <a:xfrm>
            <a:off x="3736019" y="3860793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700C2-93A3-4235-A6B4-2BF9241840B7}"/>
              </a:ext>
            </a:extLst>
          </p:cNvPr>
          <p:cNvCxnSpPr>
            <a:cxnSpLocks/>
          </p:cNvCxnSpPr>
          <p:nvPr/>
        </p:nvCxnSpPr>
        <p:spPr>
          <a:xfrm>
            <a:off x="6121931" y="3826695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6ADBD-AE89-4DA0-8A4C-D2B5B8DAA1F1}"/>
              </a:ext>
            </a:extLst>
          </p:cNvPr>
          <p:cNvCxnSpPr>
            <a:cxnSpLocks/>
          </p:cNvCxnSpPr>
          <p:nvPr/>
        </p:nvCxnSpPr>
        <p:spPr>
          <a:xfrm>
            <a:off x="4122420" y="4965954"/>
            <a:ext cx="37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85F4CD-CF16-4495-9E68-78E65DFF77F2}"/>
              </a:ext>
            </a:extLst>
          </p:cNvPr>
          <p:cNvCxnSpPr>
            <a:cxnSpLocks/>
          </p:cNvCxnSpPr>
          <p:nvPr/>
        </p:nvCxnSpPr>
        <p:spPr>
          <a:xfrm>
            <a:off x="5735843" y="2951316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D95A1F-A352-40B9-961B-28F4E50EB356}"/>
              </a:ext>
            </a:extLst>
          </p:cNvPr>
          <p:cNvCxnSpPr>
            <a:cxnSpLocks/>
          </p:cNvCxnSpPr>
          <p:nvPr/>
        </p:nvCxnSpPr>
        <p:spPr>
          <a:xfrm>
            <a:off x="5735843" y="4965954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D55CB7-7AF8-4612-83C3-8C5A52E73949}"/>
              </a:ext>
            </a:extLst>
          </p:cNvPr>
          <p:cNvCxnSpPr>
            <a:cxnSpLocks/>
          </p:cNvCxnSpPr>
          <p:nvPr/>
        </p:nvCxnSpPr>
        <p:spPr>
          <a:xfrm flipV="1">
            <a:off x="6122052" y="2951316"/>
            <a:ext cx="0" cy="20146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16F869-8A9E-4862-91B1-7465D7BF7012}"/>
              </a:ext>
            </a:extLst>
          </p:cNvPr>
          <p:cNvCxnSpPr>
            <a:cxnSpLocks/>
          </p:cNvCxnSpPr>
          <p:nvPr/>
        </p:nvCxnSpPr>
        <p:spPr>
          <a:xfrm flipV="1">
            <a:off x="4122420" y="2951316"/>
            <a:ext cx="0" cy="20146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45F-EC01-41BF-A8C4-A11877C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383-0112-4839-855C-2BDC5982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RMSE for the model are as follow: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`train.csv`: 24662 (Model Fitting score)</a:t>
            </a:r>
          </a:p>
          <a:p>
            <a:endParaRPr lang="en-US" dirty="0"/>
          </a:p>
          <a:p>
            <a:pPr lvl="1"/>
            <a:r>
              <a:rPr lang="en-US" dirty="0"/>
              <a:t>`test.csv`: 26927 (Kaggle score)</a:t>
            </a:r>
          </a:p>
          <a:p>
            <a:endParaRPr lang="en-US" dirty="0"/>
          </a:p>
          <a:p>
            <a:r>
              <a:rPr lang="en-US" dirty="0"/>
              <a:t>We see that the RMSE difference is less than 10% between seen and unseen data, and therefore can say that the developed model is well-fitted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E8F7D-3E6F-4EE7-B191-09AA6D8F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705" y="1240967"/>
            <a:ext cx="2229323" cy="16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304FD0-4149-4406-9BEA-BAD7E083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10" y="2831097"/>
            <a:ext cx="235273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3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DSI Project 2</vt:lpstr>
      <vt:lpstr>Problem Statement</vt:lpstr>
      <vt:lpstr>Modeling Process</vt:lpstr>
      <vt:lpstr>EDA: Relation between Numerical Predictors</vt:lpstr>
      <vt:lpstr>EDA: Selected Numerical Predictors</vt:lpstr>
      <vt:lpstr>EDA: Selected Categorical Predictors</vt:lpstr>
      <vt:lpstr>Model CV Scoring and Selection</vt:lpstr>
      <vt:lpstr>Model Workflow</vt:lpstr>
      <vt:lpstr>Model Results</vt:lpstr>
      <vt:lpstr>Inference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</dc:title>
  <dc:creator>JK</dc:creator>
  <cp:lastModifiedBy>JK</cp:lastModifiedBy>
  <cp:revision>31</cp:revision>
  <dcterms:created xsi:type="dcterms:W3CDTF">2019-12-20T01:42:22Z</dcterms:created>
  <dcterms:modified xsi:type="dcterms:W3CDTF">2020-01-17T02:05:44Z</dcterms:modified>
</cp:coreProperties>
</file>