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6" r:id="rId3"/>
    <p:sldId id="257" r:id="rId4"/>
    <p:sldId id="266" r:id="rId5"/>
    <p:sldId id="272" r:id="rId6"/>
    <p:sldId id="268" r:id="rId7"/>
    <p:sldId id="277" r:id="rId8"/>
    <p:sldId id="267" r:id="rId9"/>
    <p:sldId id="273" r:id="rId10"/>
    <p:sldId id="274" r:id="rId11"/>
    <p:sldId id="275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38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5DFAD-5B6B-4899-97B3-199956DBCDFD}" type="datetimeFigureOut">
              <a:rPr lang="en-SG" smtClean="0"/>
              <a:t>31/1/2020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AD43C-B7B0-4DF7-B437-C42E02A40C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185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AD88-704B-45D9-B449-70F0D2440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E00B3-7F26-4F6B-B782-F5CC48A6B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8E6AD-DEE1-452F-874D-F149DB30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31/1/2020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84D9B-66C2-4417-9CB3-8D406BE4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B373E-7451-43E9-A68F-AB223056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738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98AD8-8D2F-4B77-A64E-6336962D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80DE6-826A-4692-BF5B-0500ADCD1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BB67B-4E76-4BD8-8F72-9354C59C8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31/1/2020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6D002-5557-4E29-BCCE-57C96210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248B-E13B-49DF-8112-A58DC5FA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141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25C6A5-FD8A-4705-B369-CAB2BA941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0CE96-39B2-4A3E-9A4F-8EAD4402B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266CA-9AFB-4271-9FCE-111246C5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31/1/2020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1BA1-E4D0-4D91-975E-68752A20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49A01-25D3-47D7-90BE-4206DD235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306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6344-9AAE-42A8-B624-68EC2651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46984-3C59-4805-BE9C-BB1F9BD1E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30223-5929-435B-A10C-157E0737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31/1/2020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7E4F9-BC2E-4B49-92D8-A134A8C5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4BC4D-F417-4D10-835E-4917ABA5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715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DE02-1D39-425E-B99D-17424B294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F0DFE-98CE-4FE4-8E43-C995A699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6B860-947A-4144-8BBE-7249E7F42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31/1/2020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DA059-FB72-451A-8D49-6C0121CF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24466-1990-473D-B11B-BF5C77BD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564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4D96-CCC1-4A6F-A30E-34ABC53F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A63DB-DD54-4FF6-B151-5326D34E8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BC6CF-47D5-4AA2-A102-C9BF4B63A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5894B-AE58-4FDB-8FD0-FB4E3C27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31/1/2020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89B13-D0E2-443A-B971-E88BB9DB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8FA54-90E9-405D-8268-8AF8E597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86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71F1-476D-4101-862F-8E7FA7DB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15E05-A229-40AC-B6E3-E715D447B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13506-50A6-4FDB-A056-8C73B6878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822720-F0B4-4210-9F39-A4DEA389A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197A8-B8F6-455B-A172-DE9FFEF3A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EDDA92-85DB-4873-8CE9-D4FA49E0F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31/1/2020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5FE76-816F-4E12-AFA4-5224B5A1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20FB79-FABE-4FDB-B545-0318B73C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602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731A-411A-4AE2-98E6-4D677676C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AC20B-27F7-4E0A-9DB9-741A4ED7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31/1/2020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3C4C8-0682-4C75-A6E0-2D25371F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E3CC1-897F-4290-9F86-0A2D05E1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739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71E604-BA1F-42C0-85E4-45413808E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31/1/2020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74FE8D-3B24-4EB5-B013-F90DADDC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0C1A7-9B67-4150-9FE1-9A81D7C1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47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E17F-1438-44FA-AFFD-9B673180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6F22A-1ACB-4481-B51A-D5528AB17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EEF0A-034F-4C1B-B565-1FB435ACF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1BE0C-1841-40E6-BE47-1BB67AA14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31/1/2020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34C12-8395-4CB4-B431-41C0ED63C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7B231-43ED-4C89-8EBC-20B9A441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430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72E5-5D50-4BDA-9130-A95AE13B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0D88A0-A86C-4495-8BA9-A808E88F3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67BB0-264A-4AE2-8DF0-C4DD0699A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80A4D-8829-4F2A-85B9-39FD72ED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31/1/2020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51F91-D6D9-44AF-85B9-1707B8E3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2EC67-DE17-426B-90E1-6C38610F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063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D1C310-7450-420A-916C-5E070CFD6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3594C-B124-4F3D-8CC0-D7B571A3A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F876C-4527-4E87-8B1B-BDDDB0E88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1425C-2D19-4A46-8041-0E60E1C2AA7D}" type="datetimeFigureOut">
              <a:rPr lang="en-SG" smtClean="0"/>
              <a:t>31/1/2020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F8F06-A58D-49C6-A7B4-8C299B598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86E84-B0F8-4254-B693-98488F729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712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F77AFD-A9A5-4C7A-8940-78D7EE561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DSI Project 3</a:t>
            </a:r>
            <a:endParaRPr lang="en-S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E0C0D81-97C7-4BE9-B6C3-339576198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APIs &amp; Classification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Ng Jun Kang</a:t>
            </a:r>
            <a:endParaRPr lang="en-S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81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5CD0C-D92B-4B58-BB0B-62CC79E1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 Classifier</a:t>
            </a:r>
            <a:endParaRPr lang="en-S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D4ADD2-94CF-45E7-9C04-3AA2B8D4E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Naive Bayes and Logistic Regression</a:t>
            </a:r>
          </a:p>
          <a:p>
            <a:r>
              <a:rPr lang="en-US" dirty="0"/>
              <a:t>Count Vectorizer Pipeline Optimization</a:t>
            </a:r>
          </a:p>
          <a:p>
            <a:r>
              <a:rPr lang="en-US" dirty="0"/>
              <a:t>Text Cleaning, Stemming</a:t>
            </a:r>
          </a:p>
          <a:p>
            <a:r>
              <a:rPr lang="en-US" dirty="0"/>
              <a:t>Baseline Score: 0.503</a:t>
            </a:r>
          </a:p>
          <a:p>
            <a:r>
              <a:rPr lang="en-US" dirty="0"/>
              <a:t>Training Score: 0.954</a:t>
            </a:r>
          </a:p>
          <a:p>
            <a:r>
              <a:rPr lang="en-US" dirty="0"/>
              <a:t>Test Score: 0.874</a:t>
            </a:r>
          </a:p>
          <a:p>
            <a:r>
              <a:rPr lang="en-US" dirty="0"/>
              <a:t>Comparable performance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A99EC2-6E30-4285-A96F-32829FD85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509" y="3355087"/>
            <a:ext cx="5400000" cy="129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78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F810-A849-49AD-BB27-A07121891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</a:t>
            </a:r>
            <a:r>
              <a:rPr lang="en-SG" dirty="0"/>
              <a:t>Naive Bayes </a:t>
            </a:r>
            <a:r>
              <a:rPr lang="en-US" dirty="0"/>
              <a:t>Features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4DF95-6369-4BCE-8F74-B1B046681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FFVII Remake</a:t>
            </a:r>
          </a:p>
          <a:p>
            <a:r>
              <a:rPr lang="en-US" u="sng" dirty="0"/>
              <a:t>Features</a:t>
            </a:r>
            <a:r>
              <a:rPr lang="en-US" dirty="0"/>
              <a:t>. (‘ocean’, ‘canyon’, ‘emerald’) &amp; (‘</a:t>
            </a:r>
            <a:r>
              <a:rPr lang="en-US" dirty="0" err="1"/>
              <a:t>pari</a:t>
            </a:r>
            <a:r>
              <a:rPr lang="en-US" dirty="0"/>
              <a:t>’, ‘</a:t>
            </a:r>
            <a:r>
              <a:rPr lang="en-US" dirty="0" err="1"/>
              <a:t>taipei</a:t>
            </a:r>
            <a:r>
              <a:rPr lang="en-US" dirty="0"/>
              <a:t>’)</a:t>
            </a:r>
          </a:p>
          <a:p>
            <a:r>
              <a:rPr lang="en-US" dirty="0"/>
              <a:t>Suggest the community is ready and keen to interact with end-game content (Part 2 onwards)</a:t>
            </a:r>
          </a:p>
          <a:p>
            <a:r>
              <a:rPr lang="en-US" dirty="0"/>
              <a:t>Community localization interest with Paris and Taipei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FFXV</a:t>
            </a:r>
          </a:p>
          <a:p>
            <a:r>
              <a:rPr lang="en-US" u="sng" dirty="0"/>
              <a:t>Features</a:t>
            </a:r>
            <a:r>
              <a:rPr lang="en-US" dirty="0"/>
              <a:t>. ‘</a:t>
            </a:r>
            <a:r>
              <a:rPr lang="en-US" dirty="0" err="1"/>
              <a:t>ryzen</a:t>
            </a:r>
            <a:r>
              <a:rPr lang="en-US" dirty="0"/>
              <a:t>’, ‘</a:t>
            </a:r>
            <a:r>
              <a:rPr lang="en-US" dirty="0" err="1"/>
              <a:t>rtx</a:t>
            </a:r>
            <a:r>
              <a:rPr lang="en-US" dirty="0"/>
              <a:t>’, ‘</a:t>
            </a:r>
            <a:r>
              <a:rPr lang="en-US" dirty="0" err="1"/>
              <a:t>gtx</a:t>
            </a:r>
            <a:r>
              <a:rPr lang="en-US" dirty="0"/>
              <a:t>’ </a:t>
            </a:r>
          </a:p>
          <a:p>
            <a:r>
              <a:rPr lang="en-US" dirty="0"/>
              <a:t>Suggest the community is concern about PC hardware related topics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4821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65B5-3492-495E-A783-ECB05F8C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and Conclusion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0EA77-EF76-453A-BFEF-D236218A8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FFVII Remake Sub-Reddit post counts at product pre-launch suggest that the FF community is comfortable with social media as compared to in 2016</a:t>
            </a:r>
          </a:p>
          <a:p>
            <a:r>
              <a:rPr lang="en-US" dirty="0"/>
              <a:t>Data science prototype production models achieved good classification performance results, able to get a high-level sensing on the sentiments of the community</a:t>
            </a:r>
          </a:p>
          <a:p>
            <a:r>
              <a:rPr lang="en-US" dirty="0"/>
              <a:t>Data mining and modeling of social media data able to assist in FF product analysis and future development 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646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6C7F0-4D7D-4FE7-8AD8-020750C1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2EFAB-1503-4831-8CA7-73DD0432B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Science start-up company pitching to Square </a:t>
            </a:r>
            <a:r>
              <a:rPr lang="en-US" dirty="0" err="1"/>
              <a:t>Enix</a:t>
            </a:r>
            <a:endParaRPr lang="en-US" dirty="0"/>
          </a:p>
          <a:p>
            <a:r>
              <a:rPr lang="en-US" dirty="0"/>
              <a:t>Advocating on the use of data gathering from social media and data science products to understand the gaming community</a:t>
            </a:r>
          </a:p>
          <a:p>
            <a:r>
              <a:rPr lang="en-US" dirty="0"/>
              <a:t>Outcome and insights to be used for product analysis and future product development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6913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862B-5BD8-4EB3-BF87-1F8F775D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BB1EE-5EBF-498C-AE29-E55B98101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gaming population is getting younger, there is a need to explore the concept of gathering sentiments from the gamming community through social media for product analysis and development</a:t>
            </a:r>
          </a:p>
          <a:p>
            <a:r>
              <a:rPr lang="en-US" dirty="0"/>
              <a:t>For proof of concept, prototype production classification models are built to classify posts from 2 different Sub-</a:t>
            </a:r>
            <a:r>
              <a:rPr lang="en-US" dirty="0" err="1"/>
              <a:t>Reddits</a:t>
            </a:r>
            <a:r>
              <a:rPr lang="en-US" dirty="0"/>
              <a:t> (FFVII Remake and FFXV)</a:t>
            </a:r>
          </a:p>
          <a:p>
            <a:r>
              <a:rPr lang="en-US" dirty="0"/>
              <a:t>Gain insights on the gaming product through the data science modeling process</a:t>
            </a:r>
          </a:p>
        </p:txBody>
      </p:sp>
    </p:spTree>
    <p:extLst>
      <p:ext uri="{BB962C8B-B14F-4D97-AF65-F5344CB8AC3E}">
        <p14:creationId xmlns:p14="http://schemas.microsoft.com/office/powerpoint/2010/main" val="190145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1811-D6D8-49E1-89AD-F2591A984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FFVII Remake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8455F-64C3-471D-BF1F-64DC8602D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Genre: Action RPG</a:t>
            </a:r>
          </a:p>
          <a:p>
            <a:r>
              <a:rPr lang="en-US" dirty="0"/>
              <a:t>Developer: Square </a:t>
            </a:r>
            <a:r>
              <a:rPr lang="en-US" dirty="0" err="1"/>
              <a:t>Enix</a:t>
            </a:r>
            <a:endParaRPr lang="en-US" dirty="0"/>
          </a:p>
          <a:p>
            <a:r>
              <a:rPr lang="en-US" dirty="0"/>
              <a:t>Platform: PS4</a:t>
            </a:r>
          </a:p>
          <a:p>
            <a:r>
              <a:rPr lang="en-US" dirty="0"/>
              <a:t>Initial Launch Date: 3 March 2020</a:t>
            </a:r>
          </a:p>
          <a:p>
            <a:r>
              <a:rPr lang="en-US" dirty="0"/>
              <a:t>New Launch Date 10 Apr 2020 (Part 1)</a:t>
            </a:r>
          </a:p>
          <a:p>
            <a:r>
              <a:rPr lang="en-US" dirty="0"/>
              <a:t>Site: https://ffvii-remake.square-enix-games.com/en-us</a:t>
            </a:r>
            <a:endParaRPr lang="en-SG" dirty="0"/>
          </a:p>
        </p:txBody>
      </p:sp>
      <p:pic>
        <p:nvPicPr>
          <p:cNvPr id="1026" name="Picture 2" descr="FINAL FANTASY VII  Remake - Screenshot">
            <a:extLst>
              <a:ext uri="{FF2B5EF4-FFF2-40B4-BE49-F238E27FC236}">
                <a16:creationId xmlns:a16="http://schemas.microsoft.com/office/drawing/2014/main" id="{BFE20F6D-8F64-4629-98DE-CEB8159C3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943" y="748885"/>
            <a:ext cx="4694516" cy="264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31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1811-D6D8-49E1-89AD-F2591A984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FFXV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8455F-64C3-471D-BF1F-64DC8602D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Genre: Action RPG</a:t>
            </a:r>
          </a:p>
          <a:p>
            <a:r>
              <a:rPr lang="en-US" dirty="0"/>
              <a:t>Developer: Square </a:t>
            </a:r>
            <a:r>
              <a:rPr lang="en-US" dirty="0" err="1"/>
              <a:t>Enix</a:t>
            </a:r>
            <a:endParaRPr lang="en-US" dirty="0"/>
          </a:p>
          <a:p>
            <a:r>
              <a:rPr lang="en-US" dirty="0"/>
              <a:t>Platform: PS4, Xbox One, Windows</a:t>
            </a:r>
          </a:p>
          <a:p>
            <a:r>
              <a:rPr lang="en-US" dirty="0"/>
              <a:t>Launch Date: 29 Nov 2016</a:t>
            </a:r>
          </a:p>
          <a:p>
            <a:r>
              <a:rPr lang="en-US" dirty="0"/>
              <a:t>Site: https://finalfantasyxv.square-enix-games.com/</a:t>
            </a:r>
            <a:endParaRPr lang="en-SG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437B58D-D35C-479A-82D7-835F2F855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485" y="566298"/>
            <a:ext cx="5155132" cy="227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48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4B2AC9-301F-4474-B5E6-2FE662DC9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27" y="1660032"/>
            <a:ext cx="5934075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05CD0C-D92B-4B58-BB0B-62CC79E1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Reddit </a:t>
            </a:r>
            <a:r>
              <a:rPr lang="en-US" dirty="0" err="1"/>
              <a:t>WebAPI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D91AA1-BF35-4BA9-8E3A-144E9D3983A5}"/>
              </a:ext>
            </a:extLst>
          </p:cNvPr>
          <p:cNvSpPr txBox="1"/>
          <p:nvPr/>
        </p:nvSpPr>
        <p:spPr>
          <a:xfrm>
            <a:off x="6096000" y="21040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1969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8496BA-4501-420D-BE95-FCB351F19E80}"/>
              </a:ext>
            </a:extLst>
          </p:cNvPr>
          <p:cNvSpPr txBox="1"/>
          <p:nvPr/>
        </p:nvSpPr>
        <p:spPr>
          <a:xfrm>
            <a:off x="5271859" y="383963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977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F1DE05-32E9-4DEC-BA25-71E62899DD65}"/>
              </a:ext>
            </a:extLst>
          </p:cNvPr>
          <p:cNvSpPr txBox="1"/>
          <p:nvPr/>
        </p:nvSpPr>
        <p:spPr>
          <a:xfrm>
            <a:off x="4376694" y="381834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6969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47C2-0371-41BF-A27D-E7641062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49A03-7C3C-48AC-BDF4-BF3CFD861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Reddit API Data Gathering</a:t>
            </a:r>
          </a:p>
          <a:p>
            <a:r>
              <a:rPr lang="en-US" dirty="0"/>
              <a:t>Data Analysis and Cleaning</a:t>
            </a:r>
          </a:p>
          <a:p>
            <a:r>
              <a:rPr lang="en-US" dirty="0"/>
              <a:t>Data Optimization</a:t>
            </a:r>
          </a:p>
          <a:p>
            <a:r>
              <a:rPr lang="en-US" dirty="0"/>
              <a:t>Model Fitting and Evaluation</a:t>
            </a:r>
          </a:p>
          <a:p>
            <a:pPr lvl="1"/>
            <a:r>
              <a:rPr lang="en-US" dirty="0"/>
              <a:t>Naive Bayes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Voting Classifier (Naive Bayes and Logistic Regression)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4891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5CD0C-D92B-4B58-BB0B-62CC79E1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</a:t>
            </a:r>
            <a:endParaRPr lang="en-S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D4ADD2-94CF-45E7-9C04-3AA2B8D4E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Cleaning, Stemming</a:t>
            </a:r>
          </a:p>
          <a:p>
            <a:r>
              <a:rPr lang="en-US" dirty="0"/>
              <a:t>Count Vectorizer Pipeline Optimization</a:t>
            </a:r>
          </a:p>
          <a:p>
            <a:r>
              <a:rPr lang="en-US" dirty="0"/>
              <a:t>Baseline Score: 0.503</a:t>
            </a:r>
          </a:p>
          <a:p>
            <a:r>
              <a:rPr lang="en-US" dirty="0"/>
              <a:t>Training Score: 0.952</a:t>
            </a:r>
          </a:p>
          <a:p>
            <a:r>
              <a:rPr lang="en-US" dirty="0"/>
              <a:t>Test Score: 0.882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56D6D7-0630-45A7-AAFF-59F8F2DCB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519" y="3243771"/>
            <a:ext cx="5400000" cy="134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26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5CD0C-D92B-4B58-BB0B-62CC79E1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endParaRPr lang="en-S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D4ADD2-94CF-45E7-9C04-3AA2B8D4E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Cleaning, Stemming</a:t>
            </a:r>
          </a:p>
          <a:p>
            <a:r>
              <a:rPr lang="en-US" dirty="0"/>
              <a:t>Baseline Score: 0.503</a:t>
            </a:r>
          </a:p>
          <a:p>
            <a:r>
              <a:rPr lang="en-US" dirty="0"/>
              <a:t>Training Score: 0.991</a:t>
            </a:r>
          </a:p>
          <a:p>
            <a:r>
              <a:rPr lang="en-US" dirty="0"/>
              <a:t>Test Score: 0.878</a:t>
            </a:r>
          </a:p>
          <a:p>
            <a:r>
              <a:rPr lang="en-US" dirty="0"/>
              <a:t>Comparable performance</a:t>
            </a:r>
          </a:p>
          <a:p>
            <a:r>
              <a:rPr lang="en-US" dirty="0"/>
              <a:t>Better FFVII Remake Predictions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829051-ED84-4FE7-B989-79F279970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609" y="2453425"/>
            <a:ext cx="5400000" cy="117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32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443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DSI Project 3</vt:lpstr>
      <vt:lpstr>Who am I?</vt:lpstr>
      <vt:lpstr>Problem Statement</vt:lpstr>
      <vt:lpstr>FFVII Remake</vt:lpstr>
      <vt:lpstr>FFXV</vt:lpstr>
      <vt:lpstr>Reddit WebAPI</vt:lpstr>
      <vt:lpstr>Methodology</vt:lpstr>
      <vt:lpstr>Naive Bayes</vt:lpstr>
      <vt:lpstr>Logistic Regression</vt:lpstr>
      <vt:lpstr>Voting Classifier</vt:lpstr>
      <vt:lpstr>Top Naive Bayes Features</vt:lpstr>
      <vt:lpstr>Inference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DSI Project 1</dc:title>
  <dc:creator>JK</dc:creator>
  <cp:lastModifiedBy>JK</cp:lastModifiedBy>
  <cp:revision>51</cp:revision>
  <dcterms:created xsi:type="dcterms:W3CDTF">2019-12-20T01:42:22Z</dcterms:created>
  <dcterms:modified xsi:type="dcterms:W3CDTF">2020-01-31T03:48:51Z</dcterms:modified>
</cp:coreProperties>
</file>