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7C42-D3E1-4532-8876-BBDA5CA4A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AA418-0E46-488B-8252-A01E97874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3064-2E25-4408-BEF2-D570273C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F243-0227-4AD6-B5D4-F7D652EC440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64E3-63F5-43B3-9C11-E103A8A6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4D575-22A7-48AD-BE64-37534C09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7233-67F0-49F7-9498-619CA90F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3DB2-1B56-409E-9AB6-B9B02128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055CB-9D03-410A-B91F-FDCECB80B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94225-D7B8-4C37-AD87-74D13D52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F243-0227-4AD6-B5D4-F7D652EC440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05821-1CDD-4117-96D7-570CCFE1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9BBC-93FC-423B-82CB-EFA3C0B3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7233-67F0-49F7-9498-619CA90F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702C9-2434-4694-907E-9EF2435EA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C4404-359C-4136-932E-DFA875406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C25E-6D33-4E47-B44B-39E0FE21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F243-0227-4AD6-B5D4-F7D652EC440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4171-9624-44BB-BA55-76282D68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E13F-7B12-4C28-B5E0-A7374736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7233-67F0-49F7-9498-619CA90F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5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E826-BF3C-4E8C-B16C-4045C89E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1F2D-45FF-46B1-9709-C933AAFD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65348-389A-40A3-BC69-D365D437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F243-0227-4AD6-B5D4-F7D652EC440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8442-58F9-4962-AD5F-7B757EE7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CC62-C5C1-42C0-879B-D8A371B5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7233-67F0-49F7-9498-619CA90F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9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8920-4B06-4FB5-A645-C4CCE4A6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BBA77-FD2D-4B61-9C04-D216F6280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F95F-4ECC-4FDE-9141-7C2E62B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F243-0227-4AD6-B5D4-F7D652EC440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54597-1B85-41C9-BE21-5C675106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323A-3C8C-4B1C-8881-FC978572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7233-67F0-49F7-9498-619CA90F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C8B0-3D9A-4D4E-BC1E-5E08F28D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BD89-0FE1-46A6-949A-7809EDCE1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F05F7-BDA7-42E7-B310-01F04412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1BC10-3AA0-40FD-96ED-A840C641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F243-0227-4AD6-B5D4-F7D652EC440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23D80-73AD-4EE8-AFF1-8EDBB0E2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B8EBD-CD47-4B3C-9671-2C1B9D2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7233-67F0-49F7-9498-619CA90F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2E02-C250-4DF0-AE8E-5E0BCFBB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8C19-BEED-4A83-A92E-0DC9CFE8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BA489-14C2-4F8C-A5A5-22417339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591FF-86FF-4CF3-B57A-CEB15E0FA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C22EF-4005-4465-87B0-A1698A054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B69FC-1D22-4442-9D50-5CA7A3C2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F243-0227-4AD6-B5D4-F7D652EC440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192B0-1D9A-4742-99B0-9489D441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573BD-8357-46F6-9012-7268D98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7233-67F0-49F7-9498-619CA90F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7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ED71-5E6E-4C6F-A5EA-46F69766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353B3-3746-4F50-91AC-27089D76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F243-0227-4AD6-B5D4-F7D652EC440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B09AD-7226-4764-84D4-A6B356EE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1CF1A-C275-4565-87EE-0F760001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7233-67F0-49F7-9498-619CA90F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4500F-734C-43BE-AE24-506BE148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F243-0227-4AD6-B5D4-F7D652EC440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9C015-D89D-49F6-A41F-8F1A06F1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0F45C-DC9B-4C66-B779-0AF81312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7233-67F0-49F7-9498-619CA90F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0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8C72-55EA-4072-A399-B1F0FAC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1557-0DE8-4F61-B537-41AADB09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CD7DE-3895-4680-958F-DB8F9EE3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144F4-2F2C-4002-880A-539F0315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F243-0227-4AD6-B5D4-F7D652EC440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F305A-4D0B-4FE0-B67A-8885EB8F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6106B-895F-4D32-B381-CCCADF5C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7233-67F0-49F7-9498-619CA90F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FC41-F90B-4E72-886A-F87C0128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0ED14-08D2-478A-8D36-C5B97CD84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C2B96-AE30-4DA0-B0D7-F1717B8B5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E580A-3142-4DD1-B306-723D59DB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F243-0227-4AD6-B5D4-F7D652EC440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E33A-CE54-4B4D-8BA3-5BD2C7F5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43DD7-77AE-43B8-8D12-2748088F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7233-67F0-49F7-9498-619CA90F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1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C4345-153B-42DA-B4ED-20D23CC0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124B3-CFAE-41A9-8B48-8A762F08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45B4-D8CB-4B5A-B669-4CE266907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5F243-0227-4AD6-B5D4-F7D652EC440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86EE-104D-4681-A9E7-DB2655B03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20F5-D9A1-4639-A288-FC00D05AD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7233-67F0-49F7-9498-619CA90F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3E7945E-67BF-4EB8-9990-B77EE60B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373" y="3370610"/>
            <a:ext cx="1019175" cy="8572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6A42BC-D784-4B3A-9144-75593EC22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59328"/>
              </p:ext>
            </p:extLst>
          </p:nvPr>
        </p:nvGraphicFramePr>
        <p:xfrm>
          <a:off x="429702" y="3363903"/>
          <a:ext cx="38738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463">
                  <a:extLst>
                    <a:ext uri="{9D8B030D-6E8A-4147-A177-3AD203B41FA5}">
                      <a16:colId xmlns:a16="http://schemas.microsoft.com/office/drawing/2014/main" val="3456542121"/>
                    </a:ext>
                  </a:extLst>
                </a:gridCol>
                <a:gridCol w="968463">
                  <a:extLst>
                    <a:ext uri="{9D8B030D-6E8A-4147-A177-3AD203B41FA5}">
                      <a16:colId xmlns:a16="http://schemas.microsoft.com/office/drawing/2014/main" val="4145614280"/>
                    </a:ext>
                  </a:extLst>
                </a:gridCol>
                <a:gridCol w="968463">
                  <a:extLst>
                    <a:ext uri="{9D8B030D-6E8A-4147-A177-3AD203B41FA5}">
                      <a16:colId xmlns:a16="http://schemas.microsoft.com/office/drawing/2014/main" val="477308808"/>
                    </a:ext>
                  </a:extLst>
                </a:gridCol>
                <a:gridCol w="968463">
                  <a:extLst>
                    <a:ext uri="{9D8B030D-6E8A-4147-A177-3AD203B41FA5}">
                      <a16:colId xmlns:a16="http://schemas.microsoft.com/office/drawing/2014/main" val="1880088156"/>
                    </a:ext>
                  </a:extLst>
                </a:gridCol>
              </a:tblGrid>
              <a:tr h="16084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SUBSTRATE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44459"/>
                  </a:ext>
                </a:extLst>
              </a:tr>
              <a:tr h="160845">
                <a:tc>
                  <a:txBody>
                    <a:bodyPr/>
                    <a:lstStyle/>
                    <a:p>
                      <a:r>
                        <a:rPr lang="en-US" sz="12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527576"/>
                  </a:ext>
                </a:extLst>
              </a:tr>
              <a:tr h="160845">
                <a:tc>
                  <a:txBody>
                    <a:bodyPr/>
                    <a:lstStyle/>
                    <a:p>
                      <a:r>
                        <a:rPr lang="en-US" sz="12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04430"/>
                  </a:ext>
                </a:extLst>
              </a:tr>
              <a:tr h="160845">
                <a:tc>
                  <a:txBody>
                    <a:bodyPr/>
                    <a:lstStyle/>
                    <a:p>
                      <a:r>
                        <a:rPr lang="en-US" sz="12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2475"/>
                  </a:ext>
                </a:extLst>
              </a:tr>
              <a:tr h="160845">
                <a:tc>
                  <a:txBody>
                    <a:bodyPr/>
                    <a:lstStyle/>
                    <a:p>
                      <a:r>
                        <a:rPr lang="en-US" sz="1200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23248"/>
                  </a:ext>
                </a:extLst>
              </a:tr>
              <a:tr h="160845">
                <a:tc>
                  <a:txBody>
                    <a:bodyPr/>
                    <a:lstStyle/>
                    <a:p>
                      <a:r>
                        <a:rPr lang="en-US" sz="1200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68455"/>
                  </a:ext>
                </a:extLst>
              </a:tr>
              <a:tr h="160845">
                <a:tc>
                  <a:txBody>
                    <a:bodyPr/>
                    <a:lstStyle/>
                    <a:p>
                      <a:r>
                        <a:rPr lang="en-US" sz="1200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022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50216F-54B8-4925-982B-AA84CFD1E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87939"/>
              </p:ext>
            </p:extLst>
          </p:nvPr>
        </p:nvGraphicFramePr>
        <p:xfrm>
          <a:off x="639427" y="701406"/>
          <a:ext cx="8093572" cy="152874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54794">
                  <a:extLst>
                    <a:ext uri="{9D8B030D-6E8A-4147-A177-3AD203B41FA5}">
                      <a16:colId xmlns:a16="http://schemas.microsoft.com/office/drawing/2014/main" val="2470230655"/>
                    </a:ext>
                  </a:extLst>
                </a:gridCol>
                <a:gridCol w="1156463">
                  <a:extLst>
                    <a:ext uri="{9D8B030D-6E8A-4147-A177-3AD203B41FA5}">
                      <a16:colId xmlns:a16="http://schemas.microsoft.com/office/drawing/2014/main" val="3640947886"/>
                    </a:ext>
                  </a:extLst>
                </a:gridCol>
                <a:gridCol w="1156463">
                  <a:extLst>
                    <a:ext uri="{9D8B030D-6E8A-4147-A177-3AD203B41FA5}">
                      <a16:colId xmlns:a16="http://schemas.microsoft.com/office/drawing/2014/main" val="2117389351"/>
                    </a:ext>
                  </a:extLst>
                </a:gridCol>
                <a:gridCol w="1156463">
                  <a:extLst>
                    <a:ext uri="{9D8B030D-6E8A-4147-A177-3AD203B41FA5}">
                      <a16:colId xmlns:a16="http://schemas.microsoft.com/office/drawing/2014/main" val="888064171"/>
                    </a:ext>
                  </a:extLst>
                </a:gridCol>
                <a:gridCol w="1156463">
                  <a:extLst>
                    <a:ext uri="{9D8B030D-6E8A-4147-A177-3AD203B41FA5}">
                      <a16:colId xmlns:a16="http://schemas.microsoft.com/office/drawing/2014/main" val="450703469"/>
                    </a:ext>
                  </a:extLst>
                </a:gridCol>
                <a:gridCol w="1156463">
                  <a:extLst>
                    <a:ext uri="{9D8B030D-6E8A-4147-A177-3AD203B41FA5}">
                      <a16:colId xmlns:a16="http://schemas.microsoft.com/office/drawing/2014/main" val="1843375603"/>
                    </a:ext>
                  </a:extLst>
                </a:gridCol>
                <a:gridCol w="1156463">
                  <a:extLst>
                    <a:ext uri="{9D8B030D-6E8A-4147-A177-3AD203B41FA5}">
                      <a16:colId xmlns:a16="http://schemas.microsoft.com/office/drawing/2014/main" val="2486263173"/>
                    </a:ext>
                  </a:extLst>
                </a:gridCol>
              </a:tblGrid>
              <a:tr h="168825">
                <a:tc gridSpan="3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dimensions (mm)</a:t>
                      </a:r>
                      <a:endParaRPr lang="en-US" sz="140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Reflow recipe (°C)</a:t>
                      </a:r>
                      <a:endParaRPr lang="en-US" sz="140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85919"/>
                  </a:ext>
                </a:extLst>
              </a:tr>
              <a:tr h="67530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PCB thickness</a:t>
                      </a:r>
                      <a:endParaRPr lang="en-US" sz="1400" b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Substrate thickness</a:t>
                      </a:r>
                      <a:endParaRPr lang="en-US" sz="1400" b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Die thickness</a:t>
                      </a:r>
                      <a:endParaRPr lang="en-US" sz="1400" b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Zone 4</a:t>
                      </a:r>
                      <a:endParaRPr lang="en-US" sz="1400" b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Zone 5</a:t>
                      </a:r>
                      <a:endParaRPr lang="en-US" sz="1400" b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Zone 6</a:t>
                      </a:r>
                      <a:endParaRPr lang="en-US" sz="1400" b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Zone 7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1193893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1.9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0.8 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180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220</a:t>
                      </a:r>
                      <a:endParaRPr lang="en-US" sz="1400" b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260</a:t>
                      </a:r>
                      <a:endParaRPr lang="en-US" sz="1400" b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280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12900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2</a:t>
                      </a:r>
                      <a:endParaRPr lang="en-US" sz="1400" b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0.9</a:t>
                      </a:r>
                      <a:endParaRPr lang="en-US" sz="1400" b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 0.4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210</a:t>
                      </a:r>
                      <a:endParaRPr lang="en-US" sz="1400" b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250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280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300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024381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NA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NA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240</a:t>
                      </a:r>
                      <a:endParaRPr lang="en-US" sz="1400" b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280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300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320</a:t>
                      </a:r>
                      <a:endParaRPr lang="en-US" sz="1400" b="0" dirty="0">
                        <a:solidFill>
                          <a:srgbClr val="24202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80207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56B0FA-7BE1-40D4-A941-4F6BCB648984}"/>
              </a:ext>
            </a:extLst>
          </p:cNvPr>
          <p:cNvCxnSpPr/>
          <p:nvPr/>
        </p:nvCxnSpPr>
        <p:spPr>
          <a:xfrm flipH="1" flipV="1">
            <a:off x="3682768" y="1923028"/>
            <a:ext cx="394282" cy="75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0A37D7-5F1A-4B94-941A-482E80977E82}"/>
              </a:ext>
            </a:extLst>
          </p:cNvPr>
          <p:cNvSpPr txBox="1"/>
          <p:nvPr/>
        </p:nvSpPr>
        <p:spPr>
          <a:xfrm>
            <a:off x="4009938" y="2323787"/>
            <a:ext cx="6499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haven’t finished the data with “DIE” factor involved.</a:t>
            </a:r>
          </a:p>
          <a:p>
            <a:r>
              <a:rPr lang="en-US" dirty="0"/>
              <a:t>So maybe you can ignore this factor since all the die thickness is 0.8.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81E0F-9D0D-4C30-91C6-D5CFE106A3FC}"/>
              </a:ext>
            </a:extLst>
          </p:cNvPr>
          <p:cNvSpPr txBox="1"/>
          <p:nvPr/>
        </p:nvSpPr>
        <p:spPr>
          <a:xfrm>
            <a:off x="5260269" y="198688"/>
            <a:ext cx="1518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INPUT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2FB8D-425F-455E-8000-D70CDFAAE146}"/>
              </a:ext>
            </a:extLst>
          </p:cNvPr>
          <p:cNvSpPr txBox="1"/>
          <p:nvPr/>
        </p:nvSpPr>
        <p:spPr>
          <a:xfrm>
            <a:off x="1212559" y="3043305"/>
            <a:ext cx="230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Package dimensions </a:t>
            </a:r>
            <a:endParaRPr lang="en-US" sz="1800" dirty="0">
              <a:solidFill>
                <a:srgbClr val="24202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814CD-8ECD-4079-B2B8-F522CE0D3193}"/>
              </a:ext>
            </a:extLst>
          </p:cNvPr>
          <p:cNvSpPr txBox="1"/>
          <p:nvPr/>
        </p:nvSpPr>
        <p:spPr>
          <a:xfrm>
            <a:off x="6952027" y="3005721"/>
            <a:ext cx="230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Reflow recipe </a:t>
            </a:r>
            <a:endParaRPr lang="en-US" sz="1800" dirty="0">
              <a:solidFill>
                <a:srgbClr val="24202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E3B915-649A-4BEC-AFFA-1A32F2598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960" y="3429000"/>
            <a:ext cx="1333500" cy="6286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494165-5E10-4061-81CA-C1BA533A61A7}"/>
              </a:ext>
            </a:extLst>
          </p:cNvPr>
          <p:cNvSpPr/>
          <p:nvPr/>
        </p:nvSpPr>
        <p:spPr>
          <a:xfrm>
            <a:off x="1359017" y="3657600"/>
            <a:ext cx="2944537" cy="24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15974B-A15F-49AC-B8EB-85DCC0D0FA2F}"/>
              </a:ext>
            </a:extLst>
          </p:cNvPr>
          <p:cNvSpPr/>
          <p:nvPr/>
        </p:nvSpPr>
        <p:spPr>
          <a:xfrm>
            <a:off x="4546951" y="3375052"/>
            <a:ext cx="1217509" cy="777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F293F-C18A-4122-828A-ABC5FAF29E12}"/>
              </a:ext>
            </a:extLst>
          </p:cNvPr>
          <p:cNvSpPr txBox="1"/>
          <p:nvPr/>
        </p:nvSpPr>
        <p:spPr>
          <a:xfrm>
            <a:off x="3540915" y="3043305"/>
            <a:ext cx="2308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e.g.,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”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7B28D58-BF2C-4360-9877-1ECDFA24E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52339"/>
              </p:ext>
            </p:extLst>
          </p:nvPr>
        </p:nvGraphicFramePr>
        <p:xfrm>
          <a:off x="6019287" y="3348663"/>
          <a:ext cx="459204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08">
                  <a:extLst>
                    <a:ext uri="{9D8B030D-6E8A-4147-A177-3AD203B41FA5}">
                      <a16:colId xmlns:a16="http://schemas.microsoft.com/office/drawing/2014/main" val="2549317635"/>
                    </a:ext>
                  </a:extLst>
                </a:gridCol>
                <a:gridCol w="918408">
                  <a:extLst>
                    <a:ext uri="{9D8B030D-6E8A-4147-A177-3AD203B41FA5}">
                      <a16:colId xmlns:a16="http://schemas.microsoft.com/office/drawing/2014/main" val="3634867908"/>
                    </a:ext>
                  </a:extLst>
                </a:gridCol>
                <a:gridCol w="918408">
                  <a:extLst>
                    <a:ext uri="{9D8B030D-6E8A-4147-A177-3AD203B41FA5}">
                      <a16:colId xmlns:a16="http://schemas.microsoft.com/office/drawing/2014/main" val="3694007675"/>
                    </a:ext>
                  </a:extLst>
                </a:gridCol>
                <a:gridCol w="918408">
                  <a:extLst>
                    <a:ext uri="{9D8B030D-6E8A-4147-A177-3AD203B41FA5}">
                      <a16:colId xmlns:a16="http://schemas.microsoft.com/office/drawing/2014/main" val="3858230077"/>
                    </a:ext>
                  </a:extLst>
                </a:gridCol>
                <a:gridCol w="918408">
                  <a:extLst>
                    <a:ext uri="{9D8B030D-6E8A-4147-A177-3AD203B41FA5}">
                      <a16:colId xmlns:a16="http://schemas.microsoft.com/office/drawing/2014/main" val="985024946"/>
                    </a:ext>
                  </a:extLst>
                </a:gridCol>
              </a:tblGrid>
              <a:tr h="21425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ZONE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ZONE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ZONE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ZONE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96253"/>
                  </a:ext>
                </a:extLst>
              </a:tr>
              <a:tr h="214255">
                <a:tc>
                  <a:txBody>
                    <a:bodyPr/>
                    <a:lstStyle/>
                    <a:p>
                      <a:r>
                        <a:rPr lang="en-US" sz="1000" dirty="0"/>
                        <a:t>Recipe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22080"/>
                  </a:ext>
                </a:extLst>
              </a:tr>
              <a:tr h="214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Recipe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86685"/>
                  </a:ext>
                </a:extLst>
              </a:tr>
              <a:tr h="214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Recipe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95258"/>
                  </a:ext>
                </a:extLst>
              </a:tr>
              <a:tr h="214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Recipe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35090"/>
                  </a:ext>
                </a:extLst>
              </a:tr>
              <a:tr h="214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Recipe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70354"/>
                  </a:ext>
                </a:extLst>
              </a:tr>
              <a:tr h="214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Recipe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33776"/>
                  </a:ext>
                </a:extLst>
              </a:tr>
              <a:tr h="214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Recipe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0042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AA5D373-8E17-449B-846D-4DAE21EEF2F8}"/>
              </a:ext>
            </a:extLst>
          </p:cNvPr>
          <p:cNvSpPr txBox="1"/>
          <p:nvPr/>
        </p:nvSpPr>
        <p:spPr>
          <a:xfrm>
            <a:off x="6242659" y="4980562"/>
            <a:ext cx="308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.</a:t>
            </a:r>
          </a:p>
          <a:p>
            <a:r>
              <a:rPr lang="en-US" sz="3600" b="1" dirty="0"/>
              <a:t>.</a:t>
            </a:r>
          </a:p>
          <a:p>
            <a:r>
              <a:rPr lang="en-US" sz="3600" b="1" dirty="0"/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A1F65F-686B-42EB-8C3A-4E4B2B2E74CB}"/>
              </a:ext>
            </a:extLst>
          </p:cNvPr>
          <p:cNvSpPr/>
          <p:nvPr/>
        </p:nvSpPr>
        <p:spPr>
          <a:xfrm>
            <a:off x="6007857" y="3619987"/>
            <a:ext cx="4592040" cy="24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BAEC7-D0C5-4597-AA58-B5B6FD8EB4F1}"/>
              </a:ext>
            </a:extLst>
          </p:cNvPr>
          <p:cNvSpPr/>
          <p:nvPr/>
        </p:nvSpPr>
        <p:spPr>
          <a:xfrm>
            <a:off x="10923883" y="3337468"/>
            <a:ext cx="1040666" cy="8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67D30B-EAFC-4CAD-B873-832FC148BE5E}"/>
              </a:ext>
            </a:extLst>
          </p:cNvPr>
          <p:cNvSpPr txBox="1"/>
          <p:nvPr/>
        </p:nvSpPr>
        <p:spPr>
          <a:xfrm>
            <a:off x="9917846" y="3005721"/>
            <a:ext cx="2308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e.g.,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”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DBD686-8888-43B4-8858-10539D42BE32}"/>
              </a:ext>
            </a:extLst>
          </p:cNvPr>
          <p:cNvCxnSpPr>
            <a:stCxn id="15" idx="3"/>
          </p:cNvCxnSpPr>
          <p:nvPr/>
        </p:nvCxnSpPr>
        <p:spPr>
          <a:xfrm>
            <a:off x="4303554" y="3778630"/>
            <a:ext cx="243397" cy="13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67BEA9-8A29-4A83-A5ED-7B0245634DE5}"/>
              </a:ext>
            </a:extLst>
          </p:cNvPr>
          <p:cNvCxnSpPr/>
          <p:nvPr/>
        </p:nvCxnSpPr>
        <p:spPr>
          <a:xfrm>
            <a:off x="10605619" y="3744620"/>
            <a:ext cx="243397" cy="13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A3BB49-318F-428F-B511-F7C5FE4DEADA}"/>
              </a:ext>
            </a:extLst>
          </p:cNvPr>
          <p:cNvSpPr txBox="1"/>
          <p:nvPr/>
        </p:nvSpPr>
        <p:spPr>
          <a:xfrm>
            <a:off x="7032622" y="4980562"/>
            <a:ext cx="308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.</a:t>
            </a:r>
          </a:p>
          <a:p>
            <a:r>
              <a:rPr lang="en-US" sz="3600" b="1" dirty="0"/>
              <a:t>.</a:t>
            </a:r>
          </a:p>
          <a:p>
            <a:r>
              <a:rPr lang="en-US" sz="3600" b="1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1B212D-836D-45E3-8F56-E90FC8B4ACAC}"/>
              </a:ext>
            </a:extLst>
          </p:cNvPr>
          <p:cNvSpPr txBox="1"/>
          <p:nvPr/>
        </p:nvSpPr>
        <p:spPr>
          <a:xfrm>
            <a:off x="7952046" y="4980562"/>
            <a:ext cx="308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.</a:t>
            </a:r>
          </a:p>
          <a:p>
            <a:r>
              <a:rPr lang="en-US" sz="3600" b="1" dirty="0"/>
              <a:t>.</a:t>
            </a:r>
          </a:p>
          <a:p>
            <a:r>
              <a:rPr lang="en-US" sz="3600" b="1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93D8F1-072D-4112-ACF7-2873D8F88E4C}"/>
              </a:ext>
            </a:extLst>
          </p:cNvPr>
          <p:cNvSpPr txBox="1"/>
          <p:nvPr/>
        </p:nvSpPr>
        <p:spPr>
          <a:xfrm>
            <a:off x="8864898" y="4942812"/>
            <a:ext cx="308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.</a:t>
            </a:r>
          </a:p>
          <a:p>
            <a:r>
              <a:rPr lang="en-US" sz="3600" b="1" dirty="0"/>
              <a:t>.</a:t>
            </a:r>
          </a:p>
          <a:p>
            <a:r>
              <a:rPr lang="en-US" sz="3600" b="1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6B94E8-E829-43AE-97CD-99F0EA6ACA7C}"/>
              </a:ext>
            </a:extLst>
          </p:cNvPr>
          <p:cNvSpPr txBox="1"/>
          <p:nvPr/>
        </p:nvSpPr>
        <p:spPr>
          <a:xfrm>
            <a:off x="9728441" y="4942812"/>
            <a:ext cx="308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.</a:t>
            </a:r>
          </a:p>
          <a:p>
            <a:r>
              <a:rPr lang="en-US" sz="3600" b="1" dirty="0"/>
              <a:t>.</a:t>
            </a:r>
          </a:p>
          <a:p>
            <a:r>
              <a:rPr lang="en-U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58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F7DFB7C-F4EF-4D4C-828C-A82F71C411DC}"/>
              </a:ext>
            </a:extLst>
          </p:cNvPr>
          <p:cNvSpPr txBox="1"/>
          <p:nvPr/>
        </p:nvSpPr>
        <p:spPr>
          <a:xfrm>
            <a:off x="5260269" y="198688"/>
            <a:ext cx="1518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7C82DB-7B61-4578-8934-786572CBBB5C}"/>
              </a:ext>
            </a:extLst>
          </p:cNvPr>
          <p:cNvSpPr txBox="1"/>
          <p:nvPr/>
        </p:nvSpPr>
        <p:spPr>
          <a:xfrm>
            <a:off x="2831815" y="763436"/>
            <a:ext cx="48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the input and output matrix is in 50 x 50 shape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6E3995-FEE2-4245-97FF-D494569F2D90}"/>
              </a:ext>
            </a:extLst>
          </p:cNvPr>
          <p:cNvSpPr txBox="1"/>
          <p:nvPr/>
        </p:nvSpPr>
        <p:spPr>
          <a:xfrm>
            <a:off x="2111760" y="1796680"/>
            <a:ext cx="434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 Image file name is : IMG_1_2_3.CSV 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3A7222-B83B-49B5-8134-7744B03528CF}"/>
              </a:ext>
            </a:extLst>
          </p:cNvPr>
          <p:cNvCxnSpPr>
            <a:cxnSpLocks/>
          </p:cNvCxnSpPr>
          <p:nvPr/>
        </p:nvCxnSpPr>
        <p:spPr>
          <a:xfrm flipV="1">
            <a:off x="4018327" y="2166012"/>
            <a:ext cx="1308682" cy="91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9EC3AC6-032D-4952-B163-803FF5594CC3}"/>
              </a:ext>
            </a:extLst>
          </p:cNvPr>
          <p:cNvSpPr txBox="1"/>
          <p:nvPr/>
        </p:nvSpPr>
        <p:spPr>
          <a:xfrm>
            <a:off x="737707" y="2905424"/>
            <a:ext cx="3349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denotes the geometry model</a:t>
            </a:r>
          </a:p>
          <a:p>
            <a:r>
              <a:rPr lang="en-US" dirty="0"/>
              <a:t>So the range is 1-6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FB835B-EC1F-4AA3-9E5C-A1AC01E8E4FA}"/>
              </a:ext>
            </a:extLst>
          </p:cNvPr>
          <p:cNvCxnSpPr>
            <a:cxnSpLocks/>
          </p:cNvCxnSpPr>
          <p:nvPr/>
        </p:nvCxnSpPr>
        <p:spPr>
          <a:xfrm flipV="1">
            <a:off x="5591164" y="2166012"/>
            <a:ext cx="0" cy="91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832AF1-E24A-47A4-8BDD-7C1D7E634A61}"/>
              </a:ext>
            </a:extLst>
          </p:cNvPr>
          <p:cNvSpPr txBox="1"/>
          <p:nvPr/>
        </p:nvSpPr>
        <p:spPr>
          <a:xfrm>
            <a:off x="5009101" y="3132911"/>
            <a:ext cx="302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denotes the reflow recipe</a:t>
            </a:r>
          </a:p>
          <a:p>
            <a:r>
              <a:rPr lang="en-US" dirty="0"/>
              <a:t>So the range is 1-81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97B36D-46A6-4DE2-A275-A18C7105D055}"/>
              </a:ext>
            </a:extLst>
          </p:cNvPr>
          <p:cNvCxnSpPr>
            <a:cxnSpLocks/>
          </p:cNvCxnSpPr>
          <p:nvPr/>
        </p:nvCxnSpPr>
        <p:spPr>
          <a:xfrm flipH="1" flipV="1">
            <a:off x="5852621" y="2100299"/>
            <a:ext cx="2074975" cy="29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9076C8-9079-4A4F-8A34-77EAABFEB9A5}"/>
              </a:ext>
            </a:extLst>
          </p:cNvPr>
          <p:cNvSpPr txBox="1"/>
          <p:nvPr/>
        </p:nvSpPr>
        <p:spPr>
          <a:xfrm>
            <a:off x="8072865" y="2115555"/>
            <a:ext cx="3317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denotes the image sequence</a:t>
            </a:r>
          </a:p>
          <a:p>
            <a:r>
              <a:rPr lang="en-US" dirty="0"/>
              <a:t>So the range is 1-15</a:t>
            </a:r>
          </a:p>
        </p:txBody>
      </p:sp>
    </p:spTree>
    <p:extLst>
      <p:ext uri="{BB962C8B-B14F-4D97-AF65-F5344CB8AC3E}">
        <p14:creationId xmlns:p14="http://schemas.microsoft.com/office/powerpoint/2010/main" val="69319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234</Words>
  <Application>Microsoft Office PowerPoint</Application>
  <PresentationFormat>Widescreen</PresentationFormat>
  <Paragraphs>127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Yangyang Lai</dc:creator>
  <cp:lastModifiedBy>Yangyang Lai</cp:lastModifiedBy>
  <cp:revision>1</cp:revision>
  <dcterms:created xsi:type="dcterms:W3CDTF">2022-01-30T19:44:13Z</dcterms:created>
  <dcterms:modified xsi:type="dcterms:W3CDTF">2022-01-30T20:15:45Z</dcterms:modified>
</cp:coreProperties>
</file>