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Play"/>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lay-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font" Target="fonts/Play-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SG"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rwoodstag.wpengine.com/wp-content/uploads/2019/05/us-en_First-Response.pdf"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mputerweekly.com/news/252453521/Marriott-data-breach-highlights-basic-failings" TargetMode="External"/><Relationship Id="rId3" Type="http://schemas.openxmlformats.org/officeDocument/2006/relationships/hyperlink" Target="https://resources.infosecinstitute.com/lessons-learned-the-marriott-breach/#gre" TargetMode="External"/><Relationship Id="rId4" Type="http://schemas.openxmlformats.org/officeDocument/2006/relationships/hyperlink" Target="https://www.nytimes.com/2018/12/11/us/politics/trump-china-trade.html" TargetMode="External"/><Relationship Id="rId9" Type="http://schemas.openxmlformats.org/officeDocument/2006/relationships/hyperlink" Target="https://www.csoonline.com/article/567833/equifax-data-breach-faq-what-happened-who-was-affected-what-was-the-impact.html" TargetMode="External"/><Relationship Id="rId5" Type="http://schemas.openxmlformats.org/officeDocument/2006/relationships/hyperlink" Target="https://www.nytimes.com/2018/12/11/us/politics/trump-china-trade.html" TargetMode="External"/><Relationship Id="rId6" Type="http://schemas.openxmlformats.org/officeDocument/2006/relationships/hyperlink" Target="https://www.washingtonpost.com/technology/2018/12/12/us-investigators-point-china-marriott-hack-affecting-million-travelers/" TargetMode="External"/><Relationship Id="rId7" Type="http://schemas.openxmlformats.org/officeDocument/2006/relationships/hyperlink" Target="https://www.csoonline.com/article/564313/what-is-the-dark-web-how-to-access-it-and-what-youll-find.html" TargetMode="External"/><Relationship Id="rId8" Type="http://schemas.openxmlformats.org/officeDocument/2006/relationships/hyperlink" Target="https://www.nytimes.com/2020/02/10/us/politics/equifax-hack-china.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soonline.com/article/556665/remote-access-threats.html" TargetMode="External"/><Relationship Id="rId3" Type="http://schemas.openxmlformats.org/officeDocument/2006/relationships/hyperlink" Target="https://www.csoonline.com/article/566987/what-is-mimikatz-and-how-to-defend-against-this-password-stealing-tool.html" TargetMode="External"/><Relationship Id="rId4" Type="http://schemas.openxmlformats.org/officeDocument/2006/relationships/hyperlink" Target="https://www.csoonline.com/article/567385/what-is-a-trojan-horse-how-this-tricky-malware-works.html" TargetMode="External"/><Relationship Id="rId9" Type="http://schemas.openxmlformats.org/officeDocument/2006/relationships/hyperlink" Target="https://www.csoonline.com/article/565999/what-is-malware-viruses-worms-trojans-and-beyond.html" TargetMode="External"/><Relationship Id="rId5" Type="http://schemas.openxmlformats.org/officeDocument/2006/relationships/hyperlink" Target="https://www.csoonline.com/article/514515/what-is-phishing-examples-types-and-techniques.html" TargetMode="External"/><Relationship Id="rId6" Type="http://schemas.openxmlformats.org/officeDocument/2006/relationships/hyperlink" Target="https://www.thesslstore.com/blog/autopsying-the-marriott-data-breach-this-is-why-insurance-matters/" TargetMode="External"/><Relationship Id="rId7" Type="http://schemas.openxmlformats.org/officeDocument/2006/relationships/hyperlink" Target="https://www.thesslstore.com/blog/autopsying-the-marriott-data-breach-this-is-why-insurance-matters/" TargetMode="External"/><Relationship Id="rId8" Type="http://schemas.openxmlformats.org/officeDocument/2006/relationships/hyperlink" Target="https://hbr.org/2019/03/the-marriott-breach-shows-just-how-inadequate-cyber-risk-disclosures-are"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SG" u="none" strike="noStrike">
                <a:solidFill>
                  <a:srgbClr val="000000"/>
                </a:solidFill>
              </a:rPr>
              <a:t>In late 2018, the hospitality industry was rocked by a massive data breach at Marriott International. This presentation will delve into the details of this cyberattack, exploring how it happened, the impact it had, and the steps we can take to prevent similar incidents in the future.</a:t>
            </a:r>
            <a:endParaRPr/>
          </a:p>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SG" u="none" strike="noStrike">
                <a:solidFill>
                  <a:srgbClr val="000000"/>
                </a:solidFill>
              </a:rPr>
              <a:t>The attack began in 2014, targeting the guest reservation system of Starwood Hotels, which Marriott had acquired earlier in 2016. Hackers infiltrated the system and accessed the personal information of millions of guests. This sensitive data remained exposed for four years until an internal security tool at Marriott finally identified the breach on 8 September 2018 – likely </a:t>
            </a:r>
            <a:r>
              <a:rPr b="0" i="0" lang="en-SG" u="none" strike="noStrike">
                <a:solidFill>
                  <a:srgbClr val="000000"/>
                </a:solidFill>
                <a:latin typeface="Arial"/>
                <a:ea typeface="Arial"/>
                <a:cs typeface="Arial"/>
                <a:sym typeface="Arial"/>
              </a:rPr>
              <a:t>an internal security monitor tool that flagged suspicious access attempts. </a:t>
            </a:r>
            <a:r>
              <a:rPr b="0" i="0" lang="en-SG" u="none" strike="noStrike">
                <a:solidFill>
                  <a:srgbClr val="0C0C0C"/>
                </a:solidFill>
                <a:highlight>
                  <a:srgbClr val="FFFFFF"/>
                </a:highlight>
                <a:latin typeface="Arial"/>
                <a:ea typeface="Arial"/>
                <a:cs typeface="Arial"/>
                <a:sym typeface="Arial"/>
              </a:rPr>
              <a:t>This tool was actually monitored by Accenture, who had been running IT and infosecurity for Starwood before the merger and continued to do for the legacy network afterwards.) The database query was made by a user with administrator privileges, but analysis quickly revealed that the person to whom that account was assigned was not the one who made the query; someone else had managed to take control of account.</a:t>
            </a:r>
            <a:endParaRPr b="0" i="0" u="none" strike="noStrike">
              <a:solidFill>
                <a:srgbClr val="000000"/>
              </a:solidFill>
              <a:latin typeface="Arial"/>
              <a:ea typeface="Arial"/>
              <a:cs typeface="Arial"/>
              <a:sym typeface="Arial"/>
            </a:endParaRPr>
          </a:p>
          <a:p>
            <a:pPr indent="0" lvl="0" marL="0" rtl="0" algn="l">
              <a:spcBef>
                <a:spcPts val="0"/>
              </a:spcBef>
              <a:spcAft>
                <a:spcPts val="0"/>
              </a:spcAft>
              <a:buNone/>
            </a:pPr>
            <a:r>
              <a:rPr b="0" i="0" lang="en-SG" u="none" strike="noStrike">
                <a:solidFill>
                  <a:srgbClr val="0C0C0C"/>
                </a:solidFill>
                <a:highlight>
                  <a:srgbClr val="FFFFFF"/>
                </a:highlight>
                <a:latin typeface="Arial"/>
                <a:ea typeface="Arial"/>
                <a:cs typeface="Arial"/>
                <a:sym typeface="Arial"/>
              </a:rPr>
              <a:t>In their investigation, Marriott found data that the attackers had encrypted and attempted (probably successfully) to remove from the Starwood systems. By November, they had managed to decrypt that data and discovered that it included information from up to 500 million guest records, though those undoubtedly include duplicate records or multiple records pertaining to individual guests. Many of the records include extremely sensitive information like credit card and passport numbers. Now aware of the severity of the breach, Marriott </a:t>
            </a:r>
            <a:r>
              <a:rPr b="0" i="0" lang="en-SG" u="sng">
                <a:solidFill>
                  <a:srgbClr val="0C0C0C"/>
                </a:solidFill>
                <a:latin typeface="Arial"/>
                <a:ea typeface="Arial"/>
                <a:cs typeface="Arial"/>
                <a:sym typeface="Arial"/>
                <a:hlinkClick r:id="rId2">
                  <a:extLst>
                    <a:ext uri="{A12FA001-AC4F-418D-AE19-62706E023703}">
                      <ahyp:hlinkClr val="tx"/>
                    </a:ext>
                  </a:extLst>
                </a:hlinkClick>
              </a:rPr>
              <a:t>released a statement on November 30, 2018</a:t>
            </a:r>
            <a:r>
              <a:rPr b="0" i="0" lang="en-SG" u="none" strike="noStrike">
                <a:solidFill>
                  <a:srgbClr val="0C0C0C"/>
                </a:solidFill>
                <a:highlight>
                  <a:srgbClr val="FFFFFF"/>
                </a:highlight>
                <a:latin typeface="Arial"/>
                <a:ea typeface="Arial"/>
                <a:cs typeface="Arial"/>
                <a:sym typeface="Arial"/>
              </a:rPr>
              <a:t>, outlining the basics we’ve described here.</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SG" u="none" strike="noStrike">
                <a:solidFill>
                  <a:srgbClr val="000000"/>
                </a:solidFill>
              </a:rPr>
              <a:t>The scale of the Marriott data breach was staggering. Up to 500 million guest records were compromised, making it one of the biggest data breaches ever reported. This exposed a vast amount of personal information, putting millions at risk of identity theft and financial fraud. The breach also significantly damaged Marriott's brand reputation and resulted in hefty fines from regulatory bodies enforcing data protection laws like the GDPR (General Data Protection Regulation).</a:t>
            </a:r>
            <a:endParaRPr/>
          </a:p>
          <a:p>
            <a:pPr indent="0" lvl="0" marL="0" rtl="0" algn="l">
              <a:spcBef>
                <a:spcPts val="0"/>
              </a:spcBef>
              <a:spcAft>
                <a:spcPts val="0"/>
              </a:spcAft>
              <a:buNone/>
            </a:pPr>
            <a:r>
              <a:rPr b="0" i="0" lang="en-SG" u="none" strike="noStrike">
                <a:solidFill>
                  <a:srgbClr val="0C0C0C"/>
                </a:solidFill>
                <a:highlight>
                  <a:srgbClr val="FFFFFF"/>
                </a:highlight>
                <a:latin typeface="Arial"/>
                <a:ea typeface="Arial"/>
                <a:cs typeface="Arial"/>
                <a:sym typeface="Arial"/>
              </a:rPr>
              <a:t>The credit card number aspects are particularly worrying, and were made possible by yet another security failing on Marriott’s part: while the credit card numbers were stored in encrypted form, the encryption keys were </a:t>
            </a:r>
            <a:r>
              <a:rPr b="0" i="0" lang="en-SG" u="sng">
                <a:solidFill>
                  <a:srgbClr val="0C0C0C"/>
                </a:solidFill>
                <a:latin typeface="Arial"/>
                <a:ea typeface="Arial"/>
                <a:cs typeface="Arial"/>
                <a:sym typeface="Arial"/>
                <a:hlinkClick r:id="rId2">
                  <a:extLst>
                    <a:ext uri="{A12FA001-AC4F-418D-AE19-62706E023703}">
                      <ahyp:hlinkClr val="tx"/>
                    </a:ext>
                  </a:extLst>
                </a:hlinkClick>
              </a:rPr>
              <a:t>stored on the same server</a:t>
            </a:r>
            <a:r>
              <a:rPr b="0" i="0" lang="en-SG" u="none" strike="noStrike">
                <a:solidFill>
                  <a:srgbClr val="0C0C0C"/>
                </a:solidFill>
                <a:highlight>
                  <a:srgbClr val="FFFFFF"/>
                </a:highlight>
                <a:latin typeface="Arial"/>
                <a:ea typeface="Arial"/>
                <a:cs typeface="Arial"/>
                <a:sym typeface="Arial"/>
              </a:rPr>
              <a:t>, and were also apparently scooped up in the breach. As for the passport numbers, while some were encrypted, the </a:t>
            </a:r>
            <a:r>
              <a:rPr b="0" i="0" lang="en-SG" u="sng">
                <a:solidFill>
                  <a:srgbClr val="0C0C0C"/>
                </a:solidFill>
                <a:latin typeface="Arial"/>
                <a:ea typeface="Arial"/>
                <a:cs typeface="Arial"/>
                <a:sym typeface="Arial"/>
                <a:hlinkClick r:id="rId3">
                  <a:extLst>
                    <a:ext uri="{A12FA001-AC4F-418D-AE19-62706E023703}">
                      <ahyp:hlinkClr val="tx"/>
                    </a:ext>
                  </a:extLst>
                </a:hlinkClick>
              </a:rPr>
              <a:t>majority were simply saved in the clear</a:t>
            </a:r>
            <a:r>
              <a:rPr b="0" i="0" lang="en-SG" u="none" strike="noStrike">
                <a:solidFill>
                  <a:srgbClr val="0C0C0C"/>
                </a:solidFill>
                <a:highlight>
                  <a:srgbClr val="FFFFFF"/>
                </a:highlight>
                <a:latin typeface="Arial"/>
                <a:ea typeface="Arial"/>
                <a:cs typeface="Arial"/>
                <a:sym typeface="Arial"/>
              </a:rPr>
              <a:t>.</a:t>
            </a:r>
            <a:endParaRPr b="0" i="0" u="none" strike="noStrike">
              <a:solidFill>
                <a:srgbClr val="0C0C0C"/>
              </a:solidFill>
              <a:highlight>
                <a:srgbClr val="FFFFFF"/>
              </a:highlight>
              <a:latin typeface="Arial"/>
              <a:ea typeface="Arial"/>
              <a:cs typeface="Arial"/>
              <a:sym typeface="Arial"/>
            </a:endParaRPr>
          </a:p>
          <a:p>
            <a:pPr indent="0" lvl="0" marL="0" rtl="0" algn="l">
              <a:spcBef>
                <a:spcPts val="0"/>
              </a:spcBef>
              <a:spcAft>
                <a:spcPts val="0"/>
              </a:spcAft>
              <a:buNone/>
            </a:pPr>
            <a:r>
              <a:rPr lang="en-SG">
                <a:solidFill>
                  <a:srgbClr val="444746"/>
                </a:solidFill>
                <a:latin typeface="Roboto"/>
                <a:ea typeface="Roboto"/>
                <a:cs typeface="Roboto"/>
                <a:sym typeface="Roboto"/>
              </a:rPr>
              <a:t>On the same day of the announcement of the Marriott data breach, the stock plummeted from $122.8 to $114 — a loss of about 7%</a:t>
            </a:r>
            <a:r>
              <a:rPr lang="en-SG">
                <a:solidFill>
                  <a:srgbClr val="0C0C0C"/>
                </a:solidFill>
                <a:highlight>
                  <a:srgbClr val="FFFFFF"/>
                </a:highlight>
              </a:rPr>
              <a:t>. </a:t>
            </a:r>
            <a:endParaRPr>
              <a:solidFill>
                <a:srgbClr val="0C0C0C"/>
              </a:solidFill>
              <a:highlight>
                <a:srgbClr val="FFFFFF"/>
              </a:highlight>
            </a:endParaRPr>
          </a:p>
          <a:p>
            <a:pPr indent="0" lvl="0" marL="0" rtl="0" algn="l">
              <a:spcBef>
                <a:spcPts val="0"/>
              </a:spcBef>
              <a:spcAft>
                <a:spcPts val="0"/>
              </a:spcAft>
              <a:buNone/>
            </a:pPr>
            <a:r>
              <a:rPr b="0" i="0" lang="en-SG" u="none" strike="noStrike">
                <a:solidFill>
                  <a:srgbClr val="0C0C0C"/>
                </a:solidFill>
                <a:highlight>
                  <a:srgbClr val="FFFFFF"/>
                </a:highlight>
                <a:latin typeface="Arial"/>
                <a:ea typeface="Arial"/>
                <a:cs typeface="Arial"/>
                <a:sym typeface="Arial"/>
              </a:rPr>
              <a:t>In December 2018, </a:t>
            </a:r>
            <a:r>
              <a:rPr b="0" i="0" lang="en-SG" u="sng">
                <a:solidFill>
                  <a:srgbClr val="0C0C0C"/>
                </a:solidFill>
                <a:latin typeface="Arial"/>
                <a:ea typeface="Arial"/>
                <a:cs typeface="Arial"/>
                <a:sym typeface="Arial"/>
                <a:hlinkClick r:id="rId4">
                  <a:extLst>
                    <a:ext uri="{A12FA001-AC4F-418D-AE19-62706E023703}">
                      <ahyp:hlinkClr val="tx"/>
                    </a:ext>
                  </a:extLst>
                </a:hlinkClick>
              </a:rPr>
              <a:t>articles in the </a:t>
            </a:r>
            <a:r>
              <a:rPr b="0" i="1" lang="en-SG" u="sng">
                <a:solidFill>
                  <a:srgbClr val="0C0C0C"/>
                </a:solidFill>
                <a:latin typeface="Arial"/>
                <a:ea typeface="Arial"/>
                <a:cs typeface="Arial"/>
                <a:sym typeface="Arial"/>
                <a:hlinkClick r:id="rId5">
                  <a:extLst>
                    <a:ext uri="{A12FA001-AC4F-418D-AE19-62706E023703}">
                      <ahyp:hlinkClr val="tx"/>
                    </a:ext>
                  </a:extLst>
                </a:hlinkClick>
              </a:rPr>
              <a:t>New York Times</a:t>
            </a:r>
            <a:r>
              <a:rPr b="0" i="0" lang="en-SG" u="none" strike="noStrike">
                <a:solidFill>
                  <a:srgbClr val="0C0C0C"/>
                </a:solidFill>
                <a:highlight>
                  <a:srgbClr val="FFFFFF"/>
                </a:highlight>
                <a:latin typeface="Arial"/>
                <a:ea typeface="Arial"/>
                <a:cs typeface="Arial"/>
                <a:sym typeface="Arial"/>
              </a:rPr>
              <a:t> and the </a:t>
            </a:r>
            <a:r>
              <a:rPr b="0" i="1" lang="en-SG" u="sng">
                <a:solidFill>
                  <a:srgbClr val="0C0C0C"/>
                </a:solidFill>
                <a:latin typeface="Arial"/>
                <a:ea typeface="Arial"/>
                <a:cs typeface="Arial"/>
                <a:sym typeface="Arial"/>
                <a:hlinkClick r:id="rId6">
                  <a:extLst>
                    <a:ext uri="{A12FA001-AC4F-418D-AE19-62706E023703}">
                      <ahyp:hlinkClr val="tx"/>
                    </a:ext>
                  </a:extLst>
                </a:hlinkClick>
              </a:rPr>
              <a:t>Washington Post</a:t>
            </a:r>
            <a:r>
              <a:rPr b="0" i="1" lang="en-SG" u="none" strike="noStrike">
                <a:solidFill>
                  <a:srgbClr val="0C0C0C"/>
                </a:solidFill>
                <a:latin typeface="Arial"/>
                <a:ea typeface="Arial"/>
                <a:cs typeface="Arial"/>
                <a:sym typeface="Arial"/>
              </a:rPr>
              <a:t>,</a:t>
            </a:r>
            <a:r>
              <a:rPr b="0" i="0" lang="en-SG" u="none" strike="noStrike">
                <a:solidFill>
                  <a:srgbClr val="0C0C0C"/>
                </a:solidFill>
                <a:highlight>
                  <a:srgbClr val="FFFFFF"/>
                </a:highlight>
                <a:latin typeface="Arial"/>
                <a:ea typeface="Arial"/>
                <a:cs typeface="Arial"/>
                <a:sym typeface="Arial"/>
              </a:rPr>
              <a:t>citing unnamed sources in the U.S. government, pointed a finger in an entirely different direction: at hackers employed by Chinese intelligence services. The </a:t>
            </a:r>
            <a:r>
              <a:rPr b="0" i="1" lang="en-SG" u="none" strike="noStrike">
                <a:solidFill>
                  <a:srgbClr val="0C0C0C"/>
                </a:solidFill>
                <a:latin typeface="Arial"/>
                <a:ea typeface="Arial"/>
                <a:cs typeface="Arial"/>
                <a:sym typeface="Arial"/>
              </a:rPr>
              <a:t>Post’</a:t>
            </a:r>
            <a:r>
              <a:rPr b="0" i="0" lang="en-SG" u="none" strike="noStrike">
                <a:solidFill>
                  <a:srgbClr val="0C0C0C"/>
                </a:solidFill>
                <a:highlight>
                  <a:srgbClr val="FFFFFF"/>
                </a:highlight>
                <a:latin typeface="Arial"/>
                <a:ea typeface="Arial"/>
                <a:cs typeface="Arial"/>
                <a:sym typeface="Arial"/>
              </a:rPr>
              <a:t>s and </a:t>
            </a:r>
            <a:r>
              <a:rPr b="0" i="1" lang="en-SG" u="none" strike="noStrike">
                <a:solidFill>
                  <a:srgbClr val="0C0C0C"/>
                </a:solidFill>
                <a:latin typeface="Arial"/>
                <a:ea typeface="Arial"/>
                <a:cs typeface="Arial"/>
                <a:sym typeface="Arial"/>
              </a:rPr>
              <a:t>Times’</a:t>
            </a:r>
            <a:r>
              <a:rPr b="0" i="0" lang="en-SG" u="none" strike="noStrike">
                <a:solidFill>
                  <a:srgbClr val="0C0C0C"/>
                </a:solidFill>
                <a:highlight>
                  <a:srgbClr val="FFFFFF"/>
                </a:highlight>
                <a:latin typeface="Arial"/>
                <a:ea typeface="Arial"/>
                <a:cs typeface="Arial"/>
                <a:sym typeface="Arial"/>
              </a:rPr>
              <a:t>s sources had access to more data about the hack than has been made public, and say that the code and attack patterns used match up with techniques employed by state-sponsored Chinese hackers; the attackers used a cloud-hosting space frequently used by Chinese hackers, for instance. (The involvement of U.S. intelligence service in the investigation and the sensitive nature of the attack probably explains why not much by way of technical details has been released.) Another clue that this breach is part of a government attack rather than mere cybercriminals is the fact that none of those millions of valuable records have ended up for sale on the </a:t>
            </a:r>
            <a:r>
              <a:rPr b="0" i="0" lang="en-SG" u="sng">
                <a:solidFill>
                  <a:srgbClr val="0C0C0C"/>
                </a:solidFill>
                <a:latin typeface="Arial"/>
                <a:ea typeface="Arial"/>
                <a:cs typeface="Arial"/>
                <a:sym typeface="Arial"/>
                <a:hlinkClick r:id="rId7">
                  <a:extLst>
                    <a:ext uri="{A12FA001-AC4F-418D-AE19-62706E023703}">
                      <ahyp:hlinkClr val="tx"/>
                    </a:ext>
                  </a:extLst>
                </a:hlinkClick>
              </a:rPr>
              <a:t>dark web</a:t>
            </a:r>
            <a:r>
              <a:rPr b="0" i="0" lang="en-SG" u="none" strike="noStrike">
                <a:solidFill>
                  <a:srgbClr val="0C0C0C"/>
                </a:solidFill>
                <a:highlight>
                  <a:srgbClr val="FFFFFF"/>
                </a:highlight>
                <a:latin typeface="Arial"/>
                <a:ea typeface="Arial"/>
                <a:cs typeface="Arial"/>
                <a:sym typeface="Arial"/>
              </a:rPr>
              <a:t>; this wasn’t a mere plundering raid.</a:t>
            </a:r>
            <a:endParaRPr/>
          </a:p>
          <a:p>
            <a:pPr indent="0" lvl="0" marL="0" rtl="0" algn="l">
              <a:spcBef>
                <a:spcPts val="0"/>
              </a:spcBef>
              <a:spcAft>
                <a:spcPts val="0"/>
              </a:spcAft>
              <a:buNone/>
            </a:pPr>
            <a:r>
              <a:rPr b="0" i="0" lang="en-SG" u="none" strike="noStrike">
                <a:solidFill>
                  <a:srgbClr val="0C0C0C"/>
                </a:solidFill>
                <a:highlight>
                  <a:srgbClr val="FFFFFF"/>
                </a:highlight>
                <a:latin typeface="Arial"/>
                <a:ea typeface="Arial"/>
                <a:cs typeface="Arial"/>
                <a:sym typeface="Arial"/>
              </a:rPr>
              <a:t>What would the motivation for the attack be, then? The government sources speculate that it was part of a broader Chinese effort to acquire massive amounts of data on American government employees and intelligence officers; Marriott is the top hotel provider for the U.S. government and military. The larger goal may be to create a data lake of information on American government employees and agents that big data techniques can be used to analyze.</a:t>
            </a:r>
            <a:endParaRPr/>
          </a:p>
          <a:p>
            <a:pPr indent="0" lvl="0" marL="0" rtl="0" algn="l">
              <a:spcBef>
                <a:spcPts val="0"/>
              </a:spcBef>
              <a:spcAft>
                <a:spcPts val="0"/>
              </a:spcAft>
              <a:buNone/>
            </a:pPr>
            <a:r>
              <a:rPr b="0" i="0" lang="en-SG" u="none" strike="noStrike">
                <a:solidFill>
                  <a:srgbClr val="0C0C0C"/>
                </a:solidFill>
                <a:highlight>
                  <a:srgbClr val="FFFFFF"/>
                </a:highlight>
                <a:latin typeface="Arial"/>
                <a:ea typeface="Arial"/>
                <a:cs typeface="Arial"/>
                <a:sym typeface="Arial"/>
              </a:rPr>
              <a:t>In February of 2020, the United States Department of Justice </a:t>
            </a:r>
            <a:r>
              <a:rPr b="0" i="0" lang="en-SG" u="sng">
                <a:solidFill>
                  <a:srgbClr val="0C0C0C"/>
                </a:solidFill>
                <a:latin typeface="Arial"/>
                <a:ea typeface="Arial"/>
                <a:cs typeface="Arial"/>
                <a:sym typeface="Arial"/>
                <a:hlinkClick r:id="rId8">
                  <a:extLst>
                    <a:ext uri="{A12FA001-AC4F-418D-AE19-62706E023703}">
                      <ahyp:hlinkClr val="tx"/>
                    </a:ext>
                  </a:extLst>
                </a:hlinkClick>
              </a:rPr>
              <a:t>formally charged four members of the Chinese</a:t>
            </a:r>
            <a:r>
              <a:rPr b="0" i="0" lang="en-SG" u="none" strike="noStrike">
                <a:solidFill>
                  <a:srgbClr val="0C0C0C"/>
                </a:solidFill>
                <a:highlight>
                  <a:srgbClr val="FFFFFF"/>
                </a:highlight>
                <a:latin typeface="Arial"/>
                <a:ea typeface="Arial"/>
                <a:cs typeface="Arial"/>
                <a:sym typeface="Arial"/>
              </a:rPr>
              <a:t> military with the </a:t>
            </a:r>
            <a:r>
              <a:rPr b="0" i="0" lang="en-SG" u="sng">
                <a:solidFill>
                  <a:srgbClr val="0C0C0C"/>
                </a:solidFill>
                <a:latin typeface="Arial"/>
                <a:ea typeface="Arial"/>
                <a:cs typeface="Arial"/>
                <a:sym typeface="Arial"/>
                <a:hlinkClick r:id="rId9">
                  <a:extLst>
                    <a:ext uri="{A12FA001-AC4F-418D-AE19-62706E023703}">
                      <ahyp:hlinkClr val="tx"/>
                    </a:ext>
                  </a:extLst>
                </a:hlinkClick>
              </a:rPr>
              <a:t>2017 attack on Equifax</a:t>
            </a:r>
            <a:r>
              <a:rPr b="0" i="0" lang="en-SG" u="none" strike="noStrike">
                <a:solidFill>
                  <a:srgbClr val="0C0C0C"/>
                </a:solidFill>
                <a:highlight>
                  <a:srgbClr val="FFFFFF"/>
                </a:highlight>
                <a:latin typeface="Arial"/>
                <a:ea typeface="Arial"/>
                <a:cs typeface="Arial"/>
                <a:sym typeface="Arial"/>
              </a:rPr>
              <a:t> that netted personally identifying information on millions of people; in the announcement of the indictment, t</a:t>
            </a:r>
            <a:r>
              <a:rPr b="0" i="0" lang="en-SG" u="sng" strike="noStrike">
                <a:solidFill>
                  <a:srgbClr val="0C0C0C"/>
                </a:solidFill>
                <a:highlight>
                  <a:srgbClr val="FFFFFF"/>
                </a:highlight>
                <a:latin typeface="Arial"/>
                <a:ea typeface="Arial"/>
                <a:cs typeface="Arial"/>
                <a:sym typeface="Arial"/>
              </a:rPr>
              <a:t>he Equifax attack was explicitly linked to the Marriott</a:t>
            </a:r>
            <a:r>
              <a:rPr b="0" i="0" lang="en-SG" u="none" strike="noStrike">
                <a:solidFill>
                  <a:srgbClr val="0C0C0C"/>
                </a:solidFill>
                <a:highlight>
                  <a:srgbClr val="FFFFFF"/>
                </a:highlight>
                <a:latin typeface="Arial"/>
                <a:ea typeface="Arial"/>
                <a:cs typeface="Arial"/>
                <a:sym typeface="Arial"/>
              </a:rPr>
              <a:t> and OPM breaches as part of the same larger operation. This was an extremely rare move — the U.S. rarely files criminal charges against foreign intelligence officers in order to avoid retaliation against American operatives — that underscored how seriously the U.S. government took the attack.</a:t>
            </a:r>
            <a:endParaRPr/>
          </a:p>
        </p:txBody>
      </p:sp>
      <p:sp>
        <p:nvSpPr>
          <p:cNvPr id="101" name="Google Shape;10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SG" u="none" strike="noStrike">
                <a:solidFill>
                  <a:srgbClr val="000000"/>
                </a:solidFill>
              </a:rPr>
              <a:t>While the exact methods used by the attackers haven't been publicly disclosed, it's believed they could have involved malware or compromised employee credentials. The breach highlights the vulnerabilities of legacy systems. Starwood's guest reservation system, integrated into Marriott's network, may not have had the necessary security measures in place. Additionally, inadequate monitoring allowed the attackers to remain undetected for an extended period.</a:t>
            </a:r>
            <a:endParaRPr/>
          </a:p>
          <a:p>
            <a:pPr indent="0" lvl="0" marL="0" rtl="0" algn="l">
              <a:spcBef>
                <a:spcPts val="0"/>
              </a:spcBef>
              <a:spcAft>
                <a:spcPts val="0"/>
              </a:spcAft>
              <a:buNone/>
            </a:pPr>
            <a:r>
              <a:rPr b="0" i="0" lang="en-SG" u="none" strike="noStrike">
                <a:solidFill>
                  <a:srgbClr val="0C0C0C"/>
                </a:solidFill>
                <a:highlight>
                  <a:srgbClr val="FFFFFF"/>
                </a:highlight>
                <a:latin typeface="Arial"/>
                <a:ea typeface="Arial"/>
                <a:cs typeface="Arial"/>
                <a:sym typeface="Arial"/>
              </a:rPr>
              <a:t>Investigators began scouring the system for clues, and discovered a </a:t>
            </a:r>
            <a:r>
              <a:rPr b="0" i="0" lang="en-SG" u="sng">
                <a:solidFill>
                  <a:srgbClr val="0C0C0C"/>
                </a:solidFill>
                <a:latin typeface="Arial"/>
                <a:ea typeface="Arial"/>
                <a:cs typeface="Arial"/>
                <a:sym typeface="Arial"/>
                <a:hlinkClick r:id="rId2">
                  <a:extLst>
                    <a:ext uri="{A12FA001-AC4F-418D-AE19-62706E023703}">
                      <ahyp:hlinkClr val="tx"/>
                    </a:ext>
                  </a:extLst>
                </a:hlinkClick>
              </a:rPr>
              <a:t>Remote Access Trojan (RAT)</a:t>
            </a:r>
            <a:r>
              <a:rPr b="0" i="0" lang="en-SG" u="none" strike="noStrike">
                <a:solidFill>
                  <a:srgbClr val="0C0C0C"/>
                </a:solidFill>
                <a:highlight>
                  <a:srgbClr val="FFFFFF"/>
                </a:highlight>
                <a:latin typeface="Arial"/>
                <a:ea typeface="Arial"/>
                <a:cs typeface="Arial"/>
                <a:sym typeface="Arial"/>
              </a:rPr>
              <a:t> along with </a:t>
            </a:r>
            <a:r>
              <a:rPr b="0" i="0" lang="en-SG" u="sng">
                <a:solidFill>
                  <a:srgbClr val="0C0C0C"/>
                </a:solidFill>
                <a:latin typeface="Arial"/>
                <a:ea typeface="Arial"/>
                <a:cs typeface="Arial"/>
                <a:sym typeface="Arial"/>
                <a:hlinkClick r:id="rId3">
                  <a:extLst>
                    <a:ext uri="{A12FA001-AC4F-418D-AE19-62706E023703}">
                      <ahyp:hlinkClr val="tx"/>
                    </a:ext>
                  </a:extLst>
                </a:hlinkClick>
              </a:rPr>
              <a:t>MimiKatz</a:t>
            </a:r>
            <a:r>
              <a:rPr b="0" i="0" lang="en-SG" u="none" strike="noStrike">
                <a:solidFill>
                  <a:srgbClr val="0C0C0C"/>
                </a:solidFill>
                <a:highlight>
                  <a:srgbClr val="FFFFFF"/>
                </a:highlight>
                <a:latin typeface="Arial"/>
                <a:ea typeface="Arial"/>
                <a:cs typeface="Arial"/>
                <a:sym typeface="Arial"/>
              </a:rPr>
              <a:t>, a tool for sniffing out username/password combos in system memory. Together, these two tools could have given the attackers control of the administrator account. It’s not clear how the RAT was placed onto the Starwood server, but such </a:t>
            </a:r>
            <a:r>
              <a:rPr b="0" i="0" lang="en-SG" u="sng">
                <a:solidFill>
                  <a:srgbClr val="0C0C0C"/>
                </a:solidFill>
                <a:latin typeface="Arial"/>
                <a:ea typeface="Arial"/>
                <a:cs typeface="Arial"/>
                <a:sym typeface="Arial"/>
                <a:hlinkClick r:id="rId4">
                  <a:extLst>
                    <a:ext uri="{A12FA001-AC4F-418D-AE19-62706E023703}">
                      <ahyp:hlinkClr val="tx"/>
                    </a:ext>
                  </a:extLst>
                </a:hlinkClick>
              </a:rPr>
              <a:t>Trojans</a:t>
            </a:r>
            <a:r>
              <a:rPr b="0" i="0" lang="en-SG" u="none" strike="noStrike">
                <a:solidFill>
                  <a:srgbClr val="0C0C0C"/>
                </a:solidFill>
                <a:highlight>
                  <a:srgbClr val="FFFFFF"/>
                </a:highlight>
                <a:latin typeface="Arial"/>
                <a:ea typeface="Arial"/>
                <a:cs typeface="Arial"/>
                <a:sym typeface="Arial"/>
              </a:rPr>
              <a:t>are often downloaded from </a:t>
            </a:r>
            <a:r>
              <a:rPr b="0" i="0" lang="en-SG" u="sng">
                <a:solidFill>
                  <a:srgbClr val="0C0C0C"/>
                </a:solidFill>
                <a:latin typeface="Arial"/>
                <a:ea typeface="Arial"/>
                <a:cs typeface="Arial"/>
                <a:sym typeface="Arial"/>
                <a:hlinkClick r:id="rId5">
                  <a:extLst>
                    <a:ext uri="{A12FA001-AC4F-418D-AE19-62706E023703}">
                      <ahyp:hlinkClr val="tx"/>
                    </a:ext>
                  </a:extLst>
                </a:hlinkClick>
              </a:rPr>
              <a:t>phishing</a:t>
            </a:r>
            <a:r>
              <a:rPr b="0" i="0" lang="en-SG" u="none" strike="noStrike">
                <a:solidFill>
                  <a:srgbClr val="0C0C0C"/>
                </a:solidFill>
                <a:highlight>
                  <a:srgbClr val="FFFFFF"/>
                </a:highlight>
                <a:latin typeface="Arial"/>
                <a:ea typeface="Arial"/>
                <a:cs typeface="Arial"/>
                <a:sym typeface="Arial"/>
              </a:rPr>
              <a:t> emails, and it’s </a:t>
            </a:r>
            <a:r>
              <a:rPr b="0" i="0" lang="en-SG" u="sng">
                <a:solidFill>
                  <a:srgbClr val="0C0C0C"/>
                </a:solidFill>
                <a:latin typeface="Arial"/>
                <a:ea typeface="Arial"/>
                <a:cs typeface="Arial"/>
                <a:sym typeface="Arial"/>
                <a:hlinkClick r:id="rId6">
                  <a:extLst>
                    <a:ext uri="{A12FA001-AC4F-418D-AE19-62706E023703}">
                      <ahyp:hlinkClr val="tx"/>
                    </a:ext>
                  </a:extLst>
                </a:hlinkClick>
              </a:rPr>
              <a:t>reasonable to guess that might’ve been the case here</a:t>
            </a:r>
            <a:r>
              <a:rPr b="0" i="0" lang="en-SG" u="none" strike="noStrike">
                <a:solidFill>
                  <a:srgbClr val="0C0C0C"/>
                </a:solidFill>
                <a:highlight>
                  <a:srgbClr val="FFFFFF"/>
                </a:highlight>
                <a:latin typeface="Arial"/>
                <a:ea typeface="Arial"/>
                <a:cs typeface="Arial"/>
                <a:sym typeface="Arial"/>
              </a:rPr>
              <a:t>.</a:t>
            </a:r>
            <a:endParaRPr/>
          </a:p>
          <a:p>
            <a:pPr indent="0" lvl="0" marL="0" rtl="0" algn="l">
              <a:spcBef>
                <a:spcPts val="0"/>
              </a:spcBef>
              <a:spcAft>
                <a:spcPts val="0"/>
              </a:spcAft>
              <a:buNone/>
            </a:pPr>
            <a:r>
              <a:rPr b="0" i="0" lang="en-SG" u="none" strike="noStrike">
                <a:solidFill>
                  <a:srgbClr val="0C0C0C"/>
                </a:solidFill>
                <a:highlight>
                  <a:srgbClr val="FFFFFF"/>
                </a:highlight>
                <a:latin typeface="Arial"/>
                <a:ea typeface="Arial"/>
                <a:cs typeface="Arial"/>
                <a:sym typeface="Arial"/>
              </a:rPr>
              <a:t>But lurking behind these specific attack vectors lay a series of cultural and business factors that we might label the root cause of the breach. What stands out here is not the attack’s success in breaching Starwood’s systems — most security experts today believe it’s almost impossible to keep all attackers at bay all the time — but rather that the attack went undetected for four years. Starwood did not have the best security culture before its acquisition by Marriott; the </a:t>
            </a:r>
            <a:r>
              <a:rPr b="0" i="1" lang="en-SG" u="none" strike="noStrike">
                <a:solidFill>
                  <a:srgbClr val="0C0C0C"/>
                </a:solidFill>
                <a:latin typeface="Arial"/>
                <a:ea typeface="Arial"/>
                <a:cs typeface="Arial"/>
                <a:sym typeface="Arial"/>
              </a:rPr>
              <a:t>Wall Street Journal</a:t>
            </a:r>
            <a:r>
              <a:rPr b="0" i="0" lang="en-SG" u="none" strike="noStrike">
                <a:solidFill>
                  <a:srgbClr val="0C0C0C"/>
                </a:solidFill>
                <a:highlight>
                  <a:srgbClr val="FFFFFF"/>
                </a:highlight>
                <a:latin typeface="Arial"/>
                <a:ea typeface="Arial"/>
                <a:cs typeface="Arial"/>
                <a:sym typeface="Arial"/>
              </a:rPr>
              <a:t> reported that Starwood employees </a:t>
            </a:r>
            <a:r>
              <a:rPr b="0" i="0" lang="en-SG" u="sng">
                <a:solidFill>
                  <a:srgbClr val="0C0C0C"/>
                </a:solidFill>
                <a:latin typeface="Arial"/>
                <a:ea typeface="Arial"/>
                <a:cs typeface="Arial"/>
                <a:sym typeface="Arial"/>
                <a:hlinkClick r:id="rId7">
                  <a:extLst>
                    <a:ext uri="{A12FA001-AC4F-418D-AE19-62706E023703}">
                      <ahyp:hlinkClr val="tx"/>
                    </a:ext>
                  </a:extLst>
                </a:hlinkClick>
              </a:rPr>
              <a:t>perennially found the reservation system difficult to secure</a:t>
            </a:r>
            <a:r>
              <a:rPr b="0" i="0" lang="en-SG" u="none" strike="noStrike">
                <a:solidFill>
                  <a:srgbClr val="0C0C0C"/>
                </a:solidFill>
                <a:highlight>
                  <a:srgbClr val="FFFFFF"/>
                </a:highlight>
                <a:latin typeface="Arial"/>
                <a:ea typeface="Arial"/>
                <a:cs typeface="Arial"/>
                <a:sym typeface="Arial"/>
              </a:rPr>
              <a:t>, and in fact a </a:t>
            </a:r>
            <a:r>
              <a:rPr b="0" i="1" lang="en-SG" u="none" strike="noStrike">
                <a:solidFill>
                  <a:srgbClr val="0C0C0C"/>
                </a:solidFill>
                <a:latin typeface="Arial"/>
                <a:ea typeface="Arial"/>
                <a:cs typeface="Arial"/>
                <a:sym typeface="Arial"/>
              </a:rPr>
              <a:t>different </a:t>
            </a:r>
            <a:r>
              <a:rPr b="0" i="0" lang="en-SG" u="none" strike="noStrike">
                <a:solidFill>
                  <a:srgbClr val="0C0C0C"/>
                </a:solidFill>
                <a:highlight>
                  <a:srgbClr val="FFFFFF"/>
                </a:highlight>
                <a:latin typeface="Arial"/>
                <a:ea typeface="Arial"/>
                <a:cs typeface="Arial"/>
                <a:sym typeface="Arial"/>
              </a:rPr>
              <a:t>attacker breached the system in 2015 and wasn’t detected for eight months. Then, after Marriott acquired Starwood in September 2016, most of Starwood’s corporate staff, including those managing information technology and security, were </a:t>
            </a:r>
            <a:r>
              <a:rPr b="0" i="0" lang="en-SG" u="sng">
                <a:solidFill>
                  <a:srgbClr val="0C0C0C"/>
                </a:solidFill>
                <a:latin typeface="Arial"/>
                <a:ea typeface="Arial"/>
                <a:cs typeface="Arial"/>
                <a:sym typeface="Arial"/>
                <a:hlinkClick r:id="rId8">
                  <a:extLst>
                    <a:ext uri="{A12FA001-AC4F-418D-AE19-62706E023703}">
                      <ahyp:hlinkClr val="tx"/>
                    </a:ext>
                  </a:extLst>
                </a:hlinkClick>
              </a:rPr>
              <a:t>laid off</a:t>
            </a:r>
            <a:r>
              <a:rPr b="0" i="0" lang="en-SG" u="none" strike="noStrike">
                <a:solidFill>
                  <a:srgbClr val="0C0C0C"/>
                </a:solidFill>
                <a:highlight>
                  <a:srgbClr val="FFFFFF"/>
                </a:highlight>
                <a:latin typeface="Arial"/>
                <a:ea typeface="Arial"/>
                <a:cs typeface="Arial"/>
                <a:sym typeface="Arial"/>
              </a:rPr>
              <a:t>. That sort of payroll cutting is exactly what produces the “synergies” and higher profits that drive these sorts of mergers in the first place, of course, but Marriott was nowhere close to ready to book guests at its thousands of newly acquired hotels with its own in-house reservation system, and so Starwood’s old system limped on, zombie-like, infected with </a:t>
            </a:r>
            <a:r>
              <a:rPr b="0" i="0" lang="en-SG" u="sng">
                <a:solidFill>
                  <a:srgbClr val="0C0C0C"/>
                </a:solidFill>
                <a:latin typeface="Arial"/>
                <a:ea typeface="Arial"/>
                <a:cs typeface="Arial"/>
                <a:sym typeface="Arial"/>
                <a:hlinkClick r:id="rId9">
                  <a:extLst>
                    <a:ext uri="{A12FA001-AC4F-418D-AE19-62706E023703}">
                      <ahyp:hlinkClr val="tx"/>
                    </a:ext>
                  </a:extLst>
                </a:hlinkClick>
              </a:rPr>
              <a:t>malware</a:t>
            </a:r>
            <a:r>
              <a:rPr b="0" i="0" lang="en-SG" u="none" strike="noStrike">
                <a:solidFill>
                  <a:srgbClr val="0C0C0C"/>
                </a:solidFill>
                <a:highlight>
                  <a:srgbClr val="FFFFFF"/>
                </a:highlight>
                <a:latin typeface="Arial"/>
                <a:ea typeface="Arial"/>
                <a:cs typeface="Arial"/>
                <a:sym typeface="Arial"/>
              </a:rPr>
              <a:t>, breached by hackers, and without much by way of continuity of care, for another two years before the breach was finally discovered.</a:t>
            </a:r>
            <a:endParaRPr/>
          </a:p>
        </p:txBody>
      </p:sp>
      <p:sp>
        <p:nvSpPr>
          <p:cNvPr id="109" name="Google Shape;10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SG" u="none" strike="noStrike">
                <a:solidFill>
                  <a:srgbClr val="000000"/>
                </a:solidFill>
              </a:rPr>
              <a:t>Marriott publicly disclosed the data breach in November 2018. They launched an investigation alongside law enforcement and forensic specialists. To mitigate the impact on guests, Marriott offered credit monitoring and fraud protection services. The company also focused on strengthening its security posture by upgrading systems, implementing data encryption, and likely improving internal security protocols.</a:t>
            </a:r>
            <a:endParaRPr/>
          </a:p>
        </p:txBody>
      </p:sp>
      <p:sp>
        <p:nvSpPr>
          <p:cNvPr id="117" name="Google Shape;11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SG" u="none" strike="noStrike">
                <a:solidFill>
                  <a:srgbClr val="000000"/>
                </a:solidFill>
              </a:rPr>
              <a:t>Several steps can be taken to prevent similar cyberattacks. Regularly updating and patching systems addresses potential vulnerabilities exploited by hackers. Implementing strong security protocols like multi-factor authentication adds an extra layer of protection. Educating staff on cybersecurity best practices, such as password hygiene and phishing awareness, can significantly reduce the risk of human error. Continuous monitoring of systems for suspicious activity and having a well-defined data breach response plan in place allows for faster detection and mitigation of security incidents</a:t>
            </a:r>
            <a:endParaRPr/>
          </a:p>
        </p:txBody>
      </p:sp>
      <p:sp>
        <p:nvSpPr>
          <p:cNvPr id="124" name="Google Shape;12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4bebb97a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4bebb97a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74bebb97a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4bebb97af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4bebb97af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74bebb97af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Play"/>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Play"/>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757575"/>
              </a:buClr>
              <a:buSzPts val="2400"/>
              <a:buNone/>
              <a:defRPr sz="2400">
                <a:solidFill>
                  <a:srgbClr val="757575"/>
                </a:solidFill>
              </a:defRPr>
            </a:lvl1pPr>
            <a:lvl2pPr indent="-228600" lvl="1" marL="914400" rtl="0" algn="l">
              <a:lnSpc>
                <a:spcPct val="90000"/>
              </a:lnSpc>
              <a:spcBef>
                <a:spcPts val="500"/>
              </a:spcBef>
              <a:spcAft>
                <a:spcPts val="0"/>
              </a:spcAft>
              <a:buClr>
                <a:srgbClr val="757575"/>
              </a:buClr>
              <a:buSzPts val="2000"/>
              <a:buNone/>
              <a:defRPr sz="2000">
                <a:solidFill>
                  <a:srgbClr val="757575"/>
                </a:solidFill>
              </a:defRPr>
            </a:lvl2pPr>
            <a:lvl3pPr indent="-228600" lvl="2" marL="1371600" rtl="0" algn="l">
              <a:lnSpc>
                <a:spcPct val="90000"/>
              </a:lnSpc>
              <a:spcBef>
                <a:spcPts val="500"/>
              </a:spcBef>
              <a:spcAft>
                <a:spcPts val="0"/>
              </a:spcAft>
              <a:buClr>
                <a:srgbClr val="757575"/>
              </a:buClr>
              <a:buSzPts val="1800"/>
              <a:buNone/>
              <a:defRPr sz="1800">
                <a:solidFill>
                  <a:srgbClr val="757575"/>
                </a:solidFill>
              </a:defRPr>
            </a:lvl3pPr>
            <a:lvl4pPr indent="-228600" lvl="3" marL="1828800" rtl="0" algn="l">
              <a:lnSpc>
                <a:spcPct val="90000"/>
              </a:lnSpc>
              <a:spcBef>
                <a:spcPts val="500"/>
              </a:spcBef>
              <a:spcAft>
                <a:spcPts val="0"/>
              </a:spcAft>
              <a:buClr>
                <a:srgbClr val="757575"/>
              </a:buClr>
              <a:buSzPts val="1600"/>
              <a:buNone/>
              <a:defRPr sz="1600">
                <a:solidFill>
                  <a:srgbClr val="757575"/>
                </a:solidFill>
              </a:defRPr>
            </a:lvl4pPr>
            <a:lvl5pPr indent="-228600" lvl="4" marL="2286000" rtl="0" algn="l">
              <a:lnSpc>
                <a:spcPct val="90000"/>
              </a:lnSpc>
              <a:spcBef>
                <a:spcPts val="500"/>
              </a:spcBef>
              <a:spcAft>
                <a:spcPts val="0"/>
              </a:spcAft>
              <a:buClr>
                <a:srgbClr val="757575"/>
              </a:buClr>
              <a:buSzPts val="1600"/>
              <a:buNone/>
              <a:defRPr sz="1600">
                <a:solidFill>
                  <a:srgbClr val="757575"/>
                </a:solidFill>
              </a:defRPr>
            </a:lvl5pPr>
            <a:lvl6pPr indent="-228600" lvl="5" marL="2743200" rtl="0" algn="l">
              <a:lnSpc>
                <a:spcPct val="90000"/>
              </a:lnSpc>
              <a:spcBef>
                <a:spcPts val="500"/>
              </a:spcBef>
              <a:spcAft>
                <a:spcPts val="0"/>
              </a:spcAft>
              <a:buClr>
                <a:srgbClr val="757575"/>
              </a:buClr>
              <a:buSzPts val="1600"/>
              <a:buNone/>
              <a:defRPr sz="1600">
                <a:solidFill>
                  <a:srgbClr val="757575"/>
                </a:solidFill>
              </a:defRPr>
            </a:lvl6pPr>
            <a:lvl7pPr indent="-228600" lvl="6" marL="3200400" rtl="0" algn="l">
              <a:lnSpc>
                <a:spcPct val="90000"/>
              </a:lnSpc>
              <a:spcBef>
                <a:spcPts val="500"/>
              </a:spcBef>
              <a:spcAft>
                <a:spcPts val="0"/>
              </a:spcAft>
              <a:buClr>
                <a:srgbClr val="757575"/>
              </a:buClr>
              <a:buSzPts val="1600"/>
              <a:buNone/>
              <a:defRPr sz="1600">
                <a:solidFill>
                  <a:srgbClr val="757575"/>
                </a:solidFill>
              </a:defRPr>
            </a:lvl7pPr>
            <a:lvl8pPr indent="-228600" lvl="7" marL="3657600" rtl="0" algn="l">
              <a:lnSpc>
                <a:spcPct val="90000"/>
              </a:lnSpc>
              <a:spcBef>
                <a:spcPts val="500"/>
              </a:spcBef>
              <a:spcAft>
                <a:spcPts val="0"/>
              </a:spcAft>
              <a:buClr>
                <a:srgbClr val="757575"/>
              </a:buClr>
              <a:buSzPts val="1600"/>
              <a:buNone/>
              <a:defRPr sz="1600">
                <a:solidFill>
                  <a:srgbClr val="757575"/>
                </a:solidFill>
              </a:defRPr>
            </a:lvl8pPr>
            <a:lvl9pPr indent="-228600" lvl="8" marL="4114800" rtl="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6"/>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Play"/>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Play"/>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10"/>
          <p:cNvSpPr/>
          <p:nvPr>
            <p:ph idx="2" type="pic"/>
          </p:nvPr>
        </p:nvSpPr>
        <p:spPr>
          <a:xfrm>
            <a:off x="5183188" y="987425"/>
            <a:ext cx="6172200" cy="4873500"/>
          </a:xfrm>
          <a:prstGeom prst="rect">
            <a:avLst/>
          </a:prstGeom>
          <a:noFill/>
          <a:ln>
            <a:noFill/>
          </a:ln>
        </p:spPr>
      </p:sp>
      <p:sp>
        <p:nvSpPr>
          <p:cNvPr id="68" name="Google Shape;68;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S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rico-frumento.medium.com/what-are-the-consequences-of-marriott-and-dell-data-breaches-on-stock-prices-and-intangible-assets-d8052a19a33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csoonline.com/article/567795/marriott-data-breach-faq-how-did-it-happen-and-what-was-the-impact.html" TargetMode="External"/><Relationship Id="rId4" Type="http://schemas.openxmlformats.org/officeDocument/2006/relationships/hyperlink" Target="https://www.prevalent.net/blog/the-marriott-starwood-data-breach-why-third-party-risk-management-is-critical-during-m-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threater.com/blog/lessons-learned-from-the-marriott-hack-of-2022/#:~:text=Before%20the%20hotel%20chain%20noticed,long%20as%20the%20encryption%20hold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0000"/>
              </a:buClr>
              <a:buSzPts val="6000"/>
              <a:buFont typeface="Arial"/>
              <a:buNone/>
            </a:pPr>
            <a:r>
              <a:rPr b="0" i="0" lang="en-SG" u="none" strike="noStrike">
                <a:solidFill>
                  <a:srgbClr val="000000"/>
                </a:solidFill>
                <a:latin typeface="Arial"/>
                <a:ea typeface="Arial"/>
                <a:cs typeface="Arial"/>
                <a:sym typeface="Arial"/>
              </a:rPr>
              <a:t>The Marriott Data Breach</a:t>
            </a:r>
            <a:br>
              <a:rPr b="0" i="0" lang="en-SG" u="none" strike="noStrike">
                <a:solidFill>
                  <a:srgbClr val="000000"/>
                </a:solidFill>
                <a:latin typeface="Arial"/>
                <a:ea typeface="Arial"/>
                <a:cs typeface="Arial"/>
                <a:sym typeface="Arial"/>
              </a:rPr>
            </a:br>
            <a:r>
              <a:rPr b="0" i="1" lang="en-SG" sz="2800" u="none" strike="noStrike">
                <a:solidFill>
                  <a:srgbClr val="000000"/>
                </a:solidFill>
                <a:latin typeface="Arial"/>
                <a:ea typeface="Arial"/>
                <a:cs typeface="Arial"/>
                <a:sym typeface="Arial"/>
              </a:rPr>
              <a:t>A Case Study </a:t>
            </a:r>
            <a:r>
              <a:rPr b="0" i="1" lang="en-SG" sz="2800" u="none" strike="noStrike">
                <a:solidFill>
                  <a:srgbClr val="000000"/>
                </a:solidFill>
              </a:rPr>
              <a:t>Unveiling a Major Hospitality Security Lapse</a:t>
            </a:r>
            <a:endParaRPr/>
          </a:p>
        </p:txBody>
      </p:sp>
      <p:sp>
        <p:nvSpPr>
          <p:cNvPr id="90" name="Google Shape;90;p13"/>
          <p:cNvSpPr txBox="1"/>
          <p:nvPr>
            <p:ph idx="1" type="subTitle"/>
          </p:nvPr>
        </p:nvSpPr>
        <p:spPr>
          <a:xfrm>
            <a:off x="1524000" y="3830595"/>
            <a:ext cx="9144000" cy="154459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None/>
            </a:pPr>
            <a:r>
              <a:rPr lang="en-SG" sz="2000"/>
              <a:t>By Chua Lai Chwang</a:t>
            </a:r>
            <a:endParaRPr sz="2000"/>
          </a:p>
          <a:p>
            <a:pPr indent="0" lvl="0" marL="0" rtl="0" algn="ctr">
              <a:lnSpc>
                <a:spcPct val="90000"/>
              </a:lnSpc>
              <a:spcBef>
                <a:spcPts val="1000"/>
              </a:spcBef>
              <a:spcAft>
                <a:spcPts val="0"/>
              </a:spcAft>
              <a:buClr>
                <a:schemeClr val="dk1"/>
              </a:buClr>
              <a:buSzPts val="2000"/>
              <a:buNone/>
            </a:pPr>
            <a:r>
              <a:rPr lang="en-SG" sz="2000"/>
              <a:t>of NTU CE7</a:t>
            </a:r>
            <a:endParaRPr/>
          </a:p>
          <a:p>
            <a:pPr indent="0" lvl="0" marL="0" rtl="0" algn="ctr">
              <a:lnSpc>
                <a:spcPct val="90000"/>
              </a:lnSpc>
              <a:spcBef>
                <a:spcPts val="1000"/>
              </a:spcBef>
              <a:spcAft>
                <a:spcPts val="0"/>
              </a:spcAft>
              <a:buClr>
                <a:schemeClr val="dk1"/>
              </a:buClr>
              <a:buSzPts val="2000"/>
              <a:buNone/>
            </a:pPr>
            <a:r>
              <a:rPr lang="en-SG" sz="2000"/>
              <a:t>on 21 Jun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SG" u="none" strike="noStrike">
                <a:solidFill>
                  <a:srgbClr val="000000"/>
                </a:solidFill>
                <a:latin typeface="Arial"/>
                <a:ea typeface="Arial"/>
                <a:cs typeface="Arial"/>
                <a:sym typeface="Arial"/>
              </a:rPr>
              <a:t>What Happened?</a:t>
            </a:r>
            <a:endParaRPr/>
          </a:p>
        </p:txBody>
      </p:sp>
      <p:sp>
        <p:nvSpPr>
          <p:cNvPr id="97" name="Google Shape;97;p14"/>
          <p:cNvSpPr txBox="1"/>
          <p:nvPr>
            <p:ph idx="1" type="body"/>
          </p:nvPr>
        </p:nvSpPr>
        <p:spPr>
          <a:xfrm>
            <a:off x="838200" y="1825625"/>
            <a:ext cx="10515600" cy="4858954"/>
          </a:xfrm>
          <a:prstGeom prst="rect">
            <a:avLst/>
          </a:prstGeom>
          <a:noFill/>
          <a:ln>
            <a:noFill/>
          </a:ln>
        </p:spPr>
        <p:txBody>
          <a:bodyPr anchorCtr="0" anchor="t" bIns="45700" lIns="91425" spcFirstLastPara="1" rIns="91425" wrap="square" tIns="45700">
            <a:normAutofit lnSpcReduction="20000"/>
          </a:bodyPr>
          <a:lstStyle/>
          <a:p>
            <a:pPr indent="-363538" lvl="0" marL="363538" rtl="0" algn="l">
              <a:lnSpc>
                <a:spcPct val="90000"/>
              </a:lnSpc>
              <a:spcBef>
                <a:spcPts val="0"/>
              </a:spcBef>
              <a:spcAft>
                <a:spcPts val="0"/>
              </a:spcAft>
              <a:buSzPts val="3200"/>
              <a:buChar char="•"/>
            </a:pPr>
            <a:r>
              <a:rPr lang="en-SG" sz="3200"/>
              <a:t>Breach occurred in 2014, affecting Starwood guests</a:t>
            </a:r>
            <a:endParaRPr/>
          </a:p>
          <a:p>
            <a:pPr indent="-363538" lvl="0" marL="363538" rtl="0" algn="l">
              <a:lnSpc>
                <a:spcPct val="90000"/>
              </a:lnSpc>
              <a:spcBef>
                <a:spcPts val="4000"/>
              </a:spcBef>
              <a:spcAft>
                <a:spcPts val="0"/>
              </a:spcAft>
              <a:buSzPts val="3200"/>
              <a:buChar char="•"/>
            </a:pPr>
            <a:r>
              <a:rPr lang="en-SG" sz="3200"/>
              <a:t>The guest reservation database was compromised</a:t>
            </a:r>
            <a:endParaRPr/>
          </a:p>
          <a:p>
            <a:pPr indent="-363538" lvl="0" marL="363538" rtl="0" algn="l">
              <a:lnSpc>
                <a:spcPct val="90000"/>
              </a:lnSpc>
              <a:spcBef>
                <a:spcPts val="4000"/>
              </a:spcBef>
              <a:spcAft>
                <a:spcPts val="0"/>
              </a:spcAft>
              <a:buSzPts val="3200"/>
              <a:buChar char="•"/>
            </a:pPr>
            <a:r>
              <a:rPr lang="en-SG" sz="3200"/>
              <a:t>Personal information of 500 million guests were exposed </a:t>
            </a:r>
            <a:r>
              <a:rPr lang="en-SG" sz="2400"/>
              <a:t>– such as names, addresses, birth dates, gender, passport numbers, credit cards info including that of Starwood Preferred Guests</a:t>
            </a:r>
            <a:endParaRPr/>
          </a:p>
          <a:p>
            <a:pPr indent="-363538" lvl="0" marL="363538" rtl="0" algn="l">
              <a:lnSpc>
                <a:spcPct val="90000"/>
              </a:lnSpc>
              <a:spcBef>
                <a:spcPts val="4000"/>
              </a:spcBef>
              <a:spcAft>
                <a:spcPts val="0"/>
              </a:spcAft>
              <a:buSzPts val="3200"/>
              <a:buChar char="•"/>
            </a:pPr>
            <a:r>
              <a:rPr lang="en-SG" sz="3200"/>
              <a:t>Not discovered until 2018 by an internal security tool </a:t>
            </a:r>
            <a:r>
              <a:rPr lang="en-SG" sz="2400"/>
              <a:t>-  likely a network monitoring tool (ran by Accenture) on suspicious activities. </a:t>
            </a:r>
            <a:r>
              <a:rPr b="0" i="0" lang="en-SG" sz="2400" u="none" strike="noStrike">
                <a:highlight>
                  <a:srgbClr val="FFFFFF"/>
                </a:highlight>
                <a:latin typeface="Arial"/>
                <a:ea typeface="Arial"/>
                <a:cs typeface="Arial"/>
                <a:sym typeface="Arial"/>
              </a:rPr>
              <a:t>Marriott first became aware that they’d been hacked when this tool flagged an unusual database query.</a:t>
            </a:r>
            <a:endParaRPr b="0" i="1" sz="3200" u="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SG" u="none" strike="noStrike">
                <a:solidFill>
                  <a:srgbClr val="000000"/>
                </a:solidFill>
                <a:latin typeface="Arial"/>
                <a:ea typeface="Arial"/>
                <a:cs typeface="Arial"/>
                <a:sym typeface="Arial"/>
              </a:rPr>
              <a:t>Impact of the Breach</a:t>
            </a:r>
            <a:endParaRPr/>
          </a:p>
        </p:txBody>
      </p:sp>
      <p:sp>
        <p:nvSpPr>
          <p:cNvPr id="104" name="Google Shape;104;p15"/>
          <p:cNvSpPr txBox="1"/>
          <p:nvPr>
            <p:ph idx="1" type="body"/>
          </p:nvPr>
        </p:nvSpPr>
        <p:spPr>
          <a:xfrm>
            <a:off x="770700" y="1501624"/>
            <a:ext cx="10515600" cy="50325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SzPts val="275"/>
              <a:buNone/>
            </a:pPr>
            <a:r>
              <a:rPr b="1" lang="en-SG" sz="2000"/>
              <a:t>Financial</a:t>
            </a:r>
            <a:endParaRPr b="1" sz="2000"/>
          </a:p>
          <a:p>
            <a:pPr indent="-342900" lvl="0" marL="457200" rtl="0" algn="l">
              <a:spcBef>
                <a:spcPts val="1000"/>
              </a:spcBef>
              <a:spcAft>
                <a:spcPts val="0"/>
              </a:spcAft>
              <a:buSzPts val="1800"/>
              <a:buChar char="•"/>
            </a:pPr>
            <a:r>
              <a:rPr lang="en-SG" sz="1800"/>
              <a:t>Financial costs estimated at around US$28 million for investigation and remediation in 2018 alone – cyberinsurance helped Marriot to cover much of the initial costs associated with the crisis.</a:t>
            </a:r>
            <a:endParaRPr sz="1800"/>
          </a:p>
          <a:p>
            <a:pPr indent="-342900" lvl="0" marL="457200" rtl="0" algn="l">
              <a:spcBef>
                <a:spcPts val="0"/>
              </a:spcBef>
              <a:spcAft>
                <a:spcPts val="0"/>
              </a:spcAft>
              <a:buSzPts val="1800"/>
              <a:buChar char="•"/>
            </a:pPr>
            <a:r>
              <a:rPr lang="en-SG" sz="1800"/>
              <a:t>On the day of the data breach </a:t>
            </a:r>
            <a:r>
              <a:rPr lang="en-SG" sz="1800"/>
              <a:t>announcement</a:t>
            </a:r>
            <a:r>
              <a:rPr lang="en-SG" sz="1800"/>
              <a:t>, Marriot stock plummeted from $122.8 to $114 a loss of about 7%</a:t>
            </a:r>
            <a:r>
              <a:rPr baseline="30000" lang="en-SG" sz="1800"/>
              <a:t>1</a:t>
            </a:r>
            <a:r>
              <a:rPr lang="en-SG" sz="1800"/>
              <a:t>.</a:t>
            </a:r>
            <a:endParaRPr b="1" sz="1800"/>
          </a:p>
          <a:p>
            <a:pPr indent="0" lvl="0" marL="0" rtl="0" algn="l">
              <a:spcBef>
                <a:spcPts val="1000"/>
              </a:spcBef>
              <a:spcAft>
                <a:spcPts val="0"/>
              </a:spcAft>
              <a:buSzPts val="275"/>
              <a:buNone/>
            </a:pPr>
            <a:r>
              <a:rPr b="1" lang="en-SG" sz="1800"/>
              <a:t>Legal and Regulatory</a:t>
            </a:r>
            <a:endParaRPr b="1" sz="1800"/>
          </a:p>
          <a:p>
            <a:pPr indent="-342900" lvl="0" marL="457200" rtl="0" algn="l">
              <a:spcBef>
                <a:spcPts val="1000"/>
              </a:spcBef>
              <a:spcAft>
                <a:spcPts val="0"/>
              </a:spcAft>
              <a:buSzPts val="1800"/>
              <a:buChar char="•"/>
            </a:pPr>
            <a:r>
              <a:rPr lang="en-SG" sz="1800"/>
              <a:t>Legal repercussions of class-action lawsuits and financial penalties from regulatory bodies - e.g., GDPR fines of more than US$120 million.</a:t>
            </a:r>
            <a:endParaRPr sz="1800"/>
          </a:p>
          <a:p>
            <a:pPr indent="-342900" lvl="0" marL="457200" rtl="0" algn="l">
              <a:spcBef>
                <a:spcPts val="0"/>
              </a:spcBef>
              <a:spcAft>
                <a:spcPts val="0"/>
              </a:spcAft>
              <a:buSzPts val="1800"/>
              <a:buChar char="•"/>
            </a:pPr>
            <a:r>
              <a:rPr lang="en-SG" sz="1800"/>
              <a:t>Up to 500 million guest records compromised - one of the largest data breaches ever. In particular, the compromise of guests’ credit card numbers and passport numbers has more “disastrous personal impacts”.</a:t>
            </a:r>
            <a:endParaRPr sz="1800"/>
          </a:p>
          <a:p>
            <a:pPr indent="-342900" lvl="0" marL="457200" rtl="0" algn="l">
              <a:spcBef>
                <a:spcPts val="0"/>
              </a:spcBef>
              <a:spcAft>
                <a:spcPts val="0"/>
              </a:spcAft>
              <a:buSzPts val="1800"/>
              <a:buChar char="•"/>
            </a:pPr>
            <a:r>
              <a:rPr lang="en-SG" sz="1800"/>
              <a:t>Potential for identity theft and financial fraud</a:t>
            </a:r>
            <a:endParaRPr sz="1800"/>
          </a:p>
          <a:p>
            <a:pPr indent="-342900" lvl="0" marL="457200" rtl="0" algn="l">
              <a:spcBef>
                <a:spcPts val="0"/>
              </a:spcBef>
              <a:spcAft>
                <a:spcPts val="0"/>
              </a:spcAft>
              <a:buSzPts val="1800"/>
              <a:buChar char="•"/>
            </a:pPr>
            <a:r>
              <a:rPr lang="en-SG" sz="1800"/>
              <a:t>Class-action lawsuits from affected customers</a:t>
            </a:r>
            <a:endParaRPr b="1" sz="1800"/>
          </a:p>
          <a:p>
            <a:pPr indent="0" lvl="0" marL="0" rtl="0" algn="l">
              <a:spcBef>
                <a:spcPts val="1000"/>
              </a:spcBef>
              <a:spcAft>
                <a:spcPts val="0"/>
              </a:spcAft>
              <a:buSzPts val="275"/>
              <a:buNone/>
            </a:pPr>
            <a:r>
              <a:rPr b="1" lang="en-SG" sz="1800"/>
              <a:t>Reputational</a:t>
            </a:r>
            <a:endParaRPr b="1" sz="1800"/>
          </a:p>
          <a:p>
            <a:pPr indent="-228600" lvl="0" marL="228600" rtl="0" algn="l">
              <a:spcBef>
                <a:spcPts val="1000"/>
              </a:spcBef>
              <a:spcAft>
                <a:spcPts val="0"/>
              </a:spcAft>
              <a:buSzPts val="1800"/>
              <a:buChar char="•"/>
            </a:pPr>
            <a:r>
              <a:rPr lang="en-SG" sz="1800"/>
              <a:t>Loss of customer trust and brand reputation – Even the Marriott CEO Arne Sorenson had to appear before the U.S. Senate to talk about the attack.</a:t>
            </a:r>
            <a:endParaRPr sz="1800"/>
          </a:p>
        </p:txBody>
      </p:sp>
      <p:sp>
        <p:nvSpPr>
          <p:cNvPr id="105" name="Google Shape;105;p15"/>
          <p:cNvSpPr txBox="1"/>
          <p:nvPr/>
        </p:nvSpPr>
        <p:spPr>
          <a:xfrm>
            <a:off x="160725" y="6311900"/>
            <a:ext cx="1063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aseline="30000" i="1" lang="en-SG" sz="1000">
                <a:solidFill>
                  <a:srgbClr val="0000FF"/>
                </a:solidFill>
              </a:rPr>
              <a:t>1 </a:t>
            </a:r>
            <a:r>
              <a:rPr i="1" lang="en-SG" sz="1000">
                <a:solidFill>
                  <a:srgbClr val="0B57D0"/>
                </a:solidFill>
                <a:uFill>
                  <a:noFill/>
                </a:uFill>
                <a:latin typeface="Roboto"/>
                <a:ea typeface="Roboto"/>
                <a:cs typeface="Roboto"/>
                <a:sym typeface="Roboto"/>
                <a:hlinkClick r:id="rId3">
                  <a:extLst>
                    <a:ext uri="{A12FA001-AC4F-418D-AE19-62706E023703}">
                      <ahyp:hlinkClr val="tx"/>
                    </a:ext>
                  </a:extLst>
                </a:hlinkClick>
              </a:rPr>
              <a:t>https://enrico-frumento.medium.com/what-are-the-consequences-of-marriott-and-dell-data-breaches-on-stock-prices-and-intangible-assets-d8052a19a338</a:t>
            </a:r>
            <a:r>
              <a:rPr i="1" lang="en-SG" sz="1000">
                <a:solidFill>
                  <a:srgbClr val="0000FF"/>
                </a:solidFill>
              </a:rPr>
              <a:t>   </a:t>
            </a:r>
            <a:r>
              <a:rPr i="1" lang="en-SG" sz="1000">
                <a:solidFill>
                  <a:srgbClr val="0000FF"/>
                </a:solidFill>
              </a:rPr>
              <a:t> </a:t>
            </a:r>
            <a:endParaRPr i="1" sz="100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SG" u="none" strike="noStrike">
                <a:solidFill>
                  <a:srgbClr val="000000"/>
                </a:solidFill>
                <a:latin typeface="Arial"/>
                <a:ea typeface="Arial"/>
                <a:cs typeface="Arial"/>
                <a:sym typeface="Arial"/>
              </a:rPr>
              <a:t>How Did It Happen?</a:t>
            </a:r>
            <a:endParaRPr/>
          </a:p>
        </p:txBody>
      </p:sp>
      <p:sp>
        <p:nvSpPr>
          <p:cNvPr id="112" name="Google Shape;11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147637" lvl="0" marL="0" rtl="0" algn="l">
              <a:lnSpc>
                <a:spcPct val="100000"/>
              </a:lnSpc>
              <a:spcBef>
                <a:spcPts val="0"/>
              </a:spcBef>
              <a:spcAft>
                <a:spcPts val="0"/>
              </a:spcAft>
              <a:buClr>
                <a:schemeClr val="dk1"/>
              </a:buClr>
              <a:buSzPct val="100000"/>
              <a:buChar char="●"/>
            </a:pPr>
            <a:r>
              <a:rPr lang="en-SG" sz="3000">
                <a:solidFill>
                  <a:srgbClr val="444746"/>
                </a:solidFill>
                <a:highlight>
                  <a:srgbClr val="FFFFFF"/>
                </a:highlight>
              </a:rPr>
              <a:t>The attackers used and leveraged a Remote Access Trojan (RAT) and Mimikatz to gain and maintain remote access hacked systems, move laterally within the network, and to escalate privileges on compromised systems</a:t>
            </a:r>
            <a:r>
              <a:rPr lang="en-SG" sz="3000"/>
              <a:t>.</a:t>
            </a:r>
            <a:r>
              <a:rPr baseline="30000" lang="en-SG" sz="3000"/>
              <a:t>2</a:t>
            </a:r>
            <a:endParaRPr baseline="30000" sz="3000"/>
          </a:p>
          <a:p>
            <a:pPr indent="-261937" lvl="1" marL="685800" rtl="0" algn="l">
              <a:lnSpc>
                <a:spcPct val="100000"/>
              </a:lnSpc>
              <a:spcBef>
                <a:spcPts val="0"/>
              </a:spcBef>
              <a:spcAft>
                <a:spcPts val="0"/>
              </a:spcAft>
              <a:buSzPct val="100000"/>
              <a:buChar char="○"/>
            </a:pPr>
            <a:r>
              <a:rPr lang="en-SG" sz="3000"/>
              <a:t>It is also suspected that rogue state hackers employed by Chinese intelligence services are involved.</a:t>
            </a:r>
            <a:r>
              <a:rPr baseline="30000" lang="en-SG" sz="3000"/>
              <a:t>1</a:t>
            </a:r>
            <a:endParaRPr baseline="30000" sz="3000"/>
          </a:p>
          <a:p>
            <a:pPr indent="0" lvl="0" marL="228600" rtl="0" algn="l">
              <a:lnSpc>
                <a:spcPct val="100000"/>
              </a:lnSpc>
              <a:spcBef>
                <a:spcPts val="0"/>
              </a:spcBef>
              <a:spcAft>
                <a:spcPts val="0"/>
              </a:spcAft>
              <a:buNone/>
            </a:pPr>
            <a:r>
              <a:t/>
            </a:r>
            <a:endParaRPr sz="2400">
              <a:solidFill>
                <a:srgbClr val="0000FF"/>
              </a:solidFill>
            </a:endParaRPr>
          </a:p>
          <a:p>
            <a:pPr indent="-157480" lvl="0" marL="0" rtl="0" algn="l">
              <a:lnSpc>
                <a:spcPct val="100000"/>
              </a:lnSpc>
              <a:spcBef>
                <a:spcPts val="0"/>
              </a:spcBef>
              <a:spcAft>
                <a:spcPts val="0"/>
              </a:spcAft>
              <a:buClr>
                <a:schemeClr val="dk1"/>
              </a:buClr>
              <a:buSzPct val="100000"/>
              <a:buChar char="●"/>
            </a:pPr>
            <a:r>
              <a:rPr lang="en-SG" sz="3200"/>
              <a:t>Legacy systems from Starwood lacked pr</a:t>
            </a:r>
            <a:r>
              <a:rPr lang="en-SG" sz="3200"/>
              <a:t>oper security measures.</a:t>
            </a:r>
            <a:endParaRPr sz="3200"/>
          </a:p>
          <a:p>
            <a:pPr indent="-271780" lvl="1" marL="685800" rtl="0" algn="l">
              <a:lnSpc>
                <a:spcPct val="100000"/>
              </a:lnSpc>
              <a:spcBef>
                <a:spcPts val="0"/>
              </a:spcBef>
              <a:spcAft>
                <a:spcPts val="0"/>
              </a:spcAft>
              <a:buSzPct val="100000"/>
              <a:buChar char="○"/>
            </a:pPr>
            <a:r>
              <a:rPr lang="en-SG"/>
              <a:t>Failure to keep encrypted data and </a:t>
            </a:r>
            <a:r>
              <a:rPr lang="en-SG"/>
              <a:t>encryption</a:t>
            </a:r>
            <a:r>
              <a:rPr lang="en-SG"/>
              <a:t> keys in separate servers</a:t>
            </a:r>
            <a:endParaRPr sz="3200"/>
          </a:p>
          <a:p>
            <a:pPr indent="-157480" lvl="0" marL="0" rtl="0" algn="l">
              <a:lnSpc>
                <a:spcPct val="100000"/>
              </a:lnSpc>
              <a:spcBef>
                <a:spcPts val="0"/>
              </a:spcBef>
              <a:spcAft>
                <a:spcPts val="0"/>
              </a:spcAft>
              <a:buClr>
                <a:schemeClr val="dk1"/>
              </a:buClr>
              <a:buSzPct val="100000"/>
              <a:buChar char="●"/>
            </a:pPr>
            <a:r>
              <a:rPr lang="en-SG" sz="3200"/>
              <a:t>Delayed detection due to inadequate monitoring</a:t>
            </a:r>
            <a:endParaRPr sz="3200"/>
          </a:p>
          <a:p>
            <a:pPr indent="-271780" lvl="1" marL="685800" rtl="0" algn="l">
              <a:lnSpc>
                <a:spcPct val="100000"/>
              </a:lnSpc>
              <a:spcBef>
                <a:spcPts val="0"/>
              </a:spcBef>
              <a:spcAft>
                <a:spcPts val="0"/>
              </a:spcAft>
              <a:buSzPct val="100000"/>
              <a:buChar char="○"/>
            </a:pPr>
            <a:r>
              <a:rPr lang="en-SG"/>
              <a:t>Lack of effort to secure systems resulted in attackers staying in systems years after breaching it.</a:t>
            </a:r>
            <a:endParaRPr sz="3200"/>
          </a:p>
          <a:p>
            <a:pPr indent="0" lvl="0" marL="0" rtl="0" algn="ctr">
              <a:lnSpc>
                <a:spcPct val="100000"/>
              </a:lnSpc>
              <a:spcBef>
                <a:spcPts val="4000"/>
              </a:spcBef>
              <a:spcAft>
                <a:spcPts val="0"/>
              </a:spcAft>
              <a:buClr>
                <a:schemeClr val="dk1"/>
              </a:buClr>
              <a:buSzPct val="100000"/>
              <a:buNone/>
            </a:pPr>
            <a:r>
              <a:rPr i="1" lang="en-SG" sz="3200"/>
              <a:t>This incident also showed the importance of proper, full due diligence during mergers and acquisitions.</a:t>
            </a:r>
            <a:endParaRPr/>
          </a:p>
        </p:txBody>
      </p:sp>
      <p:sp>
        <p:nvSpPr>
          <p:cNvPr id="113" name="Google Shape;113;p16"/>
          <p:cNvSpPr txBox="1"/>
          <p:nvPr/>
        </p:nvSpPr>
        <p:spPr>
          <a:xfrm>
            <a:off x="160725" y="6311900"/>
            <a:ext cx="10639500" cy="50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aseline="30000" i="1" lang="en-SG" sz="1000">
                <a:solidFill>
                  <a:srgbClr val="0000FF"/>
                </a:solidFill>
              </a:rPr>
              <a:t>1 </a:t>
            </a:r>
            <a:r>
              <a:rPr i="1" lang="en-SG" sz="1000" u="sng">
                <a:solidFill>
                  <a:schemeClr val="hlink"/>
                </a:solidFill>
                <a:hlinkClick r:id="rId3"/>
              </a:rPr>
              <a:t>https://www.csoonline.com/article/567795/marriott-data-breach-faq-how-did-it-happen-and-what-was-the-impact.html</a:t>
            </a:r>
            <a:endParaRPr i="1" sz="1000">
              <a:solidFill>
                <a:srgbClr val="0000FF"/>
              </a:solidFill>
            </a:endParaRPr>
          </a:p>
          <a:p>
            <a:pPr indent="0" lvl="0" marL="0" rtl="0" algn="l">
              <a:spcBef>
                <a:spcPts val="0"/>
              </a:spcBef>
              <a:spcAft>
                <a:spcPts val="0"/>
              </a:spcAft>
              <a:buNone/>
            </a:pPr>
            <a:r>
              <a:rPr baseline="30000" i="1" lang="en-SG" sz="1000">
                <a:solidFill>
                  <a:srgbClr val="0000FF"/>
                </a:solidFill>
              </a:rPr>
              <a:t>2</a:t>
            </a:r>
            <a:r>
              <a:rPr i="1" lang="en-SG" sz="1000">
                <a:solidFill>
                  <a:srgbClr val="0000FF"/>
                </a:solidFill>
              </a:rPr>
              <a:t> </a:t>
            </a:r>
            <a:r>
              <a:rPr i="1" lang="en-SG" sz="1050">
                <a:solidFill>
                  <a:srgbClr val="0B57D0"/>
                </a:solidFill>
                <a:uFill>
                  <a:noFill/>
                </a:uFill>
                <a:latin typeface="Roboto"/>
                <a:ea typeface="Roboto"/>
                <a:cs typeface="Roboto"/>
                <a:sym typeface="Roboto"/>
                <a:hlinkClick r:id="rId4">
                  <a:extLst>
                    <a:ext uri="{A12FA001-AC4F-418D-AE19-62706E023703}">
                      <ahyp:hlinkClr val="tx"/>
                    </a:ext>
                  </a:extLst>
                </a:hlinkClick>
              </a:rPr>
              <a:t>https://www.prevalent.net/blog/the-marriott-starwood-data-breach-why-third-party-risk-management-is-critical-during-m-</a:t>
            </a:r>
            <a:r>
              <a:rPr i="1" lang="en-SG" sz="1000">
                <a:solidFill>
                  <a:srgbClr val="0000FF"/>
                </a:solidFill>
              </a:rPr>
              <a:t>a/ </a:t>
            </a:r>
            <a:endParaRPr i="1" sz="100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SG" u="none" strike="noStrike">
                <a:solidFill>
                  <a:srgbClr val="000000"/>
                </a:solidFill>
                <a:latin typeface="Arial"/>
                <a:ea typeface="Arial"/>
                <a:cs typeface="Arial"/>
                <a:sym typeface="Arial"/>
              </a:rPr>
              <a:t>Resolving the Problem</a:t>
            </a:r>
            <a:endParaRPr/>
          </a:p>
        </p:txBody>
      </p:sp>
      <p:sp>
        <p:nvSpPr>
          <p:cNvPr id="120" name="Google Shape;120;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SG" sz="3200"/>
              <a:t>Public disclosure of the breach in November 2018</a:t>
            </a:r>
            <a:endParaRPr/>
          </a:p>
          <a:p>
            <a:pPr indent="-228600" lvl="0" marL="228600" rtl="0" algn="l">
              <a:lnSpc>
                <a:spcPct val="90000"/>
              </a:lnSpc>
              <a:spcBef>
                <a:spcPts val="4000"/>
              </a:spcBef>
              <a:spcAft>
                <a:spcPts val="0"/>
              </a:spcAft>
              <a:buClr>
                <a:schemeClr val="dk1"/>
              </a:buClr>
              <a:buSzPts val="3200"/>
              <a:buChar char="•"/>
            </a:pPr>
            <a:r>
              <a:rPr lang="en-SG" sz="3200"/>
              <a:t>Investigation by forensic specialists and law enforcement</a:t>
            </a:r>
            <a:endParaRPr/>
          </a:p>
          <a:p>
            <a:pPr indent="-228600" lvl="0" marL="228600" rtl="0" algn="l">
              <a:lnSpc>
                <a:spcPct val="90000"/>
              </a:lnSpc>
              <a:spcBef>
                <a:spcPts val="4000"/>
              </a:spcBef>
              <a:spcAft>
                <a:spcPts val="0"/>
              </a:spcAft>
              <a:buClr>
                <a:schemeClr val="dk1"/>
              </a:buClr>
              <a:buSzPts val="3200"/>
              <a:buChar char="•"/>
            </a:pPr>
            <a:r>
              <a:rPr lang="en-SG" sz="3200"/>
              <a:t>Offering credit monitoring and fraud protection services to affected guests</a:t>
            </a:r>
            <a:endParaRPr/>
          </a:p>
          <a:p>
            <a:pPr indent="-228600" lvl="0" marL="228600" rtl="0" algn="l">
              <a:lnSpc>
                <a:spcPct val="90000"/>
              </a:lnSpc>
              <a:spcBef>
                <a:spcPts val="4000"/>
              </a:spcBef>
              <a:spcAft>
                <a:spcPts val="0"/>
              </a:spcAft>
              <a:buClr>
                <a:schemeClr val="dk1"/>
              </a:buClr>
              <a:buSzPts val="3200"/>
              <a:buChar char="•"/>
            </a:pPr>
            <a:r>
              <a:rPr lang="en-SG" sz="3200"/>
              <a:t>Implementing stronger security measures </a:t>
            </a:r>
            <a:r>
              <a:rPr lang="en-SG" sz="2400"/>
              <a:t>- system upgrades, data encryption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SG" u="none" strike="noStrike">
                <a:solidFill>
                  <a:srgbClr val="000000"/>
                </a:solidFill>
                <a:latin typeface="Arial"/>
                <a:ea typeface="Arial"/>
                <a:cs typeface="Arial"/>
                <a:sym typeface="Arial"/>
              </a:rPr>
              <a:t>Preventing Similar Breaches</a:t>
            </a:r>
            <a:endParaRPr/>
          </a:p>
        </p:txBody>
      </p:sp>
      <p:sp>
        <p:nvSpPr>
          <p:cNvPr id="127" name="Google Shape;127;p18"/>
          <p:cNvSpPr txBox="1"/>
          <p:nvPr>
            <p:ph idx="1" type="body"/>
          </p:nvPr>
        </p:nvSpPr>
        <p:spPr>
          <a:xfrm>
            <a:off x="838200" y="1825625"/>
            <a:ext cx="10515600" cy="4834500"/>
          </a:xfrm>
          <a:prstGeom prst="rect">
            <a:avLst/>
          </a:prstGeom>
          <a:noFill/>
          <a:ln>
            <a:noFill/>
          </a:ln>
        </p:spPr>
        <p:txBody>
          <a:bodyPr anchorCtr="0" anchor="t" bIns="45700" lIns="91425" spcFirstLastPara="1" rIns="91425" wrap="square" tIns="45700">
            <a:normAutofit fontScale="62500" lnSpcReduction="20000"/>
          </a:bodyPr>
          <a:lstStyle/>
          <a:p>
            <a:pPr indent="-178593" lvl="0" marL="228600" rtl="0" algn="l">
              <a:lnSpc>
                <a:spcPct val="90000"/>
              </a:lnSpc>
              <a:spcBef>
                <a:spcPts val="0"/>
              </a:spcBef>
              <a:spcAft>
                <a:spcPts val="0"/>
              </a:spcAft>
              <a:buSzPct val="100000"/>
              <a:buChar char="•"/>
            </a:pPr>
            <a:r>
              <a:rPr lang="en-SG" sz="3500"/>
              <a:t>Regularly update and patch systems</a:t>
            </a:r>
            <a:endParaRPr sz="3500"/>
          </a:p>
          <a:p>
            <a:pPr indent="-178593" lvl="0" marL="228600" rtl="0" algn="l">
              <a:lnSpc>
                <a:spcPct val="90000"/>
              </a:lnSpc>
              <a:spcBef>
                <a:spcPts val="4000"/>
              </a:spcBef>
              <a:spcAft>
                <a:spcPts val="0"/>
              </a:spcAft>
              <a:buSzPct val="100000"/>
              <a:buChar char="•"/>
            </a:pPr>
            <a:r>
              <a:rPr lang="en-SG" sz="3500"/>
              <a:t>Implement robust security protocols </a:t>
            </a:r>
            <a:r>
              <a:rPr lang="en-SG" sz="2400"/>
              <a:t>- e.g., multi-factor authentication</a:t>
            </a:r>
            <a:endParaRPr/>
          </a:p>
          <a:p>
            <a:pPr indent="-178593" lvl="0" marL="228600" rtl="0" algn="l">
              <a:lnSpc>
                <a:spcPct val="90000"/>
              </a:lnSpc>
              <a:spcBef>
                <a:spcPts val="4000"/>
              </a:spcBef>
              <a:spcAft>
                <a:spcPts val="0"/>
              </a:spcAft>
              <a:buSzPct val="100000"/>
              <a:buChar char="•"/>
            </a:pPr>
            <a:r>
              <a:rPr lang="en-SG" sz="3500"/>
              <a:t>Educate employees on cybersecurity best practices (e.g. strong password </a:t>
            </a:r>
            <a:r>
              <a:rPr lang="en-SG" sz="3500"/>
              <a:t>hygiene</a:t>
            </a:r>
            <a:r>
              <a:rPr lang="en-SG" sz="3500"/>
              <a:t>, </a:t>
            </a:r>
            <a:r>
              <a:rPr lang="en-SG" sz="3500"/>
              <a:t>phishing</a:t>
            </a:r>
            <a:r>
              <a:rPr lang="en-SG" sz="3500"/>
              <a:t> awareness)</a:t>
            </a:r>
            <a:endParaRPr/>
          </a:p>
          <a:p>
            <a:pPr indent="-178593" lvl="0" marL="228600" rtl="0" algn="l">
              <a:lnSpc>
                <a:spcPct val="90000"/>
              </a:lnSpc>
              <a:spcBef>
                <a:spcPts val="4000"/>
              </a:spcBef>
              <a:spcAft>
                <a:spcPts val="0"/>
              </a:spcAft>
              <a:buSzPct val="100000"/>
              <a:buChar char="•"/>
            </a:pPr>
            <a:r>
              <a:rPr lang="en-SG" sz="3500"/>
              <a:t>Continuous monitoring of systems for suspicious activity and vulnerability management</a:t>
            </a:r>
            <a:endParaRPr/>
          </a:p>
          <a:p>
            <a:pPr indent="-178593" lvl="0" marL="228600" rtl="0" algn="l">
              <a:lnSpc>
                <a:spcPct val="90000"/>
              </a:lnSpc>
              <a:spcBef>
                <a:spcPts val="4000"/>
              </a:spcBef>
              <a:spcAft>
                <a:spcPts val="0"/>
              </a:spcAft>
              <a:buSzPct val="100000"/>
              <a:buChar char="•"/>
            </a:pPr>
            <a:r>
              <a:rPr lang="en-SG" sz="3500"/>
              <a:t>Have a data breach response plan in place</a:t>
            </a:r>
            <a:endParaRPr sz="3500"/>
          </a:p>
          <a:p>
            <a:pPr indent="-178593" lvl="0" marL="228600" rtl="0" algn="l">
              <a:lnSpc>
                <a:spcPct val="90000"/>
              </a:lnSpc>
              <a:spcBef>
                <a:spcPts val="4000"/>
              </a:spcBef>
              <a:spcAft>
                <a:spcPts val="0"/>
              </a:spcAft>
              <a:buSzPct val="100000"/>
              <a:buChar char="•"/>
            </a:pPr>
            <a:r>
              <a:rPr lang="en-SG" sz="3500"/>
              <a:t>Performing daily backups helps prevent malware from demanding money in exchange for restoring lost data</a:t>
            </a:r>
            <a:endParaRPr sz="3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0" y="2457625"/>
            <a:ext cx="121920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SG"/>
              <a:t>But did all these prevented further breaches?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838200" y="-2444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SG"/>
              <a:t>NO!</a:t>
            </a:r>
            <a:endParaRPr/>
          </a:p>
        </p:txBody>
      </p:sp>
      <p:sp>
        <p:nvSpPr>
          <p:cNvPr id="140" name="Google Shape;140;p20"/>
          <p:cNvSpPr/>
          <p:nvPr/>
        </p:nvSpPr>
        <p:spPr>
          <a:xfrm>
            <a:off x="5629817" y="2387883"/>
            <a:ext cx="792300" cy="49200"/>
          </a:xfrm>
          <a:prstGeom prst="roundRect">
            <a:avLst>
              <a:gd fmla="val 50000" name="adj"/>
            </a:avLst>
          </a:prstGeom>
          <a:solidFill>
            <a:srgbClr val="A7291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1" name="Google Shape;141;p20"/>
          <p:cNvGrpSpPr/>
          <p:nvPr/>
        </p:nvGrpSpPr>
        <p:grpSpPr>
          <a:xfrm>
            <a:off x="1115301" y="1999868"/>
            <a:ext cx="4425089" cy="1928307"/>
            <a:chOff x="-992349" y="1957150"/>
            <a:chExt cx="3318900" cy="1446267"/>
          </a:xfrm>
        </p:grpSpPr>
        <p:sp>
          <p:nvSpPr>
            <p:cNvPr id="142" name="Google Shape;142;p20"/>
            <p:cNvSpPr/>
            <p:nvPr/>
          </p:nvSpPr>
          <p:spPr>
            <a:xfrm>
              <a:off x="1151886" y="1957150"/>
              <a:ext cx="594300" cy="594300"/>
            </a:xfrm>
            <a:prstGeom prst="ellipse">
              <a:avLst/>
            </a:prstGeom>
            <a:noFill/>
            <a:ln cap="flat" cmpd="sng" w="38100">
              <a:solidFill>
                <a:srgbClr val="A7291E"/>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3" name="Google Shape;143;p20"/>
            <p:cNvSpPr txBox="1"/>
            <p:nvPr/>
          </p:nvSpPr>
          <p:spPr>
            <a:xfrm>
              <a:off x="1230636" y="2118324"/>
              <a:ext cx="436800" cy="3210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b="1" lang="en-SG" sz="1100">
                  <a:solidFill>
                    <a:srgbClr val="A7291E"/>
                  </a:solidFill>
                  <a:latin typeface="Roboto"/>
                  <a:ea typeface="Roboto"/>
                  <a:cs typeface="Roboto"/>
                  <a:sym typeface="Roboto"/>
                </a:rPr>
                <a:t>2020</a:t>
              </a:r>
              <a:endParaRPr b="1" sz="1100">
                <a:solidFill>
                  <a:srgbClr val="A7291E"/>
                </a:solidFill>
                <a:latin typeface="Roboto"/>
                <a:ea typeface="Roboto"/>
                <a:cs typeface="Roboto"/>
                <a:sym typeface="Roboto"/>
              </a:endParaRPr>
            </a:p>
          </p:txBody>
        </p:sp>
        <p:sp>
          <p:nvSpPr>
            <p:cNvPr id="144" name="Google Shape;144;p20"/>
            <p:cNvSpPr txBox="1"/>
            <p:nvPr/>
          </p:nvSpPr>
          <p:spPr>
            <a:xfrm>
              <a:off x="594488" y="2660925"/>
              <a:ext cx="1709100" cy="446400"/>
            </a:xfrm>
            <a:prstGeom prst="rect">
              <a:avLst/>
            </a:prstGeom>
            <a:noFill/>
            <a:ln>
              <a:noFill/>
            </a:ln>
          </p:spPr>
          <p:txBody>
            <a:bodyPr anchorCtr="0" anchor="b" bIns="121900" lIns="121900" spcFirstLastPara="1" rIns="121900" wrap="square" tIns="121900">
              <a:noAutofit/>
            </a:bodyPr>
            <a:lstStyle/>
            <a:p>
              <a:pPr indent="0" lvl="0" marL="0" rtl="0" algn="ctr">
                <a:lnSpc>
                  <a:spcPct val="115000"/>
                </a:lnSpc>
                <a:spcBef>
                  <a:spcPts val="0"/>
                </a:spcBef>
                <a:spcAft>
                  <a:spcPts val="0"/>
                </a:spcAft>
                <a:buNone/>
              </a:pPr>
              <a:r>
                <a:t/>
              </a:r>
              <a:endParaRPr b="1" sz="1300">
                <a:solidFill>
                  <a:srgbClr val="A7291E"/>
                </a:solidFill>
                <a:latin typeface="Roboto"/>
                <a:ea typeface="Roboto"/>
                <a:cs typeface="Roboto"/>
                <a:sym typeface="Roboto"/>
              </a:endParaRPr>
            </a:p>
          </p:txBody>
        </p:sp>
        <p:sp>
          <p:nvSpPr>
            <p:cNvPr id="145" name="Google Shape;145;p20"/>
            <p:cNvSpPr txBox="1"/>
            <p:nvPr/>
          </p:nvSpPr>
          <p:spPr>
            <a:xfrm>
              <a:off x="-992349" y="2660917"/>
              <a:ext cx="3318900" cy="742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SG">
                  <a:solidFill>
                    <a:srgbClr val="A7291E"/>
                  </a:solidFill>
                  <a:highlight>
                    <a:srgbClr val="FFFFFF"/>
                  </a:highlight>
                </a:rPr>
                <a:t>Property system of another franchisee was hacked </a:t>
              </a:r>
              <a:r>
                <a:rPr lang="en-SG">
                  <a:solidFill>
                    <a:srgbClr val="A7291E"/>
                  </a:solidFill>
                  <a:highlight>
                    <a:srgbClr val="FFFFFF"/>
                  </a:highlight>
                </a:rPr>
                <a:t>by </a:t>
              </a:r>
              <a:r>
                <a:rPr b="1" lang="en-SG">
                  <a:solidFill>
                    <a:srgbClr val="A7291E"/>
                  </a:solidFill>
                  <a:highlight>
                    <a:srgbClr val="FFFFFF"/>
                  </a:highlight>
                </a:rPr>
                <a:t>stealing two employees’ login information</a:t>
              </a:r>
              <a:r>
                <a:rPr lang="en-SG">
                  <a:solidFill>
                    <a:srgbClr val="A7291E"/>
                  </a:solidFill>
                  <a:highlight>
                    <a:srgbClr val="FFFFFF"/>
                  </a:highlight>
                </a:rPr>
                <a:t>, which the bad actors then used to gain access system access</a:t>
              </a:r>
              <a:endParaRPr>
                <a:solidFill>
                  <a:srgbClr val="A7291E"/>
                </a:solidFill>
                <a:highlight>
                  <a:srgbClr val="FFFFFF"/>
                </a:highlight>
              </a:endParaRPr>
            </a:p>
            <a:p>
              <a:pPr indent="0" lvl="0" marL="0" rtl="0" algn="l">
                <a:lnSpc>
                  <a:spcPct val="115000"/>
                </a:lnSpc>
                <a:spcBef>
                  <a:spcPts val="2100"/>
                </a:spcBef>
                <a:spcAft>
                  <a:spcPts val="2100"/>
                </a:spcAft>
                <a:buNone/>
              </a:pPr>
              <a:r>
                <a:rPr b="1" lang="en-SG">
                  <a:solidFill>
                    <a:srgbClr val="A7291E"/>
                  </a:solidFill>
                  <a:highlight>
                    <a:srgbClr val="FFFFFF"/>
                  </a:highlight>
                </a:rPr>
                <a:t>Impact: </a:t>
              </a:r>
              <a:r>
                <a:rPr lang="en-SG">
                  <a:solidFill>
                    <a:srgbClr val="A7291E"/>
                  </a:solidFill>
                  <a:highlight>
                    <a:srgbClr val="FFFFFF"/>
                  </a:highlight>
                </a:rPr>
                <a:t>Personal information from 5.2 million guests was stolen, </a:t>
              </a:r>
              <a:endParaRPr>
                <a:solidFill>
                  <a:srgbClr val="A7291E"/>
                </a:solidFill>
                <a:latin typeface="Roboto"/>
                <a:ea typeface="Roboto"/>
                <a:cs typeface="Roboto"/>
                <a:sym typeface="Roboto"/>
              </a:endParaRPr>
            </a:p>
          </p:txBody>
        </p:sp>
      </p:grpSp>
      <p:grpSp>
        <p:nvGrpSpPr>
          <p:cNvPr id="146" name="Google Shape;146;p20"/>
          <p:cNvGrpSpPr/>
          <p:nvPr/>
        </p:nvGrpSpPr>
        <p:grpSpPr>
          <a:xfrm>
            <a:off x="6342350" y="1999868"/>
            <a:ext cx="5635859" cy="1995832"/>
            <a:chOff x="2699430" y="1957150"/>
            <a:chExt cx="4227000" cy="1496912"/>
          </a:xfrm>
        </p:grpSpPr>
        <p:sp>
          <p:nvSpPr>
            <p:cNvPr id="147" name="Google Shape;147;p20"/>
            <p:cNvSpPr/>
            <p:nvPr/>
          </p:nvSpPr>
          <p:spPr>
            <a:xfrm>
              <a:off x="3256823" y="1957150"/>
              <a:ext cx="594300" cy="594300"/>
            </a:xfrm>
            <a:prstGeom prst="ellipse">
              <a:avLst/>
            </a:prstGeom>
            <a:noFill/>
            <a:ln cap="flat" cmpd="sng" w="38100">
              <a:solidFill>
                <a:srgbClr val="A7291E"/>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 name="Google Shape;148;p20"/>
            <p:cNvSpPr txBox="1"/>
            <p:nvPr/>
          </p:nvSpPr>
          <p:spPr>
            <a:xfrm>
              <a:off x="2699430" y="2715762"/>
              <a:ext cx="4227000" cy="738300"/>
            </a:xfrm>
            <a:prstGeom prst="rect">
              <a:avLst/>
            </a:prstGeom>
            <a:noFill/>
            <a:ln>
              <a:noFill/>
            </a:ln>
          </p:spPr>
          <p:txBody>
            <a:bodyPr anchorCtr="0" anchor="t" bIns="121900" lIns="121900" spcFirstLastPara="1" rIns="121900" wrap="square" tIns="121900">
              <a:noAutofit/>
            </a:bodyPr>
            <a:lstStyle/>
            <a:p>
              <a:pPr indent="0" lvl="0" marL="0" rtl="0" algn="l">
                <a:lnSpc>
                  <a:spcPct val="175000"/>
                </a:lnSpc>
                <a:spcBef>
                  <a:spcPts val="0"/>
                </a:spcBef>
                <a:spcAft>
                  <a:spcPts val="0"/>
                </a:spcAft>
                <a:buClr>
                  <a:schemeClr val="dk1"/>
                </a:buClr>
                <a:buSzPts val="1100"/>
                <a:buFont typeface="Arial"/>
                <a:buNone/>
              </a:pPr>
              <a:r>
                <a:rPr lang="en-SG">
                  <a:solidFill>
                    <a:srgbClr val="980000"/>
                  </a:solidFill>
                  <a:highlight>
                    <a:srgbClr val="FFFFFF"/>
                  </a:highlight>
                </a:rPr>
                <a:t>Unnamed hacking group used </a:t>
              </a:r>
              <a:r>
                <a:rPr b="1" lang="en-SG">
                  <a:solidFill>
                    <a:srgbClr val="980000"/>
                  </a:solidFill>
                  <a:highlight>
                    <a:srgbClr val="FFFFFF"/>
                  </a:highlight>
                </a:rPr>
                <a:t>social engineering to steal passwords</a:t>
              </a:r>
              <a:r>
                <a:rPr lang="en-SG">
                  <a:solidFill>
                    <a:srgbClr val="980000"/>
                  </a:solidFill>
                  <a:highlight>
                    <a:srgbClr val="FFFFFF"/>
                  </a:highlight>
                </a:rPr>
                <a:t>, to access Marriott’s  internal system.</a:t>
              </a:r>
              <a:endParaRPr>
                <a:solidFill>
                  <a:srgbClr val="980000"/>
                </a:solidFill>
                <a:highlight>
                  <a:srgbClr val="FFFFFF"/>
                </a:highlight>
              </a:endParaRPr>
            </a:p>
            <a:p>
              <a:pPr indent="0" lvl="0" marL="0" rtl="0" algn="l">
                <a:lnSpc>
                  <a:spcPct val="175000"/>
                </a:lnSpc>
                <a:spcBef>
                  <a:spcPts val="0"/>
                </a:spcBef>
                <a:spcAft>
                  <a:spcPts val="0"/>
                </a:spcAft>
                <a:buNone/>
              </a:pPr>
              <a:r>
                <a:rPr lang="en-SG">
                  <a:solidFill>
                    <a:srgbClr val="980000"/>
                  </a:solidFill>
                  <a:highlight>
                    <a:srgbClr val="FFFFFF"/>
                  </a:highlight>
                </a:rPr>
                <a:t>The hacking group used their access as leverage in an attempt to extort money from Marriott, which the company did not pay. </a:t>
              </a:r>
              <a:endParaRPr>
                <a:solidFill>
                  <a:srgbClr val="980000"/>
                </a:solidFill>
                <a:highlight>
                  <a:srgbClr val="FFFFFF"/>
                </a:highlight>
              </a:endParaRPr>
            </a:p>
            <a:p>
              <a:pPr indent="0" lvl="0" marL="0" rtl="0" algn="l">
                <a:lnSpc>
                  <a:spcPct val="175000"/>
                </a:lnSpc>
                <a:spcBef>
                  <a:spcPts val="0"/>
                </a:spcBef>
                <a:spcAft>
                  <a:spcPts val="0"/>
                </a:spcAft>
                <a:buNone/>
              </a:pPr>
              <a:r>
                <a:t/>
              </a:r>
              <a:endParaRPr b="1">
                <a:solidFill>
                  <a:srgbClr val="980000"/>
                </a:solidFill>
                <a:highlight>
                  <a:srgbClr val="FFFFFF"/>
                </a:highlight>
              </a:endParaRPr>
            </a:p>
            <a:p>
              <a:pPr indent="0" lvl="0" marL="0" rtl="0" algn="l">
                <a:lnSpc>
                  <a:spcPct val="175000"/>
                </a:lnSpc>
                <a:spcBef>
                  <a:spcPts val="0"/>
                </a:spcBef>
                <a:spcAft>
                  <a:spcPts val="0"/>
                </a:spcAft>
                <a:buClr>
                  <a:schemeClr val="dk1"/>
                </a:buClr>
                <a:buSzPts val="1100"/>
                <a:buFont typeface="Arial"/>
                <a:buNone/>
              </a:pPr>
              <a:r>
                <a:rPr b="1" lang="en-SG">
                  <a:solidFill>
                    <a:srgbClr val="980000"/>
                  </a:solidFill>
                  <a:highlight>
                    <a:srgbClr val="FFFFFF"/>
                  </a:highlight>
                </a:rPr>
                <a:t>Impact: </a:t>
              </a:r>
              <a:r>
                <a:rPr lang="en-SG">
                  <a:solidFill>
                    <a:srgbClr val="980000"/>
                  </a:solidFill>
                  <a:highlight>
                    <a:srgbClr val="FFFFFF"/>
                  </a:highlight>
                </a:rPr>
                <a:t>Hackers made out with 20 gigabytes of sensitive customer data, including personal information and credit card numbers.</a:t>
              </a:r>
              <a:endParaRPr>
                <a:solidFill>
                  <a:srgbClr val="980000"/>
                </a:solidFill>
                <a:highlight>
                  <a:srgbClr val="FFFFFF"/>
                </a:highlight>
              </a:endParaRPr>
            </a:p>
            <a:p>
              <a:pPr indent="0" lvl="0" marL="0" rtl="0" algn="ctr">
                <a:lnSpc>
                  <a:spcPct val="115000"/>
                </a:lnSpc>
                <a:spcBef>
                  <a:spcPts val="0"/>
                </a:spcBef>
                <a:spcAft>
                  <a:spcPts val="2100"/>
                </a:spcAft>
                <a:buNone/>
              </a:pPr>
              <a:r>
                <a:t/>
              </a:r>
              <a:endParaRPr>
                <a:solidFill>
                  <a:srgbClr val="980000"/>
                </a:solidFill>
                <a:latin typeface="Roboto"/>
                <a:ea typeface="Roboto"/>
                <a:cs typeface="Roboto"/>
                <a:sym typeface="Roboto"/>
              </a:endParaRPr>
            </a:p>
          </p:txBody>
        </p:sp>
        <p:sp>
          <p:nvSpPr>
            <p:cNvPr id="149" name="Google Shape;149;p20"/>
            <p:cNvSpPr txBox="1"/>
            <p:nvPr/>
          </p:nvSpPr>
          <p:spPr>
            <a:xfrm>
              <a:off x="3335573" y="2118324"/>
              <a:ext cx="436800" cy="3210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b="1" lang="en-SG" sz="1100">
                  <a:solidFill>
                    <a:srgbClr val="A7291E"/>
                  </a:solidFill>
                  <a:latin typeface="Roboto"/>
                  <a:ea typeface="Roboto"/>
                  <a:cs typeface="Roboto"/>
                  <a:sym typeface="Roboto"/>
                </a:rPr>
                <a:t>2022</a:t>
              </a:r>
              <a:endParaRPr b="1" sz="1100">
                <a:solidFill>
                  <a:srgbClr val="A7291E"/>
                </a:solidFill>
                <a:latin typeface="Roboto"/>
                <a:ea typeface="Roboto"/>
                <a:cs typeface="Roboto"/>
                <a:sym typeface="Roboto"/>
              </a:endParaRPr>
            </a:p>
          </p:txBody>
        </p:sp>
      </p:grpSp>
      <p:sp>
        <p:nvSpPr>
          <p:cNvPr id="150" name="Google Shape;150;p20"/>
          <p:cNvSpPr txBox="1"/>
          <p:nvPr>
            <p:ph idx="1" type="body"/>
          </p:nvPr>
        </p:nvSpPr>
        <p:spPr>
          <a:xfrm>
            <a:off x="909450" y="940625"/>
            <a:ext cx="10515600" cy="649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SG"/>
              <a:t>There were further breaches impacting customers data!</a:t>
            </a:r>
            <a:endParaRPr/>
          </a:p>
        </p:txBody>
      </p:sp>
      <p:sp>
        <p:nvSpPr>
          <p:cNvPr id="151" name="Google Shape;151;p20"/>
          <p:cNvSpPr txBox="1"/>
          <p:nvPr/>
        </p:nvSpPr>
        <p:spPr>
          <a:xfrm>
            <a:off x="132375" y="6519300"/>
            <a:ext cx="12192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SG" sz="1000"/>
              <a:t>Source: </a:t>
            </a:r>
            <a:r>
              <a:rPr lang="en-SG" sz="1000" u="sng">
                <a:solidFill>
                  <a:schemeClr val="hlink"/>
                </a:solidFill>
                <a:hlinkClick r:id="rId3"/>
              </a:rPr>
              <a:t>https://www.threater.com/blog/lessons-learned-from-the-marriott-hack-of-2022/#:~:text=Before%20the%20hotel%20chain%20noticed,long%20as%20the%20encryption%20holds</a:t>
            </a:r>
            <a:r>
              <a:rPr lang="en-SG" sz="1000">
                <a:solidFill>
                  <a:schemeClr val="dk1"/>
                </a:solidFill>
              </a:rPr>
              <a:t>.</a:t>
            </a:r>
            <a:endParaRPr sz="1000"/>
          </a:p>
        </p:txBody>
      </p:sp>
      <p:sp>
        <p:nvSpPr>
          <p:cNvPr id="152" name="Google Shape;152;p20"/>
          <p:cNvSpPr/>
          <p:nvPr/>
        </p:nvSpPr>
        <p:spPr>
          <a:xfrm>
            <a:off x="-75" y="5869500"/>
            <a:ext cx="12192000" cy="64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SG">
                <a:solidFill>
                  <a:schemeClr val="dk1"/>
                </a:solidFill>
              </a:rPr>
              <a:t>Key learning point: </a:t>
            </a:r>
            <a:r>
              <a:rPr lang="en-SG" sz="1200">
                <a:solidFill>
                  <a:schemeClr val="dk1"/>
                </a:solidFill>
              </a:rPr>
              <a:t>Organisations must remain vigilant and proactive as cyber attackers continually adapt, refine </a:t>
            </a:r>
            <a:endParaRPr sz="1200">
              <a:solidFill>
                <a:schemeClr val="dk1"/>
              </a:solidFill>
            </a:endParaRPr>
          </a:p>
          <a:p>
            <a:pPr indent="0" lvl="0" marL="0" rtl="0" algn="ctr">
              <a:spcBef>
                <a:spcPts val="0"/>
              </a:spcBef>
              <a:spcAft>
                <a:spcPts val="0"/>
              </a:spcAft>
              <a:buNone/>
            </a:pPr>
            <a:r>
              <a:rPr lang="en-SG" sz="1200">
                <a:solidFill>
                  <a:schemeClr val="dk1"/>
                </a:solidFill>
              </a:rPr>
              <a:t>and test their methods to exploit vulnerabilities in the 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