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4" r:id="rId5"/>
    <p:sldId id="308" r:id="rId6"/>
    <p:sldId id="259" r:id="rId7"/>
    <p:sldId id="260" r:id="rId8"/>
    <p:sldId id="261" r:id="rId9"/>
    <p:sldId id="262" r:id="rId10"/>
    <p:sldId id="263" r:id="rId11"/>
    <p:sldId id="266" r:id="rId12"/>
    <p:sldId id="267" r:id="rId13"/>
    <p:sldId id="268" r:id="rId14"/>
    <p:sldId id="270" r:id="rId15"/>
    <p:sldId id="285" r:id="rId16"/>
    <p:sldId id="286" r:id="rId17"/>
    <p:sldId id="287" r:id="rId18"/>
    <p:sldId id="288" r:id="rId19"/>
    <p:sldId id="289" r:id="rId20"/>
    <p:sldId id="290" r:id="rId21"/>
    <p:sldId id="291" r:id="rId22"/>
    <p:sldId id="292" r:id="rId23"/>
    <p:sldId id="293" r:id="rId24"/>
    <p:sldId id="294" r:id="rId25"/>
    <p:sldId id="296" r:id="rId26"/>
    <p:sldId id="297" r:id="rId27"/>
    <p:sldId id="298" r:id="rId28"/>
    <p:sldId id="299" r:id="rId29"/>
    <p:sldId id="300" r:id="rId30"/>
    <p:sldId id="304" r:id="rId31"/>
    <p:sldId id="301" r:id="rId32"/>
    <p:sldId id="302" r:id="rId33"/>
    <p:sldId id="303" r:id="rId34"/>
    <p:sldId id="305" r:id="rId35"/>
    <p:sldId id="306" r:id="rId36"/>
    <p:sldId id="30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A235D3-4DC2-4CDE-8CF6-800632CC0DA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EC"/>
          </a:p>
        </p:txBody>
      </p:sp>
      <p:sp>
        <p:nvSpPr>
          <p:cNvPr id="3" name="Subtítulo 2">
            <a:extLst>
              <a:ext uri="{FF2B5EF4-FFF2-40B4-BE49-F238E27FC236}">
                <a16:creationId xmlns:a16="http://schemas.microsoft.com/office/drawing/2014/main" id="{57EC3EED-892F-4E95-855D-EC49FA5F24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C"/>
          </a:p>
        </p:txBody>
      </p:sp>
      <p:sp>
        <p:nvSpPr>
          <p:cNvPr id="4" name="Marcador de fecha 3">
            <a:extLst>
              <a:ext uri="{FF2B5EF4-FFF2-40B4-BE49-F238E27FC236}">
                <a16:creationId xmlns:a16="http://schemas.microsoft.com/office/drawing/2014/main" id="{80FCC8CA-9F30-4424-9AFA-C8956B73565E}"/>
              </a:ext>
            </a:extLst>
          </p:cNvPr>
          <p:cNvSpPr>
            <a:spLocks noGrp="1"/>
          </p:cNvSpPr>
          <p:nvPr>
            <p:ph type="dt" sz="half" idx="10"/>
          </p:nvPr>
        </p:nvSpPr>
        <p:spPr/>
        <p:txBody>
          <a:bodyPr/>
          <a:lstStyle/>
          <a:p>
            <a:fld id="{9959D2DD-984A-4943-844E-7E34F8EFF26F}" type="datetimeFigureOut">
              <a:rPr lang="es-EC" smtClean="0"/>
              <a:t>15/7/2019</a:t>
            </a:fld>
            <a:endParaRPr lang="es-EC"/>
          </a:p>
        </p:txBody>
      </p:sp>
      <p:sp>
        <p:nvSpPr>
          <p:cNvPr id="5" name="Marcador de pie de página 4">
            <a:extLst>
              <a:ext uri="{FF2B5EF4-FFF2-40B4-BE49-F238E27FC236}">
                <a16:creationId xmlns:a16="http://schemas.microsoft.com/office/drawing/2014/main" id="{FF145F4D-CB3E-416A-8432-6227C63323D6}"/>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D29E8556-3FF8-4DE0-B951-8DDE5D38B14A}"/>
              </a:ext>
            </a:extLst>
          </p:cNvPr>
          <p:cNvSpPr>
            <a:spLocks noGrp="1"/>
          </p:cNvSpPr>
          <p:nvPr>
            <p:ph type="sldNum" sz="quarter" idx="12"/>
          </p:nvPr>
        </p:nvSpPr>
        <p:spPr/>
        <p:txBody>
          <a:bodyPr/>
          <a:lstStyle/>
          <a:p>
            <a:fld id="{B3056C00-DFF9-4B23-9E08-17A8E6A24AF2}" type="slidenum">
              <a:rPr lang="es-EC" smtClean="0"/>
              <a:t>‹Nº›</a:t>
            </a:fld>
            <a:endParaRPr lang="es-EC"/>
          </a:p>
        </p:txBody>
      </p:sp>
    </p:spTree>
    <p:extLst>
      <p:ext uri="{BB962C8B-B14F-4D97-AF65-F5344CB8AC3E}">
        <p14:creationId xmlns:p14="http://schemas.microsoft.com/office/powerpoint/2010/main" val="1663890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F81E80-410A-4F62-B695-60506361366A}"/>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456CA278-E790-4D08-98B5-108240DCB3E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A29480BA-D355-4424-A327-942F9C5569F4}"/>
              </a:ext>
            </a:extLst>
          </p:cNvPr>
          <p:cNvSpPr>
            <a:spLocks noGrp="1"/>
          </p:cNvSpPr>
          <p:nvPr>
            <p:ph type="dt" sz="half" idx="10"/>
          </p:nvPr>
        </p:nvSpPr>
        <p:spPr/>
        <p:txBody>
          <a:bodyPr/>
          <a:lstStyle/>
          <a:p>
            <a:fld id="{9959D2DD-984A-4943-844E-7E34F8EFF26F}" type="datetimeFigureOut">
              <a:rPr lang="es-EC" smtClean="0"/>
              <a:t>15/7/2019</a:t>
            </a:fld>
            <a:endParaRPr lang="es-EC"/>
          </a:p>
        </p:txBody>
      </p:sp>
      <p:sp>
        <p:nvSpPr>
          <p:cNvPr id="5" name="Marcador de pie de página 4">
            <a:extLst>
              <a:ext uri="{FF2B5EF4-FFF2-40B4-BE49-F238E27FC236}">
                <a16:creationId xmlns:a16="http://schemas.microsoft.com/office/drawing/2014/main" id="{70B08CFE-4A42-4340-B14A-13FB7A779DD7}"/>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A7A0F296-53AC-43AE-B368-A4E290E9711D}"/>
              </a:ext>
            </a:extLst>
          </p:cNvPr>
          <p:cNvSpPr>
            <a:spLocks noGrp="1"/>
          </p:cNvSpPr>
          <p:nvPr>
            <p:ph type="sldNum" sz="quarter" idx="12"/>
          </p:nvPr>
        </p:nvSpPr>
        <p:spPr/>
        <p:txBody>
          <a:bodyPr/>
          <a:lstStyle/>
          <a:p>
            <a:fld id="{B3056C00-DFF9-4B23-9E08-17A8E6A24AF2}" type="slidenum">
              <a:rPr lang="es-EC" smtClean="0"/>
              <a:t>‹Nº›</a:t>
            </a:fld>
            <a:endParaRPr lang="es-EC"/>
          </a:p>
        </p:txBody>
      </p:sp>
    </p:spTree>
    <p:extLst>
      <p:ext uri="{BB962C8B-B14F-4D97-AF65-F5344CB8AC3E}">
        <p14:creationId xmlns:p14="http://schemas.microsoft.com/office/powerpoint/2010/main" val="1463367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6DF5B58-C3E2-4E87-8832-FD7A155C09D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CE1FD82D-3AF7-4FB2-B63F-1F7A08DDFD1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40D762E2-D6FD-4426-B86F-B01FB1796770}"/>
              </a:ext>
            </a:extLst>
          </p:cNvPr>
          <p:cNvSpPr>
            <a:spLocks noGrp="1"/>
          </p:cNvSpPr>
          <p:nvPr>
            <p:ph type="dt" sz="half" idx="10"/>
          </p:nvPr>
        </p:nvSpPr>
        <p:spPr/>
        <p:txBody>
          <a:bodyPr/>
          <a:lstStyle/>
          <a:p>
            <a:fld id="{9959D2DD-984A-4943-844E-7E34F8EFF26F}" type="datetimeFigureOut">
              <a:rPr lang="es-EC" smtClean="0"/>
              <a:t>15/7/2019</a:t>
            </a:fld>
            <a:endParaRPr lang="es-EC"/>
          </a:p>
        </p:txBody>
      </p:sp>
      <p:sp>
        <p:nvSpPr>
          <p:cNvPr id="5" name="Marcador de pie de página 4">
            <a:extLst>
              <a:ext uri="{FF2B5EF4-FFF2-40B4-BE49-F238E27FC236}">
                <a16:creationId xmlns:a16="http://schemas.microsoft.com/office/drawing/2014/main" id="{51FDDA73-BF7B-4D55-A31C-0148BA2EA9C2}"/>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7FC9BCD5-47F7-47BB-B300-331DE7DE5F77}"/>
              </a:ext>
            </a:extLst>
          </p:cNvPr>
          <p:cNvSpPr>
            <a:spLocks noGrp="1"/>
          </p:cNvSpPr>
          <p:nvPr>
            <p:ph type="sldNum" sz="quarter" idx="12"/>
          </p:nvPr>
        </p:nvSpPr>
        <p:spPr/>
        <p:txBody>
          <a:bodyPr/>
          <a:lstStyle/>
          <a:p>
            <a:fld id="{B3056C00-DFF9-4B23-9E08-17A8E6A24AF2}" type="slidenum">
              <a:rPr lang="es-EC" smtClean="0"/>
              <a:t>‹Nº›</a:t>
            </a:fld>
            <a:endParaRPr lang="es-EC"/>
          </a:p>
        </p:txBody>
      </p:sp>
    </p:spTree>
    <p:extLst>
      <p:ext uri="{BB962C8B-B14F-4D97-AF65-F5344CB8AC3E}">
        <p14:creationId xmlns:p14="http://schemas.microsoft.com/office/powerpoint/2010/main" val="1311845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9A488A-C456-4C9B-A855-0F1F04A410D4}"/>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6EEA728B-F100-43DD-A81C-353D20DF079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A4342DC3-729A-4F63-9719-ABBAC60D9E7C}"/>
              </a:ext>
            </a:extLst>
          </p:cNvPr>
          <p:cNvSpPr>
            <a:spLocks noGrp="1"/>
          </p:cNvSpPr>
          <p:nvPr>
            <p:ph type="dt" sz="half" idx="10"/>
          </p:nvPr>
        </p:nvSpPr>
        <p:spPr/>
        <p:txBody>
          <a:bodyPr/>
          <a:lstStyle/>
          <a:p>
            <a:fld id="{9959D2DD-984A-4943-844E-7E34F8EFF26F}" type="datetimeFigureOut">
              <a:rPr lang="es-EC" smtClean="0"/>
              <a:t>15/7/2019</a:t>
            </a:fld>
            <a:endParaRPr lang="es-EC"/>
          </a:p>
        </p:txBody>
      </p:sp>
      <p:sp>
        <p:nvSpPr>
          <p:cNvPr id="5" name="Marcador de pie de página 4">
            <a:extLst>
              <a:ext uri="{FF2B5EF4-FFF2-40B4-BE49-F238E27FC236}">
                <a16:creationId xmlns:a16="http://schemas.microsoft.com/office/drawing/2014/main" id="{032CCDD6-6F21-4D83-82CA-4ADC19356264}"/>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292C61FA-C119-4C0F-A466-0B850298CCA6}"/>
              </a:ext>
            </a:extLst>
          </p:cNvPr>
          <p:cNvSpPr>
            <a:spLocks noGrp="1"/>
          </p:cNvSpPr>
          <p:nvPr>
            <p:ph type="sldNum" sz="quarter" idx="12"/>
          </p:nvPr>
        </p:nvSpPr>
        <p:spPr/>
        <p:txBody>
          <a:bodyPr/>
          <a:lstStyle/>
          <a:p>
            <a:fld id="{B3056C00-DFF9-4B23-9E08-17A8E6A24AF2}" type="slidenum">
              <a:rPr lang="es-EC" smtClean="0"/>
              <a:t>‹Nº›</a:t>
            </a:fld>
            <a:endParaRPr lang="es-EC"/>
          </a:p>
        </p:txBody>
      </p:sp>
    </p:spTree>
    <p:extLst>
      <p:ext uri="{BB962C8B-B14F-4D97-AF65-F5344CB8AC3E}">
        <p14:creationId xmlns:p14="http://schemas.microsoft.com/office/powerpoint/2010/main" val="506757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CDD6F0-EB17-4DC6-AF2D-2BBDBB69D53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DA976030-298D-403D-91D3-14DB002082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2BB1EA7-0FC5-400D-891D-4ADB7DBE02B6}"/>
              </a:ext>
            </a:extLst>
          </p:cNvPr>
          <p:cNvSpPr>
            <a:spLocks noGrp="1"/>
          </p:cNvSpPr>
          <p:nvPr>
            <p:ph type="dt" sz="half" idx="10"/>
          </p:nvPr>
        </p:nvSpPr>
        <p:spPr/>
        <p:txBody>
          <a:bodyPr/>
          <a:lstStyle/>
          <a:p>
            <a:fld id="{9959D2DD-984A-4943-844E-7E34F8EFF26F}" type="datetimeFigureOut">
              <a:rPr lang="es-EC" smtClean="0"/>
              <a:t>15/7/2019</a:t>
            </a:fld>
            <a:endParaRPr lang="es-EC"/>
          </a:p>
        </p:txBody>
      </p:sp>
      <p:sp>
        <p:nvSpPr>
          <p:cNvPr id="5" name="Marcador de pie de página 4">
            <a:extLst>
              <a:ext uri="{FF2B5EF4-FFF2-40B4-BE49-F238E27FC236}">
                <a16:creationId xmlns:a16="http://schemas.microsoft.com/office/drawing/2014/main" id="{53514259-B023-4AD3-AD11-57652308A3F6}"/>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B0EC5FB0-AE3A-432C-A0F4-6E28E5CAE530}"/>
              </a:ext>
            </a:extLst>
          </p:cNvPr>
          <p:cNvSpPr>
            <a:spLocks noGrp="1"/>
          </p:cNvSpPr>
          <p:nvPr>
            <p:ph type="sldNum" sz="quarter" idx="12"/>
          </p:nvPr>
        </p:nvSpPr>
        <p:spPr/>
        <p:txBody>
          <a:bodyPr/>
          <a:lstStyle/>
          <a:p>
            <a:fld id="{B3056C00-DFF9-4B23-9E08-17A8E6A24AF2}" type="slidenum">
              <a:rPr lang="es-EC" smtClean="0"/>
              <a:t>‹Nº›</a:t>
            </a:fld>
            <a:endParaRPr lang="es-EC"/>
          </a:p>
        </p:txBody>
      </p:sp>
    </p:spTree>
    <p:extLst>
      <p:ext uri="{BB962C8B-B14F-4D97-AF65-F5344CB8AC3E}">
        <p14:creationId xmlns:p14="http://schemas.microsoft.com/office/powerpoint/2010/main" val="575868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F0FE63-4B04-41C5-A95A-16F9235223C2}"/>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B785DB0C-448D-4B29-B462-883AB50D073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a:extLst>
              <a:ext uri="{FF2B5EF4-FFF2-40B4-BE49-F238E27FC236}">
                <a16:creationId xmlns:a16="http://schemas.microsoft.com/office/drawing/2014/main" id="{15C29A8D-C4ED-46BD-898E-47E23990E50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a:extLst>
              <a:ext uri="{FF2B5EF4-FFF2-40B4-BE49-F238E27FC236}">
                <a16:creationId xmlns:a16="http://schemas.microsoft.com/office/drawing/2014/main" id="{6E3CE63D-21A0-4B5E-B398-86F1CE7FB106}"/>
              </a:ext>
            </a:extLst>
          </p:cNvPr>
          <p:cNvSpPr>
            <a:spLocks noGrp="1"/>
          </p:cNvSpPr>
          <p:nvPr>
            <p:ph type="dt" sz="half" idx="10"/>
          </p:nvPr>
        </p:nvSpPr>
        <p:spPr/>
        <p:txBody>
          <a:bodyPr/>
          <a:lstStyle/>
          <a:p>
            <a:fld id="{9959D2DD-984A-4943-844E-7E34F8EFF26F}" type="datetimeFigureOut">
              <a:rPr lang="es-EC" smtClean="0"/>
              <a:t>15/7/2019</a:t>
            </a:fld>
            <a:endParaRPr lang="es-EC"/>
          </a:p>
        </p:txBody>
      </p:sp>
      <p:sp>
        <p:nvSpPr>
          <p:cNvPr id="6" name="Marcador de pie de página 5">
            <a:extLst>
              <a:ext uri="{FF2B5EF4-FFF2-40B4-BE49-F238E27FC236}">
                <a16:creationId xmlns:a16="http://schemas.microsoft.com/office/drawing/2014/main" id="{F6125B3E-1106-4F08-B2AC-2A2C53FBAECA}"/>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5046B48D-4A10-411F-B54C-EA319A47CADD}"/>
              </a:ext>
            </a:extLst>
          </p:cNvPr>
          <p:cNvSpPr>
            <a:spLocks noGrp="1"/>
          </p:cNvSpPr>
          <p:nvPr>
            <p:ph type="sldNum" sz="quarter" idx="12"/>
          </p:nvPr>
        </p:nvSpPr>
        <p:spPr/>
        <p:txBody>
          <a:bodyPr/>
          <a:lstStyle/>
          <a:p>
            <a:fld id="{B3056C00-DFF9-4B23-9E08-17A8E6A24AF2}" type="slidenum">
              <a:rPr lang="es-EC" smtClean="0"/>
              <a:t>‹Nº›</a:t>
            </a:fld>
            <a:endParaRPr lang="es-EC"/>
          </a:p>
        </p:txBody>
      </p:sp>
    </p:spTree>
    <p:extLst>
      <p:ext uri="{BB962C8B-B14F-4D97-AF65-F5344CB8AC3E}">
        <p14:creationId xmlns:p14="http://schemas.microsoft.com/office/powerpoint/2010/main" val="3677346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E7096F-BFAE-4FD6-8883-85427611C20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3FBF0EB5-A571-40F7-9EE9-FB64614CA9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A23CC31-2F49-4A04-84ED-03F1C1BBDA1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a:extLst>
              <a:ext uri="{FF2B5EF4-FFF2-40B4-BE49-F238E27FC236}">
                <a16:creationId xmlns:a16="http://schemas.microsoft.com/office/drawing/2014/main" id="{CF06C1B5-419B-437E-88A4-D3A3C32263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3D770A8-0729-4AF1-90BF-A0261FA7BE9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a:extLst>
              <a:ext uri="{FF2B5EF4-FFF2-40B4-BE49-F238E27FC236}">
                <a16:creationId xmlns:a16="http://schemas.microsoft.com/office/drawing/2014/main" id="{3CB04614-F5FF-4EE9-BD09-1278B5EF8B51}"/>
              </a:ext>
            </a:extLst>
          </p:cNvPr>
          <p:cNvSpPr>
            <a:spLocks noGrp="1"/>
          </p:cNvSpPr>
          <p:nvPr>
            <p:ph type="dt" sz="half" idx="10"/>
          </p:nvPr>
        </p:nvSpPr>
        <p:spPr/>
        <p:txBody>
          <a:bodyPr/>
          <a:lstStyle/>
          <a:p>
            <a:fld id="{9959D2DD-984A-4943-844E-7E34F8EFF26F}" type="datetimeFigureOut">
              <a:rPr lang="es-EC" smtClean="0"/>
              <a:t>15/7/2019</a:t>
            </a:fld>
            <a:endParaRPr lang="es-EC"/>
          </a:p>
        </p:txBody>
      </p:sp>
      <p:sp>
        <p:nvSpPr>
          <p:cNvPr id="8" name="Marcador de pie de página 7">
            <a:extLst>
              <a:ext uri="{FF2B5EF4-FFF2-40B4-BE49-F238E27FC236}">
                <a16:creationId xmlns:a16="http://schemas.microsoft.com/office/drawing/2014/main" id="{18C9D14B-3E9D-488F-8221-EF45B222D7B8}"/>
              </a:ext>
            </a:extLst>
          </p:cNvPr>
          <p:cNvSpPr>
            <a:spLocks noGrp="1"/>
          </p:cNvSpPr>
          <p:nvPr>
            <p:ph type="ftr" sz="quarter" idx="11"/>
          </p:nvPr>
        </p:nvSpPr>
        <p:spPr/>
        <p:txBody>
          <a:bodyPr/>
          <a:lstStyle/>
          <a:p>
            <a:endParaRPr lang="es-EC"/>
          </a:p>
        </p:txBody>
      </p:sp>
      <p:sp>
        <p:nvSpPr>
          <p:cNvPr id="9" name="Marcador de número de diapositiva 8">
            <a:extLst>
              <a:ext uri="{FF2B5EF4-FFF2-40B4-BE49-F238E27FC236}">
                <a16:creationId xmlns:a16="http://schemas.microsoft.com/office/drawing/2014/main" id="{190F68DE-CACF-4653-8AF8-B0DA0A5DF8FA}"/>
              </a:ext>
            </a:extLst>
          </p:cNvPr>
          <p:cNvSpPr>
            <a:spLocks noGrp="1"/>
          </p:cNvSpPr>
          <p:nvPr>
            <p:ph type="sldNum" sz="quarter" idx="12"/>
          </p:nvPr>
        </p:nvSpPr>
        <p:spPr/>
        <p:txBody>
          <a:bodyPr/>
          <a:lstStyle/>
          <a:p>
            <a:fld id="{B3056C00-DFF9-4B23-9E08-17A8E6A24AF2}" type="slidenum">
              <a:rPr lang="es-EC" smtClean="0"/>
              <a:t>‹Nº›</a:t>
            </a:fld>
            <a:endParaRPr lang="es-EC"/>
          </a:p>
        </p:txBody>
      </p:sp>
    </p:spTree>
    <p:extLst>
      <p:ext uri="{BB962C8B-B14F-4D97-AF65-F5344CB8AC3E}">
        <p14:creationId xmlns:p14="http://schemas.microsoft.com/office/powerpoint/2010/main" val="171018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D16236-D36D-448C-96C9-6ADB2A403DC8}"/>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fecha 2">
            <a:extLst>
              <a:ext uri="{FF2B5EF4-FFF2-40B4-BE49-F238E27FC236}">
                <a16:creationId xmlns:a16="http://schemas.microsoft.com/office/drawing/2014/main" id="{D5F06D70-EFA6-496C-A8D9-003A38C2BFC0}"/>
              </a:ext>
            </a:extLst>
          </p:cNvPr>
          <p:cNvSpPr>
            <a:spLocks noGrp="1"/>
          </p:cNvSpPr>
          <p:nvPr>
            <p:ph type="dt" sz="half" idx="10"/>
          </p:nvPr>
        </p:nvSpPr>
        <p:spPr/>
        <p:txBody>
          <a:bodyPr/>
          <a:lstStyle/>
          <a:p>
            <a:fld id="{9959D2DD-984A-4943-844E-7E34F8EFF26F}" type="datetimeFigureOut">
              <a:rPr lang="es-EC" smtClean="0"/>
              <a:t>15/7/2019</a:t>
            </a:fld>
            <a:endParaRPr lang="es-EC"/>
          </a:p>
        </p:txBody>
      </p:sp>
      <p:sp>
        <p:nvSpPr>
          <p:cNvPr id="4" name="Marcador de pie de página 3">
            <a:extLst>
              <a:ext uri="{FF2B5EF4-FFF2-40B4-BE49-F238E27FC236}">
                <a16:creationId xmlns:a16="http://schemas.microsoft.com/office/drawing/2014/main" id="{35BB64FE-2E31-4855-84EC-D7769262003B}"/>
              </a:ext>
            </a:extLst>
          </p:cNvPr>
          <p:cNvSpPr>
            <a:spLocks noGrp="1"/>
          </p:cNvSpPr>
          <p:nvPr>
            <p:ph type="ftr" sz="quarter" idx="11"/>
          </p:nvPr>
        </p:nvSpPr>
        <p:spPr/>
        <p:txBody>
          <a:bodyPr/>
          <a:lstStyle/>
          <a:p>
            <a:endParaRPr lang="es-EC"/>
          </a:p>
        </p:txBody>
      </p:sp>
      <p:sp>
        <p:nvSpPr>
          <p:cNvPr id="5" name="Marcador de número de diapositiva 4">
            <a:extLst>
              <a:ext uri="{FF2B5EF4-FFF2-40B4-BE49-F238E27FC236}">
                <a16:creationId xmlns:a16="http://schemas.microsoft.com/office/drawing/2014/main" id="{EEB24B03-3D55-48FF-B22F-0B4407091388}"/>
              </a:ext>
            </a:extLst>
          </p:cNvPr>
          <p:cNvSpPr>
            <a:spLocks noGrp="1"/>
          </p:cNvSpPr>
          <p:nvPr>
            <p:ph type="sldNum" sz="quarter" idx="12"/>
          </p:nvPr>
        </p:nvSpPr>
        <p:spPr/>
        <p:txBody>
          <a:bodyPr/>
          <a:lstStyle/>
          <a:p>
            <a:fld id="{B3056C00-DFF9-4B23-9E08-17A8E6A24AF2}" type="slidenum">
              <a:rPr lang="es-EC" smtClean="0"/>
              <a:t>‹Nº›</a:t>
            </a:fld>
            <a:endParaRPr lang="es-EC"/>
          </a:p>
        </p:txBody>
      </p:sp>
    </p:spTree>
    <p:extLst>
      <p:ext uri="{BB962C8B-B14F-4D97-AF65-F5344CB8AC3E}">
        <p14:creationId xmlns:p14="http://schemas.microsoft.com/office/powerpoint/2010/main" val="1789494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BE7E430-E47F-458E-A65B-F0A2A8636A3A}"/>
              </a:ext>
            </a:extLst>
          </p:cNvPr>
          <p:cNvSpPr>
            <a:spLocks noGrp="1"/>
          </p:cNvSpPr>
          <p:nvPr>
            <p:ph type="dt" sz="half" idx="10"/>
          </p:nvPr>
        </p:nvSpPr>
        <p:spPr/>
        <p:txBody>
          <a:bodyPr/>
          <a:lstStyle/>
          <a:p>
            <a:fld id="{9959D2DD-984A-4943-844E-7E34F8EFF26F}" type="datetimeFigureOut">
              <a:rPr lang="es-EC" smtClean="0"/>
              <a:t>15/7/2019</a:t>
            </a:fld>
            <a:endParaRPr lang="es-EC"/>
          </a:p>
        </p:txBody>
      </p:sp>
      <p:sp>
        <p:nvSpPr>
          <p:cNvPr id="3" name="Marcador de pie de página 2">
            <a:extLst>
              <a:ext uri="{FF2B5EF4-FFF2-40B4-BE49-F238E27FC236}">
                <a16:creationId xmlns:a16="http://schemas.microsoft.com/office/drawing/2014/main" id="{9DE0A44B-8759-4AEF-8B08-F2E43018E514}"/>
              </a:ext>
            </a:extLst>
          </p:cNvPr>
          <p:cNvSpPr>
            <a:spLocks noGrp="1"/>
          </p:cNvSpPr>
          <p:nvPr>
            <p:ph type="ftr" sz="quarter" idx="11"/>
          </p:nvPr>
        </p:nvSpPr>
        <p:spPr/>
        <p:txBody>
          <a:bodyPr/>
          <a:lstStyle/>
          <a:p>
            <a:endParaRPr lang="es-EC"/>
          </a:p>
        </p:txBody>
      </p:sp>
      <p:sp>
        <p:nvSpPr>
          <p:cNvPr id="4" name="Marcador de número de diapositiva 3">
            <a:extLst>
              <a:ext uri="{FF2B5EF4-FFF2-40B4-BE49-F238E27FC236}">
                <a16:creationId xmlns:a16="http://schemas.microsoft.com/office/drawing/2014/main" id="{30B8E339-350F-4DA1-A7A2-024C8DDE0F55}"/>
              </a:ext>
            </a:extLst>
          </p:cNvPr>
          <p:cNvSpPr>
            <a:spLocks noGrp="1"/>
          </p:cNvSpPr>
          <p:nvPr>
            <p:ph type="sldNum" sz="quarter" idx="12"/>
          </p:nvPr>
        </p:nvSpPr>
        <p:spPr/>
        <p:txBody>
          <a:bodyPr/>
          <a:lstStyle/>
          <a:p>
            <a:fld id="{B3056C00-DFF9-4B23-9E08-17A8E6A24AF2}" type="slidenum">
              <a:rPr lang="es-EC" smtClean="0"/>
              <a:t>‹Nº›</a:t>
            </a:fld>
            <a:endParaRPr lang="es-EC"/>
          </a:p>
        </p:txBody>
      </p:sp>
    </p:spTree>
    <p:extLst>
      <p:ext uri="{BB962C8B-B14F-4D97-AF65-F5344CB8AC3E}">
        <p14:creationId xmlns:p14="http://schemas.microsoft.com/office/powerpoint/2010/main" val="884662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D0786C-7532-4F2C-BA10-2FE5BD8C8E2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4A137748-1714-4373-8163-2CE92FE04B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a:extLst>
              <a:ext uri="{FF2B5EF4-FFF2-40B4-BE49-F238E27FC236}">
                <a16:creationId xmlns:a16="http://schemas.microsoft.com/office/drawing/2014/main" id="{44F1AEB0-ABAD-4824-AFFD-7351E5226E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9FBF412-9C75-4125-863B-976C16A37E12}"/>
              </a:ext>
            </a:extLst>
          </p:cNvPr>
          <p:cNvSpPr>
            <a:spLocks noGrp="1"/>
          </p:cNvSpPr>
          <p:nvPr>
            <p:ph type="dt" sz="half" idx="10"/>
          </p:nvPr>
        </p:nvSpPr>
        <p:spPr/>
        <p:txBody>
          <a:bodyPr/>
          <a:lstStyle/>
          <a:p>
            <a:fld id="{9959D2DD-984A-4943-844E-7E34F8EFF26F}" type="datetimeFigureOut">
              <a:rPr lang="es-EC" smtClean="0"/>
              <a:t>15/7/2019</a:t>
            </a:fld>
            <a:endParaRPr lang="es-EC"/>
          </a:p>
        </p:txBody>
      </p:sp>
      <p:sp>
        <p:nvSpPr>
          <p:cNvPr id="6" name="Marcador de pie de página 5">
            <a:extLst>
              <a:ext uri="{FF2B5EF4-FFF2-40B4-BE49-F238E27FC236}">
                <a16:creationId xmlns:a16="http://schemas.microsoft.com/office/drawing/2014/main" id="{5518829E-ECE1-4E82-9DFC-9AC9AFD92369}"/>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4C31966E-434E-4E05-9799-5407104AAD46}"/>
              </a:ext>
            </a:extLst>
          </p:cNvPr>
          <p:cNvSpPr>
            <a:spLocks noGrp="1"/>
          </p:cNvSpPr>
          <p:nvPr>
            <p:ph type="sldNum" sz="quarter" idx="12"/>
          </p:nvPr>
        </p:nvSpPr>
        <p:spPr/>
        <p:txBody>
          <a:bodyPr/>
          <a:lstStyle/>
          <a:p>
            <a:fld id="{B3056C00-DFF9-4B23-9E08-17A8E6A24AF2}" type="slidenum">
              <a:rPr lang="es-EC" smtClean="0"/>
              <a:t>‹Nº›</a:t>
            </a:fld>
            <a:endParaRPr lang="es-EC"/>
          </a:p>
        </p:txBody>
      </p:sp>
    </p:spTree>
    <p:extLst>
      <p:ext uri="{BB962C8B-B14F-4D97-AF65-F5344CB8AC3E}">
        <p14:creationId xmlns:p14="http://schemas.microsoft.com/office/powerpoint/2010/main" val="593729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A9E1FA-7F2A-4A2E-9340-A172D792393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posición de imagen 2">
            <a:extLst>
              <a:ext uri="{FF2B5EF4-FFF2-40B4-BE49-F238E27FC236}">
                <a16:creationId xmlns:a16="http://schemas.microsoft.com/office/drawing/2014/main" id="{10ADD968-1EEF-4A19-8184-3B882B3958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Marcador de texto 3">
            <a:extLst>
              <a:ext uri="{FF2B5EF4-FFF2-40B4-BE49-F238E27FC236}">
                <a16:creationId xmlns:a16="http://schemas.microsoft.com/office/drawing/2014/main" id="{B574F017-390E-42D7-8C34-50FE4D191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8A6959E-E885-423D-8AD5-1CD5C174C2C1}"/>
              </a:ext>
            </a:extLst>
          </p:cNvPr>
          <p:cNvSpPr>
            <a:spLocks noGrp="1"/>
          </p:cNvSpPr>
          <p:nvPr>
            <p:ph type="dt" sz="half" idx="10"/>
          </p:nvPr>
        </p:nvSpPr>
        <p:spPr/>
        <p:txBody>
          <a:bodyPr/>
          <a:lstStyle/>
          <a:p>
            <a:fld id="{9959D2DD-984A-4943-844E-7E34F8EFF26F}" type="datetimeFigureOut">
              <a:rPr lang="es-EC" smtClean="0"/>
              <a:t>15/7/2019</a:t>
            </a:fld>
            <a:endParaRPr lang="es-EC"/>
          </a:p>
        </p:txBody>
      </p:sp>
      <p:sp>
        <p:nvSpPr>
          <p:cNvPr id="6" name="Marcador de pie de página 5">
            <a:extLst>
              <a:ext uri="{FF2B5EF4-FFF2-40B4-BE49-F238E27FC236}">
                <a16:creationId xmlns:a16="http://schemas.microsoft.com/office/drawing/2014/main" id="{66E76D6F-20F8-4576-9468-9E0D0AF313BB}"/>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E952587F-89D9-4B43-B912-C6A6F3C4A674}"/>
              </a:ext>
            </a:extLst>
          </p:cNvPr>
          <p:cNvSpPr>
            <a:spLocks noGrp="1"/>
          </p:cNvSpPr>
          <p:nvPr>
            <p:ph type="sldNum" sz="quarter" idx="12"/>
          </p:nvPr>
        </p:nvSpPr>
        <p:spPr/>
        <p:txBody>
          <a:bodyPr/>
          <a:lstStyle/>
          <a:p>
            <a:fld id="{B3056C00-DFF9-4B23-9E08-17A8E6A24AF2}" type="slidenum">
              <a:rPr lang="es-EC" smtClean="0"/>
              <a:t>‹Nº›</a:t>
            </a:fld>
            <a:endParaRPr lang="es-EC"/>
          </a:p>
        </p:txBody>
      </p:sp>
    </p:spTree>
    <p:extLst>
      <p:ext uri="{BB962C8B-B14F-4D97-AF65-F5344CB8AC3E}">
        <p14:creationId xmlns:p14="http://schemas.microsoft.com/office/powerpoint/2010/main" val="2322539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F9C0BD3-87DD-4425-A69D-8212F0075F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0A250D31-EF56-4FBA-AF5A-149CC80293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5CA7F207-591A-446C-84EF-870E600093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9D2DD-984A-4943-844E-7E34F8EFF26F}" type="datetimeFigureOut">
              <a:rPr lang="es-EC" smtClean="0"/>
              <a:t>15/7/2019</a:t>
            </a:fld>
            <a:endParaRPr lang="es-EC"/>
          </a:p>
        </p:txBody>
      </p:sp>
      <p:sp>
        <p:nvSpPr>
          <p:cNvPr id="5" name="Marcador de pie de página 4">
            <a:extLst>
              <a:ext uri="{FF2B5EF4-FFF2-40B4-BE49-F238E27FC236}">
                <a16:creationId xmlns:a16="http://schemas.microsoft.com/office/drawing/2014/main" id="{23C5381D-4D0E-4D01-B54F-2BAF759DAD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a:extLst>
              <a:ext uri="{FF2B5EF4-FFF2-40B4-BE49-F238E27FC236}">
                <a16:creationId xmlns:a16="http://schemas.microsoft.com/office/drawing/2014/main" id="{2338AA00-E9E4-41A3-8B45-1A2946616C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056C00-DFF9-4B23-9E08-17A8E6A24AF2}" type="slidenum">
              <a:rPr lang="es-EC" smtClean="0"/>
              <a:t>‹Nº›</a:t>
            </a:fld>
            <a:endParaRPr lang="es-EC"/>
          </a:p>
        </p:txBody>
      </p:sp>
    </p:spTree>
    <p:extLst>
      <p:ext uri="{BB962C8B-B14F-4D97-AF65-F5344CB8AC3E}">
        <p14:creationId xmlns:p14="http://schemas.microsoft.com/office/powerpoint/2010/main" val="115411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your_ip_or_domain:8080/"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jenkins_host_ip:8080/"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your_ip_or_domain:808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D502E4-57BD-4A7F-AE1C-F92760DEAF9C}"/>
              </a:ext>
            </a:extLst>
          </p:cNvPr>
          <p:cNvSpPr>
            <a:spLocks noGrp="1"/>
          </p:cNvSpPr>
          <p:nvPr>
            <p:ph type="ctrTitle"/>
          </p:nvPr>
        </p:nvSpPr>
        <p:spPr/>
        <p:txBody>
          <a:bodyPr/>
          <a:lstStyle/>
          <a:p>
            <a:r>
              <a:rPr lang="es-EC" b="1" dirty="0">
                <a:latin typeface="Arial Black" panose="020B0A04020102020204" pitchFamily="34" charset="0"/>
              </a:rPr>
              <a:t>Integración Continua</a:t>
            </a:r>
          </a:p>
        </p:txBody>
      </p:sp>
      <p:sp>
        <p:nvSpPr>
          <p:cNvPr id="3" name="Subtítulo 2">
            <a:extLst>
              <a:ext uri="{FF2B5EF4-FFF2-40B4-BE49-F238E27FC236}">
                <a16:creationId xmlns:a16="http://schemas.microsoft.com/office/drawing/2014/main" id="{8230006C-A721-460F-A493-72D40AF1E429}"/>
              </a:ext>
            </a:extLst>
          </p:cNvPr>
          <p:cNvSpPr>
            <a:spLocks noGrp="1"/>
          </p:cNvSpPr>
          <p:nvPr>
            <p:ph type="subTitle" idx="1"/>
          </p:nvPr>
        </p:nvSpPr>
        <p:spPr/>
        <p:txBody>
          <a:bodyPr/>
          <a:lstStyle/>
          <a:p>
            <a:r>
              <a:rPr lang="es-EC" b="1" dirty="0">
                <a:latin typeface="Arial" panose="020B0604020202020204" pitchFamily="34" charset="0"/>
                <a:cs typeface="Arial" panose="020B0604020202020204" pitchFamily="34" charset="0"/>
              </a:rPr>
              <a:t>Con Jenkins</a:t>
            </a:r>
          </a:p>
        </p:txBody>
      </p:sp>
    </p:spTree>
    <p:extLst>
      <p:ext uri="{BB962C8B-B14F-4D97-AF65-F5344CB8AC3E}">
        <p14:creationId xmlns:p14="http://schemas.microsoft.com/office/powerpoint/2010/main" val="189240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7026CCD-3E7E-4C36-A248-A195D9926078}"/>
              </a:ext>
            </a:extLst>
          </p:cNvPr>
          <p:cNvSpPr>
            <a:spLocks noGrp="1"/>
          </p:cNvSpPr>
          <p:nvPr>
            <p:ph idx="1"/>
          </p:nvPr>
        </p:nvSpPr>
        <p:spPr>
          <a:xfrm>
            <a:off x="838200" y="585927"/>
            <a:ext cx="10515600" cy="5797118"/>
          </a:xfrm>
        </p:spPr>
        <p:txBody>
          <a:bodyPr>
            <a:normAutofit/>
          </a:bodyPr>
          <a:lstStyle/>
          <a:p>
            <a:pPr marL="0" indent="0">
              <a:buNone/>
            </a:pPr>
            <a:r>
              <a:rPr lang="es-EC" sz="3000" b="1" dirty="0"/>
              <a:t>5) Descargar </a:t>
            </a:r>
            <a:r>
              <a:rPr lang="es-EC" sz="3000" b="1" dirty="0" err="1"/>
              <a:t>plugins</a:t>
            </a:r>
            <a:r>
              <a:rPr lang="es-EC" sz="3000" b="1" dirty="0"/>
              <a:t> a utilizar</a:t>
            </a:r>
          </a:p>
          <a:p>
            <a:pPr marL="0" indent="0">
              <a:buNone/>
            </a:pPr>
            <a:r>
              <a:rPr lang="en-US" sz="2400" dirty="0"/>
              <a:t>La </a:t>
            </a:r>
            <a:r>
              <a:rPr lang="en-US" sz="2400" dirty="0" err="1"/>
              <a:t>siguiente</a:t>
            </a:r>
            <a:r>
              <a:rPr lang="en-US" sz="2400" dirty="0"/>
              <a:t> Ventana </a:t>
            </a:r>
            <a:r>
              <a:rPr lang="en-US" sz="2400" dirty="0" err="1"/>
              <a:t>muestra</a:t>
            </a:r>
            <a:r>
              <a:rPr lang="en-US" sz="2400" dirty="0"/>
              <a:t> la </a:t>
            </a:r>
            <a:r>
              <a:rPr lang="en-US" sz="2400" dirty="0" err="1"/>
              <a:t>opcion</a:t>
            </a:r>
            <a:r>
              <a:rPr lang="en-US" sz="2400" dirty="0"/>
              <a:t>:</a:t>
            </a:r>
          </a:p>
          <a:p>
            <a:pPr marL="0" indent="0">
              <a:buNone/>
            </a:pPr>
            <a:r>
              <a:rPr lang="en-US" sz="2400" b="1" dirty="0"/>
              <a:t>Install suggested plugins</a:t>
            </a:r>
          </a:p>
          <a:p>
            <a:pPr marL="0" indent="0">
              <a:buNone/>
            </a:pPr>
            <a:endParaRPr lang="en-US" sz="2400" b="1" dirty="0"/>
          </a:p>
          <a:p>
            <a:pPr marL="0" indent="0">
              <a:buNone/>
            </a:pPr>
            <a:r>
              <a:rPr lang="en-US" sz="2400" dirty="0"/>
              <a:t>Lo </a:t>
            </a:r>
            <a:r>
              <a:rPr lang="en-US" sz="2400" dirty="0" err="1"/>
              <a:t>seleccionamos</a:t>
            </a:r>
            <a:r>
              <a:rPr lang="en-US" sz="2400" dirty="0"/>
              <a:t> para </a:t>
            </a:r>
            <a:r>
              <a:rPr lang="en-US" sz="2400" dirty="0" err="1"/>
              <a:t>instalar</a:t>
            </a:r>
            <a:r>
              <a:rPr lang="en-US" sz="2400" dirty="0"/>
              <a:t> los plugins </a:t>
            </a:r>
            <a:r>
              <a:rPr lang="en-US" sz="2400" dirty="0" err="1"/>
              <a:t>necesarios</a:t>
            </a:r>
            <a:r>
              <a:rPr lang="en-US" sz="2400" dirty="0"/>
              <a:t> para Jenkins CI</a:t>
            </a:r>
          </a:p>
          <a:p>
            <a:pPr marL="0" indent="0">
              <a:buNone/>
            </a:pPr>
            <a:endParaRPr lang="es-419" sz="1600" dirty="0"/>
          </a:p>
          <a:p>
            <a:pPr marL="0" indent="0">
              <a:buNone/>
            </a:pPr>
            <a:endParaRPr lang="es-419" sz="2400" dirty="0"/>
          </a:p>
        </p:txBody>
      </p:sp>
      <p:pic>
        <p:nvPicPr>
          <p:cNvPr id="5122" name="Picture 2" descr="https://linuxize.com/post/how-to-install-jenkins-on-ubuntu-18-04/customize-jenkins_hu1cb104bb89f767fdac96ebfecc6c04d0_53686_600x0_resize_q75_box.jpg">
            <a:extLst>
              <a:ext uri="{FF2B5EF4-FFF2-40B4-BE49-F238E27FC236}">
                <a16:creationId xmlns:a16="http://schemas.microsoft.com/office/drawing/2014/main" id="{71739A27-C77C-4C59-B969-6E7093CE7A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181350"/>
            <a:ext cx="4252597" cy="330993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linuxize.com/post/how-to-install-jenkins-on-ubuntu-18-04/jenkins-getting-started_hu4965eddf303984f869a67fd6fe23ee72_63429_600x0_resize_q75_box.jpg">
            <a:extLst>
              <a:ext uri="{FF2B5EF4-FFF2-40B4-BE49-F238E27FC236}">
                <a16:creationId xmlns:a16="http://schemas.microsoft.com/office/drawing/2014/main" id="{58691D8D-5B2D-4899-B1FD-C07762FF91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4150" y="3181350"/>
            <a:ext cx="4252597" cy="3309938"/>
          </a:xfrm>
          <a:prstGeom prst="rect">
            <a:avLst/>
          </a:prstGeom>
          <a:noFill/>
          <a:extLst>
            <a:ext uri="{909E8E84-426E-40DD-AFC4-6F175D3DCCD1}">
              <a14:hiddenFill xmlns:a14="http://schemas.microsoft.com/office/drawing/2010/main">
                <a:solidFill>
                  <a:srgbClr val="FFFFFF"/>
                </a:solidFill>
              </a14:hiddenFill>
            </a:ext>
          </a:extLst>
        </p:spPr>
      </p:pic>
      <p:sp>
        <p:nvSpPr>
          <p:cNvPr id="2" name="Flecha: a la derecha 1">
            <a:extLst>
              <a:ext uri="{FF2B5EF4-FFF2-40B4-BE49-F238E27FC236}">
                <a16:creationId xmlns:a16="http://schemas.microsoft.com/office/drawing/2014/main" id="{09DF5BCB-5CB5-496E-961C-810C2D48DAD7}"/>
              </a:ext>
            </a:extLst>
          </p:cNvPr>
          <p:cNvSpPr/>
          <p:nvPr/>
        </p:nvSpPr>
        <p:spPr>
          <a:xfrm>
            <a:off x="5381625" y="4505325"/>
            <a:ext cx="876300" cy="4667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Tree>
    <p:extLst>
      <p:ext uri="{BB962C8B-B14F-4D97-AF65-F5344CB8AC3E}">
        <p14:creationId xmlns:p14="http://schemas.microsoft.com/office/powerpoint/2010/main" val="2243569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7026CCD-3E7E-4C36-A248-A195D9926078}"/>
              </a:ext>
            </a:extLst>
          </p:cNvPr>
          <p:cNvSpPr>
            <a:spLocks noGrp="1"/>
          </p:cNvSpPr>
          <p:nvPr>
            <p:ph idx="1"/>
          </p:nvPr>
        </p:nvSpPr>
        <p:spPr>
          <a:xfrm>
            <a:off x="838200" y="585927"/>
            <a:ext cx="10515600" cy="5797118"/>
          </a:xfrm>
        </p:spPr>
        <p:txBody>
          <a:bodyPr>
            <a:normAutofit/>
          </a:bodyPr>
          <a:lstStyle/>
          <a:p>
            <a:pPr marL="0" indent="0">
              <a:buNone/>
            </a:pPr>
            <a:r>
              <a:rPr lang="es-EC" sz="3000" b="1" dirty="0"/>
              <a:t>6) Creamos un usuario administrador</a:t>
            </a:r>
          </a:p>
          <a:p>
            <a:pPr marL="0" indent="0">
              <a:buNone/>
            </a:pPr>
            <a:r>
              <a:rPr lang="es-AR" sz="2400" dirty="0"/>
              <a:t>Una vez configurado nuestro entorno, creamos un acceso con permisos de administrador y damos clic en </a:t>
            </a:r>
            <a:r>
              <a:rPr lang="es-AR" sz="2400" b="1" dirty="0" err="1"/>
              <a:t>Save</a:t>
            </a:r>
            <a:r>
              <a:rPr lang="es-AR" sz="2400" b="1" dirty="0"/>
              <a:t> and </a:t>
            </a:r>
            <a:r>
              <a:rPr lang="es-AR" sz="2400" b="1" dirty="0" err="1"/>
              <a:t>Continue</a:t>
            </a:r>
            <a:endParaRPr lang="es-AR" sz="2400" b="1" dirty="0"/>
          </a:p>
          <a:p>
            <a:pPr marL="0" indent="0">
              <a:buNone/>
            </a:pPr>
            <a:endParaRPr lang="es-419" sz="1600" dirty="0"/>
          </a:p>
          <a:p>
            <a:pPr marL="0" indent="0">
              <a:buNone/>
            </a:pPr>
            <a:endParaRPr lang="es-419" sz="2400" dirty="0"/>
          </a:p>
        </p:txBody>
      </p:sp>
      <p:pic>
        <p:nvPicPr>
          <p:cNvPr id="6146" name="Picture 2" descr="https://linuxize.com/post/how-to-install-jenkins-on-ubuntu-18-04/jenkins-create-admin-user_hude9803b4cc603eb2b5f73825b5379854_36992_600x0_resize_q75_box.jpg">
            <a:extLst>
              <a:ext uri="{FF2B5EF4-FFF2-40B4-BE49-F238E27FC236}">
                <a16:creationId xmlns:a16="http://schemas.microsoft.com/office/drawing/2014/main" id="{AEB6978A-AC8C-427A-9B5E-B1560B364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575" y="2228294"/>
            <a:ext cx="4582659" cy="3566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4951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7026CCD-3E7E-4C36-A248-A195D9926078}"/>
              </a:ext>
            </a:extLst>
          </p:cNvPr>
          <p:cNvSpPr>
            <a:spLocks noGrp="1"/>
          </p:cNvSpPr>
          <p:nvPr>
            <p:ph idx="1"/>
          </p:nvPr>
        </p:nvSpPr>
        <p:spPr>
          <a:xfrm>
            <a:off x="838200" y="585927"/>
            <a:ext cx="10515600" cy="5797118"/>
          </a:xfrm>
        </p:spPr>
        <p:txBody>
          <a:bodyPr>
            <a:normAutofit/>
          </a:bodyPr>
          <a:lstStyle/>
          <a:p>
            <a:pPr marL="0" indent="0">
              <a:buNone/>
            </a:pPr>
            <a:r>
              <a:rPr lang="es-EC" sz="3000" b="1" dirty="0"/>
              <a:t>7) Configuramos ruta y puerto (si es necesario)</a:t>
            </a:r>
          </a:p>
          <a:p>
            <a:pPr marL="0" indent="0">
              <a:buNone/>
            </a:pPr>
            <a:r>
              <a:rPr lang="es-419" sz="1600" dirty="0"/>
              <a:t>En caso de que el puerto 8080 este ocupado por otro servicio, podemos cambiarlo (solo si es necesario.)</a:t>
            </a:r>
          </a:p>
          <a:p>
            <a:pPr marL="0" indent="0">
              <a:buNone/>
            </a:pPr>
            <a:r>
              <a:rPr lang="es-419" sz="1600" dirty="0"/>
              <a:t>Damos clic en </a:t>
            </a:r>
            <a:r>
              <a:rPr lang="es-419" sz="1600" b="1" dirty="0" err="1"/>
              <a:t>Save</a:t>
            </a:r>
            <a:r>
              <a:rPr lang="es-419" sz="1600" b="1" dirty="0"/>
              <a:t> and </a:t>
            </a:r>
            <a:r>
              <a:rPr lang="es-419" sz="1600" b="1" dirty="0" err="1"/>
              <a:t>Finish</a:t>
            </a:r>
            <a:r>
              <a:rPr lang="es-419" sz="1600" b="1" dirty="0"/>
              <a:t> </a:t>
            </a:r>
            <a:r>
              <a:rPr lang="es-419" sz="1600" dirty="0"/>
              <a:t>y Reiniciamos Jenkins para poder utilizarlo</a:t>
            </a:r>
          </a:p>
          <a:p>
            <a:pPr marL="0" indent="0">
              <a:buNone/>
            </a:pPr>
            <a:endParaRPr lang="es-419" sz="2400" dirty="0"/>
          </a:p>
        </p:txBody>
      </p:sp>
      <p:pic>
        <p:nvPicPr>
          <p:cNvPr id="8194" name="Picture 2" descr="https://linuxize.com/post/how-to-install-jenkins-on-ubuntu-18-04/jenkins-instance-configuration_hue0590329ea505a29a79bdaa150b05990_50390_600x0_resize_q75_box.jpg">
            <a:extLst>
              <a:ext uri="{FF2B5EF4-FFF2-40B4-BE49-F238E27FC236}">
                <a16:creationId xmlns:a16="http://schemas.microsoft.com/office/drawing/2014/main" id="{30D842AE-52E2-439F-AA4B-126B7238B4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307732"/>
            <a:ext cx="4653748" cy="3622167"/>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linuxize.com/post/how-to-install-jenkins-on-ubuntu-18-04/jenkins-is-ready_hu3da675c8f3b82e406e68ceb52ab60309_26265_600x0_resize_q75_box.jpg">
            <a:extLst>
              <a:ext uri="{FF2B5EF4-FFF2-40B4-BE49-F238E27FC236}">
                <a16:creationId xmlns:a16="http://schemas.microsoft.com/office/drawing/2014/main" id="{8F914BFD-8343-47EF-9F2A-82B2B1DF5B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4226" y="2307732"/>
            <a:ext cx="4653748" cy="3622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978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7026CCD-3E7E-4C36-A248-A195D9926078}"/>
              </a:ext>
            </a:extLst>
          </p:cNvPr>
          <p:cNvSpPr>
            <a:spLocks noGrp="1"/>
          </p:cNvSpPr>
          <p:nvPr>
            <p:ph idx="1"/>
          </p:nvPr>
        </p:nvSpPr>
        <p:spPr>
          <a:xfrm>
            <a:off x="838200" y="585927"/>
            <a:ext cx="10515600" cy="5797118"/>
          </a:xfrm>
        </p:spPr>
        <p:txBody>
          <a:bodyPr>
            <a:normAutofit/>
          </a:bodyPr>
          <a:lstStyle/>
          <a:p>
            <a:pPr marL="0" indent="0">
              <a:buNone/>
            </a:pPr>
            <a:r>
              <a:rPr lang="es-EC" sz="3000" b="1" dirty="0"/>
              <a:t>8) Iniciar sesión y </a:t>
            </a:r>
            <a:r>
              <a:rPr lang="es-EC" sz="3000" b="1" dirty="0" err="1"/>
              <a:t>dashboard</a:t>
            </a:r>
            <a:r>
              <a:rPr lang="es-EC" sz="3000" b="1" dirty="0"/>
              <a:t> Iniciar</a:t>
            </a:r>
          </a:p>
          <a:p>
            <a:pPr marL="0" indent="0">
              <a:buNone/>
            </a:pPr>
            <a:r>
              <a:rPr lang="es-419" sz="1600" dirty="0"/>
              <a:t>Podemos iniciar sesión, accediendo a: </a:t>
            </a:r>
            <a:r>
              <a:rPr lang="en-US" sz="1600" dirty="0">
                <a:hlinkClick r:id="rId2"/>
              </a:rPr>
              <a:t>http://your_ip_or_domain:</a:t>
            </a:r>
            <a:r>
              <a:rPr lang="en-US" sz="1600" b="1" dirty="0">
                <a:hlinkClick r:id="rId2"/>
              </a:rPr>
              <a:t>8080</a:t>
            </a:r>
            <a:endParaRPr lang="en-US" sz="1600" b="1" dirty="0"/>
          </a:p>
          <a:p>
            <a:pPr marL="0" indent="0">
              <a:buNone/>
            </a:pPr>
            <a:r>
              <a:rPr lang="es-419" sz="1600" dirty="0"/>
              <a:t>Tendremos acceso al </a:t>
            </a:r>
            <a:r>
              <a:rPr lang="es-419" sz="1600" dirty="0" err="1"/>
              <a:t>Dashboard</a:t>
            </a:r>
            <a:r>
              <a:rPr lang="es-419" sz="1600" dirty="0"/>
              <a:t>:</a:t>
            </a:r>
          </a:p>
          <a:p>
            <a:pPr marL="0" indent="0">
              <a:buNone/>
            </a:pPr>
            <a:endParaRPr lang="es-419" sz="2400" dirty="0"/>
          </a:p>
        </p:txBody>
      </p:sp>
      <p:pic>
        <p:nvPicPr>
          <p:cNvPr id="9218" name="Picture 2" descr="https://linuxize.com/post/how-to-install-jenkins-on-ubuntu-18-04/jenkins-homepage_hu004045fc7e4b3d755da189b614961948_43272_600x0_resize_q75_box.jpg">
            <a:extLst>
              <a:ext uri="{FF2B5EF4-FFF2-40B4-BE49-F238E27FC236}">
                <a16:creationId xmlns:a16="http://schemas.microsoft.com/office/drawing/2014/main" id="{933FD2B7-B183-4099-9424-9963ABC3B2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095" y="2018930"/>
            <a:ext cx="7438832" cy="4364115"/>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392B46F7-FBBB-44E1-AB59-DA844B752329}"/>
              </a:ext>
            </a:extLst>
          </p:cNvPr>
          <p:cNvSpPr txBox="1"/>
          <p:nvPr/>
        </p:nvSpPr>
        <p:spPr>
          <a:xfrm>
            <a:off x="5220070" y="3703753"/>
            <a:ext cx="2388093" cy="369332"/>
          </a:xfrm>
          <a:prstGeom prst="rect">
            <a:avLst/>
          </a:prstGeom>
          <a:noFill/>
        </p:spPr>
        <p:txBody>
          <a:bodyPr wrap="square" rtlCol="0">
            <a:spAutoFit/>
          </a:bodyPr>
          <a:lstStyle/>
          <a:p>
            <a:r>
              <a:rPr lang="es-EC" dirty="0">
                <a:solidFill>
                  <a:srgbClr val="FF0000"/>
                </a:solidFill>
              </a:rPr>
              <a:t>Área de trabajos</a:t>
            </a:r>
          </a:p>
        </p:txBody>
      </p:sp>
      <p:sp>
        <p:nvSpPr>
          <p:cNvPr id="7" name="CuadroTexto 6">
            <a:extLst>
              <a:ext uri="{FF2B5EF4-FFF2-40B4-BE49-F238E27FC236}">
                <a16:creationId xmlns:a16="http://schemas.microsoft.com/office/drawing/2014/main" id="{06E85DB4-1AB1-4000-9E59-3529CC9135CD}"/>
              </a:ext>
            </a:extLst>
          </p:cNvPr>
          <p:cNvSpPr txBox="1"/>
          <p:nvPr/>
        </p:nvSpPr>
        <p:spPr>
          <a:xfrm rot="16200000">
            <a:off x="821101" y="2911049"/>
            <a:ext cx="2388093" cy="369332"/>
          </a:xfrm>
          <a:prstGeom prst="rect">
            <a:avLst/>
          </a:prstGeom>
          <a:noFill/>
        </p:spPr>
        <p:txBody>
          <a:bodyPr wrap="square" rtlCol="0">
            <a:spAutoFit/>
          </a:bodyPr>
          <a:lstStyle/>
          <a:p>
            <a:r>
              <a:rPr lang="es-EC" dirty="0" err="1">
                <a:solidFill>
                  <a:srgbClr val="FF0000"/>
                </a:solidFill>
              </a:rPr>
              <a:t>Menu</a:t>
            </a:r>
            <a:r>
              <a:rPr lang="es-EC" dirty="0">
                <a:solidFill>
                  <a:srgbClr val="FF0000"/>
                </a:solidFill>
              </a:rPr>
              <a:t> principal</a:t>
            </a:r>
          </a:p>
        </p:txBody>
      </p:sp>
      <p:sp>
        <p:nvSpPr>
          <p:cNvPr id="8" name="CuadroTexto 7">
            <a:extLst>
              <a:ext uri="{FF2B5EF4-FFF2-40B4-BE49-F238E27FC236}">
                <a16:creationId xmlns:a16="http://schemas.microsoft.com/office/drawing/2014/main" id="{EA597F05-5047-4A31-AD7E-409D6680927E}"/>
              </a:ext>
            </a:extLst>
          </p:cNvPr>
          <p:cNvSpPr txBox="1"/>
          <p:nvPr/>
        </p:nvSpPr>
        <p:spPr>
          <a:xfrm>
            <a:off x="2456073" y="5692354"/>
            <a:ext cx="2388093" cy="369332"/>
          </a:xfrm>
          <a:prstGeom prst="rect">
            <a:avLst/>
          </a:prstGeom>
          <a:noFill/>
        </p:spPr>
        <p:txBody>
          <a:bodyPr wrap="square" rtlCol="0">
            <a:spAutoFit/>
          </a:bodyPr>
          <a:lstStyle/>
          <a:p>
            <a:r>
              <a:rPr lang="es-EC" dirty="0">
                <a:solidFill>
                  <a:srgbClr val="FF0000"/>
                </a:solidFill>
              </a:rPr>
              <a:t>Historial de </a:t>
            </a:r>
            <a:r>
              <a:rPr lang="es-EC" dirty="0" err="1">
                <a:solidFill>
                  <a:srgbClr val="FF0000"/>
                </a:solidFill>
              </a:rPr>
              <a:t>Builds</a:t>
            </a:r>
            <a:endParaRPr lang="es-EC" dirty="0">
              <a:solidFill>
                <a:srgbClr val="FF0000"/>
              </a:solidFill>
            </a:endParaRPr>
          </a:p>
        </p:txBody>
      </p:sp>
    </p:spTree>
    <p:extLst>
      <p:ext uri="{BB962C8B-B14F-4D97-AF65-F5344CB8AC3E}">
        <p14:creationId xmlns:p14="http://schemas.microsoft.com/office/powerpoint/2010/main" val="1585200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12756F-564A-402B-89BD-3EA236BEC36C}"/>
              </a:ext>
            </a:extLst>
          </p:cNvPr>
          <p:cNvSpPr>
            <a:spLocks noGrp="1"/>
          </p:cNvSpPr>
          <p:nvPr>
            <p:ph type="title"/>
          </p:nvPr>
        </p:nvSpPr>
        <p:spPr>
          <a:xfrm>
            <a:off x="838200" y="365125"/>
            <a:ext cx="10515600" cy="6239861"/>
          </a:xfrm>
        </p:spPr>
        <p:txBody>
          <a:bodyPr/>
          <a:lstStyle/>
          <a:p>
            <a:pPr algn="ctr"/>
            <a:r>
              <a:rPr lang="es-EC" sz="8000" dirty="0">
                <a:latin typeface="Arial Black" panose="020B0A04020102020204" pitchFamily="34" charset="0"/>
              </a:rPr>
              <a:t>2</a:t>
            </a:r>
            <a:br>
              <a:rPr lang="es-EC" sz="6000" dirty="0"/>
            </a:br>
            <a:r>
              <a:rPr lang="es-EC" sz="6000" dirty="0"/>
              <a:t>Mi primer trabajo en Jenkins</a:t>
            </a:r>
            <a:endParaRPr lang="es-EC" dirty="0"/>
          </a:p>
        </p:txBody>
      </p:sp>
    </p:spTree>
    <p:extLst>
      <p:ext uri="{BB962C8B-B14F-4D97-AF65-F5344CB8AC3E}">
        <p14:creationId xmlns:p14="http://schemas.microsoft.com/office/powerpoint/2010/main" val="4032878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2D1885-3A39-462D-84DF-7084C97004A7}"/>
              </a:ext>
            </a:extLst>
          </p:cNvPr>
          <p:cNvSpPr>
            <a:spLocks noGrp="1"/>
          </p:cNvSpPr>
          <p:nvPr>
            <p:ph type="title"/>
          </p:nvPr>
        </p:nvSpPr>
        <p:spPr/>
        <p:txBody>
          <a:bodyPr/>
          <a:lstStyle/>
          <a:p>
            <a:r>
              <a:rPr lang="es-EC" dirty="0">
                <a:latin typeface="Roboto" pitchFamily="2" charset="0"/>
                <a:ea typeface="Roboto" pitchFamily="2" charset="0"/>
              </a:rPr>
              <a:t>Proyecto: </a:t>
            </a:r>
            <a:r>
              <a:rPr lang="es-EC" dirty="0" err="1">
                <a:latin typeface="Roboto" pitchFamily="2" charset="0"/>
                <a:ea typeface="Roboto" pitchFamily="2" charset="0"/>
              </a:rPr>
              <a:t>BookStore</a:t>
            </a:r>
            <a:r>
              <a:rPr lang="es-EC" dirty="0">
                <a:latin typeface="Roboto" pitchFamily="2" charset="0"/>
                <a:ea typeface="Roboto" pitchFamily="2" charset="0"/>
              </a:rPr>
              <a:t> (en Django/</a:t>
            </a:r>
            <a:r>
              <a:rPr lang="es-EC" dirty="0" err="1">
                <a:latin typeface="Roboto" pitchFamily="2" charset="0"/>
                <a:ea typeface="Roboto" pitchFamily="2" charset="0"/>
              </a:rPr>
              <a:t>python</a:t>
            </a:r>
            <a:r>
              <a:rPr lang="es-EC" dirty="0">
                <a:latin typeface="Roboto" pitchFamily="2" charset="0"/>
                <a:ea typeface="Roboto" pitchFamily="2" charset="0"/>
              </a:rPr>
              <a:t>)</a:t>
            </a:r>
          </a:p>
        </p:txBody>
      </p:sp>
      <p:sp>
        <p:nvSpPr>
          <p:cNvPr id="3" name="Marcador de contenido 2">
            <a:extLst>
              <a:ext uri="{FF2B5EF4-FFF2-40B4-BE49-F238E27FC236}">
                <a16:creationId xmlns:a16="http://schemas.microsoft.com/office/drawing/2014/main" id="{0CBFEFD2-7C7F-44CF-B3F7-6DFD078C8406}"/>
              </a:ext>
            </a:extLst>
          </p:cNvPr>
          <p:cNvSpPr>
            <a:spLocks noGrp="1"/>
          </p:cNvSpPr>
          <p:nvPr>
            <p:ph idx="1"/>
          </p:nvPr>
        </p:nvSpPr>
        <p:spPr>
          <a:xfrm>
            <a:off x="838200" y="1825625"/>
            <a:ext cx="4461769" cy="4351338"/>
          </a:xfrm>
        </p:spPr>
        <p:txBody>
          <a:bodyPr>
            <a:normAutofit fontScale="92500" lnSpcReduction="10000"/>
          </a:bodyPr>
          <a:lstStyle/>
          <a:p>
            <a:pPr marL="0" indent="0">
              <a:buNone/>
            </a:pPr>
            <a:r>
              <a:rPr lang="es-EC" dirty="0"/>
              <a:t>Una tienda de libro tiene un sistema, para registrar los libros que tiene en inventario </a:t>
            </a:r>
            <a:r>
              <a:rPr lang="es-EC" b="1" dirty="0"/>
              <a:t>(CRUD BOOKS)</a:t>
            </a:r>
          </a:p>
          <a:p>
            <a:pPr marL="0" indent="0">
              <a:buNone/>
            </a:pPr>
            <a:endParaRPr lang="es-EC" b="1" dirty="0"/>
          </a:p>
          <a:p>
            <a:pPr marL="0" indent="0">
              <a:buNone/>
            </a:pPr>
            <a:r>
              <a:rPr lang="es-EC" dirty="0"/>
              <a:t>Pero no esta correctamente probado.</a:t>
            </a:r>
          </a:p>
          <a:p>
            <a:pPr marL="0" indent="0">
              <a:buNone/>
            </a:pPr>
            <a:endParaRPr lang="es-EC" dirty="0"/>
          </a:p>
          <a:p>
            <a:pPr marL="0" indent="0">
              <a:buNone/>
            </a:pPr>
            <a:r>
              <a:rPr lang="es-EC" dirty="0"/>
              <a:t>Repositorio:</a:t>
            </a:r>
          </a:p>
          <a:p>
            <a:pPr marL="0" indent="0">
              <a:buNone/>
            </a:pPr>
            <a:r>
              <a:rPr lang="es-EC" sz="2600" b="1" dirty="0"/>
              <a:t>https://github.com/junkluis/JenkinsBookStore.git</a:t>
            </a:r>
          </a:p>
        </p:txBody>
      </p:sp>
      <p:pic>
        <p:nvPicPr>
          <p:cNvPr id="2050" name="Picture 2" descr="Resultado de imagen para book store">
            <a:extLst>
              <a:ext uri="{FF2B5EF4-FFF2-40B4-BE49-F238E27FC236}">
                <a16:creationId xmlns:a16="http://schemas.microsoft.com/office/drawing/2014/main" id="{319619D0-18CD-4E94-B0DD-32C96FF61B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1872" y="2482056"/>
            <a:ext cx="5324475" cy="303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930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1A3F77-2C37-4782-B1BD-190C253DA6AA}"/>
              </a:ext>
            </a:extLst>
          </p:cNvPr>
          <p:cNvSpPr>
            <a:spLocks noGrp="1"/>
          </p:cNvSpPr>
          <p:nvPr>
            <p:ph type="title"/>
          </p:nvPr>
        </p:nvSpPr>
        <p:spPr/>
        <p:txBody>
          <a:bodyPr/>
          <a:lstStyle/>
          <a:p>
            <a:r>
              <a:rPr lang="es-EC" dirty="0"/>
              <a:t>Probando el proyecto</a:t>
            </a:r>
          </a:p>
        </p:txBody>
      </p:sp>
      <p:sp>
        <p:nvSpPr>
          <p:cNvPr id="3" name="Marcador de contenido 2">
            <a:extLst>
              <a:ext uri="{FF2B5EF4-FFF2-40B4-BE49-F238E27FC236}">
                <a16:creationId xmlns:a16="http://schemas.microsoft.com/office/drawing/2014/main" id="{9B7543D4-363F-4128-814B-0D80E12B415C}"/>
              </a:ext>
            </a:extLst>
          </p:cNvPr>
          <p:cNvSpPr>
            <a:spLocks noGrp="1"/>
          </p:cNvSpPr>
          <p:nvPr>
            <p:ph idx="1"/>
          </p:nvPr>
        </p:nvSpPr>
        <p:spPr/>
        <p:txBody>
          <a:bodyPr/>
          <a:lstStyle/>
          <a:p>
            <a:pPr marL="0" indent="0">
              <a:buNone/>
            </a:pPr>
            <a:r>
              <a:rPr lang="es-EC" dirty="0"/>
              <a:t>Ubíquese dentro del proyecto (carpeta </a:t>
            </a:r>
            <a:r>
              <a:rPr lang="es-EC" dirty="0" err="1"/>
              <a:t>libreria</a:t>
            </a:r>
            <a:r>
              <a:rPr lang="es-EC" dirty="0"/>
              <a:t>)</a:t>
            </a:r>
          </a:p>
          <a:p>
            <a:pPr marL="0" indent="0">
              <a:buNone/>
            </a:pPr>
            <a:endParaRPr lang="es-EC" dirty="0"/>
          </a:p>
          <a:p>
            <a:pPr marL="514350" indent="-514350">
              <a:buFont typeface="+mj-lt"/>
              <a:buAutoNum type="arabicPeriod"/>
            </a:pPr>
            <a:r>
              <a:rPr lang="es-EC" dirty="0"/>
              <a:t>Instalamos cualquier requerimiento</a:t>
            </a:r>
            <a:br>
              <a:rPr lang="es-EC" dirty="0"/>
            </a:br>
            <a:r>
              <a:rPr lang="es-EC" b="1" dirty="0"/>
              <a:t>$ </a:t>
            </a:r>
            <a:r>
              <a:rPr lang="es-EC" b="1" dirty="0" err="1"/>
              <a:t>pip</a:t>
            </a:r>
            <a:r>
              <a:rPr lang="es-EC" b="1" dirty="0"/>
              <a:t> </a:t>
            </a:r>
            <a:r>
              <a:rPr lang="es-EC" b="1" dirty="0" err="1"/>
              <a:t>install</a:t>
            </a:r>
            <a:r>
              <a:rPr lang="es-EC" b="1" dirty="0"/>
              <a:t> -r requirements.txt</a:t>
            </a:r>
            <a:br>
              <a:rPr lang="es-EC" b="1" dirty="0"/>
            </a:br>
            <a:endParaRPr lang="es-EC" b="1" dirty="0"/>
          </a:p>
          <a:p>
            <a:pPr marL="514350" indent="-514350">
              <a:buFont typeface="+mj-lt"/>
              <a:buAutoNum type="arabicPeriod"/>
            </a:pPr>
            <a:r>
              <a:rPr lang="es-EC" dirty="0"/>
              <a:t>Ejecutamos el proyecto localmente</a:t>
            </a:r>
            <a:br>
              <a:rPr lang="es-EC" dirty="0"/>
            </a:br>
            <a:r>
              <a:rPr lang="es-EC" b="1" dirty="0"/>
              <a:t>$ </a:t>
            </a:r>
            <a:r>
              <a:rPr lang="es-EC" b="1" dirty="0" err="1"/>
              <a:t>python</a:t>
            </a:r>
            <a:r>
              <a:rPr lang="es-EC" b="1" dirty="0"/>
              <a:t> manage.py </a:t>
            </a:r>
            <a:r>
              <a:rPr lang="es-EC" b="1" dirty="0" err="1"/>
              <a:t>runserver</a:t>
            </a:r>
            <a:endParaRPr lang="es-EC" b="1" dirty="0"/>
          </a:p>
          <a:p>
            <a:pPr marL="514350" indent="-514350">
              <a:buFont typeface="+mj-lt"/>
              <a:buAutoNum type="arabicPeriod"/>
            </a:pPr>
            <a:endParaRPr lang="es-EC" dirty="0"/>
          </a:p>
        </p:txBody>
      </p:sp>
      <p:pic>
        <p:nvPicPr>
          <p:cNvPr id="4" name="Imagen 3">
            <a:extLst>
              <a:ext uri="{FF2B5EF4-FFF2-40B4-BE49-F238E27FC236}">
                <a16:creationId xmlns:a16="http://schemas.microsoft.com/office/drawing/2014/main" id="{5DE96CA9-4056-4BCC-94EF-BA523066ABFB}"/>
              </a:ext>
            </a:extLst>
          </p:cNvPr>
          <p:cNvPicPr>
            <a:picLocks noChangeAspect="1"/>
          </p:cNvPicPr>
          <p:nvPr/>
        </p:nvPicPr>
        <p:blipFill>
          <a:blip r:embed="rId2"/>
          <a:stretch>
            <a:fillRect/>
          </a:stretch>
        </p:blipFill>
        <p:spPr>
          <a:xfrm>
            <a:off x="1473091" y="5316630"/>
            <a:ext cx="6374768" cy="1309412"/>
          </a:xfrm>
          <a:prstGeom prst="rect">
            <a:avLst/>
          </a:prstGeom>
        </p:spPr>
      </p:pic>
    </p:spTree>
    <p:extLst>
      <p:ext uri="{BB962C8B-B14F-4D97-AF65-F5344CB8AC3E}">
        <p14:creationId xmlns:p14="http://schemas.microsoft.com/office/powerpoint/2010/main" val="3035894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4689C0-BA3A-4A75-8AC7-95F096953D1B}"/>
              </a:ext>
            </a:extLst>
          </p:cNvPr>
          <p:cNvSpPr>
            <a:spLocks noGrp="1"/>
          </p:cNvSpPr>
          <p:nvPr>
            <p:ph type="title"/>
          </p:nvPr>
        </p:nvSpPr>
        <p:spPr/>
        <p:txBody>
          <a:bodyPr/>
          <a:lstStyle/>
          <a:p>
            <a:r>
              <a:rPr lang="es-EC" dirty="0"/>
              <a:t>Configurar nuestro proyecto en Jenkins</a:t>
            </a:r>
          </a:p>
        </p:txBody>
      </p:sp>
      <p:sp>
        <p:nvSpPr>
          <p:cNvPr id="3" name="Marcador de contenido 2">
            <a:extLst>
              <a:ext uri="{FF2B5EF4-FFF2-40B4-BE49-F238E27FC236}">
                <a16:creationId xmlns:a16="http://schemas.microsoft.com/office/drawing/2014/main" id="{498F056C-F2E5-42D5-9143-3CC124F957BA}"/>
              </a:ext>
            </a:extLst>
          </p:cNvPr>
          <p:cNvSpPr>
            <a:spLocks noGrp="1"/>
          </p:cNvSpPr>
          <p:nvPr>
            <p:ph idx="1"/>
          </p:nvPr>
        </p:nvSpPr>
        <p:spPr/>
        <p:txBody>
          <a:bodyPr/>
          <a:lstStyle/>
          <a:p>
            <a:pPr marL="0" indent="0">
              <a:buNone/>
            </a:pPr>
            <a:r>
              <a:rPr lang="es-EC" b="1" dirty="0">
                <a:hlinkClick r:id="rId2"/>
              </a:rPr>
              <a:t>https://Jenkins_host_ip:8080</a:t>
            </a:r>
            <a:endParaRPr lang="es-EC" b="1" dirty="0"/>
          </a:p>
          <a:p>
            <a:pPr marL="0" indent="0">
              <a:buNone/>
            </a:pPr>
            <a:endParaRPr lang="es-EC" b="1" dirty="0"/>
          </a:p>
        </p:txBody>
      </p:sp>
      <p:pic>
        <p:nvPicPr>
          <p:cNvPr id="4" name="Imagen 3">
            <a:extLst>
              <a:ext uri="{FF2B5EF4-FFF2-40B4-BE49-F238E27FC236}">
                <a16:creationId xmlns:a16="http://schemas.microsoft.com/office/drawing/2014/main" id="{A6C03904-DA0F-4154-B3EF-8F5F343398E6}"/>
              </a:ext>
            </a:extLst>
          </p:cNvPr>
          <p:cNvPicPr>
            <a:picLocks noChangeAspect="1"/>
          </p:cNvPicPr>
          <p:nvPr/>
        </p:nvPicPr>
        <p:blipFill>
          <a:blip r:embed="rId3"/>
          <a:stretch>
            <a:fillRect/>
          </a:stretch>
        </p:blipFill>
        <p:spPr>
          <a:xfrm>
            <a:off x="946124" y="2423604"/>
            <a:ext cx="10544540" cy="4150744"/>
          </a:xfrm>
          <a:prstGeom prst="rect">
            <a:avLst/>
          </a:prstGeom>
        </p:spPr>
      </p:pic>
      <p:sp>
        <p:nvSpPr>
          <p:cNvPr id="5" name="CuadroTexto 4">
            <a:extLst>
              <a:ext uri="{FF2B5EF4-FFF2-40B4-BE49-F238E27FC236}">
                <a16:creationId xmlns:a16="http://schemas.microsoft.com/office/drawing/2014/main" id="{2AF26BA6-2730-42B0-AE3D-D508C27D84D9}"/>
              </a:ext>
            </a:extLst>
          </p:cNvPr>
          <p:cNvSpPr txBox="1"/>
          <p:nvPr/>
        </p:nvSpPr>
        <p:spPr>
          <a:xfrm>
            <a:off x="3923930" y="4669654"/>
            <a:ext cx="2672179" cy="369332"/>
          </a:xfrm>
          <a:prstGeom prst="rect">
            <a:avLst/>
          </a:prstGeom>
          <a:solidFill>
            <a:schemeClr val="tx1"/>
          </a:solidFill>
          <a:ln>
            <a:noFill/>
          </a:ln>
        </p:spPr>
        <p:txBody>
          <a:bodyPr wrap="square" rtlCol="0">
            <a:spAutoFit/>
          </a:bodyPr>
          <a:lstStyle/>
          <a:p>
            <a:r>
              <a:rPr lang="es-EC" dirty="0">
                <a:solidFill>
                  <a:schemeClr val="bg1"/>
                </a:solidFill>
              </a:rPr>
              <a:t>Creamos una nueva Tarea</a:t>
            </a:r>
          </a:p>
        </p:txBody>
      </p:sp>
      <p:sp>
        <p:nvSpPr>
          <p:cNvPr id="7" name="Elipse 6">
            <a:extLst>
              <a:ext uri="{FF2B5EF4-FFF2-40B4-BE49-F238E27FC236}">
                <a16:creationId xmlns:a16="http://schemas.microsoft.com/office/drawing/2014/main" id="{99959453-64A9-4464-BD92-17CE72EB9D89}"/>
              </a:ext>
            </a:extLst>
          </p:cNvPr>
          <p:cNvSpPr/>
          <p:nvPr/>
        </p:nvSpPr>
        <p:spPr>
          <a:xfrm>
            <a:off x="3643588" y="4382326"/>
            <a:ext cx="452760" cy="39061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C" sz="2400" b="1" dirty="0">
                <a:latin typeface="Roboto" pitchFamily="2" charset="0"/>
                <a:ea typeface="Roboto" pitchFamily="2" charset="0"/>
              </a:rPr>
              <a:t>1</a:t>
            </a:r>
          </a:p>
        </p:txBody>
      </p:sp>
      <p:cxnSp>
        <p:nvCxnSpPr>
          <p:cNvPr id="9" name="Conector recto de flecha 8">
            <a:extLst>
              <a:ext uri="{FF2B5EF4-FFF2-40B4-BE49-F238E27FC236}">
                <a16:creationId xmlns:a16="http://schemas.microsoft.com/office/drawing/2014/main" id="{E483B96C-2492-495C-95F1-61E4E532B401}"/>
              </a:ext>
            </a:extLst>
          </p:cNvPr>
          <p:cNvCxnSpPr>
            <a:stCxn id="7" idx="1"/>
          </p:cNvCxnSpPr>
          <p:nvPr/>
        </p:nvCxnSpPr>
        <p:spPr>
          <a:xfrm flipH="1" flipV="1">
            <a:off x="1944210" y="3080551"/>
            <a:ext cx="1765683" cy="1358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88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623315-0647-476A-BF70-810C211530F3}"/>
              </a:ext>
            </a:extLst>
          </p:cNvPr>
          <p:cNvSpPr>
            <a:spLocks noGrp="1"/>
          </p:cNvSpPr>
          <p:nvPr>
            <p:ph type="title"/>
          </p:nvPr>
        </p:nvSpPr>
        <p:spPr/>
        <p:txBody>
          <a:bodyPr/>
          <a:lstStyle/>
          <a:p>
            <a:r>
              <a:rPr lang="es-EC" b="1" dirty="0"/>
              <a:t>Configuración Inicial</a:t>
            </a:r>
          </a:p>
        </p:txBody>
      </p:sp>
      <p:sp>
        <p:nvSpPr>
          <p:cNvPr id="3" name="Marcador de contenido 2">
            <a:extLst>
              <a:ext uri="{FF2B5EF4-FFF2-40B4-BE49-F238E27FC236}">
                <a16:creationId xmlns:a16="http://schemas.microsoft.com/office/drawing/2014/main" id="{56D00F4F-6A8C-4129-8E6D-4CCC89A5AE88}"/>
              </a:ext>
            </a:extLst>
          </p:cNvPr>
          <p:cNvSpPr>
            <a:spLocks noGrp="1"/>
          </p:cNvSpPr>
          <p:nvPr>
            <p:ph idx="1"/>
          </p:nvPr>
        </p:nvSpPr>
        <p:spPr>
          <a:xfrm>
            <a:off x="838200" y="1835704"/>
            <a:ext cx="4284215" cy="2177003"/>
          </a:xfrm>
        </p:spPr>
        <p:txBody>
          <a:bodyPr>
            <a:normAutofit/>
          </a:bodyPr>
          <a:lstStyle/>
          <a:p>
            <a:pPr marL="514350" indent="-514350">
              <a:buAutoNum type="arabicPeriod"/>
            </a:pPr>
            <a:r>
              <a:rPr lang="es-EC" sz="2400" dirty="0"/>
              <a:t>Seleccionamos un nombre para nuestra tarea</a:t>
            </a:r>
          </a:p>
          <a:p>
            <a:pPr marL="514350" indent="-514350">
              <a:buAutoNum type="arabicPeriod"/>
            </a:pPr>
            <a:r>
              <a:rPr lang="es-EC" sz="2400" dirty="0"/>
              <a:t>Seleccionamos un proyecto con estilo libre</a:t>
            </a:r>
          </a:p>
          <a:p>
            <a:pPr marL="514350" indent="-514350">
              <a:buAutoNum type="arabicPeriod"/>
            </a:pPr>
            <a:r>
              <a:rPr lang="es-EC" sz="2400" dirty="0"/>
              <a:t>Damos </a:t>
            </a:r>
            <a:r>
              <a:rPr lang="es-EC" sz="2400" dirty="0" err="1"/>
              <a:t>click</a:t>
            </a:r>
            <a:r>
              <a:rPr lang="es-EC" sz="2400" dirty="0"/>
              <a:t> “OK”</a:t>
            </a:r>
          </a:p>
        </p:txBody>
      </p:sp>
      <p:pic>
        <p:nvPicPr>
          <p:cNvPr id="4" name="Imagen 3">
            <a:extLst>
              <a:ext uri="{FF2B5EF4-FFF2-40B4-BE49-F238E27FC236}">
                <a16:creationId xmlns:a16="http://schemas.microsoft.com/office/drawing/2014/main" id="{0EF80781-ACA3-4773-8D30-0185D1915805}"/>
              </a:ext>
            </a:extLst>
          </p:cNvPr>
          <p:cNvPicPr>
            <a:picLocks noChangeAspect="1"/>
          </p:cNvPicPr>
          <p:nvPr/>
        </p:nvPicPr>
        <p:blipFill>
          <a:blip r:embed="rId2"/>
          <a:stretch>
            <a:fillRect/>
          </a:stretch>
        </p:blipFill>
        <p:spPr>
          <a:xfrm>
            <a:off x="5423887" y="1690688"/>
            <a:ext cx="6697091" cy="4682970"/>
          </a:xfrm>
          <a:prstGeom prst="rect">
            <a:avLst/>
          </a:prstGeom>
        </p:spPr>
      </p:pic>
      <p:sp>
        <p:nvSpPr>
          <p:cNvPr id="5" name="Elipse 4">
            <a:extLst>
              <a:ext uri="{FF2B5EF4-FFF2-40B4-BE49-F238E27FC236}">
                <a16:creationId xmlns:a16="http://schemas.microsoft.com/office/drawing/2014/main" id="{5C8E4DE2-860E-414E-9B25-F75B1C86543D}"/>
              </a:ext>
            </a:extLst>
          </p:cNvPr>
          <p:cNvSpPr/>
          <p:nvPr/>
        </p:nvSpPr>
        <p:spPr>
          <a:xfrm>
            <a:off x="8546698" y="1961965"/>
            <a:ext cx="451467" cy="3728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2400" b="1" dirty="0"/>
              <a:t>1</a:t>
            </a:r>
          </a:p>
        </p:txBody>
      </p:sp>
      <p:sp>
        <p:nvSpPr>
          <p:cNvPr id="6" name="Elipse 5">
            <a:extLst>
              <a:ext uri="{FF2B5EF4-FFF2-40B4-BE49-F238E27FC236}">
                <a16:creationId xmlns:a16="http://schemas.microsoft.com/office/drawing/2014/main" id="{272F8217-2D9C-47F1-83C5-8270BA36277E}"/>
              </a:ext>
            </a:extLst>
          </p:cNvPr>
          <p:cNvSpPr/>
          <p:nvPr/>
        </p:nvSpPr>
        <p:spPr>
          <a:xfrm>
            <a:off x="7740310" y="2643389"/>
            <a:ext cx="451467" cy="3728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2400" b="1" dirty="0"/>
              <a:t>2</a:t>
            </a:r>
          </a:p>
        </p:txBody>
      </p:sp>
      <p:sp>
        <p:nvSpPr>
          <p:cNvPr id="7" name="Elipse 6">
            <a:extLst>
              <a:ext uri="{FF2B5EF4-FFF2-40B4-BE49-F238E27FC236}">
                <a16:creationId xmlns:a16="http://schemas.microsoft.com/office/drawing/2014/main" id="{EAF8FB27-552F-4FCC-B524-A2A909EF7EB1}"/>
              </a:ext>
            </a:extLst>
          </p:cNvPr>
          <p:cNvSpPr/>
          <p:nvPr/>
        </p:nvSpPr>
        <p:spPr>
          <a:xfrm>
            <a:off x="6214830" y="5698787"/>
            <a:ext cx="451467" cy="3728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2400" b="1" dirty="0"/>
              <a:t>3</a:t>
            </a:r>
          </a:p>
        </p:txBody>
      </p:sp>
    </p:spTree>
    <p:extLst>
      <p:ext uri="{BB962C8B-B14F-4D97-AF65-F5344CB8AC3E}">
        <p14:creationId xmlns:p14="http://schemas.microsoft.com/office/powerpoint/2010/main" val="346334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26EFAF-3998-4280-AED6-4E6A98F6C55F}"/>
              </a:ext>
            </a:extLst>
          </p:cNvPr>
          <p:cNvSpPr>
            <a:spLocks noGrp="1"/>
          </p:cNvSpPr>
          <p:nvPr>
            <p:ph type="title"/>
          </p:nvPr>
        </p:nvSpPr>
        <p:spPr/>
        <p:txBody>
          <a:bodyPr/>
          <a:lstStyle/>
          <a:p>
            <a:r>
              <a:rPr lang="es-EC" b="1" dirty="0"/>
              <a:t>Configuración avanzada: General </a:t>
            </a:r>
            <a:r>
              <a:rPr lang="es-EC" b="1" dirty="0" err="1"/>
              <a:t>tab</a:t>
            </a:r>
            <a:endParaRPr lang="es-EC" b="1" dirty="0"/>
          </a:p>
        </p:txBody>
      </p:sp>
      <p:pic>
        <p:nvPicPr>
          <p:cNvPr id="4" name="Marcador de contenido 3">
            <a:extLst>
              <a:ext uri="{FF2B5EF4-FFF2-40B4-BE49-F238E27FC236}">
                <a16:creationId xmlns:a16="http://schemas.microsoft.com/office/drawing/2014/main" id="{51CF8CA5-5BC0-4AF0-8BD2-5B6B798C979C}"/>
              </a:ext>
            </a:extLst>
          </p:cNvPr>
          <p:cNvPicPr>
            <a:picLocks noGrp="1" noChangeAspect="1"/>
          </p:cNvPicPr>
          <p:nvPr>
            <p:ph idx="1"/>
          </p:nvPr>
        </p:nvPicPr>
        <p:blipFill>
          <a:blip r:embed="rId2"/>
          <a:stretch>
            <a:fillRect/>
          </a:stretch>
        </p:blipFill>
        <p:spPr>
          <a:xfrm>
            <a:off x="5298460" y="1835704"/>
            <a:ext cx="6729219" cy="4141941"/>
          </a:xfrm>
          <a:prstGeom prst="rect">
            <a:avLst/>
          </a:prstGeom>
        </p:spPr>
      </p:pic>
      <p:sp>
        <p:nvSpPr>
          <p:cNvPr id="6" name="Marcador de contenido 2">
            <a:extLst>
              <a:ext uri="{FF2B5EF4-FFF2-40B4-BE49-F238E27FC236}">
                <a16:creationId xmlns:a16="http://schemas.microsoft.com/office/drawing/2014/main" id="{AF13D731-07E0-4503-A6D5-AD03D8C1A7C7}"/>
              </a:ext>
            </a:extLst>
          </p:cNvPr>
          <p:cNvSpPr txBox="1">
            <a:spLocks/>
          </p:cNvSpPr>
          <p:nvPr/>
        </p:nvSpPr>
        <p:spPr>
          <a:xfrm>
            <a:off x="838200" y="1835704"/>
            <a:ext cx="4284215" cy="43253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Arial" panose="020B0604020202020204" pitchFamily="34" charset="0"/>
              <a:buAutoNum type="arabicPeriod"/>
            </a:pPr>
            <a:r>
              <a:rPr lang="es-EC" sz="2400" dirty="0"/>
              <a:t>Colocamos una descripción sencilla a nuestra tarea</a:t>
            </a:r>
          </a:p>
          <a:p>
            <a:pPr marL="514350" indent="-514350">
              <a:buFont typeface="Arial" panose="020B0604020202020204" pitchFamily="34" charset="0"/>
              <a:buAutoNum type="arabicPeriod"/>
            </a:pPr>
            <a:r>
              <a:rPr lang="es-EC" sz="2400" dirty="0"/>
              <a:t>Seleccionamos “Desechar ejecuciones antiguas”</a:t>
            </a:r>
            <a:br>
              <a:rPr lang="es-EC" sz="2400" dirty="0"/>
            </a:br>
            <a:r>
              <a:rPr lang="es-EC" sz="1400" b="1" dirty="0"/>
              <a:t>Numero máximo de ejecuciones a guardar: 3</a:t>
            </a:r>
          </a:p>
          <a:p>
            <a:pPr marL="514350" indent="-514350">
              <a:buFont typeface="Arial" panose="020B0604020202020204" pitchFamily="34" charset="0"/>
              <a:buAutoNum type="arabicPeriod"/>
            </a:pPr>
            <a:r>
              <a:rPr lang="es-EC" sz="2400" dirty="0"/>
              <a:t>Seleccionamos </a:t>
            </a:r>
            <a:r>
              <a:rPr lang="es-EC" sz="2400" dirty="0" err="1"/>
              <a:t>Github</a:t>
            </a:r>
            <a:r>
              <a:rPr lang="es-EC" sz="2400" dirty="0"/>
              <a:t> </a:t>
            </a:r>
            <a:r>
              <a:rPr lang="es-EC" sz="2400" dirty="0" err="1"/>
              <a:t>porject</a:t>
            </a:r>
            <a:br>
              <a:rPr lang="es-EC" sz="2400" dirty="0"/>
            </a:br>
            <a:r>
              <a:rPr lang="es-EC" sz="1400" b="1" dirty="0" err="1"/>
              <a:t>proyect</a:t>
            </a:r>
            <a:r>
              <a:rPr lang="es-EC" sz="1400" b="1" dirty="0"/>
              <a:t> url: ruta a nuestro proyecto</a:t>
            </a:r>
          </a:p>
        </p:txBody>
      </p:sp>
      <p:sp>
        <p:nvSpPr>
          <p:cNvPr id="7" name="Elipse 6">
            <a:extLst>
              <a:ext uri="{FF2B5EF4-FFF2-40B4-BE49-F238E27FC236}">
                <a16:creationId xmlns:a16="http://schemas.microsoft.com/office/drawing/2014/main" id="{EBEEF784-00A9-4474-92E2-44F4F3B5A5A9}"/>
              </a:ext>
            </a:extLst>
          </p:cNvPr>
          <p:cNvSpPr/>
          <p:nvPr/>
        </p:nvSpPr>
        <p:spPr>
          <a:xfrm>
            <a:off x="8546698" y="1961965"/>
            <a:ext cx="451467" cy="3728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2400" b="1" dirty="0"/>
              <a:t>1</a:t>
            </a:r>
          </a:p>
        </p:txBody>
      </p:sp>
      <p:sp>
        <p:nvSpPr>
          <p:cNvPr id="8" name="Elipse 7">
            <a:extLst>
              <a:ext uri="{FF2B5EF4-FFF2-40B4-BE49-F238E27FC236}">
                <a16:creationId xmlns:a16="http://schemas.microsoft.com/office/drawing/2014/main" id="{A3E41430-43E5-4924-98E4-C6B9806EDFF8}"/>
              </a:ext>
            </a:extLst>
          </p:cNvPr>
          <p:cNvSpPr/>
          <p:nvPr/>
        </p:nvSpPr>
        <p:spPr>
          <a:xfrm>
            <a:off x="7055025" y="2752128"/>
            <a:ext cx="451467" cy="3728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2400" b="1" dirty="0"/>
              <a:t>2</a:t>
            </a:r>
          </a:p>
        </p:txBody>
      </p:sp>
      <p:sp>
        <p:nvSpPr>
          <p:cNvPr id="9" name="Elipse 8">
            <a:extLst>
              <a:ext uri="{FF2B5EF4-FFF2-40B4-BE49-F238E27FC236}">
                <a16:creationId xmlns:a16="http://schemas.microsoft.com/office/drawing/2014/main" id="{BE27DCF3-4A77-47DE-A741-20E01866A512}"/>
              </a:ext>
            </a:extLst>
          </p:cNvPr>
          <p:cNvSpPr/>
          <p:nvPr/>
        </p:nvSpPr>
        <p:spPr>
          <a:xfrm>
            <a:off x="6348443" y="5121255"/>
            <a:ext cx="451467" cy="3728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2400" b="1" dirty="0"/>
              <a:t>3</a:t>
            </a:r>
          </a:p>
        </p:txBody>
      </p:sp>
    </p:spTree>
    <p:extLst>
      <p:ext uri="{BB962C8B-B14F-4D97-AF65-F5344CB8AC3E}">
        <p14:creationId xmlns:p14="http://schemas.microsoft.com/office/powerpoint/2010/main" val="333284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0B6B0E-60A7-4B4C-BE14-980B003F4C1A}"/>
              </a:ext>
            </a:extLst>
          </p:cNvPr>
          <p:cNvSpPr>
            <a:spLocks noGrp="1"/>
          </p:cNvSpPr>
          <p:nvPr>
            <p:ph type="title"/>
          </p:nvPr>
        </p:nvSpPr>
        <p:spPr/>
        <p:txBody>
          <a:bodyPr>
            <a:normAutofit/>
          </a:bodyPr>
          <a:lstStyle/>
          <a:p>
            <a:r>
              <a:rPr lang="es-EC" sz="4800" b="1" dirty="0"/>
              <a:t>Integración continua</a:t>
            </a:r>
          </a:p>
        </p:txBody>
      </p:sp>
      <p:sp>
        <p:nvSpPr>
          <p:cNvPr id="3" name="Marcador de contenido 2">
            <a:extLst>
              <a:ext uri="{FF2B5EF4-FFF2-40B4-BE49-F238E27FC236}">
                <a16:creationId xmlns:a16="http://schemas.microsoft.com/office/drawing/2014/main" id="{DDDCF448-9DF5-4335-90E2-C071DF38E3E7}"/>
              </a:ext>
            </a:extLst>
          </p:cNvPr>
          <p:cNvSpPr>
            <a:spLocks noGrp="1"/>
          </p:cNvSpPr>
          <p:nvPr>
            <p:ph idx="1"/>
          </p:nvPr>
        </p:nvSpPr>
        <p:spPr>
          <a:xfrm>
            <a:off x="953609" y="1690688"/>
            <a:ext cx="6059750" cy="4351338"/>
          </a:xfrm>
        </p:spPr>
        <p:txBody>
          <a:bodyPr/>
          <a:lstStyle/>
          <a:p>
            <a:pPr marL="0" indent="0">
              <a:buNone/>
            </a:pPr>
            <a:r>
              <a:rPr lang="es-ES" dirty="0"/>
              <a:t>La integración continua es una práctica de desarrollo de software mediante la cual los desarrolladores combinan los cambios en el código en un repositorio central de forma periódica, tras lo cual se ejecutan versiones y pruebas automáticas</a:t>
            </a:r>
            <a:endParaRPr lang="es-EC" dirty="0"/>
          </a:p>
        </p:txBody>
      </p:sp>
      <p:pic>
        <p:nvPicPr>
          <p:cNvPr id="1026" name="Picture 2" descr="Resultado de imagen para continuous integration">
            <a:extLst>
              <a:ext uri="{FF2B5EF4-FFF2-40B4-BE49-F238E27FC236}">
                <a16:creationId xmlns:a16="http://schemas.microsoft.com/office/drawing/2014/main" id="{1E4204DF-333D-4887-978C-212EAD1C7A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2160" y="1690687"/>
            <a:ext cx="4475965" cy="3694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876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26EFAF-3998-4280-AED6-4E6A98F6C55F}"/>
              </a:ext>
            </a:extLst>
          </p:cNvPr>
          <p:cNvSpPr>
            <a:spLocks noGrp="1"/>
          </p:cNvSpPr>
          <p:nvPr>
            <p:ph type="title"/>
          </p:nvPr>
        </p:nvSpPr>
        <p:spPr/>
        <p:txBody>
          <a:bodyPr/>
          <a:lstStyle/>
          <a:p>
            <a:r>
              <a:rPr lang="es-EC" b="1" dirty="0"/>
              <a:t>Configuración avanzada: origen del </a:t>
            </a:r>
            <a:r>
              <a:rPr lang="es-EC" b="1" dirty="0" err="1"/>
              <a:t>codigo</a:t>
            </a:r>
            <a:endParaRPr lang="es-EC" b="1" dirty="0"/>
          </a:p>
        </p:txBody>
      </p:sp>
      <p:sp>
        <p:nvSpPr>
          <p:cNvPr id="6" name="Marcador de contenido 2">
            <a:extLst>
              <a:ext uri="{FF2B5EF4-FFF2-40B4-BE49-F238E27FC236}">
                <a16:creationId xmlns:a16="http://schemas.microsoft.com/office/drawing/2014/main" id="{AF13D731-07E0-4503-A6D5-AD03D8C1A7C7}"/>
              </a:ext>
            </a:extLst>
          </p:cNvPr>
          <p:cNvSpPr txBox="1">
            <a:spLocks/>
          </p:cNvSpPr>
          <p:nvPr/>
        </p:nvSpPr>
        <p:spPr>
          <a:xfrm>
            <a:off x="838200" y="1835704"/>
            <a:ext cx="4284215" cy="43253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Arial" panose="020B0604020202020204" pitchFamily="34" charset="0"/>
              <a:buAutoNum type="arabicPeriod"/>
            </a:pPr>
            <a:r>
              <a:rPr lang="es-EC" sz="2400" dirty="0"/>
              <a:t>Seleccionamos GIT</a:t>
            </a:r>
          </a:p>
          <a:p>
            <a:pPr marL="514350" indent="-514350">
              <a:buFont typeface="Arial" panose="020B0604020202020204" pitchFamily="34" charset="0"/>
              <a:buAutoNum type="arabicPeriod"/>
            </a:pPr>
            <a:r>
              <a:rPr lang="es-EC" sz="2400" dirty="0"/>
              <a:t>Agregamos: </a:t>
            </a:r>
          </a:p>
          <a:p>
            <a:pPr marL="971550" lvl="1" indent="-514350">
              <a:buFont typeface="Arial" panose="020B0604020202020204" pitchFamily="34" charset="0"/>
              <a:buAutoNum type="arabicPeriod"/>
            </a:pPr>
            <a:r>
              <a:rPr lang="es-EC" dirty="0"/>
              <a:t>Repositorios </a:t>
            </a:r>
            <a:r>
              <a:rPr lang="es-EC" dirty="0" err="1"/>
              <a:t>url</a:t>
            </a:r>
            <a:br>
              <a:rPr lang="es-EC" dirty="0"/>
            </a:br>
            <a:r>
              <a:rPr lang="es-EC" sz="1600" dirty="0"/>
              <a:t>[nuestro repositorio]</a:t>
            </a:r>
            <a:br>
              <a:rPr lang="es-EC" sz="1600" dirty="0"/>
            </a:br>
            <a:endParaRPr lang="es-EC" sz="1600" dirty="0"/>
          </a:p>
          <a:p>
            <a:pPr marL="971550" lvl="1" indent="-514350">
              <a:buFont typeface="Arial" panose="020B0604020202020204" pitchFamily="34" charset="0"/>
              <a:buAutoNum type="arabicPeriod"/>
            </a:pPr>
            <a:r>
              <a:rPr lang="es-EC" dirty="0"/>
              <a:t>Branch </a:t>
            </a:r>
            <a:r>
              <a:rPr lang="es-EC" dirty="0" err="1"/>
              <a:t>to</a:t>
            </a:r>
            <a:r>
              <a:rPr lang="es-EC" dirty="0"/>
              <a:t> </a:t>
            </a:r>
            <a:r>
              <a:rPr lang="es-EC" dirty="0" err="1"/>
              <a:t>build</a:t>
            </a:r>
            <a:br>
              <a:rPr lang="es-EC" dirty="0"/>
            </a:br>
            <a:r>
              <a:rPr lang="es-EC" sz="1600" dirty="0"/>
              <a:t>[nuestra rama]</a:t>
            </a:r>
            <a:endParaRPr lang="es-EC" dirty="0"/>
          </a:p>
        </p:txBody>
      </p:sp>
      <p:pic>
        <p:nvPicPr>
          <p:cNvPr id="8" name="Marcador de contenido 7">
            <a:extLst>
              <a:ext uri="{FF2B5EF4-FFF2-40B4-BE49-F238E27FC236}">
                <a16:creationId xmlns:a16="http://schemas.microsoft.com/office/drawing/2014/main" id="{4403D6D5-EB36-428D-8860-8E6517FADBDF}"/>
              </a:ext>
            </a:extLst>
          </p:cNvPr>
          <p:cNvPicPr>
            <a:picLocks noGrp="1" noChangeAspect="1"/>
          </p:cNvPicPr>
          <p:nvPr>
            <p:ph idx="1"/>
          </p:nvPr>
        </p:nvPicPr>
        <p:blipFill>
          <a:blip r:embed="rId2"/>
          <a:stretch>
            <a:fillRect/>
          </a:stretch>
        </p:blipFill>
        <p:spPr>
          <a:xfrm>
            <a:off x="5539118" y="1949306"/>
            <a:ext cx="6249736" cy="3343130"/>
          </a:xfrm>
          <a:prstGeom prst="rect">
            <a:avLst/>
          </a:prstGeom>
        </p:spPr>
      </p:pic>
      <p:sp>
        <p:nvSpPr>
          <p:cNvPr id="9" name="Elipse 8">
            <a:extLst>
              <a:ext uri="{FF2B5EF4-FFF2-40B4-BE49-F238E27FC236}">
                <a16:creationId xmlns:a16="http://schemas.microsoft.com/office/drawing/2014/main" id="{4FE51A87-6D41-430A-BC33-0942C43BECD6}"/>
              </a:ext>
            </a:extLst>
          </p:cNvPr>
          <p:cNvSpPr/>
          <p:nvPr/>
        </p:nvSpPr>
        <p:spPr>
          <a:xfrm>
            <a:off x="6096000" y="2373437"/>
            <a:ext cx="451467" cy="3728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2400" b="1" dirty="0"/>
              <a:t>1</a:t>
            </a:r>
          </a:p>
        </p:txBody>
      </p:sp>
      <p:sp>
        <p:nvSpPr>
          <p:cNvPr id="10" name="Elipse 9">
            <a:extLst>
              <a:ext uri="{FF2B5EF4-FFF2-40B4-BE49-F238E27FC236}">
                <a16:creationId xmlns:a16="http://schemas.microsoft.com/office/drawing/2014/main" id="{D54C4244-FE99-4972-89BE-9159646F642F}"/>
              </a:ext>
            </a:extLst>
          </p:cNvPr>
          <p:cNvSpPr/>
          <p:nvPr/>
        </p:nvSpPr>
        <p:spPr>
          <a:xfrm>
            <a:off x="9194800" y="3429000"/>
            <a:ext cx="451467" cy="3728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2400" b="1" dirty="0"/>
              <a:t>2</a:t>
            </a:r>
          </a:p>
        </p:txBody>
      </p:sp>
    </p:spTree>
    <p:extLst>
      <p:ext uri="{BB962C8B-B14F-4D97-AF65-F5344CB8AC3E}">
        <p14:creationId xmlns:p14="http://schemas.microsoft.com/office/powerpoint/2010/main" val="4208210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26EFAF-3998-4280-AED6-4E6A98F6C55F}"/>
              </a:ext>
            </a:extLst>
          </p:cNvPr>
          <p:cNvSpPr>
            <a:spLocks noGrp="1"/>
          </p:cNvSpPr>
          <p:nvPr>
            <p:ph type="title"/>
          </p:nvPr>
        </p:nvSpPr>
        <p:spPr/>
        <p:txBody>
          <a:bodyPr/>
          <a:lstStyle/>
          <a:p>
            <a:r>
              <a:rPr lang="es-EC" b="1" dirty="0"/>
              <a:t>Configuración avanzada: </a:t>
            </a:r>
            <a:r>
              <a:rPr lang="es-EC" b="1" dirty="0" err="1"/>
              <a:t>Build</a:t>
            </a:r>
            <a:endParaRPr lang="es-EC" b="1" dirty="0"/>
          </a:p>
        </p:txBody>
      </p:sp>
      <p:sp>
        <p:nvSpPr>
          <p:cNvPr id="6" name="Marcador de contenido 2">
            <a:extLst>
              <a:ext uri="{FF2B5EF4-FFF2-40B4-BE49-F238E27FC236}">
                <a16:creationId xmlns:a16="http://schemas.microsoft.com/office/drawing/2014/main" id="{AF13D731-07E0-4503-A6D5-AD03D8C1A7C7}"/>
              </a:ext>
            </a:extLst>
          </p:cNvPr>
          <p:cNvSpPr txBox="1">
            <a:spLocks/>
          </p:cNvSpPr>
          <p:nvPr/>
        </p:nvSpPr>
        <p:spPr>
          <a:xfrm>
            <a:off x="838200" y="1835704"/>
            <a:ext cx="4284215" cy="43253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Arial" panose="020B0604020202020204" pitchFamily="34" charset="0"/>
              <a:buAutoNum type="arabicPeriod"/>
            </a:pPr>
            <a:r>
              <a:rPr lang="es-EC" sz="2400" dirty="0"/>
              <a:t>En ejecutar: seleccionamos Ejecutar un comando Shell o Windows </a:t>
            </a:r>
            <a:br>
              <a:rPr lang="es-EC" sz="2400" dirty="0"/>
            </a:br>
            <a:r>
              <a:rPr lang="es-EC" sz="2400" dirty="0"/>
              <a:t>(según el SO de nuestro servidor)</a:t>
            </a:r>
          </a:p>
          <a:p>
            <a:pPr marL="457200" lvl="1" indent="0">
              <a:buNone/>
            </a:pPr>
            <a:r>
              <a:rPr lang="es-EC" sz="1600" dirty="0"/>
              <a:t>Instalamos los requerimientos del sistema</a:t>
            </a:r>
          </a:p>
          <a:p>
            <a:pPr marL="457200" lvl="1" indent="0">
              <a:buNone/>
            </a:pPr>
            <a:r>
              <a:rPr lang="es-EC" sz="1600" dirty="0"/>
              <a:t>Migramos la base de datos</a:t>
            </a:r>
            <a:br>
              <a:rPr lang="es-EC" sz="1600" dirty="0"/>
            </a:br>
            <a:endParaRPr lang="es-EC" sz="1600" dirty="0"/>
          </a:p>
          <a:p>
            <a:pPr marL="514350" indent="-514350">
              <a:buFont typeface="Arial" panose="020B0604020202020204" pitchFamily="34" charset="0"/>
              <a:buAutoNum type="arabicPeriod"/>
            </a:pPr>
            <a:r>
              <a:rPr lang="es-EC" sz="2400" dirty="0"/>
              <a:t>Damos clic en guardar</a:t>
            </a:r>
          </a:p>
          <a:p>
            <a:pPr marL="0" indent="0">
              <a:buNone/>
            </a:pPr>
            <a:endParaRPr lang="es-EC" sz="2400" dirty="0"/>
          </a:p>
        </p:txBody>
      </p:sp>
      <p:pic>
        <p:nvPicPr>
          <p:cNvPr id="7" name="Marcador de contenido 6">
            <a:extLst>
              <a:ext uri="{FF2B5EF4-FFF2-40B4-BE49-F238E27FC236}">
                <a16:creationId xmlns:a16="http://schemas.microsoft.com/office/drawing/2014/main" id="{E3DF440C-65BE-4570-BAD1-7030D3020723}"/>
              </a:ext>
            </a:extLst>
          </p:cNvPr>
          <p:cNvPicPr>
            <a:picLocks noGrp="1" noChangeAspect="1"/>
          </p:cNvPicPr>
          <p:nvPr>
            <p:ph idx="1"/>
          </p:nvPr>
        </p:nvPicPr>
        <p:blipFill>
          <a:blip r:embed="rId2"/>
          <a:stretch>
            <a:fillRect/>
          </a:stretch>
        </p:blipFill>
        <p:spPr>
          <a:xfrm>
            <a:off x="5406501" y="2355682"/>
            <a:ext cx="6339257" cy="2394302"/>
          </a:xfrm>
          <a:prstGeom prst="rect">
            <a:avLst/>
          </a:prstGeom>
        </p:spPr>
      </p:pic>
      <p:sp>
        <p:nvSpPr>
          <p:cNvPr id="11" name="Elipse 10">
            <a:extLst>
              <a:ext uri="{FF2B5EF4-FFF2-40B4-BE49-F238E27FC236}">
                <a16:creationId xmlns:a16="http://schemas.microsoft.com/office/drawing/2014/main" id="{F2026F2B-D8CF-40F2-AFDF-4503165A16B7}"/>
              </a:ext>
            </a:extLst>
          </p:cNvPr>
          <p:cNvSpPr/>
          <p:nvPr/>
        </p:nvSpPr>
        <p:spPr>
          <a:xfrm>
            <a:off x="7498672" y="2577625"/>
            <a:ext cx="451467" cy="3728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2400" b="1" dirty="0"/>
              <a:t>1</a:t>
            </a:r>
          </a:p>
        </p:txBody>
      </p:sp>
    </p:spTree>
    <p:extLst>
      <p:ext uri="{BB962C8B-B14F-4D97-AF65-F5344CB8AC3E}">
        <p14:creationId xmlns:p14="http://schemas.microsoft.com/office/powerpoint/2010/main" val="2981628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D76043-C33D-4FC6-A59B-360E24D1AE21}"/>
              </a:ext>
            </a:extLst>
          </p:cNvPr>
          <p:cNvSpPr>
            <a:spLocks noGrp="1"/>
          </p:cNvSpPr>
          <p:nvPr>
            <p:ph type="title"/>
          </p:nvPr>
        </p:nvSpPr>
        <p:spPr/>
        <p:txBody>
          <a:bodyPr/>
          <a:lstStyle/>
          <a:p>
            <a:r>
              <a:rPr lang="es-EC" b="1" dirty="0"/>
              <a:t>Realizar mi primer </a:t>
            </a:r>
            <a:r>
              <a:rPr lang="es-EC" b="1" dirty="0" err="1"/>
              <a:t>build</a:t>
            </a:r>
            <a:endParaRPr lang="es-EC" b="1" dirty="0"/>
          </a:p>
        </p:txBody>
      </p:sp>
      <p:pic>
        <p:nvPicPr>
          <p:cNvPr id="4" name="Marcador de contenido 3">
            <a:extLst>
              <a:ext uri="{FF2B5EF4-FFF2-40B4-BE49-F238E27FC236}">
                <a16:creationId xmlns:a16="http://schemas.microsoft.com/office/drawing/2014/main" id="{D2776F60-E58A-418E-9423-57BA652B20E2}"/>
              </a:ext>
            </a:extLst>
          </p:cNvPr>
          <p:cNvPicPr>
            <a:picLocks noGrp="1" noChangeAspect="1"/>
          </p:cNvPicPr>
          <p:nvPr>
            <p:ph idx="1"/>
          </p:nvPr>
        </p:nvPicPr>
        <p:blipFill>
          <a:blip r:embed="rId2"/>
          <a:stretch>
            <a:fillRect/>
          </a:stretch>
        </p:blipFill>
        <p:spPr>
          <a:xfrm>
            <a:off x="3639129" y="1690688"/>
            <a:ext cx="7896639" cy="4351338"/>
          </a:xfrm>
          <a:prstGeom prst="rect">
            <a:avLst/>
          </a:prstGeom>
        </p:spPr>
      </p:pic>
      <p:sp>
        <p:nvSpPr>
          <p:cNvPr id="5" name="CuadroTexto 4">
            <a:extLst>
              <a:ext uri="{FF2B5EF4-FFF2-40B4-BE49-F238E27FC236}">
                <a16:creationId xmlns:a16="http://schemas.microsoft.com/office/drawing/2014/main" id="{49375C8E-E7D0-4AC5-9718-45F59EAF3F05}"/>
              </a:ext>
            </a:extLst>
          </p:cNvPr>
          <p:cNvSpPr txBox="1"/>
          <p:nvPr/>
        </p:nvSpPr>
        <p:spPr>
          <a:xfrm>
            <a:off x="941032" y="1551989"/>
            <a:ext cx="2370338" cy="646331"/>
          </a:xfrm>
          <a:prstGeom prst="rect">
            <a:avLst/>
          </a:prstGeom>
          <a:noFill/>
        </p:spPr>
        <p:txBody>
          <a:bodyPr wrap="square" rtlCol="0">
            <a:spAutoFit/>
          </a:bodyPr>
          <a:lstStyle/>
          <a:p>
            <a:r>
              <a:rPr lang="es-EC" dirty="0"/>
              <a:t>Damos clic en:</a:t>
            </a:r>
          </a:p>
          <a:p>
            <a:r>
              <a:rPr lang="es-EC" b="1" dirty="0"/>
              <a:t>Construir Ahora</a:t>
            </a:r>
          </a:p>
        </p:txBody>
      </p:sp>
      <p:cxnSp>
        <p:nvCxnSpPr>
          <p:cNvPr id="7" name="Conector recto de flecha 6">
            <a:extLst>
              <a:ext uri="{FF2B5EF4-FFF2-40B4-BE49-F238E27FC236}">
                <a16:creationId xmlns:a16="http://schemas.microsoft.com/office/drawing/2014/main" id="{00B7B045-6ED8-4F53-97A5-C391F3AA7167}"/>
              </a:ext>
            </a:extLst>
          </p:cNvPr>
          <p:cNvCxnSpPr>
            <a:stCxn id="5" idx="2"/>
          </p:cNvCxnSpPr>
          <p:nvPr/>
        </p:nvCxnSpPr>
        <p:spPr>
          <a:xfrm>
            <a:off x="2126201" y="2198320"/>
            <a:ext cx="1512928" cy="1230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ángulo 7">
            <a:extLst>
              <a:ext uri="{FF2B5EF4-FFF2-40B4-BE49-F238E27FC236}">
                <a16:creationId xmlns:a16="http://schemas.microsoft.com/office/drawing/2014/main" id="{406FCAE4-B29E-4EDC-AB8C-C75F25765EB5}"/>
              </a:ext>
            </a:extLst>
          </p:cNvPr>
          <p:cNvSpPr/>
          <p:nvPr/>
        </p:nvSpPr>
        <p:spPr>
          <a:xfrm>
            <a:off x="3639129" y="3251017"/>
            <a:ext cx="1279100" cy="32668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s-EC"/>
          </a:p>
        </p:txBody>
      </p:sp>
    </p:spTree>
    <p:extLst>
      <p:ext uri="{BB962C8B-B14F-4D97-AF65-F5344CB8AC3E}">
        <p14:creationId xmlns:p14="http://schemas.microsoft.com/office/powerpoint/2010/main" val="3026069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C329F6-E34E-4346-B5B5-52417C1A8EBA}"/>
              </a:ext>
            </a:extLst>
          </p:cNvPr>
          <p:cNvSpPr>
            <a:spLocks noGrp="1"/>
          </p:cNvSpPr>
          <p:nvPr>
            <p:ph type="title"/>
          </p:nvPr>
        </p:nvSpPr>
        <p:spPr/>
        <p:txBody>
          <a:bodyPr/>
          <a:lstStyle/>
          <a:p>
            <a:r>
              <a:rPr lang="es-EC" dirty="0"/>
              <a:t>Revisión de un </a:t>
            </a:r>
            <a:r>
              <a:rPr lang="es-EC" dirty="0" err="1"/>
              <a:t>Build</a:t>
            </a:r>
            <a:endParaRPr lang="es-EC" dirty="0"/>
          </a:p>
        </p:txBody>
      </p:sp>
      <p:pic>
        <p:nvPicPr>
          <p:cNvPr id="4" name="Marcador de contenido 3">
            <a:extLst>
              <a:ext uri="{FF2B5EF4-FFF2-40B4-BE49-F238E27FC236}">
                <a16:creationId xmlns:a16="http://schemas.microsoft.com/office/drawing/2014/main" id="{01F97541-46C9-4FED-802A-3F01AB56AB38}"/>
              </a:ext>
            </a:extLst>
          </p:cNvPr>
          <p:cNvPicPr>
            <a:picLocks noGrp="1" noChangeAspect="1"/>
          </p:cNvPicPr>
          <p:nvPr>
            <p:ph idx="1"/>
          </p:nvPr>
        </p:nvPicPr>
        <p:blipFill>
          <a:blip r:embed="rId2"/>
          <a:stretch>
            <a:fillRect/>
          </a:stretch>
        </p:blipFill>
        <p:spPr>
          <a:xfrm>
            <a:off x="1192805" y="1690688"/>
            <a:ext cx="10285784" cy="4351338"/>
          </a:xfrm>
          <a:prstGeom prst="rect">
            <a:avLst/>
          </a:prstGeom>
        </p:spPr>
      </p:pic>
    </p:spTree>
    <p:extLst>
      <p:ext uri="{BB962C8B-B14F-4D97-AF65-F5344CB8AC3E}">
        <p14:creationId xmlns:p14="http://schemas.microsoft.com/office/powerpoint/2010/main" val="478803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1425D8-18D3-4212-9726-957976EB969D}"/>
              </a:ext>
            </a:extLst>
          </p:cNvPr>
          <p:cNvSpPr>
            <a:spLocks noGrp="1"/>
          </p:cNvSpPr>
          <p:nvPr>
            <p:ph type="title"/>
          </p:nvPr>
        </p:nvSpPr>
        <p:spPr/>
        <p:txBody>
          <a:bodyPr/>
          <a:lstStyle/>
          <a:p>
            <a:r>
              <a:rPr lang="es-EC" dirty="0"/>
              <a:t>Consola </a:t>
            </a:r>
            <a:r>
              <a:rPr lang="es-EC" dirty="0" err="1"/>
              <a:t>OutPut</a:t>
            </a:r>
            <a:endParaRPr lang="es-EC" dirty="0"/>
          </a:p>
        </p:txBody>
      </p:sp>
      <p:pic>
        <p:nvPicPr>
          <p:cNvPr id="4" name="Marcador de contenido 3">
            <a:extLst>
              <a:ext uri="{FF2B5EF4-FFF2-40B4-BE49-F238E27FC236}">
                <a16:creationId xmlns:a16="http://schemas.microsoft.com/office/drawing/2014/main" id="{7C8A0AFE-F1BC-44A4-84AF-FB19B645F2F3}"/>
              </a:ext>
            </a:extLst>
          </p:cNvPr>
          <p:cNvPicPr>
            <a:picLocks noGrp="1" noChangeAspect="1"/>
          </p:cNvPicPr>
          <p:nvPr>
            <p:ph idx="1"/>
          </p:nvPr>
        </p:nvPicPr>
        <p:blipFill>
          <a:blip r:embed="rId2"/>
          <a:stretch>
            <a:fillRect/>
          </a:stretch>
        </p:blipFill>
        <p:spPr>
          <a:xfrm>
            <a:off x="394316" y="1690688"/>
            <a:ext cx="11252004" cy="4497048"/>
          </a:xfrm>
          <a:prstGeom prst="rect">
            <a:avLst/>
          </a:prstGeom>
        </p:spPr>
      </p:pic>
      <p:cxnSp>
        <p:nvCxnSpPr>
          <p:cNvPr id="6" name="Conector recto 5">
            <a:extLst>
              <a:ext uri="{FF2B5EF4-FFF2-40B4-BE49-F238E27FC236}">
                <a16:creationId xmlns:a16="http://schemas.microsoft.com/office/drawing/2014/main" id="{A6A7F9AD-9540-4BAF-8A7E-5CE4E66E7349}"/>
              </a:ext>
            </a:extLst>
          </p:cNvPr>
          <p:cNvCxnSpPr/>
          <p:nvPr/>
        </p:nvCxnSpPr>
        <p:spPr>
          <a:xfrm>
            <a:off x="3213717" y="6036816"/>
            <a:ext cx="1091953"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818902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12756F-564A-402B-89BD-3EA236BEC36C}"/>
              </a:ext>
            </a:extLst>
          </p:cNvPr>
          <p:cNvSpPr>
            <a:spLocks noGrp="1"/>
          </p:cNvSpPr>
          <p:nvPr>
            <p:ph type="title"/>
          </p:nvPr>
        </p:nvSpPr>
        <p:spPr>
          <a:xfrm>
            <a:off x="838200" y="365125"/>
            <a:ext cx="10515600" cy="6239861"/>
          </a:xfrm>
        </p:spPr>
        <p:txBody>
          <a:bodyPr/>
          <a:lstStyle/>
          <a:p>
            <a:pPr algn="ctr"/>
            <a:r>
              <a:rPr lang="es-EC" sz="8000" dirty="0">
                <a:latin typeface="Arial Black" panose="020B0A04020102020204" pitchFamily="34" charset="0"/>
              </a:rPr>
              <a:t>3</a:t>
            </a:r>
            <a:br>
              <a:rPr lang="es-EC" sz="6000" dirty="0"/>
            </a:br>
            <a:r>
              <a:rPr lang="es-EC" sz="6000" dirty="0"/>
              <a:t>Configurando mi proyecto para generar Reportes &amp; Pruebas</a:t>
            </a:r>
            <a:br>
              <a:rPr lang="es-EC" sz="6000" dirty="0"/>
            </a:br>
            <a:br>
              <a:rPr lang="es-EC" sz="6000" dirty="0"/>
            </a:br>
            <a:r>
              <a:rPr lang="es-EC" sz="4000" b="1" dirty="0"/>
              <a:t>Trabaje en su propia rama</a:t>
            </a:r>
            <a:br>
              <a:rPr lang="es-EC" sz="4000" b="1" dirty="0"/>
            </a:br>
            <a:r>
              <a:rPr lang="es-EC" sz="4000" b="1" dirty="0"/>
              <a:t>nombre_apellido1_apellido2</a:t>
            </a:r>
            <a:endParaRPr lang="es-EC" b="1" dirty="0"/>
          </a:p>
        </p:txBody>
      </p:sp>
    </p:spTree>
    <p:extLst>
      <p:ext uri="{BB962C8B-B14F-4D97-AF65-F5344CB8AC3E}">
        <p14:creationId xmlns:p14="http://schemas.microsoft.com/office/powerpoint/2010/main" val="221163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2B4F05-07FE-46B4-9491-65645ED7A8B4}"/>
              </a:ext>
            </a:extLst>
          </p:cNvPr>
          <p:cNvSpPr>
            <a:spLocks noGrp="1"/>
          </p:cNvSpPr>
          <p:nvPr>
            <p:ph type="title"/>
          </p:nvPr>
        </p:nvSpPr>
        <p:spPr/>
        <p:txBody>
          <a:bodyPr/>
          <a:lstStyle/>
          <a:p>
            <a:r>
              <a:rPr lang="es-EC" dirty="0"/>
              <a:t>Liberia: </a:t>
            </a:r>
            <a:r>
              <a:rPr lang="es-EC" dirty="0" err="1"/>
              <a:t>django-jenkins</a:t>
            </a:r>
            <a:endParaRPr lang="es-EC" dirty="0"/>
          </a:p>
        </p:txBody>
      </p:sp>
      <p:sp>
        <p:nvSpPr>
          <p:cNvPr id="3" name="Marcador de contenido 2">
            <a:extLst>
              <a:ext uri="{FF2B5EF4-FFF2-40B4-BE49-F238E27FC236}">
                <a16:creationId xmlns:a16="http://schemas.microsoft.com/office/drawing/2014/main" id="{3283C30E-B2AD-404B-BF30-0101919E1B02}"/>
              </a:ext>
            </a:extLst>
          </p:cNvPr>
          <p:cNvSpPr>
            <a:spLocks noGrp="1"/>
          </p:cNvSpPr>
          <p:nvPr>
            <p:ph idx="1"/>
          </p:nvPr>
        </p:nvSpPr>
        <p:spPr>
          <a:xfrm>
            <a:off x="838200" y="1825625"/>
            <a:ext cx="10515600" cy="997474"/>
          </a:xfrm>
        </p:spPr>
        <p:txBody>
          <a:bodyPr>
            <a:normAutofit fontScale="77500" lnSpcReduction="20000"/>
          </a:bodyPr>
          <a:lstStyle/>
          <a:p>
            <a:pPr marL="457200" indent="-457200">
              <a:buFont typeface="+mj-lt"/>
              <a:buAutoNum type="arabicPeriod"/>
            </a:pPr>
            <a:r>
              <a:rPr lang="es-EC" sz="2400" dirty="0"/>
              <a:t>Agregamos </a:t>
            </a:r>
            <a:r>
              <a:rPr lang="es-EC" sz="2400" dirty="0" err="1"/>
              <a:t>django</a:t>
            </a:r>
            <a:r>
              <a:rPr lang="es-EC" sz="2400" dirty="0"/>
              <a:t>-Jenkins y pep8 en nuestro archivo </a:t>
            </a:r>
            <a:r>
              <a:rPr lang="es-EC" sz="2400" b="1" dirty="0"/>
              <a:t>requirements.txt</a:t>
            </a:r>
          </a:p>
          <a:p>
            <a:pPr marL="457200" indent="-457200">
              <a:buFont typeface="+mj-lt"/>
              <a:buAutoNum type="arabicPeriod"/>
            </a:pPr>
            <a:r>
              <a:rPr lang="es-EC" sz="2400" dirty="0"/>
              <a:t>Agregamos ‘</a:t>
            </a:r>
            <a:r>
              <a:rPr lang="es-EC" sz="2400" dirty="0" err="1"/>
              <a:t>django_jekins</a:t>
            </a:r>
            <a:r>
              <a:rPr lang="es-EC" sz="2400" dirty="0"/>
              <a:t>’ en </a:t>
            </a:r>
            <a:r>
              <a:rPr lang="es-EC" sz="2400" dirty="0" err="1"/>
              <a:t>Libreria</a:t>
            </a:r>
            <a:r>
              <a:rPr lang="es-EC" sz="2400" dirty="0"/>
              <a:t> &gt; </a:t>
            </a:r>
            <a:r>
              <a:rPr lang="es-EC" sz="2400" dirty="0" err="1"/>
              <a:t>Django_CRUD</a:t>
            </a:r>
            <a:r>
              <a:rPr lang="es-EC" sz="2400" dirty="0"/>
              <a:t> &gt; INSTALLED_APPS</a:t>
            </a:r>
          </a:p>
          <a:p>
            <a:pPr marL="457200" indent="-457200">
              <a:buFont typeface="+mj-lt"/>
              <a:buAutoNum type="arabicPeriod"/>
            </a:pPr>
            <a:r>
              <a:rPr lang="es-EC" sz="2400" dirty="0"/>
              <a:t>Agregamos la variable JENKINS_TAST, indicando ejecutar un análisis pep8</a:t>
            </a:r>
          </a:p>
        </p:txBody>
      </p:sp>
      <p:pic>
        <p:nvPicPr>
          <p:cNvPr id="7" name="Imagen 6">
            <a:extLst>
              <a:ext uri="{FF2B5EF4-FFF2-40B4-BE49-F238E27FC236}">
                <a16:creationId xmlns:a16="http://schemas.microsoft.com/office/drawing/2014/main" id="{397CE6DD-1E42-42FD-8E31-9291F15C3A02}"/>
              </a:ext>
            </a:extLst>
          </p:cNvPr>
          <p:cNvPicPr>
            <a:picLocks noChangeAspect="1"/>
          </p:cNvPicPr>
          <p:nvPr/>
        </p:nvPicPr>
        <p:blipFill>
          <a:blip r:embed="rId2"/>
          <a:stretch>
            <a:fillRect/>
          </a:stretch>
        </p:blipFill>
        <p:spPr>
          <a:xfrm>
            <a:off x="1411550" y="2935104"/>
            <a:ext cx="6473809" cy="3663347"/>
          </a:xfrm>
          <a:prstGeom prst="rect">
            <a:avLst/>
          </a:prstGeom>
        </p:spPr>
      </p:pic>
    </p:spTree>
    <p:extLst>
      <p:ext uri="{BB962C8B-B14F-4D97-AF65-F5344CB8AC3E}">
        <p14:creationId xmlns:p14="http://schemas.microsoft.com/office/powerpoint/2010/main" val="4049165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F8AAA-04D1-4F76-BF11-EF64370EBCAB}"/>
              </a:ext>
            </a:extLst>
          </p:cNvPr>
          <p:cNvSpPr>
            <a:spLocks noGrp="1"/>
          </p:cNvSpPr>
          <p:nvPr>
            <p:ph type="title"/>
          </p:nvPr>
        </p:nvSpPr>
        <p:spPr/>
        <p:txBody>
          <a:bodyPr/>
          <a:lstStyle/>
          <a:p>
            <a:r>
              <a:rPr lang="es-EC" dirty="0"/>
              <a:t>Probamos Django-</a:t>
            </a:r>
            <a:r>
              <a:rPr lang="es-EC" dirty="0" err="1"/>
              <a:t>jenkins</a:t>
            </a:r>
            <a:endParaRPr lang="es-EC" dirty="0"/>
          </a:p>
        </p:txBody>
      </p:sp>
      <p:sp>
        <p:nvSpPr>
          <p:cNvPr id="3" name="Marcador de contenido 2">
            <a:extLst>
              <a:ext uri="{FF2B5EF4-FFF2-40B4-BE49-F238E27FC236}">
                <a16:creationId xmlns:a16="http://schemas.microsoft.com/office/drawing/2014/main" id="{B12E58E1-E70D-45B8-A783-863C92FD4B4E}"/>
              </a:ext>
            </a:extLst>
          </p:cNvPr>
          <p:cNvSpPr>
            <a:spLocks noGrp="1"/>
          </p:cNvSpPr>
          <p:nvPr>
            <p:ph idx="1"/>
          </p:nvPr>
        </p:nvSpPr>
        <p:spPr/>
        <p:txBody>
          <a:bodyPr/>
          <a:lstStyle/>
          <a:p>
            <a:pPr marL="0" indent="0">
              <a:buNone/>
            </a:pPr>
            <a:r>
              <a:rPr lang="es-EC" dirty="0"/>
              <a:t>Ejecutamos el comando:</a:t>
            </a:r>
          </a:p>
          <a:p>
            <a:pPr marL="0" indent="0">
              <a:buNone/>
            </a:pPr>
            <a:r>
              <a:rPr lang="es-EC" b="1" dirty="0"/>
              <a:t>$ Python manage.py Jenkins</a:t>
            </a:r>
          </a:p>
          <a:p>
            <a:pPr marL="0" indent="0">
              <a:buNone/>
            </a:pPr>
            <a:r>
              <a:rPr lang="es-EC" dirty="0"/>
              <a:t>Resultado: Creara reportes que se alojarán en la carpeta /</a:t>
            </a:r>
            <a:r>
              <a:rPr lang="es-EC" dirty="0" err="1"/>
              <a:t>reports</a:t>
            </a:r>
            <a:endParaRPr lang="es-EC" dirty="0"/>
          </a:p>
          <a:p>
            <a:pPr marL="0" indent="0">
              <a:buNone/>
            </a:pPr>
            <a:endParaRPr lang="es-EC" b="1" dirty="0"/>
          </a:p>
        </p:txBody>
      </p:sp>
      <p:sp>
        <p:nvSpPr>
          <p:cNvPr id="5" name="Cerrar llave 4">
            <a:extLst>
              <a:ext uri="{FF2B5EF4-FFF2-40B4-BE49-F238E27FC236}">
                <a16:creationId xmlns:a16="http://schemas.microsoft.com/office/drawing/2014/main" id="{2012CB9B-1B12-4B46-B5A2-A71AC5BA5A38}"/>
              </a:ext>
            </a:extLst>
          </p:cNvPr>
          <p:cNvSpPr/>
          <p:nvPr/>
        </p:nvSpPr>
        <p:spPr>
          <a:xfrm>
            <a:off x="9051026" y="3468634"/>
            <a:ext cx="310309" cy="10653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C"/>
          </a:p>
        </p:txBody>
      </p:sp>
      <p:sp>
        <p:nvSpPr>
          <p:cNvPr id="6" name="CuadroTexto 5">
            <a:extLst>
              <a:ext uri="{FF2B5EF4-FFF2-40B4-BE49-F238E27FC236}">
                <a16:creationId xmlns:a16="http://schemas.microsoft.com/office/drawing/2014/main" id="{7FED3E64-D540-4459-AB17-A25FBFCB21A2}"/>
              </a:ext>
            </a:extLst>
          </p:cNvPr>
          <p:cNvSpPr txBox="1"/>
          <p:nvPr/>
        </p:nvSpPr>
        <p:spPr>
          <a:xfrm>
            <a:off x="9441234" y="3584043"/>
            <a:ext cx="2121764" cy="646331"/>
          </a:xfrm>
          <a:prstGeom prst="rect">
            <a:avLst/>
          </a:prstGeom>
          <a:noFill/>
        </p:spPr>
        <p:txBody>
          <a:bodyPr wrap="square" rtlCol="0">
            <a:spAutoFit/>
          </a:bodyPr>
          <a:lstStyle/>
          <a:p>
            <a:r>
              <a:rPr lang="es-EC" b="1" dirty="0"/>
              <a:t>Ejecutar</a:t>
            </a:r>
            <a:r>
              <a:rPr lang="en-US" b="1" dirty="0"/>
              <a:t>á</a:t>
            </a:r>
            <a:r>
              <a:rPr lang="es-EC" b="1" dirty="0"/>
              <a:t> las pruebas del sistema</a:t>
            </a:r>
          </a:p>
        </p:txBody>
      </p:sp>
      <p:sp>
        <p:nvSpPr>
          <p:cNvPr id="7" name="Cerrar llave 6">
            <a:extLst>
              <a:ext uri="{FF2B5EF4-FFF2-40B4-BE49-F238E27FC236}">
                <a16:creationId xmlns:a16="http://schemas.microsoft.com/office/drawing/2014/main" id="{8910F154-B08C-4E07-849A-9F0B144B9D11}"/>
              </a:ext>
            </a:extLst>
          </p:cNvPr>
          <p:cNvSpPr/>
          <p:nvPr/>
        </p:nvSpPr>
        <p:spPr>
          <a:xfrm>
            <a:off x="9093113" y="5227052"/>
            <a:ext cx="310309" cy="7617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C"/>
          </a:p>
        </p:txBody>
      </p:sp>
      <p:sp>
        <p:nvSpPr>
          <p:cNvPr id="8" name="CuadroTexto 7">
            <a:extLst>
              <a:ext uri="{FF2B5EF4-FFF2-40B4-BE49-F238E27FC236}">
                <a16:creationId xmlns:a16="http://schemas.microsoft.com/office/drawing/2014/main" id="{B0C95C70-48A8-4A73-AACD-6E838F2361A8}"/>
              </a:ext>
            </a:extLst>
          </p:cNvPr>
          <p:cNvSpPr txBox="1"/>
          <p:nvPr/>
        </p:nvSpPr>
        <p:spPr>
          <a:xfrm>
            <a:off x="9483321" y="5342461"/>
            <a:ext cx="2121764" cy="646331"/>
          </a:xfrm>
          <a:prstGeom prst="rect">
            <a:avLst/>
          </a:prstGeom>
          <a:noFill/>
        </p:spPr>
        <p:txBody>
          <a:bodyPr wrap="square" rtlCol="0">
            <a:spAutoFit/>
          </a:bodyPr>
          <a:lstStyle/>
          <a:p>
            <a:r>
              <a:rPr lang="es-EC" b="1" dirty="0"/>
              <a:t>Ejecutar</a:t>
            </a:r>
            <a:r>
              <a:rPr lang="en-US" b="1" dirty="0"/>
              <a:t>á</a:t>
            </a:r>
            <a:r>
              <a:rPr lang="es-EC" b="1" dirty="0"/>
              <a:t> análisis de código con pep8</a:t>
            </a:r>
          </a:p>
        </p:txBody>
      </p:sp>
      <p:pic>
        <p:nvPicPr>
          <p:cNvPr id="9" name="Imagen 8">
            <a:extLst>
              <a:ext uri="{FF2B5EF4-FFF2-40B4-BE49-F238E27FC236}">
                <a16:creationId xmlns:a16="http://schemas.microsoft.com/office/drawing/2014/main" id="{7D650620-C339-4636-A9C3-86930B1F9D2B}"/>
              </a:ext>
            </a:extLst>
          </p:cNvPr>
          <p:cNvPicPr>
            <a:picLocks noChangeAspect="1"/>
          </p:cNvPicPr>
          <p:nvPr/>
        </p:nvPicPr>
        <p:blipFill>
          <a:blip r:embed="rId2"/>
          <a:stretch>
            <a:fillRect/>
          </a:stretch>
        </p:blipFill>
        <p:spPr>
          <a:xfrm>
            <a:off x="928828" y="3397696"/>
            <a:ext cx="8071687" cy="2668203"/>
          </a:xfrm>
          <a:prstGeom prst="rect">
            <a:avLst/>
          </a:prstGeom>
        </p:spPr>
      </p:pic>
      <p:sp>
        <p:nvSpPr>
          <p:cNvPr id="10" name="Cerrar llave 9">
            <a:extLst>
              <a:ext uri="{FF2B5EF4-FFF2-40B4-BE49-F238E27FC236}">
                <a16:creationId xmlns:a16="http://schemas.microsoft.com/office/drawing/2014/main" id="{B9BD8A57-B2E8-432C-B615-4C990521EDCA}"/>
              </a:ext>
            </a:extLst>
          </p:cNvPr>
          <p:cNvSpPr/>
          <p:nvPr/>
        </p:nvSpPr>
        <p:spPr>
          <a:xfrm>
            <a:off x="9141141" y="4668891"/>
            <a:ext cx="310309" cy="55816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C"/>
          </a:p>
        </p:txBody>
      </p:sp>
      <p:sp>
        <p:nvSpPr>
          <p:cNvPr id="11" name="CuadroTexto 10">
            <a:extLst>
              <a:ext uri="{FF2B5EF4-FFF2-40B4-BE49-F238E27FC236}">
                <a16:creationId xmlns:a16="http://schemas.microsoft.com/office/drawing/2014/main" id="{FBEA1344-B14B-4113-87C3-738CD4280961}"/>
              </a:ext>
            </a:extLst>
          </p:cNvPr>
          <p:cNvSpPr txBox="1"/>
          <p:nvPr/>
        </p:nvSpPr>
        <p:spPr>
          <a:xfrm>
            <a:off x="9496020" y="4580721"/>
            <a:ext cx="2121764" cy="646331"/>
          </a:xfrm>
          <a:prstGeom prst="rect">
            <a:avLst/>
          </a:prstGeom>
          <a:noFill/>
        </p:spPr>
        <p:txBody>
          <a:bodyPr wrap="square" rtlCol="0">
            <a:spAutoFit/>
          </a:bodyPr>
          <a:lstStyle/>
          <a:p>
            <a:r>
              <a:rPr lang="es-EC" b="1" dirty="0"/>
              <a:t>Crear</a:t>
            </a:r>
            <a:r>
              <a:rPr lang="en-US" b="1" dirty="0"/>
              <a:t>á</a:t>
            </a:r>
            <a:r>
              <a:rPr lang="es-EC" b="1" dirty="0"/>
              <a:t> reporte de cobertura</a:t>
            </a:r>
          </a:p>
        </p:txBody>
      </p:sp>
    </p:spTree>
    <p:extLst>
      <p:ext uri="{BB962C8B-B14F-4D97-AF65-F5344CB8AC3E}">
        <p14:creationId xmlns:p14="http://schemas.microsoft.com/office/powerpoint/2010/main" val="1362334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C09B45-0955-4085-B564-C2C683A287AF}"/>
              </a:ext>
            </a:extLst>
          </p:cNvPr>
          <p:cNvSpPr>
            <a:spLocks noGrp="1"/>
          </p:cNvSpPr>
          <p:nvPr>
            <p:ph type="title"/>
          </p:nvPr>
        </p:nvSpPr>
        <p:spPr/>
        <p:txBody>
          <a:bodyPr/>
          <a:lstStyle/>
          <a:p>
            <a:r>
              <a:rPr lang="es-EC" dirty="0"/>
              <a:t>Escribiendo algunas pruebas</a:t>
            </a:r>
          </a:p>
        </p:txBody>
      </p:sp>
      <p:sp>
        <p:nvSpPr>
          <p:cNvPr id="6" name="Marcador de contenido 5">
            <a:extLst>
              <a:ext uri="{FF2B5EF4-FFF2-40B4-BE49-F238E27FC236}">
                <a16:creationId xmlns:a16="http://schemas.microsoft.com/office/drawing/2014/main" id="{8D35D47F-6F68-4147-A20E-3DAAEC3FD847}"/>
              </a:ext>
            </a:extLst>
          </p:cNvPr>
          <p:cNvSpPr>
            <a:spLocks noGrp="1"/>
          </p:cNvSpPr>
          <p:nvPr>
            <p:ph idx="1"/>
          </p:nvPr>
        </p:nvSpPr>
        <p:spPr/>
        <p:txBody>
          <a:bodyPr/>
          <a:lstStyle/>
          <a:p>
            <a:pPr marL="0" indent="0">
              <a:buNone/>
            </a:pPr>
            <a:r>
              <a:rPr lang="es-EC" dirty="0"/>
              <a:t>Django tiene su propia estructura para probar Modelos y vistas. </a:t>
            </a:r>
            <a:br>
              <a:rPr lang="es-EC" dirty="0"/>
            </a:br>
            <a:r>
              <a:rPr lang="es-EC" sz="2400" dirty="0"/>
              <a:t>Tambien se pueden realizar pruebas de JavaScript.</a:t>
            </a:r>
          </a:p>
          <a:p>
            <a:pPr marL="0" indent="0">
              <a:buNone/>
            </a:pPr>
            <a:r>
              <a:rPr lang="es-EC" sz="2400" dirty="0"/>
              <a:t>Seleccionamos Liberia &gt; </a:t>
            </a:r>
            <a:r>
              <a:rPr lang="es-EC" sz="2400" dirty="0" err="1"/>
              <a:t>crud</a:t>
            </a:r>
            <a:r>
              <a:rPr lang="es-EC" sz="2400" dirty="0"/>
              <a:t> &gt; test.py</a:t>
            </a:r>
            <a:br>
              <a:rPr lang="es-EC" sz="2400" dirty="0"/>
            </a:br>
            <a:r>
              <a:rPr lang="es-EC" sz="2400" dirty="0"/>
              <a:t>(donde se alojaran todas las pruebas de la aplicación CRUD usando la librería </a:t>
            </a:r>
            <a:r>
              <a:rPr lang="es-EC" b="1" dirty="0" err="1"/>
              <a:t>TestCase</a:t>
            </a:r>
            <a:r>
              <a:rPr lang="es-EC" sz="2400" dirty="0"/>
              <a:t>)</a:t>
            </a:r>
          </a:p>
          <a:p>
            <a:pPr marL="0" indent="0">
              <a:buNone/>
            </a:pPr>
            <a:endParaRPr lang="es-EC" sz="2400" dirty="0"/>
          </a:p>
          <a:p>
            <a:pPr marL="0" indent="0">
              <a:buNone/>
            </a:pPr>
            <a:endParaRPr lang="es-EC" sz="2400" dirty="0"/>
          </a:p>
        </p:txBody>
      </p:sp>
      <p:pic>
        <p:nvPicPr>
          <p:cNvPr id="7" name="Imagen 6">
            <a:extLst>
              <a:ext uri="{FF2B5EF4-FFF2-40B4-BE49-F238E27FC236}">
                <a16:creationId xmlns:a16="http://schemas.microsoft.com/office/drawing/2014/main" id="{ED0E82DC-FD3F-44D8-B583-BF2D132FAA06}"/>
              </a:ext>
            </a:extLst>
          </p:cNvPr>
          <p:cNvPicPr>
            <a:picLocks noChangeAspect="1"/>
          </p:cNvPicPr>
          <p:nvPr/>
        </p:nvPicPr>
        <p:blipFill>
          <a:blip r:embed="rId2"/>
          <a:stretch>
            <a:fillRect/>
          </a:stretch>
        </p:blipFill>
        <p:spPr>
          <a:xfrm>
            <a:off x="838200" y="4001294"/>
            <a:ext cx="4305300" cy="1914525"/>
          </a:xfrm>
          <a:prstGeom prst="rect">
            <a:avLst/>
          </a:prstGeom>
        </p:spPr>
      </p:pic>
    </p:spTree>
    <p:extLst>
      <p:ext uri="{BB962C8B-B14F-4D97-AF65-F5344CB8AC3E}">
        <p14:creationId xmlns:p14="http://schemas.microsoft.com/office/powerpoint/2010/main" val="1759415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E4206-0B7A-4F3D-A440-DC0CA06B36BC}"/>
              </a:ext>
            </a:extLst>
          </p:cNvPr>
          <p:cNvSpPr>
            <a:spLocks noGrp="1"/>
          </p:cNvSpPr>
          <p:nvPr>
            <p:ph type="title"/>
          </p:nvPr>
        </p:nvSpPr>
        <p:spPr/>
        <p:txBody>
          <a:bodyPr/>
          <a:lstStyle/>
          <a:p>
            <a:r>
              <a:rPr lang="es-EC" dirty="0"/>
              <a:t>Pruebas con </a:t>
            </a:r>
            <a:r>
              <a:rPr lang="es-EC" dirty="0" err="1"/>
              <a:t>TestCase</a:t>
            </a:r>
            <a:endParaRPr lang="es-EC" dirty="0"/>
          </a:p>
        </p:txBody>
      </p:sp>
      <p:pic>
        <p:nvPicPr>
          <p:cNvPr id="7" name="Marcador de contenido 6">
            <a:extLst>
              <a:ext uri="{FF2B5EF4-FFF2-40B4-BE49-F238E27FC236}">
                <a16:creationId xmlns:a16="http://schemas.microsoft.com/office/drawing/2014/main" id="{44283FE7-74C0-4AAB-B6EB-9F10B210311C}"/>
              </a:ext>
            </a:extLst>
          </p:cNvPr>
          <p:cNvPicPr>
            <a:picLocks noGrp="1" noChangeAspect="1"/>
          </p:cNvPicPr>
          <p:nvPr>
            <p:ph idx="1"/>
          </p:nvPr>
        </p:nvPicPr>
        <p:blipFill>
          <a:blip r:embed="rId2"/>
          <a:stretch>
            <a:fillRect/>
          </a:stretch>
        </p:blipFill>
        <p:spPr>
          <a:xfrm>
            <a:off x="916480" y="1553508"/>
            <a:ext cx="10306868" cy="4527696"/>
          </a:xfrm>
          <a:prstGeom prst="rect">
            <a:avLst/>
          </a:prstGeom>
        </p:spPr>
      </p:pic>
    </p:spTree>
    <p:extLst>
      <p:ext uri="{BB962C8B-B14F-4D97-AF65-F5344CB8AC3E}">
        <p14:creationId xmlns:p14="http://schemas.microsoft.com/office/powerpoint/2010/main" val="2776351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9C6D58-E92E-4069-A3C5-F7A6EE993DFD}"/>
              </a:ext>
            </a:extLst>
          </p:cNvPr>
          <p:cNvSpPr>
            <a:spLocks noGrp="1"/>
          </p:cNvSpPr>
          <p:nvPr>
            <p:ph type="title"/>
          </p:nvPr>
        </p:nvSpPr>
        <p:spPr/>
        <p:txBody>
          <a:bodyPr>
            <a:normAutofit/>
          </a:bodyPr>
          <a:lstStyle/>
          <a:p>
            <a:r>
              <a:rPr lang="es-EC" sz="5400" b="1" dirty="0"/>
              <a:t>JENKINS</a:t>
            </a:r>
          </a:p>
        </p:txBody>
      </p:sp>
      <p:sp>
        <p:nvSpPr>
          <p:cNvPr id="3" name="Marcador de contenido 2">
            <a:extLst>
              <a:ext uri="{FF2B5EF4-FFF2-40B4-BE49-F238E27FC236}">
                <a16:creationId xmlns:a16="http://schemas.microsoft.com/office/drawing/2014/main" id="{3BBA85CF-EB15-41EA-AE1F-8AC4757F6A46}"/>
              </a:ext>
            </a:extLst>
          </p:cNvPr>
          <p:cNvSpPr>
            <a:spLocks noGrp="1"/>
          </p:cNvSpPr>
          <p:nvPr>
            <p:ph idx="1"/>
          </p:nvPr>
        </p:nvSpPr>
        <p:spPr>
          <a:xfrm>
            <a:off x="838200" y="1825625"/>
            <a:ext cx="5979850" cy="4351338"/>
          </a:xfrm>
        </p:spPr>
        <p:txBody>
          <a:bodyPr>
            <a:normAutofit/>
          </a:bodyPr>
          <a:lstStyle/>
          <a:p>
            <a:pPr marL="0" indent="0" algn="just">
              <a:buNone/>
            </a:pPr>
            <a:r>
              <a:rPr lang="es-ES" dirty="0"/>
              <a:t>Jenkins es un servidor de integración continua, gratuito, open-</a:t>
            </a:r>
            <a:r>
              <a:rPr lang="es-ES" dirty="0" err="1"/>
              <a:t>source</a:t>
            </a:r>
            <a:r>
              <a:rPr lang="es-ES" dirty="0"/>
              <a:t>. </a:t>
            </a:r>
          </a:p>
          <a:p>
            <a:pPr marL="0" indent="0" algn="just">
              <a:buNone/>
            </a:pPr>
            <a:r>
              <a:rPr lang="es-ES" dirty="0"/>
              <a:t>La base de Jenkins son las tareas, donde indicamos qué es lo que hay que hacer en un </a:t>
            </a:r>
            <a:r>
              <a:rPr lang="es-ES" dirty="0" err="1"/>
              <a:t>build</a:t>
            </a:r>
            <a:r>
              <a:rPr lang="es-ES" dirty="0"/>
              <a:t> (compilación). </a:t>
            </a:r>
          </a:p>
        </p:txBody>
      </p:sp>
      <p:pic>
        <p:nvPicPr>
          <p:cNvPr id="2050" name="Picture 2" descr="Resultado de imagen para jenkins">
            <a:extLst>
              <a:ext uri="{FF2B5EF4-FFF2-40B4-BE49-F238E27FC236}">
                <a16:creationId xmlns:a16="http://schemas.microsoft.com/office/drawing/2014/main" id="{13285B3C-1CC3-4EA7-B8D5-B098B77589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0" y="1027906"/>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459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C0E2EA-0496-4CD6-A442-3B854A8B0E68}"/>
              </a:ext>
            </a:extLst>
          </p:cNvPr>
          <p:cNvSpPr>
            <a:spLocks noGrp="1"/>
          </p:cNvSpPr>
          <p:nvPr>
            <p:ph type="title"/>
          </p:nvPr>
        </p:nvSpPr>
        <p:spPr>
          <a:xfrm>
            <a:off x="847077" y="2158415"/>
            <a:ext cx="5393924" cy="1916436"/>
          </a:xfrm>
        </p:spPr>
        <p:txBody>
          <a:bodyPr/>
          <a:lstStyle/>
          <a:p>
            <a:r>
              <a:rPr lang="es-EC" dirty="0"/>
              <a:t>Acciones </a:t>
            </a:r>
            <a:br>
              <a:rPr lang="es-EC" dirty="0"/>
            </a:br>
            <a:r>
              <a:rPr lang="es-EC" dirty="0" err="1"/>
              <a:t>post-ejecucion</a:t>
            </a:r>
            <a:endParaRPr lang="es-EC" dirty="0"/>
          </a:p>
        </p:txBody>
      </p:sp>
      <p:pic>
        <p:nvPicPr>
          <p:cNvPr id="5" name="Marcador de contenido 4">
            <a:extLst>
              <a:ext uri="{FF2B5EF4-FFF2-40B4-BE49-F238E27FC236}">
                <a16:creationId xmlns:a16="http://schemas.microsoft.com/office/drawing/2014/main" id="{A0BEEFE8-D966-4889-9F42-D6E8A3284F87}"/>
              </a:ext>
            </a:extLst>
          </p:cNvPr>
          <p:cNvPicPr>
            <a:picLocks noGrp="1" noChangeAspect="1"/>
          </p:cNvPicPr>
          <p:nvPr>
            <p:ph idx="1"/>
          </p:nvPr>
        </p:nvPicPr>
        <p:blipFill rotWithShape="1">
          <a:blip r:embed="rId2"/>
          <a:srcRect l="23069" t="13334" r="56044" b="29132"/>
          <a:stretch/>
        </p:blipFill>
        <p:spPr>
          <a:xfrm>
            <a:off x="6462944" y="365125"/>
            <a:ext cx="3985334" cy="6175071"/>
          </a:xfrm>
          <a:prstGeom prst="rect">
            <a:avLst/>
          </a:prstGeom>
        </p:spPr>
      </p:pic>
      <p:cxnSp>
        <p:nvCxnSpPr>
          <p:cNvPr id="7" name="Conector recto 6">
            <a:extLst>
              <a:ext uri="{FF2B5EF4-FFF2-40B4-BE49-F238E27FC236}">
                <a16:creationId xmlns:a16="http://schemas.microsoft.com/office/drawing/2014/main" id="{495CE598-4177-4173-8DB7-B731D0FFAFB5}"/>
              </a:ext>
            </a:extLst>
          </p:cNvPr>
          <p:cNvCxnSpPr/>
          <p:nvPr/>
        </p:nvCxnSpPr>
        <p:spPr>
          <a:xfrm>
            <a:off x="6698203" y="4385568"/>
            <a:ext cx="2716567"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9" name="Conector recto 8">
            <a:extLst>
              <a:ext uri="{FF2B5EF4-FFF2-40B4-BE49-F238E27FC236}">
                <a16:creationId xmlns:a16="http://schemas.microsoft.com/office/drawing/2014/main" id="{90F582B8-244B-4E56-A678-3214F98961BA}"/>
              </a:ext>
            </a:extLst>
          </p:cNvPr>
          <p:cNvCxnSpPr/>
          <p:nvPr/>
        </p:nvCxnSpPr>
        <p:spPr>
          <a:xfrm>
            <a:off x="6636059" y="3844030"/>
            <a:ext cx="2840855"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1" name="Conector recto 10">
            <a:extLst>
              <a:ext uri="{FF2B5EF4-FFF2-40B4-BE49-F238E27FC236}">
                <a16:creationId xmlns:a16="http://schemas.microsoft.com/office/drawing/2014/main" id="{37247565-67EF-4434-A11E-05940017EFDC}"/>
              </a:ext>
            </a:extLst>
          </p:cNvPr>
          <p:cNvCxnSpPr/>
          <p:nvPr/>
        </p:nvCxnSpPr>
        <p:spPr>
          <a:xfrm>
            <a:off x="6649376" y="3586579"/>
            <a:ext cx="2814221"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87598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B91D28-A230-4437-9AE0-FB8799D1E907}"/>
              </a:ext>
            </a:extLst>
          </p:cNvPr>
          <p:cNvSpPr>
            <a:spLocks noGrp="1"/>
          </p:cNvSpPr>
          <p:nvPr>
            <p:ph type="title"/>
          </p:nvPr>
        </p:nvSpPr>
        <p:spPr>
          <a:xfrm>
            <a:off x="838200" y="365125"/>
            <a:ext cx="10515600" cy="1325563"/>
          </a:xfrm>
        </p:spPr>
        <p:txBody>
          <a:bodyPr/>
          <a:lstStyle/>
          <a:p>
            <a:r>
              <a:rPr lang="es-EC"/>
              <a:t>Configurar Jenkins para leer reportes</a:t>
            </a:r>
            <a:br>
              <a:rPr lang="es-EC"/>
            </a:br>
            <a:r>
              <a:rPr lang="es-EC" sz="2800"/>
              <a:t>Modificamos la configuración de la tarea</a:t>
            </a:r>
            <a:endParaRPr lang="es-EC" dirty="0"/>
          </a:p>
        </p:txBody>
      </p:sp>
      <p:sp>
        <p:nvSpPr>
          <p:cNvPr id="5" name="CuadroTexto 4">
            <a:extLst>
              <a:ext uri="{FF2B5EF4-FFF2-40B4-BE49-F238E27FC236}">
                <a16:creationId xmlns:a16="http://schemas.microsoft.com/office/drawing/2014/main" id="{2B663825-C039-4A34-8672-6CB8EEDE7F37}"/>
              </a:ext>
            </a:extLst>
          </p:cNvPr>
          <p:cNvSpPr txBox="1"/>
          <p:nvPr/>
        </p:nvSpPr>
        <p:spPr>
          <a:xfrm>
            <a:off x="923278" y="2037318"/>
            <a:ext cx="10515600" cy="2492990"/>
          </a:xfrm>
          <a:prstGeom prst="rect">
            <a:avLst/>
          </a:prstGeom>
          <a:noFill/>
        </p:spPr>
        <p:txBody>
          <a:bodyPr wrap="square" rtlCol="0">
            <a:spAutoFit/>
          </a:bodyPr>
          <a:lstStyle/>
          <a:p>
            <a:r>
              <a:rPr lang="es-EC" sz="2400" dirty="0"/>
              <a:t>Agregamos el comando para ejecutar todas las pruebas y analizadores.</a:t>
            </a:r>
          </a:p>
          <a:p>
            <a:r>
              <a:rPr lang="es-EC" sz="2400" dirty="0"/>
              <a:t>Tambien, agregamos Acciones para ejecutar después (en este caso: leer los reportes generados)</a:t>
            </a:r>
          </a:p>
          <a:p>
            <a:endParaRPr lang="es-EC" sz="2400" dirty="0"/>
          </a:p>
          <a:p>
            <a:r>
              <a:rPr lang="es-EC" dirty="0"/>
              <a:t>$ Python manage.py Jenkins --</a:t>
            </a:r>
            <a:r>
              <a:rPr lang="es-EC" dirty="0" err="1"/>
              <a:t>enable-coverage</a:t>
            </a:r>
            <a:endParaRPr lang="es-EC" dirty="0"/>
          </a:p>
          <a:p>
            <a:endParaRPr lang="es-EC" sz="2400" dirty="0"/>
          </a:p>
          <a:p>
            <a:endParaRPr lang="es-EC" dirty="0"/>
          </a:p>
        </p:txBody>
      </p:sp>
      <p:pic>
        <p:nvPicPr>
          <p:cNvPr id="10" name="Marcador de contenido 9">
            <a:extLst>
              <a:ext uri="{FF2B5EF4-FFF2-40B4-BE49-F238E27FC236}">
                <a16:creationId xmlns:a16="http://schemas.microsoft.com/office/drawing/2014/main" id="{E4EBBE95-F2AA-4F32-8B40-3AAA2D43E164}"/>
              </a:ext>
            </a:extLst>
          </p:cNvPr>
          <p:cNvPicPr>
            <a:picLocks noGrp="1" noChangeAspect="1"/>
          </p:cNvPicPr>
          <p:nvPr>
            <p:ph idx="1"/>
          </p:nvPr>
        </p:nvPicPr>
        <p:blipFill>
          <a:blip r:embed="rId2"/>
          <a:stretch>
            <a:fillRect/>
          </a:stretch>
        </p:blipFill>
        <p:spPr>
          <a:xfrm>
            <a:off x="923278" y="3988899"/>
            <a:ext cx="6593073" cy="2520156"/>
          </a:xfrm>
          <a:prstGeom prst="rect">
            <a:avLst/>
          </a:prstGeom>
        </p:spPr>
      </p:pic>
    </p:spTree>
    <p:extLst>
      <p:ext uri="{BB962C8B-B14F-4D97-AF65-F5344CB8AC3E}">
        <p14:creationId xmlns:p14="http://schemas.microsoft.com/office/powerpoint/2010/main" val="32656391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1D55DD-AEE7-4B35-9BBD-7520A82658B7}"/>
              </a:ext>
            </a:extLst>
          </p:cNvPr>
          <p:cNvSpPr>
            <a:spLocks noGrp="1"/>
          </p:cNvSpPr>
          <p:nvPr>
            <p:ph type="title"/>
          </p:nvPr>
        </p:nvSpPr>
        <p:spPr>
          <a:xfrm>
            <a:off x="838200" y="365125"/>
            <a:ext cx="4692588" cy="1925314"/>
          </a:xfrm>
        </p:spPr>
        <p:txBody>
          <a:bodyPr/>
          <a:lstStyle/>
          <a:p>
            <a:r>
              <a:rPr lang="es-EC" dirty="0"/>
              <a:t>Agregar reporte de análisis de código</a:t>
            </a:r>
          </a:p>
        </p:txBody>
      </p:sp>
      <p:sp>
        <p:nvSpPr>
          <p:cNvPr id="5" name="CuadroTexto 4">
            <a:extLst>
              <a:ext uri="{FF2B5EF4-FFF2-40B4-BE49-F238E27FC236}">
                <a16:creationId xmlns:a16="http://schemas.microsoft.com/office/drawing/2014/main" id="{74CE89E1-A225-4D20-8E1F-75EF475253DF}"/>
              </a:ext>
            </a:extLst>
          </p:cNvPr>
          <p:cNvSpPr txBox="1"/>
          <p:nvPr/>
        </p:nvSpPr>
        <p:spPr>
          <a:xfrm>
            <a:off x="838200" y="2587734"/>
            <a:ext cx="4980058" cy="4062651"/>
          </a:xfrm>
          <a:prstGeom prst="rect">
            <a:avLst/>
          </a:prstGeom>
          <a:noFill/>
        </p:spPr>
        <p:txBody>
          <a:bodyPr wrap="square" rtlCol="0">
            <a:spAutoFit/>
          </a:bodyPr>
          <a:lstStyle/>
          <a:p>
            <a:r>
              <a:rPr lang="es-EC" sz="2400" dirty="0"/>
              <a:t>En las acciones después de ejecutar:</a:t>
            </a:r>
          </a:p>
          <a:p>
            <a:r>
              <a:rPr lang="es-EC" sz="2400" dirty="0"/>
              <a:t>Seleccionamos: </a:t>
            </a:r>
            <a:r>
              <a:rPr lang="es-EC" sz="2400" dirty="0" err="1"/>
              <a:t>Report</a:t>
            </a:r>
            <a:r>
              <a:rPr lang="es-EC" sz="2400" dirty="0"/>
              <a:t> </a:t>
            </a:r>
            <a:r>
              <a:rPr lang="es-EC" sz="2400" dirty="0" err="1"/>
              <a:t>Violations</a:t>
            </a:r>
            <a:endParaRPr lang="es-EC" sz="2400" dirty="0"/>
          </a:p>
          <a:p>
            <a:endParaRPr lang="es-EC" sz="2400" dirty="0"/>
          </a:p>
          <a:p>
            <a:r>
              <a:rPr lang="es-EC" sz="2400" dirty="0"/>
              <a:t>Esto nos permite indicar donde se encuentran los archivos según cada tipo de analizador. </a:t>
            </a:r>
          </a:p>
          <a:p>
            <a:endParaRPr lang="es-EC" sz="2400" dirty="0"/>
          </a:p>
          <a:p>
            <a:r>
              <a:rPr lang="es-EC" sz="2400" dirty="0"/>
              <a:t>En este caso usamos </a:t>
            </a:r>
            <a:r>
              <a:rPr lang="es-EC" sz="2400" dirty="0" err="1"/>
              <a:t>report</a:t>
            </a:r>
            <a:r>
              <a:rPr lang="es-EC" sz="2400" dirty="0"/>
              <a:t>/pep8.reports</a:t>
            </a:r>
            <a:endParaRPr lang="es-EC" dirty="0"/>
          </a:p>
          <a:p>
            <a:endParaRPr lang="es-EC" sz="2400" dirty="0"/>
          </a:p>
          <a:p>
            <a:endParaRPr lang="es-EC" dirty="0"/>
          </a:p>
        </p:txBody>
      </p:sp>
      <p:pic>
        <p:nvPicPr>
          <p:cNvPr id="8" name="Marcador de contenido 7">
            <a:extLst>
              <a:ext uri="{FF2B5EF4-FFF2-40B4-BE49-F238E27FC236}">
                <a16:creationId xmlns:a16="http://schemas.microsoft.com/office/drawing/2014/main" id="{3F34E137-7446-4ED0-AC0D-1B36A33A3AFC}"/>
              </a:ext>
            </a:extLst>
          </p:cNvPr>
          <p:cNvPicPr>
            <a:picLocks noGrp="1" noChangeAspect="1"/>
          </p:cNvPicPr>
          <p:nvPr>
            <p:ph idx="1"/>
          </p:nvPr>
        </p:nvPicPr>
        <p:blipFill>
          <a:blip r:embed="rId2"/>
          <a:stretch>
            <a:fillRect/>
          </a:stretch>
        </p:blipFill>
        <p:spPr>
          <a:xfrm>
            <a:off x="6436230" y="148313"/>
            <a:ext cx="4980057" cy="6301820"/>
          </a:xfrm>
          <a:prstGeom prst="rect">
            <a:avLst/>
          </a:prstGeom>
        </p:spPr>
      </p:pic>
      <p:sp>
        <p:nvSpPr>
          <p:cNvPr id="9" name="Flecha: a la derecha 8">
            <a:extLst>
              <a:ext uri="{FF2B5EF4-FFF2-40B4-BE49-F238E27FC236}">
                <a16:creationId xmlns:a16="http://schemas.microsoft.com/office/drawing/2014/main" id="{B3903823-506D-430C-8F16-29730A85F722}"/>
              </a:ext>
            </a:extLst>
          </p:cNvPr>
          <p:cNvSpPr/>
          <p:nvPr/>
        </p:nvSpPr>
        <p:spPr>
          <a:xfrm>
            <a:off x="5726097" y="5557421"/>
            <a:ext cx="967666" cy="5237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Tree>
    <p:extLst>
      <p:ext uri="{BB962C8B-B14F-4D97-AF65-F5344CB8AC3E}">
        <p14:creationId xmlns:p14="http://schemas.microsoft.com/office/powerpoint/2010/main" val="7027647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5B245B-879E-4CAF-AF6D-C21E0DFCA9E4}"/>
              </a:ext>
            </a:extLst>
          </p:cNvPr>
          <p:cNvSpPr>
            <a:spLocks noGrp="1"/>
          </p:cNvSpPr>
          <p:nvPr>
            <p:ph type="title"/>
          </p:nvPr>
        </p:nvSpPr>
        <p:spPr/>
        <p:txBody>
          <a:bodyPr/>
          <a:lstStyle/>
          <a:p>
            <a:r>
              <a:rPr lang="es-EC" dirty="0"/>
              <a:t>Publicar los resultados de las pruebas</a:t>
            </a:r>
          </a:p>
        </p:txBody>
      </p:sp>
      <p:pic>
        <p:nvPicPr>
          <p:cNvPr id="4" name="Marcador de contenido 3">
            <a:extLst>
              <a:ext uri="{FF2B5EF4-FFF2-40B4-BE49-F238E27FC236}">
                <a16:creationId xmlns:a16="http://schemas.microsoft.com/office/drawing/2014/main" id="{3D69BFFA-1559-4FDC-A67E-C0B437CB8AFC}"/>
              </a:ext>
            </a:extLst>
          </p:cNvPr>
          <p:cNvPicPr>
            <a:picLocks noGrp="1" noChangeAspect="1"/>
          </p:cNvPicPr>
          <p:nvPr>
            <p:ph idx="1"/>
          </p:nvPr>
        </p:nvPicPr>
        <p:blipFill>
          <a:blip r:embed="rId2"/>
          <a:stretch>
            <a:fillRect/>
          </a:stretch>
        </p:blipFill>
        <p:spPr>
          <a:xfrm>
            <a:off x="1219200" y="2415381"/>
            <a:ext cx="9753600" cy="3171825"/>
          </a:xfrm>
          <a:prstGeom prst="rect">
            <a:avLst/>
          </a:prstGeom>
        </p:spPr>
      </p:pic>
    </p:spTree>
    <p:extLst>
      <p:ext uri="{BB962C8B-B14F-4D97-AF65-F5344CB8AC3E}">
        <p14:creationId xmlns:p14="http://schemas.microsoft.com/office/powerpoint/2010/main" val="23195282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1D5E0A-464C-419B-9D2C-D533A35874E7}"/>
              </a:ext>
            </a:extLst>
          </p:cNvPr>
          <p:cNvSpPr>
            <a:spLocks noGrp="1"/>
          </p:cNvSpPr>
          <p:nvPr>
            <p:ph type="title"/>
          </p:nvPr>
        </p:nvSpPr>
        <p:spPr/>
        <p:txBody>
          <a:bodyPr/>
          <a:lstStyle/>
          <a:p>
            <a:r>
              <a:rPr lang="es-EC" dirty="0"/>
              <a:t>Publicar reporte de cobertura de código</a:t>
            </a:r>
          </a:p>
        </p:txBody>
      </p:sp>
      <p:pic>
        <p:nvPicPr>
          <p:cNvPr id="4" name="Marcador de contenido 3">
            <a:extLst>
              <a:ext uri="{FF2B5EF4-FFF2-40B4-BE49-F238E27FC236}">
                <a16:creationId xmlns:a16="http://schemas.microsoft.com/office/drawing/2014/main" id="{35647D1C-6EC4-43E1-BD90-F9E7D7624A91}"/>
              </a:ext>
            </a:extLst>
          </p:cNvPr>
          <p:cNvPicPr>
            <a:picLocks noGrp="1" noChangeAspect="1"/>
          </p:cNvPicPr>
          <p:nvPr>
            <p:ph idx="1"/>
          </p:nvPr>
        </p:nvPicPr>
        <p:blipFill>
          <a:blip r:embed="rId2"/>
          <a:stretch>
            <a:fillRect/>
          </a:stretch>
        </p:blipFill>
        <p:spPr>
          <a:xfrm>
            <a:off x="838200" y="2199281"/>
            <a:ext cx="10515600" cy="3604025"/>
          </a:xfrm>
          <a:prstGeom prst="rect">
            <a:avLst/>
          </a:prstGeom>
        </p:spPr>
      </p:pic>
    </p:spTree>
    <p:extLst>
      <p:ext uri="{BB962C8B-B14F-4D97-AF65-F5344CB8AC3E}">
        <p14:creationId xmlns:p14="http://schemas.microsoft.com/office/powerpoint/2010/main" val="14730147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D95F53-FCCE-424D-BB49-91364CC4EB6D}"/>
              </a:ext>
            </a:extLst>
          </p:cNvPr>
          <p:cNvSpPr>
            <a:spLocks noGrp="1"/>
          </p:cNvSpPr>
          <p:nvPr>
            <p:ph type="title"/>
          </p:nvPr>
        </p:nvSpPr>
        <p:spPr/>
        <p:txBody>
          <a:bodyPr/>
          <a:lstStyle/>
          <a:p>
            <a:r>
              <a:rPr lang="es-EC" dirty="0"/>
              <a:t>Resultado: </a:t>
            </a:r>
            <a:r>
              <a:rPr lang="es-EC" dirty="0" err="1"/>
              <a:t>Dashboard</a:t>
            </a:r>
            <a:r>
              <a:rPr lang="es-EC" dirty="0"/>
              <a:t> del proyecto</a:t>
            </a:r>
          </a:p>
        </p:txBody>
      </p:sp>
      <p:sp>
        <p:nvSpPr>
          <p:cNvPr id="5" name="Cerrar llave 4">
            <a:extLst>
              <a:ext uri="{FF2B5EF4-FFF2-40B4-BE49-F238E27FC236}">
                <a16:creationId xmlns:a16="http://schemas.microsoft.com/office/drawing/2014/main" id="{40C67E43-3087-4B16-9F5F-9705F948E4FF}"/>
              </a:ext>
            </a:extLst>
          </p:cNvPr>
          <p:cNvSpPr/>
          <p:nvPr/>
        </p:nvSpPr>
        <p:spPr>
          <a:xfrm>
            <a:off x="9144000" y="2139518"/>
            <a:ext cx="337351" cy="143818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C"/>
          </a:p>
        </p:txBody>
      </p:sp>
      <p:sp>
        <p:nvSpPr>
          <p:cNvPr id="6" name="Cerrar llave 5">
            <a:extLst>
              <a:ext uri="{FF2B5EF4-FFF2-40B4-BE49-F238E27FC236}">
                <a16:creationId xmlns:a16="http://schemas.microsoft.com/office/drawing/2014/main" id="{E620D723-2497-4DFC-A0A3-B403261D32BC}"/>
              </a:ext>
            </a:extLst>
          </p:cNvPr>
          <p:cNvSpPr/>
          <p:nvPr/>
        </p:nvSpPr>
        <p:spPr>
          <a:xfrm>
            <a:off x="9144000" y="3577701"/>
            <a:ext cx="337351" cy="13494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C"/>
          </a:p>
        </p:txBody>
      </p:sp>
      <p:sp>
        <p:nvSpPr>
          <p:cNvPr id="7" name="Cerrar llave 6">
            <a:extLst>
              <a:ext uri="{FF2B5EF4-FFF2-40B4-BE49-F238E27FC236}">
                <a16:creationId xmlns:a16="http://schemas.microsoft.com/office/drawing/2014/main" id="{DD33C7FD-57B9-4DCB-9D3A-A69C1E1B5D2A}"/>
              </a:ext>
            </a:extLst>
          </p:cNvPr>
          <p:cNvSpPr/>
          <p:nvPr/>
        </p:nvSpPr>
        <p:spPr>
          <a:xfrm>
            <a:off x="9143999" y="4942411"/>
            <a:ext cx="337351" cy="97899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C"/>
          </a:p>
        </p:txBody>
      </p:sp>
      <p:sp>
        <p:nvSpPr>
          <p:cNvPr id="8" name="CuadroTexto 7">
            <a:extLst>
              <a:ext uri="{FF2B5EF4-FFF2-40B4-BE49-F238E27FC236}">
                <a16:creationId xmlns:a16="http://schemas.microsoft.com/office/drawing/2014/main" id="{EFE73B26-EF28-4B1A-9E96-69964B92302C}"/>
              </a:ext>
            </a:extLst>
          </p:cNvPr>
          <p:cNvSpPr txBox="1"/>
          <p:nvPr/>
        </p:nvSpPr>
        <p:spPr>
          <a:xfrm>
            <a:off x="9882326" y="3758266"/>
            <a:ext cx="1722422" cy="646331"/>
          </a:xfrm>
          <a:prstGeom prst="rect">
            <a:avLst/>
          </a:prstGeom>
          <a:noFill/>
        </p:spPr>
        <p:txBody>
          <a:bodyPr wrap="square" rtlCol="0">
            <a:spAutoFit/>
          </a:bodyPr>
          <a:lstStyle/>
          <a:p>
            <a:r>
              <a:rPr lang="es-EC" dirty="0"/>
              <a:t>Reporte de cobertura</a:t>
            </a:r>
          </a:p>
        </p:txBody>
      </p:sp>
      <p:sp>
        <p:nvSpPr>
          <p:cNvPr id="9" name="CuadroTexto 8">
            <a:extLst>
              <a:ext uri="{FF2B5EF4-FFF2-40B4-BE49-F238E27FC236}">
                <a16:creationId xmlns:a16="http://schemas.microsoft.com/office/drawing/2014/main" id="{3ECC4406-1455-4739-80C8-D0768821C365}"/>
              </a:ext>
            </a:extLst>
          </p:cNvPr>
          <p:cNvSpPr txBox="1"/>
          <p:nvPr/>
        </p:nvSpPr>
        <p:spPr>
          <a:xfrm>
            <a:off x="9882326" y="2682536"/>
            <a:ext cx="1722422" cy="923330"/>
          </a:xfrm>
          <a:prstGeom prst="rect">
            <a:avLst/>
          </a:prstGeom>
          <a:noFill/>
        </p:spPr>
        <p:txBody>
          <a:bodyPr wrap="square" rtlCol="0">
            <a:spAutoFit/>
          </a:bodyPr>
          <a:lstStyle/>
          <a:p>
            <a:r>
              <a:rPr lang="es-EC" dirty="0"/>
              <a:t>Análisis de código según pep8</a:t>
            </a:r>
          </a:p>
        </p:txBody>
      </p:sp>
      <p:sp>
        <p:nvSpPr>
          <p:cNvPr id="10" name="CuadroTexto 9">
            <a:extLst>
              <a:ext uri="{FF2B5EF4-FFF2-40B4-BE49-F238E27FC236}">
                <a16:creationId xmlns:a16="http://schemas.microsoft.com/office/drawing/2014/main" id="{44624E57-2A66-4C88-9699-9A71733C071D}"/>
              </a:ext>
            </a:extLst>
          </p:cNvPr>
          <p:cNvSpPr txBox="1"/>
          <p:nvPr/>
        </p:nvSpPr>
        <p:spPr>
          <a:xfrm>
            <a:off x="9882326" y="5108742"/>
            <a:ext cx="1722422" cy="646331"/>
          </a:xfrm>
          <a:prstGeom prst="rect">
            <a:avLst/>
          </a:prstGeom>
          <a:noFill/>
        </p:spPr>
        <p:txBody>
          <a:bodyPr wrap="square" rtlCol="0">
            <a:spAutoFit/>
          </a:bodyPr>
          <a:lstStyle/>
          <a:p>
            <a:r>
              <a:rPr lang="es-EC" dirty="0"/>
              <a:t>Reporte de pruebas</a:t>
            </a:r>
          </a:p>
        </p:txBody>
      </p:sp>
      <p:pic>
        <p:nvPicPr>
          <p:cNvPr id="13" name="Marcador de contenido 12">
            <a:extLst>
              <a:ext uri="{FF2B5EF4-FFF2-40B4-BE49-F238E27FC236}">
                <a16:creationId xmlns:a16="http://schemas.microsoft.com/office/drawing/2014/main" id="{8896A448-11F3-4055-8E86-1B56A4E38A63}"/>
              </a:ext>
            </a:extLst>
          </p:cNvPr>
          <p:cNvPicPr>
            <a:picLocks noGrp="1" noChangeAspect="1"/>
          </p:cNvPicPr>
          <p:nvPr>
            <p:ph idx="1"/>
          </p:nvPr>
        </p:nvPicPr>
        <p:blipFill>
          <a:blip r:embed="rId2"/>
          <a:stretch>
            <a:fillRect/>
          </a:stretch>
        </p:blipFill>
        <p:spPr>
          <a:xfrm>
            <a:off x="129958" y="1699475"/>
            <a:ext cx="8813553" cy="4117582"/>
          </a:xfrm>
          <a:prstGeom prst="rect">
            <a:avLst/>
          </a:prstGeom>
        </p:spPr>
      </p:pic>
    </p:spTree>
    <p:extLst>
      <p:ext uri="{BB962C8B-B14F-4D97-AF65-F5344CB8AC3E}">
        <p14:creationId xmlns:p14="http://schemas.microsoft.com/office/powerpoint/2010/main" val="38197072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2F5E88-FDCB-402A-A0FB-4ED7BD082AC5}"/>
              </a:ext>
            </a:extLst>
          </p:cNvPr>
          <p:cNvSpPr>
            <a:spLocks noGrp="1"/>
          </p:cNvSpPr>
          <p:nvPr>
            <p:ph type="title"/>
          </p:nvPr>
        </p:nvSpPr>
        <p:spPr/>
        <p:txBody>
          <a:bodyPr/>
          <a:lstStyle/>
          <a:p>
            <a:r>
              <a:rPr lang="es-EC" dirty="0"/>
              <a:t>Trabajo autónomo</a:t>
            </a:r>
          </a:p>
        </p:txBody>
      </p:sp>
      <p:sp>
        <p:nvSpPr>
          <p:cNvPr id="3" name="Marcador de contenido 2">
            <a:extLst>
              <a:ext uri="{FF2B5EF4-FFF2-40B4-BE49-F238E27FC236}">
                <a16:creationId xmlns:a16="http://schemas.microsoft.com/office/drawing/2014/main" id="{59DB055A-6060-494D-B84B-331F57B0FB0C}"/>
              </a:ext>
            </a:extLst>
          </p:cNvPr>
          <p:cNvSpPr>
            <a:spLocks noGrp="1"/>
          </p:cNvSpPr>
          <p:nvPr>
            <p:ph idx="1"/>
          </p:nvPr>
        </p:nvSpPr>
        <p:spPr/>
        <p:txBody>
          <a:bodyPr/>
          <a:lstStyle/>
          <a:p>
            <a:r>
              <a:rPr lang="es-EC" dirty="0"/>
              <a:t>Realice las pruebas pertinentes para obtener una </a:t>
            </a:r>
            <a:r>
              <a:rPr lang="es-EC" dirty="0" err="1"/>
              <a:t>cobertur</a:t>
            </a:r>
            <a:r>
              <a:rPr lang="es-EC" dirty="0"/>
              <a:t> mayor al 80% (en su rama)</a:t>
            </a:r>
          </a:p>
          <a:p>
            <a:r>
              <a:rPr lang="es-EC" dirty="0"/>
              <a:t>Realice los cambios necesarios para mejorar la calidad del código según el </a:t>
            </a:r>
            <a:r>
              <a:rPr lang="es-EC" dirty="0" err="1"/>
              <a:t>estandar</a:t>
            </a:r>
            <a:r>
              <a:rPr lang="es-EC" dirty="0"/>
              <a:t> pep8</a:t>
            </a:r>
          </a:p>
          <a:p>
            <a:r>
              <a:rPr lang="es-EC" dirty="0"/>
              <a:t>Descargar reporte del progreso de pruebas </a:t>
            </a:r>
          </a:p>
        </p:txBody>
      </p:sp>
    </p:spTree>
    <p:extLst>
      <p:ext uri="{BB962C8B-B14F-4D97-AF65-F5344CB8AC3E}">
        <p14:creationId xmlns:p14="http://schemas.microsoft.com/office/powerpoint/2010/main" val="3855696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Marcador de contenido 6">
            <a:extLst>
              <a:ext uri="{FF2B5EF4-FFF2-40B4-BE49-F238E27FC236}">
                <a16:creationId xmlns:a16="http://schemas.microsoft.com/office/drawing/2014/main" id="{3FE5A46B-DCE0-4A51-89A6-4AAC32EFEBCF}"/>
              </a:ext>
            </a:extLst>
          </p:cNvPr>
          <p:cNvGraphicFramePr>
            <a:graphicFrameLocks noGrp="1"/>
          </p:cNvGraphicFramePr>
          <p:nvPr>
            <p:ph idx="1"/>
            <p:extLst>
              <p:ext uri="{D42A27DB-BD31-4B8C-83A1-F6EECF244321}">
                <p14:modId xmlns:p14="http://schemas.microsoft.com/office/powerpoint/2010/main" val="2793967241"/>
              </p:ext>
            </p:extLst>
          </p:nvPr>
        </p:nvGraphicFramePr>
        <p:xfrm>
          <a:off x="838200" y="2024109"/>
          <a:ext cx="10515600" cy="4678533"/>
        </p:xfrm>
        <a:graphic>
          <a:graphicData uri="http://schemas.openxmlformats.org/drawingml/2006/table">
            <a:tbl>
              <a:tblPr firstRow="1" bandRow="1">
                <a:tableStyleId>{3B4B98B0-60AC-42C2-AFA5-B58CD77FA1E5}</a:tableStyleId>
              </a:tblPr>
              <a:tblGrid>
                <a:gridCol w="5257800">
                  <a:extLst>
                    <a:ext uri="{9D8B030D-6E8A-4147-A177-3AD203B41FA5}">
                      <a16:colId xmlns:a16="http://schemas.microsoft.com/office/drawing/2014/main" val="1798835403"/>
                    </a:ext>
                  </a:extLst>
                </a:gridCol>
                <a:gridCol w="5257800">
                  <a:extLst>
                    <a:ext uri="{9D8B030D-6E8A-4147-A177-3AD203B41FA5}">
                      <a16:colId xmlns:a16="http://schemas.microsoft.com/office/drawing/2014/main" val="1969144192"/>
                    </a:ext>
                  </a:extLst>
                </a:gridCol>
              </a:tblGrid>
              <a:tr h="1002956">
                <a:tc>
                  <a:txBody>
                    <a:bodyPr/>
                    <a:lstStyle/>
                    <a:p>
                      <a:r>
                        <a:rPr lang="es-EC" b="0" dirty="0">
                          <a:latin typeface="Roboto" pitchFamily="2" charset="0"/>
                          <a:ea typeface="Roboto" pitchFamily="2" charset="0"/>
                        </a:rPr>
                        <a:t>Completo control de Integración del servidor </a:t>
                      </a:r>
                    </a:p>
                    <a:p>
                      <a:r>
                        <a:rPr lang="es-EC" b="0" dirty="0">
                          <a:latin typeface="Roboto" pitchFamily="2" charset="0"/>
                          <a:ea typeface="Roboto" pitchFamily="2" charset="0"/>
                        </a:rPr>
                        <a:t>(pero requiere hosting, disk </a:t>
                      </a:r>
                      <a:r>
                        <a:rPr lang="es-EC" b="0" dirty="0" err="1">
                          <a:latin typeface="Roboto" pitchFamily="2" charset="0"/>
                          <a:ea typeface="Roboto" pitchFamily="2" charset="0"/>
                        </a:rPr>
                        <a:t>space</a:t>
                      </a:r>
                      <a:r>
                        <a:rPr lang="es-EC" b="0" dirty="0">
                          <a:latin typeface="Roboto" pitchFamily="2" charset="0"/>
                          <a:ea typeface="Roboto" pitchFamily="2" charset="0"/>
                        </a:rPr>
                        <a:t>, </a:t>
                      </a:r>
                      <a:r>
                        <a:rPr lang="es-EC" b="0" dirty="0" err="1">
                          <a:latin typeface="Roboto" pitchFamily="2" charset="0"/>
                          <a:ea typeface="Roboto" pitchFamily="2" charset="0"/>
                        </a:rPr>
                        <a:t>eviroment</a:t>
                      </a:r>
                      <a:r>
                        <a:rPr lang="es-EC" b="0" dirty="0">
                          <a:latin typeface="Roboto" pitchFamily="2" charset="0"/>
                          <a:ea typeface="Roboto" pitchFamily="2" charset="0"/>
                        </a:rPr>
                        <a:t>)</a:t>
                      </a:r>
                    </a:p>
                  </a:txBody>
                  <a:tcPr anchor="ctr"/>
                </a:tc>
                <a:tc>
                  <a:txBody>
                    <a:bodyPr/>
                    <a:lstStyle/>
                    <a:p>
                      <a:r>
                        <a:rPr lang="es-EC" b="0" dirty="0">
                          <a:latin typeface="Roboto" pitchFamily="2" charset="0"/>
                          <a:ea typeface="Roboto" pitchFamily="2" charset="0"/>
                        </a:rPr>
                        <a:t>Servidor en línea disponible todo momento</a:t>
                      </a:r>
                    </a:p>
                    <a:p>
                      <a:r>
                        <a:rPr lang="es-EC" b="0" dirty="0">
                          <a:latin typeface="Roboto" pitchFamily="2" charset="0"/>
                          <a:ea typeface="Roboto" pitchFamily="2" charset="0"/>
                        </a:rPr>
                        <a:t>(con limitaciones free </a:t>
                      </a:r>
                      <a:r>
                        <a:rPr lang="es-EC" b="0" dirty="0" err="1">
                          <a:latin typeface="Roboto" pitchFamily="2" charset="0"/>
                          <a:ea typeface="Roboto" pitchFamily="2" charset="0"/>
                        </a:rPr>
                        <a:t>tier</a:t>
                      </a:r>
                      <a:r>
                        <a:rPr lang="es-EC" b="0" dirty="0">
                          <a:latin typeface="Roboto" pitchFamily="2" charset="0"/>
                          <a:ea typeface="Roboto" pitchFamily="2" charset="0"/>
                        </a:rPr>
                        <a:t>)</a:t>
                      </a:r>
                    </a:p>
                  </a:txBody>
                  <a:tcPr anchor="ctr"/>
                </a:tc>
                <a:extLst>
                  <a:ext uri="{0D108BD9-81ED-4DB2-BD59-A6C34878D82A}">
                    <a16:rowId xmlns:a16="http://schemas.microsoft.com/office/drawing/2014/main" val="854942533"/>
                  </a:ext>
                </a:extLst>
              </a:tr>
              <a:tr h="1002956">
                <a:tc>
                  <a:txBody>
                    <a:bodyPr/>
                    <a:lstStyle/>
                    <a:p>
                      <a:r>
                        <a:rPr lang="es-EC" b="0" dirty="0">
                          <a:latin typeface="Roboto" pitchFamily="2" charset="0"/>
                          <a:ea typeface="Roboto" pitchFamily="2" charset="0"/>
                        </a:rPr>
                        <a:t>Permite gestionar cualquier proyecto</a:t>
                      </a:r>
                    </a:p>
                  </a:txBody>
                  <a:tcPr anchor="ctr"/>
                </a:tc>
                <a:tc>
                  <a:txBody>
                    <a:bodyPr/>
                    <a:lstStyle/>
                    <a:p>
                      <a:r>
                        <a:rPr lang="es-EC" b="0" dirty="0">
                          <a:latin typeface="Roboto" pitchFamily="2" charset="0"/>
                          <a:ea typeface="Roboto" pitchFamily="2" charset="0"/>
                        </a:rPr>
                        <a:t>Solo permite manejar proyectos </a:t>
                      </a:r>
                      <a:r>
                        <a:rPr lang="es-EC" b="0" dirty="0" err="1">
                          <a:latin typeface="Roboto" pitchFamily="2" charset="0"/>
                          <a:ea typeface="Roboto" pitchFamily="2" charset="0"/>
                        </a:rPr>
                        <a:t>OpenSource</a:t>
                      </a:r>
                      <a:r>
                        <a:rPr lang="es-EC" b="0" dirty="0">
                          <a:latin typeface="Roboto" pitchFamily="2" charset="0"/>
                          <a:ea typeface="Roboto" pitchFamily="2" charset="0"/>
                        </a:rPr>
                        <a:t> (O será necesario contratara el servicio Enterprise)</a:t>
                      </a:r>
                    </a:p>
                  </a:txBody>
                  <a:tcPr anchor="ctr"/>
                </a:tc>
                <a:extLst>
                  <a:ext uri="{0D108BD9-81ED-4DB2-BD59-A6C34878D82A}">
                    <a16:rowId xmlns:a16="http://schemas.microsoft.com/office/drawing/2014/main" val="1241617046"/>
                  </a:ext>
                </a:extLst>
              </a:tr>
              <a:tr h="1669665">
                <a:tc>
                  <a:txBody>
                    <a:bodyPr/>
                    <a:lstStyle/>
                    <a:p>
                      <a:r>
                        <a:rPr lang="es-EC" b="0" dirty="0">
                          <a:latin typeface="Roboto" pitchFamily="2" charset="0"/>
                          <a:ea typeface="Roboto" pitchFamily="2" charset="0"/>
                        </a:rPr>
                        <a:t>Utiliza sistemas de </a:t>
                      </a:r>
                      <a:r>
                        <a:rPr lang="es-EC" b="0" dirty="0" err="1">
                          <a:latin typeface="Roboto" pitchFamily="2" charset="0"/>
                          <a:ea typeface="Roboto" pitchFamily="2" charset="0"/>
                        </a:rPr>
                        <a:t>plugins</a:t>
                      </a:r>
                      <a:r>
                        <a:rPr lang="es-EC" b="0" dirty="0">
                          <a:latin typeface="Roboto" pitchFamily="2" charset="0"/>
                          <a:ea typeface="Roboto" pitchFamily="2" charset="0"/>
                        </a:rPr>
                        <a:t> para gestionar otros componentes (control de pruebas, cobertura, </a:t>
                      </a:r>
                      <a:r>
                        <a:rPr lang="es-EC" b="0" dirty="0" err="1">
                          <a:latin typeface="Roboto" pitchFamily="2" charset="0"/>
                          <a:ea typeface="Roboto" pitchFamily="2" charset="0"/>
                        </a:rPr>
                        <a:t>aceptance</a:t>
                      </a:r>
                      <a:r>
                        <a:rPr lang="es-EC" b="0" dirty="0">
                          <a:latin typeface="Roboto" pitchFamily="2" charset="0"/>
                          <a:ea typeface="Roboto" pitchFamily="2" charset="0"/>
                        </a:rPr>
                        <a:t> </a:t>
                      </a:r>
                      <a:r>
                        <a:rPr lang="es-EC" b="0" dirty="0" err="1">
                          <a:latin typeface="Roboto" pitchFamily="2" charset="0"/>
                          <a:ea typeface="Roboto" pitchFamily="2" charset="0"/>
                        </a:rPr>
                        <a:t>tests</a:t>
                      </a:r>
                      <a:r>
                        <a:rPr lang="es-EC" b="0" dirty="0">
                          <a:latin typeface="Roboto" pitchFamily="2" charset="0"/>
                          <a:ea typeface="Roboto" pitchFamily="2" charset="0"/>
                        </a:rPr>
                        <a:t>, </a:t>
                      </a:r>
                      <a:r>
                        <a:rPr lang="es-EC" b="0" dirty="0" err="1">
                          <a:latin typeface="Roboto" pitchFamily="2" charset="0"/>
                          <a:ea typeface="Roboto" pitchFamily="2" charset="0"/>
                        </a:rPr>
                        <a:t>etc</a:t>
                      </a:r>
                      <a:r>
                        <a:rPr lang="es-EC" b="0" dirty="0">
                          <a:latin typeface="Roboto" pitchFamily="2" charset="0"/>
                          <a:ea typeface="Roboto" pitchFamily="2" charset="0"/>
                        </a:rPr>
                        <a:t>)</a:t>
                      </a:r>
                    </a:p>
                  </a:txBody>
                  <a:tcPr anchor="ctr"/>
                </a:tc>
                <a:tc>
                  <a:txBody>
                    <a:bodyPr/>
                    <a:lstStyle/>
                    <a:p>
                      <a:r>
                        <a:rPr lang="es-EC" b="0" dirty="0">
                          <a:latin typeface="Roboto" pitchFamily="2" charset="0"/>
                          <a:ea typeface="Roboto" pitchFamily="2" charset="0"/>
                        </a:rPr>
                        <a:t>Travis solo revisa funcionalidad (</a:t>
                      </a:r>
                      <a:r>
                        <a:rPr lang="es-EC" b="0" dirty="0" err="1">
                          <a:latin typeface="Roboto" pitchFamily="2" charset="0"/>
                          <a:ea typeface="Roboto" pitchFamily="2" charset="0"/>
                        </a:rPr>
                        <a:t>builds</a:t>
                      </a:r>
                      <a:r>
                        <a:rPr lang="es-EC" b="0" dirty="0">
                          <a:latin typeface="Roboto" pitchFamily="2" charset="0"/>
                          <a:ea typeface="Roboto" pitchFamily="2" charset="0"/>
                        </a:rPr>
                        <a:t>) </a:t>
                      </a:r>
                      <a:br>
                        <a:rPr lang="es-EC" b="0" dirty="0">
                          <a:latin typeface="Roboto" pitchFamily="2" charset="0"/>
                          <a:ea typeface="Roboto" pitchFamily="2" charset="0"/>
                        </a:rPr>
                      </a:br>
                      <a:r>
                        <a:rPr lang="es-EC" b="0" dirty="0">
                          <a:latin typeface="Roboto" pitchFamily="2" charset="0"/>
                          <a:ea typeface="Roboto" pitchFamily="2" charset="0"/>
                        </a:rPr>
                        <a:t>Necesita conexión con otras </a:t>
                      </a:r>
                      <a:r>
                        <a:rPr lang="es-EC" b="0" dirty="0" err="1">
                          <a:latin typeface="Roboto" pitchFamily="2" charset="0"/>
                          <a:ea typeface="Roboto" pitchFamily="2" charset="0"/>
                        </a:rPr>
                        <a:t>third</a:t>
                      </a:r>
                      <a:r>
                        <a:rPr lang="es-EC" b="0" dirty="0">
                          <a:latin typeface="Roboto" pitchFamily="2" charset="0"/>
                          <a:ea typeface="Roboto" pitchFamily="2" charset="0"/>
                        </a:rPr>
                        <a:t> </a:t>
                      </a:r>
                      <a:r>
                        <a:rPr lang="es-EC" b="0" dirty="0" err="1">
                          <a:latin typeface="Roboto" pitchFamily="2" charset="0"/>
                          <a:ea typeface="Roboto" pitchFamily="2" charset="0"/>
                        </a:rPr>
                        <a:t>party</a:t>
                      </a:r>
                      <a:r>
                        <a:rPr lang="es-EC" b="0" dirty="0">
                          <a:latin typeface="Roboto" pitchFamily="2" charset="0"/>
                          <a:ea typeface="Roboto" pitchFamily="2" charset="0"/>
                        </a:rPr>
                        <a:t> </a:t>
                      </a:r>
                      <a:r>
                        <a:rPr lang="es-EC" b="0" dirty="0" err="1">
                          <a:latin typeface="Roboto" pitchFamily="2" charset="0"/>
                          <a:ea typeface="Roboto" pitchFamily="2" charset="0"/>
                        </a:rPr>
                        <a:t>aplications</a:t>
                      </a:r>
                      <a:r>
                        <a:rPr lang="es-EC" b="0" dirty="0">
                          <a:latin typeface="Roboto" pitchFamily="2" charset="0"/>
                          <a:ea typeface="Roboto" pitchFamily="2" charset="0"/>
                        </a:rPr>
                        <a:t> para medir cobertura, </a:t>
                      </a:r>
                      <a:r>
                        <a:rPr lang="es-EC" b="0" dirty="0" err="1">
                          <a:latin typeface="Roboto" pitchFamily="2" charset="0"/>
                          <a:ea typeface="Roboto" pitchFamily="2" charset="0"/>
                        </a:rPr>
                        <a:t>aceptance</a:t>
                      </a:r>
                      <a:r>
                        <a:rPr lang="es-EC" b="0" dirty="0">
                          <a:latin typeface="Roboto" pitchFamily="2" charset="0"/>
                          <a:ea typeface="Roboto" pitchFamily="2" charset="0"/>
                        </a:rPr>
                        <a:t> test, </a:t>
                      </a:r>
                      <a:r>
                        <a:rPr lang="es-EC" b="0" dirty="0" err="1">
                          <a:latin typeface="Roboto" pitchFamily="2" charset="0"/>
                          <a:ea typeface="Roboto" pitchFamily="2" charset="0"/>
                        </a:rPr>
                        <a:t>etc</a:t>
                      </a:r>
                      <a:endParaRPr lang="es-EC" b="0" dirty="0">
                        <a:latin typeface="Roboto" pitchFamily="2" charset="0"/>
                        <a:ea typeface="Roboto" pitchFamily="2" charset="0"/>
                      </a:endParaRPr>
                    </a:p>
                  </a:txBody>
                  <a:tcPr anchor="ctr"/>
                </a:tc>
                <a:extLst>
                  <a:ext uri="{0D108BD9-81ED-4DB2-BD59-A6C34878D82A}">
                    <a16:rowId xmlns:a16="http://schemas.microsoft.com/office/drawing/2014/main" val="265061532"/>
                  </a:ext>
                </a:extLst>
              </a:tr>
              <a:tr h="1002956">
                <a:tc>
                  <a:txBody>
                    <a:bodyPr/>
                    <a:lstStyle/>
                    <a:p>
                      <a:r>
                        <a:rPr lang="es-EC" b="0" dirty="0">
                          <a:latin typeface="Roboto" pitchFamily="2" charset="0"/>
                          <a:ea typeface="Roboto" pitchFamily="2" charset="0"/>
                        </a:rPr>
                        <a:t>La mayoría de lenguajes de programación tiene </a:t>
                      </a:r>
                      <a:r>
                        <a:rPr lang="es-EC" b="0" dirty="0" err="1">
                          <a:latin typeface="Roboto" pitchFamily="2" charset="0"/>
                          <a:ea typeface="Roboto" pitchFamily="2" charset="0"/>
                        </a:rPr>
                        <a:t>librerias</a:t>
                      </a:r>
                      <a:r>
                        <a:rPr lang="es-EC" b="0" dirty="0">
                          <a:latin typeface="Roboto" pitchFamily="2" charset="0"/>
                          <a:ea typeface="Roboto" pitchFamily="2" charset="0"/>
                        </a:rPr>
                        <a:t> para configurar </a:t>
                      </a:r>
                      <a:r>
                        <a:rPr lang="es-EC" b="0" dirty="0" err="1">
                          <a:latin typeface="Roboto" pitchFamily="2" charset="0"/>
                          <a:ea typeface="Roboto" pitchFamily="2" charset="0"/>
                        </a:rPr>
                        <a:t>jenkins</a:t>
                      </a:r>
                      <a:r>
                        <a:rPr lang="es-EC" b="0" dirty="0">
                          <a:latin typeface="Roboto" pitchFamily="2" charset="0"/>
                          <a:ea typeface="Roboto" pitchFamily="2" charset="0"/>
                        </a:rPr>
                        <a:t> </a:t>
                      </a:r>
                    </a:p>
                  </a:txBody>
                  <a:tcPr anchor="ctr"/>
                </a:tc>
                <a:tc>
                  <a:txBody>
                    <a:bodyPr/>
                    <a:lstStyle/>
                    <a:p>
                      <a:r>
                        <a:rPr lang="es-EC" b="0" dirty="0">
                          <a:latin typeface="Roboto" pitchFamily="2" charset="0"/>
                          <a:ea typeface="Roboto" pitchFamily="2" charset="0"/>
                        </a:rPr>
                        <a:t>Requiere el archivo .</a:t>
                      </a:r>
                      <a:r>
                        <a:rPr lang="es-EC" b="0" dirty="0" err="1">
                          <a:latin typeface="Roboto" pitchFamily="2" charset="0"/>
                          <a:ea typeface="Roboto" pitchFamily="2" charset="0"/>
                        </a:rPr>
                        <a:t>travis.yml</a:t>
                      </a:r>
                      <a:r>
                        <a:rPr lang="es-EC" b="0" dirty="0">
                          <a:latin typeface="Roboto" pitchFamily="2" charset="0"/>
                          <a:ea typeface="Roboto" pitchFamily="2" charset="0"/>
                        </a:rPr>
                        <a:t> para indicar el ambiente de desarrollo</a:t>
                      </a:r>
                    </a:p>
                  </a:txBody>
                  <a:tcPr anchor="ctr"/>
                </a:tc>
                <a:extLst>
                  <a:ext uri="{0D108BD9-81ED-4DB2-BD59-A6C34878D82A}">
                    <a16:rowId xmlns:a16="http://schemas.microsoft.com/office/drawing/2014/main" val="2305954783"/>
                  </a:ext>
                </a:extLst>
              </a:tr>
            </a:tbl>
          </a:graphicData>
        </a:graphic>
      </p:graphicFrame>
      <p:pic>
        <p:nvPicPr>
          <p:cNvPr id="1026" name="Picture 2" descr="https://djangostars.com/blog/content/images/2017/02/logo-title.png">
            <a:extLst>
              <a:ext uri="{FF2B5EF4-FFF2-40B4-BE49-F238E27FC236}">
                <a16:creationId xmlns:a16="http://schemas.microsoft.com/office/drawing/2014/main" id="{D16CEBA0-5D13-4F30-A504-9DC56CA10A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2693" y="517646"/>
            <a:ext cx="2764100" cy="8889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dn-images-1.medium.com/max/2400/0*-bimmBZ62b8zclgi.jpg">
            <a:extLst>
              <a:ext uri="{FF2B5EF4-FFF2-40B4-BE49-F238E27FC236}">
                <a16:creationId xmlns:a16="http://schemas.microsoft.com/office/drawing/2014/main" id="{3C6C1510-7A58-4302-9DA1-C77AC652588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231" t="9864" r="16111" b="15806"/>
          <a:stretch/>
        </p:blipFill>
        <p:spPr bwMode="auto">
          <a:xfrm>
            <a:off x="7551754" y="430060"/>
            <a:ext cx="2642780" cy="888958"/>
          </a:xfrm>
          <a:prstGeom prst="rect">
            <a:avLst/>
          </a:prstGeom>
          <a:noFill/>
          <a:extLst>
            <a:ext uri="{909E8E84-426E-40DD-AFC4-6F175D3DCCD1}">
              <a14:hiddenFill xmlns:a14="http://schemas.microsoft.com/office/drawing/2010/main">
                <a:solidFill>
                  <a:srgbClr val="FFFFFF"/>
                </a:solidFill>
              </a14:hiddenFill>
            </a:ext>
          </a:extLst>
        </p:spPr>
      </p:pic>
      <p:sp>
        <p:nvSpPr>
          <p:cNvPr id="9" name="Título 8">
            <a:extLst>
              <a:ext uri="{FF2B5EF4-FFF2-40B4-BE49-F238E27FC236}">
                <a16:creationId xmlns:a16="http://schemas.microsoft.com/office/drawing/2014/main" id="{3DD2CDCF-78B6-411F-BC7B-0FE41AD858B6}"/>
              </a:ext>
            </a:extLst>
          </p:cNvPr>
          <p:cNvSpPr>
            <a:spLocks noGrp="1"/>
          </p:cNvSpPr>
          <p:nvPr>
            <p:ph type="title"/>
          </p:nvPr>
        </p:nvSpPr>
        <p:spPr>
          <a:xfrm>
            <a:off x="731668" y="318287"/>
            <a:ext cx="10515600" cy="1325563"/>
          </a:xfrm>
        </p:spPr>
        <p:txBody>
          <a:bodyPr/>
          <a:lstStyle/>
          <a:p>
            <a:pPr algn="ctr"/>
            <a:r>
              <a:rPr lang="es-EC" dirty="0"/>
              <a:t>vs</a:t>
            </a:r>
          </a:p>
        </p:txBody>
      </p:sp>
    </p:spTree>
    <p:extLst>
      <p:ext uri="{BB962C8B-B14F-4D97-AF65-F5344CB8AC3E}">
        <p14:creationId xmlns:p14="http://schemas.microsoft.com/office/powerpoint/2010/main" val="2980349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2F5E88-FDCB-402A-A0FB-4ED7BD082AC5}"/>
              </a:ext>
            </a:extLst>
          </p:cNvPr>
          <p:cNvSpPr>
            <a:spLocks noGrp="1"/>
          </p:cNvSpPr>
          <p:nvPr>
            <p:ph type="title"/>
          </p:nvPr>
        </p:nvSpPr>
        <p:spPr/>
        <p:txBody>
          <a:bodyPr/>
          <a:lstStyle/>
          <a:p>
            <a:r>
              <a:rPr lang="es-EC" dirty="0"/>
              <a:t>Trabajo autónomo (</a:t>
            </a:r>
            <a:r>
              <a:rPr lang="es-EC"/>
              <a:t>Utilizando Jenkins)</a:t>
            </a:r>
            <a:endParaRPr lang="es-EC" dirty="0"/>
          </a:p>
        </p:txBody>
      </p:sp>
      <p:sp>
        <p:nvSpPr>
          <p:cNvPr id="3" name="Marcador de contenido 2">
            <a:extLst>
              <a:ext uri="{FF2B5EF4-FFF2-40B4-BE49-F238E27FC236}">
                <a16:creationId xmlns:a16="http://schemas.microsoft.com/office/drawing/2014/main" id="{59DB055A-6060-494D-B84B-331F57B0FB0C}"/>
              </a:ext>
            </a:extLst>
          </p:cNvPr>
          <p:cNvSpPr>
            <a:spLocks noGrp="1"/>
          </p:cNvSpPr>
          <p:nvPr>
            <p:ph idx="1"/>
          </p:nvPr>
        </p:nvSpPr>
        <p:spPr/>
        <p:txBody>
          <a:bodyPr/>
          <a:lstStyle/>
          <a:p>
            <a:r>
              <a:rPr lang="es-EC" dirty="0"/>
              <a:t>Realice las pruebas pertinentes para obtener una </a:t>
            </a:r>
            <a:r>
              <a:rPr lang="es-EC" dirty="0" err="1"/>
              <a:t>cobertur</a:t>
            </a:r>
            <a:r>
              <a:rPr lang="es-EC" dirty="0"/>
              <a:t> mayor al 80% (en su rama)</a:t>
            </a:r>
          </a:p>
          <a:p>
            <a:r>
              <a:rPr lang="es-EC" dirty="0"/>
              <a:t>Realice los cambios necesarios para mejorar la calidad del código según el </a:t>
            </a:r>
            <a:r>
              <a:rPr lang="es-EC" dirty="0" err="1"/>
              <a:t>estandar</a:t>
            </a:r>
            <a:r>
              <a:rPr lang="es-EC" dirty="0"/>
              <a:t> pep8</a:t>
            </a:r>
          </a:p>
          <a:p>
            <a:r>
              <a:rPr lang="es-EC" dirty="0"/>
              <a:t>Descargar reporte del progreso de pruebas </a:t>
            </a:r>
          </a:p>
        </p:txBody>
      </p:sp>
    </p:spTree>
    <p:extLst>
      <p:ext uri="{BB962C8B-B14F-4D97-AF65-F5344CB8AC3E}">
        <p14:creationId xmlns:p14="http://schemas.microsoft.com/office/powerpoint/2010/main" val="1447278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12756F-564A-402B-89BD-3EA236BEC36C}"/>
              </a:ext>
            </a:extLst>
          </p:cNvPr>
          <p:cNvSpPr>
            <a:spLocks noGrp="1"/>
          </p:cNvSpPr>
          <p:nvPr>
            <p:ph type="title"/>
          </p:nvPr>
        </p:nvSpPr>
        <p:spPr>
          <a:xfrm>
            <a:off x="838200" y="365125"/>
            <a:ext cx="10515600" cy="6239861"/>
          </a:xfrm>
        </p:spPr>
        <p:txBody>
          <a:bodyPr/>
          <a:lstStyle/>
          <a:p>
            <a:pPr algn="ctr"/>
            <a:r>
              <a:rPr lang="es-EC" sz="8000" dirty="0">
                <a:latin typeface="Arial Black" panose="020B0A04020102020204" pitchFamily="34" charset="0"/>
              </a:rPr>
              <a:t>1</a:t>
            </a:r>
            <a:br>
              <a:rPr lang="es-EC" sz="6000" dirty="0"/>
            </a:br>
            <a:r>
              <a:rPr lang="es-EC" sz="6000" dirty="0"/>
              <a:t>Instalar Jenkins</a:t>
            </a:r>
            <a:br>
              <a:rPr lang="es-EC" sz="6000" dirty="0"/>
            </a:br>
            <a:r>
              <a:rPr lang="es-EC" sz="6000" dirty="0"/>
              <a:t>en Ubuntu</a:t>
            </a:r>
            <a:br>
              <a:rPr lang="es-EC" dirty="0"/>
            </a:br>
            <a:r>
              <a:rPr lang="es-EC" sz="3200" dirty="0"/>
              <a:t>(15 minutos)</a:t>
            </a:r>
            <a:endParaRPr lang="es-EC" dirty="0"/>
          </a:p>
        </p:txBody>
      </p:sp>
    </p:spTree>
    <p:extLst>
      <p:ext uri="{BB962C8B-B14F-4D97-AF65-F5344CB8AC3E}">
        <p14:creationId xmlns:p14="http://schemas.microsoft.com/office/powerpoint/2010/main" val="3194824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7026CCD-3E7E-4C36-A248-A195D9926078}"/>
              </a:ext>
            </a:extLst>
          </p:cNvPr>
          <p:cNvSpPr>
            <a:spLocks noGrp="1"/>
          </p:cNvSpPr>
          <p:nvPr>
            <p:ph idx="1"/>
          </p:nvPr>
        </p:nvSpPr>
        <p:spPr>
          <a:xfrm>
            <a:off x="838200" y="585927"/>
            <a:ext cx="10515600" cy="5797118"/>
          </a:xfrm>
        </p:spPr>
        <p:txBody>
          <a:bodyPr>
            <a:normAutofit/>
          </a:bodyPr>
          <a:lstStyle/>
          <a:p>
            <a:pPr marL="0" indent="0">
              <a:buNone/>
            </a:pPr>
            <a:r>
              <a:rPr lang="es-EC" sz="3000" b="1" dirty="0"/>
              <a:t>1) Instalar </a:t>
            </a:r>
            <a:r>
              <a:rPr lang="es-EC" sz="3000" b="1" dirty="0" err="1"/>
              <a:t>Prerequisitos</a:t>
            </a:r>
            <a:endParaRPr lang="es-EC" sz="3000" b="1" dirty="0"/>
          </a:p>
          <a:p>
            <a:pPr marL="0" indent="0">
              <a:buNone/>
            </a:pPr>
            <a:r>
              <a:rPr lang="es-EC" dirty="0"/>
              <a:t>Jenkins esta escrito en JAVA, por lo que necesitamos instalarlo en nuestro servidor</a:t>
            </a:r>
          </a:p>
          <a:p>
            <a:pPr marL="457200" lvl="1" indent="0">
              <a:buNone/>
            </a:pPr>
            <a:r>
              <a:rPr lang="es-EC" dirty="0"/>
              <a:t>$ sudo </a:t>
            </a:r>
            <a:r>
              <a:rPr lang="es-EC" dirty="0" err="1"/>
              <a:t>apt</a:t>
            </a:r>
            <a:r>
              <a:rPr lang="es-EC" dirty="0"/>
              <a:t> </a:t>
            </a:r>
            <a:r>
              <a:rPr lang="es-EC" dirty="0" err="1"/>
              <a:t>update</a:t>
            </a:r>
            <a:endParaRPr lang="es-EC" dirty="0"/>
          </a:p>
          <a:p>
            <a:pPr marL="457200" lvl="1" indent="0">
              <a:buNone/>
            </a:pPr>
            <a:r>
              <a:rPr lang="es-EC" dirty="0"/>
              <a:t>$ sudo </a:t>
            </a:r>
            <a:r>
              <a:rPr lang="es-EC" dirty="0" err="1"/>
              <a:t>apt</a:t>
            </a:r>
            <a:r>
              <a:rPr lang="es-EC" dirty="0"/>
              <a:t> </a:t>
            </a:r>
            <a:r>
              <a:rPr lang="es-EC" dirty="0" err="1"/>
              <a:t>install</a:t>
            </a:r>
            <a:r>
              <a:rPr lang="es-EC" dirty="0"/>
              <a:t> openjdk-8-jdk</a:t>
            </a:r>
          </a:p>
          <a:p>
            <a:pPr marL="457200" lvl="1" indent="0">
              <a:buNone/>
            </a:pPr>
            <a:endParaRPr lang="es-EC" dirty="0"/>
          </a:p>
          <a:p>
            <a:pPr marL="457200" lvl="1" indent="0">
              <a:buNone/>
            </a:pPr>
            <a:endParaRPr lang="es-EC" dirty="0"/>
          </a:p>
          <a:p>
            <a:pPr marL="457200" lvl="1" indent="0">
              <a:buNone/>
            </a:pPr>
            <a:endParaRPr lang="es-EC" dirty="0"/>
          </a:p>
          <a:p>
            <a:pPr marL="0" indent="0">
              <a:buNone/>
            </a:pPr>
            <a:r>
              <a:rPr lang="es-EC" sz="3000" b="1" dirty="0"/>
              <a:t>2) Descargamos la llave y el repositorio oficial de JENKINS</a:t>
            </a:r>
          </a:p>
          <a:p>
            <a:pPr marL="0" indent="0">
              <a:buNone/>
            </a:pPr>
            <a:r>
              <a:rPr lang="es-EC" sz="2000" dirty="0"/>
              <a:t>         $ </a:t>
            </a:r>
            <a:r>
              <a:rPr lang="en-US" sz="1800" dirty="0" err="1"/>
              <a:t>wget</a:t>
            </a:r>
            <a:r>
              <a:rPr lang="en-US" sz="1800" dirty="0"/>
              <a:t> -q -O - https://pkg.jenkins.io/debian/jenkins.io.key | </a:t>
            </a:r>
            <a:r>
              <a:rPr lang="en-US" sz="1800" dirty="0" err="1"/>
              <a:t>sudo</a:t>
            </a:r>
            <a:r>
              <a:rPr lang="en-US" sz="1800" dirty="0"/>
              <a:t> apt-key add –</a:t>
            </a:r>
          </a:p>
          <a:p>
            <a:pPr marL="0" indent="0">
              <a:buNone/>
            </a:pPr>
            <a:r>
              <a:rPr lang="en-US" sz="2000" dirty="0"/>
              <a:t>         $ </a:t>
            </a:r>
            <a:r>
              <a:rPr lang="en-US" sz="1800" dirty="0" err="1"/>
              <a:t>sudo</a:t>
            </a:r>
            <a:r>
              <a:rPr lang="en-US" sz="1800" dirty="0"/>
              <a:t> </a:t>
            </a:r>
            <a:r>
              <a:rPr lang="en-US" sz="1800" dirty="0" err="1"/>
              <a:t>sh</a:t>
            </a:r>
            <a:r>
              <a:rPr lang="en-US" sz="1800" dirty="0"/>
              <a:t> -c 'echo deb http://pkg.jenkins.io/debian-stable binary/ &gt; /</a:t>
            </a:r>
            <a:r>
              <a:rPr lang="en-US" sz="1800" dirty="0" err="1"/>
              <a:t>etc</a:t>
            </a:r>
            <a:r>
              <a:rPr lang="en-US" sz="1800" dirty="0"/>
              <a:t>/apt/</a:t>
            </a:r>
            <a:r>
              <a:rPr lang="en-US" sz="1800" dirty="0" err="1"/>
              <a:t>sources.list.d</a:t>
            </a:r>
            <a:r>
              <a:rPr lang="en-US" sz="1800" dirty="0"/>
              <a:t>/</a:t>
            </a:r>
            <a:r>
              <a:rPr lang="en-US" sz="1800" dirty="0" err="1"/>
              <a:t>jenkins.list</a:t>
            </a:r>
            <a:r>
              <a:rPr lang="en-US" sz="1800" dirty="0"/>
              <a:t>'</a:t>
            </a:r>
            <a:endParaRPr lang="es-EC" sz="1800" dirty="0"/>
          </a:p>
          <a:p>
            <a:pPr marL="457200" lvl="1" indent="0">
              <a:buNone/>
            </a:pPr>
            <a:endParaRPr lang="es-EC" dirty="0"/>
          </a:p>
        </p:txBody>
      </p:sp>
    </p:spTree>
    <p:extLst>
      <p:ext uri="{BB962C8B-B14F-4D97-AF65-F5344CB8AC3E}">
        <p14:creationId xmlns:p14="http://schemas.microsoft.com/office/powerpoint/2010/main" val="3254101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7026CCD-3E7E-4C36-A248-A195D9926078}"/>
              </a:ext>
            </a:extLst>
          </p:cNvPr>
          <p:cNvSpPr>
            <a:spLocks noGrp="1"/>
          </p:cNvSpPr>
          <p:nvPr>
            <p:ph idx="1"/>
          </p:nvPr>
        </p:nvSpPr>
        <p:spPr>
          <a:xfrm>
            <a:off x="838200" y="585927"/>
            <a:ext cx="10515600" cy="5797118"/>
          </a:xfrm>
        </p:spPr>
        <p:txBody>
          <a:bodyPr>
            <a:normAutofit/>
          </a:bodyPr>
          <a:lstStyle/>
          <a:p>
            <a:pPr marL="0" indent="0">
              <a:buNone/>
            </a:pPr>
            <a:r>
              <a:rPr lang="es-EC" sz="3000" b="1" dirty="0"/>
              <a:t>3) Instalamos y comprobamos el servicio: JENKINS</a:t>
            </a:r>
          </a:p>
          <a:p>
            <a:pPr marL="457200" lvl="1" indent="0">
              <a:buNone/>
            </a:pPr>
            <a:r>
              <a:rPr lang="es-EC" dirty="0"/>
              <a:t>$ sudo </a:t>
            </a:r>
            <a:r>
              <a:rPr lang="es-EC" dirty="0" err="1"/>
              <a:t>apt</a:t>
            </a:r>
            <a:r>
              <a:rPr lang="es-EC" dirty="0"/>
              <a:t> </a:t>
            </a:r>
            <a:r>
              <a:rPr lang="es-EC" dirty="0" err="1"/>
              <a:t>update</a:t>
            </a:r>
            <a:endParaRPr lang="es-EC" dirty="0"/>
          </a:p>
          <a:p>
            <a:pPr marL="457200" lvl="1" indent="0">
              <a:buNone/>
            </a:pPr>
            <a:r>
              <a:rPr lang="es-EC" dirty="0"/>
              <a:t>$ sudo </a:t>
            </a:r>
            <a:r>
              <a:rPr lang="es-EC" dirty="0" err="1"/>
              <a:t>apt</a:t>
            </a:r>
            <a:r>
              <a:rPr lang="es-EC" dirty="0"/>
              <a:t> </a:t>
            </a:r>
            <a:r>
              <a:rPr lang="es-EC" dirty="0" err="1"/>
              <a:t>install</a:t>
            </a:r>
            <a:r>
              <a:rPr lang="es-EC" dirty="0"/>
              <a:t> Jenkins</a:t>
            </a:r>
            <a:br>
              <a:rPr lang="es-EC" dirty="0"/>
            </a:br>
            <a:br>
              <a:rPr lang="es-EC" dirty="0"/>
            </a:br>
            <a:r>
              <a:rPr lang="es-EC" dirty="0"/>
              <a:t>#Comprobamos que el servicio se este ejecutado</a:t>
            </a:r>
          </a:p>
          <a:p>
            <a:pPr marL="457200" lvl="1" indent="0">
              <a:buNone/>
            </a:pPr>
            <a:r>
              <a:rPr lang="es-EC" dirty="0"/>
              <a:t>$ </a:t>
            </a:r>
            <a:r>
              <a:rPr lang="en-US" dirty="0" err="1"/>
              <a:t>systemctl</a:t>
            </a:r>
            <a:r>
              <a:rPr lang="en-US" dirty="0"/>
              <a:t> status Jenkins</a:t>
            </a:r>
            <a:endParaRPr lang="es-EC" dirty="0"/>
          </a:p>
          <a:p>
            <a:pPr marL="457200" lvl="1" indent="0">
              <a:buNone/>
            </a:pPr>
            <a:endParaRPr lang="es-EC" dirty="0"/>
          </a:p>
          <a:p>
            <a:pPr marL="457200" lvl="1" indent="0">
              <a:buNone/>
            </a:pPr>
            <a:r>
              <a:rPr lang="es-EC" b="1" dirty="0"/>
              <a:t>Salida</a:t>
            </a:r>
            <a:r>
              <a:rPr lang="es-EC" dirty="0"/>
              <a:t>: 	( Interrumpimos la vista con  </a:t>
            </a:r>
            <a:r>
              <a:rPr lang="es-EC" dirty="0" err="1"/>
              <a:t>Ctrl+C</a:t>
            </a:r>
            <a:r>
              <a:rPr lang="es-EC" dirty="0"/>
              <a:t>  )</a:t>
            </a:r>
          </a:p>
          <a:p>
            <a:pPr marL="457200" lvl="1" indent="0">
              <a:buNone/>
            </a:pPr>
            <a:r>
              <a:rPr lang="es-EC" dirty="0" err="1"/>
              <a:t>jenkins.service</a:t>
            </a:r>
            <a:r>
              <a:rPr lang="es-EC" dirty="0"/>
              <a:t> - LSB: </a:t>
            </a:r>
            <a:r>
              <a:rPr lang="es-EC" dirty="0" err="1"/>
              <a:t>Start</a:t>
            </a:r>
            <a:r>
              <a:rPr lang="es-EC" dirty="0"/>
              <a:t> Jenkins at </a:t>
            </a:r>
            <a:r>
              <a:rPr lang="es-EC" dirty="0" err="1"/>
              <a:t>boot</a:t>
            </a:r>
            <a:r>
              <a:rPr lang="es-EC" dirty="0"/>
              <a:t> time</a:t>
            </a:r>
          </a:p>
          <a:p>
            <a:pPr marL="457200" lvl="1" indent="0">
              <a:buNone/>
            </a:pPr>
            <a:r>
              <a:rPr lang="es-EC" dirty="0" err="1"/>
              <a:t>Loaded</a:t>
            </a:r>
            <a:r>
              <a:rPr lang="es-EC" dirty="0"/>
              <a:t>: </a:t>
            </a:r>
            <a:r>
              <a:rPr lang="es-EC" dirty="0" err="1"/>
              <a:t>loaded</a:t>
            </a:r>
            <a:r>
              <a:rPr lang="es-EC" dirty="0"/>
              <a:t> (/</a:t>
            </a:r>
            <a:r>
              <a:rPr lang="es-EC" dirty="0" err="1"/>
              <a:t>etc</a:t>
            </a:r>
            <a:r>
              <a:rPr lang="es-EC" dirty="0"/>
              <a:t>/</a:t>
            </a:r>
            <a:r>
              <a:rPr lang="es-EC" dirty="0" err="1"/>
              <a:t>init.d</a:t>
            </a:r>
            <a:r>
              <a:rPr lang="es-EC" dirty="0"/>
              <a:t>/</a:t>
            </a:r>
            <a:r>
              <a:rPr lang="es-EC" dirty="0" err="1"/>
              <a:t>jenkins</a:t>
            </a:r>
            <a:r>
              <a:rPr lang="es-EC" dirty="0"/>
              <a:t>; </a:t>
            </a:r>
            <a:r>
              <a:rPr lang="es-EC" dirty="0" err="1"/>
              <a:t>generated</a:t>
            </a:r>
            <a:r>
              <a:rPr lang="es-EC" dirty="0"/>
              <a:t>)</a:t>
            </a:r>
          </a:p>
          <a:p>
            <a:pPr marL="457200" lvl="1" indent="0">
              <a:buNone/>
            </a:pPr>
            <a:r>
              <a:rPr lang="es-EC" dirty="0"/>
              <a:t>Active: </a:t>
            </a:r>
            <a:r>
              <a:rPr lang="es-EC" b="1" dirty="0"/>
              <a:t>active</a:t>
            </a:r>
            <a:r>
              <a:rPr lang="es-EC" dirty="0"/>
              <a:t> (</a:t>
            </a:r>
            <a:r>
              <a:rPr lang="es-EC" dirty="0" err="1"/>
              <a:t>exited</a:t>
            </a:r>
            <a:r>
              <a:rPr lang="es-EC" dirty="0"/>
              <a:t>) </a:t>
            </a:r>
            <a:r>
              <a:rPr lang="es-EC" dirty="0" err="1"/>
              <a:t>since</a:t>
            </a:r>
            <a:r>
              <a:rPr lang="es-EC" dirty="0"/>
              <a:t> </a:t>
            </a:r>
            <a:r>
              <a:rPr lang="es-EC" dirty="0" err="1"/>
              <a:t>Wed</a:t>
            </a:r>
            <a:r>
              <a:rPr lang="es-EC" dirty="0"/>
              <a:t> 2018-08-22 13:03:08 PDT; 2min 16s </a:t>
            </a:r>
            <a:r>
              <a:rPr lang="es-EC" dirty="0" err="1"/>
              <a:t>ago</a:t>
            </a:r>
            <a:endParaRPr lang="es-EC" dirty="0"/>
          </a:p>
          <a:p>
            <a:pPr marL="457200" lvl="1" indent="0">
              <a:buNone/>
            </a:pPr>
            <a:r>
              <a:rPr lang="es-EC" dirty="0"/>
              <a:t>    </a:t>
            </a:r>
            <a:r>
              <a:rPr lang="es-EC" dirty="0" err="1"/>
              <a:t>Docs</a:t>
            </a:r>
            <a:r>
              <a:rPr lang="es-EC" dirty="0"/>
              <a:t>: </a:t>
            </a:r>
            <a:r>
              <a:rPr lang="es-EC" dirty="0" err="1"/>
              <a:t>man:systemd-sysv-generator</a:t>
            </a:r>
            <a:r>
              <a:rPr lang="es-EC" dirty="0"/>
              <a:t>(8)</a:t>
            </a:r>
          </a:p>
          <a:p>
            <a:pPr marL="457200" lvl="1" indent="0">
              <a:buNone/>
            </a:pPr>
            <a:r>
              <a:rPr lang="es-EC" dirty="0"/>
              <a:t>    </a:t>
            </a:r>
            <a:r>
              <a:rPr lang="es-EC" dirty="0" err="1"/>
              <a:t>Tasks</a:t>
            </a:r>
            <a:r>
              <a:rPr lang="es-EC" dirty="0"/>
              <a:t>: 0 (</a:t>
            </a:r>
            <a:r>
              <a:rPr lang="es-EC" dirty="0" err="1"/>
              <a:t>limit</a:t>
            </a:r>
            <a:r>
              <a:rPr lang="es-EC" dirty="0"/>
              <a:t>: 2319)</a:t>
            </a:r>
          </a:p>
          <a:p>
            <a:pPr marL="457200" lvl="1" indent="0">
              <a:buNone/>
            </a:pPr>
            <a:r>
              <a:rPr lang="es-EC" dirty="0" err="1"/>
              <a:t>CGroup</a:t>
            </a:r>
            <a:r>
              <a:rPr lang="es-EC" dirty="0"/>
              <a:t>: /</a:t>
            </a:r>
            <a:r>
              <a:rPr lang="es-EC" dirty="0" err="1"/>
              <a:t>system.slice</a:t>
            </a:r>
            <a:r>
              <a:rPr lang="es-EC" dirty="0"/>
              <a:t>/</a:t>
            </a:r>
            <a:r>
              <a:rPr lang="es-EC" dirty="0" err="1"/>
              <a:t>jenkins.service</a:t>
            </a:r>
            <a:endParaRPr lang="es-EC" dirty="0"/>
          </a:p>
        </p:txBody>
      </p:sp>
    </p:spTree>
    <p:extLst>
      <p:ext uri="{BB962C8B-B14F-4D97-AF65-F5344CB8AC3E}">
        <p14:creationId xmlns:p14="http://schemas.microsoft.com/office/powerpoint/2010/main" val="1478420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7026CCD-3E7E-4C36-A248-A195D9926078}"/>
              </a:ext>
            </a:extLst>
          </p:cNvPr>
          <p:cNvSpPr>
            <a:spLocks noGrp="1"/>
          </p:cNvSpPr>
          <p:nvPr>
            <p:ph idx="1"/>
          </p:nvPr>
        </p:nvSpPr>
        <p:spPr>
          <a:xfrm>
            <a:off x="838200" y="585927"/>
            <a:ext cx="10515600" cy="5797118"/>
          </a:xfrm>
        </p:spPr>
        <p:txBody>
          <a:bodyPr>
            <a:normAutofit/>
          </a:bodyPr>
          <a:lstStyle/>
          <a:p>
            <a:pPr marL="0" indent="0">
              <a:buNone/>
            </a:pPr>
            <a:r>
              <a:rPr lang="es-EC" sz="3000" b="1" dirty="0"/>
              <a:t>4) Configuración inicial</a:t>
            </a:r>
          </a:p>
          <a:p>
            <a:pPr marL="0" indent="0">
              <a:buNone/>
            </a:pPr>
            <a:r>
              <a:rPr lang="es-EC" sz="2400" dirty="0"/>
              <a:t>Para poder usar Jenkins, vamos desde el explorador: </a:t>
            </a:r>
            <a:r>
              <a:rPr lang="en-US" sz="2400" dirty="0">
                <a:hlinkClick r:id="rId2"/>
              </a:rPr>
              <a:t>http://your_ip_or_domain:</a:t>
            </a:r>
            <a:r>
              <a:rPr lang="en-US" sz="2400" b="1" dirty="0">
                <a:hlinkClick r:id="rId2"/>
              </a:rPr>
              <a:t>8080</a:t>
            </a:r>
            <a:endParaRPr lang="en-US" sz="2400" b="1" dirty="0"/>
          </a:p>
          <a:p>
            <a:pPr marL="0" indent="0">
              <a:buNone/>
            </a:pPr>
            <a:endParaRPr lang="en-US" b="1" dirty="0"/>
          </a:p>
          <a:p>
            <a:pPr marL="0" indent="0">
              <a:buNone/>
            </a:pPr>
            <a:r>
              <a:rPr lang="es-419" sz="2400" dirty="0"/>
              <a:t>Nos solicitara una llave, pasa asegurar que nosotros témenos el acceso al servidor.</a:t>
            </a:r>
          </a:p>
          <a:p>
            <a:pPr marL="0" indent="0">
              <a:buNone/>
            </a:pPr>
            <a:r>
              <a:rPr lang="es-419" sz="2400" dirty="0"/>
              <a:t>Podemos obtener el secreto, con el comando</a:t>
            </a:r>
          </a:p>
          <a:p>
            <a:pPr marL="0" indent="0">
              <a:buNone/>
            </a:pPr>
            <a:r>
              <a:rPr lang="es-419" sz="1600" dirty="0"/>
              <a:t>$ </a:t>
            </a:r>
            <a:r>
              <a:rPr lang="en-US" sz="1800" dirty="0" err="1"/>
              <a:t>sudo</a:t>
            </a:r>
            <a:r>
              <a:rPr lang="en-US" sz="1800" dirty="0"/>
              <a:t> cat /var/lib/</a:t>
            </a:r>
            <a:r>
              <a:rPr lang="en-US" sz="1800" dirty="0" err="1"/>
              <a:t>jenkins</a:t>
            </a:r>
            <a:r>
              <a:rPr lang="en-US" sz="1800" dirty="0"/>
              <a:t>/secrets/</a:t>
            </a:r>
            <a:r>
              <a:rPr lang="en-US" sz="1800" dirty="0" err="1"/>
              <a:t>initialAdminPassword</a:t>
            </a:r>
            <a:endParaRPr lang="en-US" sz="1800" dirty="0"/>
          </a:p>
          <a:p>
            <a:pPr marL="0" indent="0">
              <a:buNone/>
            </a:pPr>
            <a:endParaRPr lang="en-US" sz="1800" dirty="0"/>
          </a:p>
          <a:p>
            <a:pPr marL="0" indent="0">
              <a:buNone/>
            </a:pPr>
            <a:r>
              <a:rPr lang="en-US" sz="1800" dirty="0"/>
              <a:t>Salida (</a:t>
            </a:r>
            <a:r>
              <a:rPr lang="en-US" sz="1800" dirty="0" err="1"/>
              <a:t>ejemplo</a:t>
            </a:r>
            <a:r>
              <a:rPr lang="en-US" sz="1800" dirty="0"/>
              <a:t>. </a:t>
            </a:r>
            <a:r>
              <a:rPr lang="en-US" sz="1800" dirty="0" err="1"/>
              <a:t>Cada</a:t>
            </a:r>
            <a:r>
              <a:rPr lang="en-US" sz="1800" dirty="0"/>
              <a:t> </a:t>
            </a:r>
            <a:r>
              <a:rPr lang="en-US" sz="1800" dirty="0" err="1"/>
              <a:t>llave</a:t>
            </a:r>
            <a:r>
              <a:rPr lang="en-US" sz="1800" dirty="0"/>
              <a:t> es </a:t>
            </a:r>
            <a:r>
              <a:rPr lang="en-US" sz="1800" dirty="0" err="1"/>
              <a:t>diferente</a:t>
            </a:r>
            <a:r>
              <a:rPr lang="en-US" sz="1800" dirty="0"/>
              <a:t>)</a:t>
            </a:r>
          </a:p>
          <a:p>
            <a:pPr marL="0" indent="0">
              <a:buNone/>
            </a:pPr>
            <a:r>
              <a:rPr lang="en-US" sz="1800" dirty="0"/>
              <a:t>$ 2115173b548f4e99a203ee99a8732a32</a:t>
            </a:r>
          </a:p>
          <a:p>
            <a:pPr marL="0" indent="0">
              <a:buNone/>
            </a:pPr>
            <a:endParaRPr lang="en-US" sz="1800" dirty="0"/>
          </a:p>
          <a:p>
            <a:pPr marL="0" indent="0">
              <a:buNone/>
            </a:pPr>
            <a:r>
              <a:rPr lang="es-AR" sz="1800" dirty="0"/>
              <a:t>Copiamos y pegamos el secreto</a:t>
            </a:r>
          </a:p>
          <a:p>
            <a:pPr marL="0" indent="0">
              <a:buNone/>
            </a:pPr>
            <a:r>
              <a:rPr lang="es-AR" sz="1800" b="1" dirty="0"/>
              <a:t>Damos clic en continuar</a:t>
            </a:r>
          </a:p>
          <a:p>
            <a:pPr marL="0" indent="0">
              <a:buNone/>
            </a:pPr>
            <a:endParaRPr lang="es-419" sz="1600" dirty="0"/>
          </a:p>
          <a:p>
            <a:pPr marL="0" indent="0">
              <a:buNone/>
            </a:pPr>
            <a:endParaRPr lang="es-419" sz="2400" dirty="0"/>
          </a:p>
        </p:txBody>
      </p:sp>
      <p:pic>
        <p:nvPicPr>
          <p:cNvPr id="3074" name="Picture 2" descr="https://linuxize.com/post/how-to-install-jenkins-on-ubuntu-18-04/unlock-jenkins_huff7c186b4c9370e26f4ba03e0bde0db7_51753_600x0_resize_q75_box.jpg">
            <a:extLst>
              <a:ext uri="{FF2B5EF4-FFF2-40B4-BE49-F238E27FC236}">
                <a16:creationId xmlns:a16="http://schemas.microsoft.com/office/drawing/2014/main" id="{9981DBDC-D666-41C2-946E-E85A0D9D75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1928" y="3051467"/>
            <a:ext cx="4137824" cy="3220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90886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992</TotalTime>
  <Words>977</Words>
  <Application>Microsoft Office PowerPoint</Application>
  <PresentationFormat>Panorámica</PresentationFormat>
  <Paragraphs>161</Paragraphs>
  <Slides>36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36</vt:i4>
      </vt:variant>
    </vt:vector>
  </HeadingPairs>
  <TitlesOfParts>
    <vt:vector size="42" baseType="lpstr">
      <vt:lpstr>Arial</vt:lpstr>
      <vt:lpstr>Arial Black</vt:lpstr>
      <vt:lpstr>Calibri</vt:lpstr>
      <vt:lpstr>Calibri Light</vt:lpstr>
      <vt:lpstr>Roboto</vt:lpstr>
      <vt:lpstr>Tema de Office</vt:lpstr>
      <vt:lpstr>Integración Continua</vt:lpstr>
      <vt:lpstr>Integración continua</vt:lpstr>
      <vt:lpstr>JENKINS</vt:lpstr>
      <vt:lpstr>vs</vt:lpstr>
      <vt:lpstr>Trabajo autónomo (Utilizando Jenkins)</vt:lpstr>
      <vt:lpstr>1 Instalar Jenkins en Ubuntu (15 minutos)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2 Mi primer trabajo en Jenkins</vt:lpstr>
      <vt:lpstr>Proyecto: BookStore (en Django/python)</vt:lpstr>
      <vt:lpstr>Probando el proyecto</vt:lpstr>
      <vt:lpstr>Configurar nuestro proyecto en Jenkins</vt:lpstr>
      <vt:lpstr>Configuración Inicial</vt:lpstr>
      <vt:lpstr>Configuración avanzada: General tab</vt:lpstr>
      <vt:lpstr>Configuración avanzada: origen del codigo</vt:lpstr>
      <vt:lpstr>Configuración avanzada: Build</vt:lpstr>
      <vt:lpstr>Realizar mi primer build</vt:lpstr>
      <vt:lpstr>Revisión de un Build</vt:lpstr>
      <vt:lpstr>Consola OutPut</vt:lpstr>
      <vt:lpstr>3 Configurando mi proyecto para generar Reportes &amp; Pruebas  Trabaje en su propia rama nombre_apellido1_apellido2</vt:lpstr>
      <vt:lpstr>Liberia: django-jenkins</vt:lpstr>
      <vt:lpstr>Probamos Django-jenkins</vt:lpstr>
      <vt:lpstr>Escribiendo algunas pruebas</vt:lpstr>
      <vt:lpstr>Pruebas con TestCase</vt:lpstr>
      <vt:lpstr>Acciones  post-ejecucion</vt:lpstr>
      <vt:lpstr>Configurar Jenkins para leer reportes Modificamos la configuración de la tarea</vt:lpstr>
      <vt:lpstr>Agregar reporte de análisis de código</vt:lpstr>
      <vt:lpstr>Publicar los resultados de las pruebas</vt:lpstr>
      <vt:lpstr>Publicar reporte de cobertura de código</vt:lpstr>
      <vt:lpstr>Resultado: Dashboard del proyecto</vt:lpstr>
      <vt:lpstr>Trabajo autónomo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Integración Continua</dc:title>
  <dc:creator>Luis Fernando Zuniga Rosado</dc:creator>
  <cp:lastModifiedBy>Luis Fernando Zuniga Rosado</cp:lastModifiedBy>
  <cp:revision>38</cp:revision>
  <dcterms:created xsi:type="dcterms:W3CDTF">2019-07-08T14:29:13Z</dcterms:created>
  <dcterms:modified xsi:type="dcterms:W3CDTF">2019-07-16T03:21:53Z</dcterms:modified>
</cp:coreProperties>
</file>