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2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807"/>
  </p:normalViewPr>
  <p:slideViewPr>
    <p:cSldViewPr snapToGrid="0" snapToObjects="1">
      <p:cViewPr varScale="1">
        <p:scale>
          <a:sx n="123" d="100"/>
          <a:sy n="123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remove the bias of distribution.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4FB069-9FC1-45D9-927A-D932EB37C5F4}"/>
              </a:ext>
            </a:extLst>
          </p:cNvPr>
          <p:cNvCxnSpPr>
            <a:cxnSpLocks/>
          </p:cNvCxnSpPr>
          <p:nvPr/>
        </p:nvCxnSpPr>
        <p:spPr>
          <a:xfrm>
            <a:off x="2725445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F5E538-2065-4763-BB0C-83791B22C7DA}"/>
              </a:ext>
            </a:extLst>
          </p:cNvPr>
          <p:cNvSpPr txBox="1"/>
          <p:nvPr/>
        </p:nvSpPr>
        <p:spPr>
          <a:xfrm>
            <a:off x="2232326" y="23936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i="1" dirty="0"/>
              <a:t>M</a:t>
            </a:r>
            <a:endParaRPr kumimoji="1" lang="ja-JP" altLang="en-US" i="1" dirty="0"/>
          </a:p>
        </p:txBody>
      </p:sp>
      <p:sp>
        <p:nvSpPr>
          <p:cNvPr id="8" name="Rounded Rectangle 130">
            <a:extLst>
              <a:ext uri="{FF2B5EF4-FFF2-40B4-BE49-F238E27FC236}">
                <a16:creationId xmlns:a16="http://schemas.microsoft.com/office/drawing/2014/main" id="{57B7A42E-F302-4CF8-8E9E-648040DB2EFF}"/>
              </a:ext>
            </a:extLst>
          </p:cNvPr>
          <p:cNvSpPr/>
          <p:nvPr/>
        </p:nvSpPr>
        <p:spPr>
          <a:xfrm>
            <a:off x="3888420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Padding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71EB1D-C3AA-4459-9802-474887B1D807}"/>
              </a:ext>
            </a:extLst>
          </p:cNvPr>
          <p:cNvCxnSpPr>
            <a:cxnSpLocks/>
          </p:cNvCxnSpPr>
          <p:nvPr/>
        </p:nvCxnSpPr>
        <p:spPr>
          <a:xfrm>
            <a:off x="5657023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0">
            <a:extLst>
              <a:ext uri="{FF2B5EF4-FFF2-40B4-BE49-F238E27FC236}">
                <a16:creationId xmlns:a16="http://schemas.microsoft.com/office/drawing/2014/main" id="{B607E8CE-15B1-480A-BFA6-58BC7C28F222}"/>
              </a:ext>
            </a:extLst>
          </p:cNvPr>
          <p:cNvSpPr/>
          <p:nvPr/>
        </p:nvSpPr>
        <p:spPr>
          <a:xfrm>
            <a:off x="6846833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RSA Encryption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C5E9072-A1BA-48C0-B001-6E5614F4F81D}"/>
              </a:ext>
            </a:extLst>
          </p:cNvPr>
          <p:cNvCxnSpPr>
            <a:cxnSpLocks/>
          </p:cNvCxnSpPr>
          <p:nvPr/>
        </p:nvCxnSpPr>
        <p:spPr>
          <a:xfrm>
            <a:off x="8615436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66936-FEE5-45C1-8EBB-08A13AF57CB5}"/>
              </a:ext>
            </a:extLst>
          </p:cNvPr>
          <p:cNvSpPr txBox="1"/>
          <p:nvPr/>
        </p:nvSpPr>
        <p:spPr>
          <a:xfrm>
            <a:off x="5648428" y="2391623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Plaintext </a:t>
            </a:r>
            <a:r>
              <a:rPr kumimoji="1" lang="en-US" altLang="ja-JP" i="1" dirty="0"/>
              <a:t>D</a:t>
            </a:r>
            <a:endParaRPr kumimoji="1" lang="ja-JP" altLang="en-US" i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C60F3-F0CB-422C-AB2A-524DBF7082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31134" y="1800173"/>
            <a:ext cx="1" cy="46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80E455-B5DF-42D5-A444-EE8F830614FB}"/>
              </a:ext>
            </a:extLst>
          </p:cNvPr>
          <p:cNvSpPr txBox="1"/>
          <p:nvPr/>
        </p:nvSpPr>
        <p:spPr>
          <a:xfrm>
            <a:off x="7016452" y="1430841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Public Key </a:t>
            </a:r>
            <a:r>
              <a:rPr kumimoji="1" lang="en-US" altLang="ja-JP" i="1" dirty="0"/>
              <a:t>PK</a:t>
            </a:r>
            <a:endParaRPr kumimoji="1" lang="ja-JP" altLang="en-US" i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1E848F-1015-4187-A679-C189B7784D5D}"/>
              </a:ext>
            </a:extLst>
          </p:cNvPr>
          <p:cNvSpPr txBox="1"/>
          <p:nvPr/>
        </p:nvSpPr>
        <p:spPr>
          <a:xfrm>
            <a:off x="8606841" y="2393677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Ciphertext </a:t>
            </a:r>
            <a:r>
              <a:rPr kumimoji="1" lang="en-US" altLang="ja-JP" i="1" dirty="0"/>
              <a:t>X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8057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612835" y="626165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M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42E751-6BBC-4687-89A5-4DF3465DCD62}"/>
              </a:ext>
            </a:extLst>
          </p:cNvPr>
          <p:cNvSpPr/>
          <p:nvPr/>
        </p:nvSpPr>
        <p:spPr>
          <a:xfrm>
            <a:off x="5893905" y="626165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B247F-E4DB-4D12-BE8F-C3B43E4B169B}"/>
              </a:ext>
            </a:extLst>
          </p:cNvPr>
          <p:cNvSpPr/>
          <p:nvPr/>
        </p:nvSpPr>
        <p:spPr>
          <a:xfrm>
            <a:off x="4770783" y="629478"/>
            <a:ext cx="1123122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3727174" y="626165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Header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11594FC-955E-4C7E-BB60-1DC596320395}"/>
              </a:ext>
            </a:extLst>
          </p:cNvPr>
          <p:cNvSpPr/>
          <p:nvPr/>
        </p:nvSpPr>
        <p:spPr>
          <a:xfrm rot="16200000">
            <a:off x="5239547" y="-77793"/>
            <a:ext cx="185595" cy="112312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F85A53-DF01-4E96-AABC-ED3A4D644E3E}"/>
              </a:ext>
            </a:extLst>
          </p:cNvPr>
          <p:cNvSpPr txBox="1"/>
          <p:nvPr/>
        </p:nvSpPr>
        <p:spPr>
          <a:xfrm>
            <a:off x="4864170" y="1998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07977-8635-43C3-B9BC-E6E8067670C5}"/>
              </a:ext>
            </a:extLst>
          </p:cNvPr>
          <p:cNvSpPr/>
          <p:nvPr/>
        </p:nvSpPr>
        <p:spPr>
          <a:xfrm>
            <a:off x="1447799" y="626165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BAB6A9-3009-4A4B-90D2-64C8F527EBA4}"/>
              </a:ext>
            </a:extLst>
          </p:cNvPr>
          <p:cNvSpPr/>
          <p:nvPr/>
        </p:nvSpPr>
        <p:spPr>
          <a:xfrm>
            <a:off x="378926" y="3776870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78301" y="1277179"/>
            <a:ext cx="0" cy="1320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20847" y="1272208"/>
            <a:ext cx="0" cy="387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C58EE-08B8-4BF3-A3E0-6E76AC8E65E0}"/>
              </a:ext>
            </a:extLst>
          </p:cNvPr>
          <p:cNvSpPr/>
          <p:nvPr/>
        </p:nvSpPr>
        <p:spPr>
          <a:xfrm>
            <a:off x="2870341" y="1659835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64A0F10-09ED-4BCA-BF19-02528FC0689B}"/>
              </a:ext>
            </a:extLst>
          </p:cNvPr>
          <p:cNvSpPr/>
          <p:nvPr/>
        </p:nvSpPr>
        <p:spPr>
          <a:xfrm>
            <a:off x="5753100" y="165983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7B703A0-0E7D-4D05-82DE-585FC31D79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23206" y="1977887"/>
            <a:ext cx="629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0F4C7A-7374-49B7-8CEC-183D206D5BC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69604" y="1977887"/>
            <a:ext cx="90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1610554" y="2597426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2870340" y="259742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346048" y="2915478"/>
            <a:ext cx="524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20847" y="2295939"/>
            <a:ext cx="0" cy="148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</p:cNvCxnSpPr>
          <p:nvPr/>
        </p:nvCxnSpPr>
        <p:spPr>
          <a:xfrm flipH="1">
            <a:off x="5123205" y="2915478"/>
            <a:ext cx="9976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969604" y="3233530"/>
            <a:ext cx="8697" cy="54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1447799" y="3776870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3727172" y="3776870"/>
            <a:ext cx="5138523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Masked Data Block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4524550" y="227592"/>
            <a:ext cx="195529" cy="8486779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3358346" y="4572866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</a:t>
            </a:r>
            <a:r>
              <a:rPr kumimoji="1" lang="en-US" altLang="ja-JP" b="1" i="1" dirty="0"/>
              <a:t>D </a:t>
            </a:r>
            <a:r>
              <a:rPr kumimoji="1" lang="en-US" altLang="ja-JP" b="1" dirty="0"/>
              <a:t>(to be encrypted)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189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F4F8D4-D001-42A8-86DC-5C856772662B}"/>
              </a:ext>
            </a:extLst>
          </p:cNvPr>
          <p:cNvSpPr/>
          <p:nvPr/>
        </p:nvSpPr>
        <p:spPr>
          <a:xfrm>
            <a:off x="5756992" y="154586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Encryption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405BC3-BF13-41E3-8248-356DFA379CBC}"/>
              </a:ext>
            </a:extLst>
          </p:cNvPr>
          <p:cNvSpPr/>
          <p:nvPr/>
        </p:nvSpPr>
        <p:spPr>
          <a:xfrm>
            <a:off x="1853069" y="289460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Generation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C21F71-1D0E-4BA3-9938-15D1BB06E2B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05934" y="1863918"/>
            <a:ext cx="1651058" cy="1348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A4C848-0864-44F5-BE39-0D047D07AED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05934" y="3212658"/>
            <a:ext cx="1651058" cy="119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ED025C-D0D0-49E6-9A2D-245223DBB858}"/>
              </a:ext>
            </a:extLst>
          </p:cNvPr>
          <p:cNvSpPr/>
          <p:nvPr/>
        </p:nvSpPr>
        <p:spPr>
          <a:xfrm>
            <a:off x="5756992" y="4093928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Decryption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E45DC478-3C79-459F-AC18-D4BA1084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70" y="1605847"/>
            <a:ext cx="219766" cy="695926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C6238B9-FD6D-4D1F-94A5-D4CD7192EB70}"/>
              </a:ext>
            </a:extLst>
          </p:cNvPr>
          <p:cNvSpPr txBox="1"/>
          <p:nvPr/>
        </p:nvSpPr>
        <p:spPr>
          <a:xfrm>
            <a:off x="3784334" y="1764414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71D71B19-717B-4CE4-8EA4-59A4559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47971" y="4117589"/>
            <a:ext cx="695926" cy="347963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2E4430BA-C75C-4124-A927-43031FC953A4}"/>
              </a:ext>
            </a:extLst>
          </p:cNvPr>
          <p:cNvSpPr txBox="1"/>
          <p:nvPr/>
        </p:nvSpPr>
        <p:spPr>
          <a:xfrm>
            <a:off x="3804226" y="410690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7AA04D-3E37-4B6C-84BE-74BCC8F0DE73}"/>
              </a:ext>
            </a:extLst>
          </p:cNvPr>
          <p:cNvCxnSpPr>
            <a:cxnSpLocks/>
          </p:cNvCxnSpPr>
          <p:nvPr/>
        </p:nvCxnSpPr>
        <p:spPr>
          <a:xfrm>
            <a:off x="6883424" y="710296"/>
            <a:ext cx="0" cy="83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885FAE-8966-4751-957C-2FCD64CBA81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883425" y="2181970"/>
            <a:ext cx="0" cy="1911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7A0C5D-7FD3-449D-ABF3-BE4B788479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3425" y="4730032"/>
            <a:ext cx="0" cy="73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3">
            <a:extLst>
              <a:ext uri="{FF2B5EF4-FFF2-40B4-BE49-F238E27FC236}">
                <a16:creationId xmlns:a16="http://schemas.microsoft.com/office/drawing/2014/main" id="{86DE05E0-BD78-457D-9877-7D4B3C2F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5" y="414031"/>
            <a:ext cx="811960" cy="811960"/>
          </a:xfrm>
          <a:prstGeom prst="rect">
            <a:avLst/>
          </a:prstGeom>
        </p:spPr>
      </p:pic>
      <p:pic>
        <p:nvPicPr>
          <p:cNvPr id="29" name="Picture 60">
            <a:extLst>
              <a:ext uri="{FF2B5EF4-FFF2-40B4-BE49-F238E27FC236}">
                <a16:creationId xmlns:a16="http://schemas.microsoft.com/office/drawing/2014/main" id="{E202D001-2354-4D64-96AF-EE5A1648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62" y="2704866"/>
            <a:ext cx="814759" cy="866165"/>
          </a:xfrm>
          <a:prstGeom prst="rect">
            <a:avLst/>
          </a:prstGeom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27A01BA0-D2AC-42E4-B2C8-DBA85953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25" y="4906154"/>
            <a:ext cx="811960" cy="811960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5C26643-13B4-4033-B6AF-AEC8B0DBCD90}"/>
              </a:ext>
            </a:extLst>
          </p:cNvPr>
          <p:cNvSpPr txBox="1"/>
          <p:nvPr/>
        </p:nvSpPr>
        <p:spPr>
          <a:xfrm>
            <a:off x="6883425" y="112808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75379D0F-D341-426B-8680-5378B58E1B42}"/>
              </a:ext>
            </a:extLst>
          </p:cNvPr>
          <p:cNvSpPr txBox="1"/>
          <p:nvPr/>
        </p:nvSpPr>
        <p:spPr>
          <a:xfrm>
            <a:off x="6883425" y="3426913"/>
            <a:ext cx="203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Encrypted Data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TextBox 45">
            <a:extLst>
              <a:ext uri="{FF2B5EF4-FFF2-40B4-BE49-F238E27FC236}">
                <a16:creationId xmlns:a16="http://schemas.microsoft.com/office/drawing/2014/main" id="{17ED37A5-BD67-4237-ACC3-14F7BC880BE2}"/>
              </a:ext>
            </a:extLst>
          </p:cNvPr>
          <p:cNvSpPr txBox="1"/>
          <p:nvPr/>
        </p:nvSpPr>
        <p:spPr>
          <a:xfrm>
            <a:off x="7033252" y="561130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4" name="吹き出し: 折線 (強調線付き) 33">
            <a:extLst>
              <a:ext uri="{FF2B5EF4-FFF2-40B4-BE49-F238E27FC236}">
                <a16:creationId xmlns:a16="http://schemas.microsoft.com/office/drawing/2014/main" id="{841FA5C4-48D5-4CDC-A4AD-FCF7F8D3803B}"/>
              </a:ext>
            </a:extLst>
          </p:cNvPr>
          <p:cNvSpPr/>
          <p:nvPr/>
        </p:nvSpPr>
        <p:spPr>
          <a:xfrm>
            <a:off x="8729434" y="2588282"/>
            <a:ext cx="3237772" cy="612648"/>
          </a:xfrm>
          <a:prstGeom prst="accentCallout2">
            <a:avLst>
              <a:gd name="adj1" fmla="val 18751"/>
              <a:gd name="adj2" fmla="val -1660"/>
              <a:gd name="adj3" fmla="val 20616"/>
              <a:gd name="adj4" fmla="val -11019"/>
              <a:gd name="adj5" fmla="val 97574"/>
              <a:gd name="adj6" fmla="val -29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As an example of E2E security,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you can register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this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encrypted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data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to the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6952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DC594561-9A7C-5447-ADEA-B0EBC4660658}"/>
              </a:ext>
            </a:extLst>
          </p:cNvPr>
          <p:cNvSpPr/>
          <p:nvPr/>
        </p:nvSpPr>
        <p:spPr>
          <a:xfrm>
            <a:off x="1027852" y="2365310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1455993-2EFE-6B4A-A096-4B3BE2A066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18392" y="2683362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F0E2A6DB-7545-794A-992D-A946906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0" y="1269618"/>
            <a:ext cx="219766" cy="695926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A5506826-81E5-324D-9BA9-0A89A0217CBD}"/>
              </a:ext>
            </a:extLst>
          </p:cNvPr>
          <p:cNvSpPr txBox="1"/>
          <p:nvPr/>
        </p:nvSpPr>
        <p:spPr>
          <a:xfrm>
            <a:off x="2323121" y="130272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11" name="直線矢印コネクタ 6">
            <a:extLst>
              <a:ext uri="{FF2B5EF4-FFF2-40B4-BE49-F238E27FC236}">
                <a16:creationId xmlns:a16="http://schemas.microsoft.com/office/drawing/2014/main" id="{53BD0E87-FB89-9A4A-8981-BADBA6296D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3122" y="1625895"/>
            <a:ext cx="0" cy="73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F468EE1-E1BF-8E43-B75F-4788A0E0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102" y="2225348"/>
            <a:ext cx="861662" cy="9160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34CBD-0FDD-554A-912D-CCB8FA76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14" y="2255005"/>
            <a:ext cx="548634" cy="8046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2D3FF3-70F9-7E4C-9A05-3F152439CCB6}"/>
              </a:ext>
            </a:extLst>
          </p:cNvPr>
          <p:cNvSpPr/>
          <p:nvPr/>
        </p:nvSpPr>
        <p:spPr>
          <a:xfrm>
            <a:off x="3967371" y="3059668"/>
            <a:ext cx="21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cxnSp>
        <p:nvCxnSpPr>
          <p:cNvPr id="33" name="直線矢印コネクタ 6">
            <a:extLst>
              <a:ext uri="{FF2B5EF4-FFF2-40B4-BE49-F238E27FC236}">
                <a16:creationId xmlns:a16="http://schemas.microsoft.com/office/drawing/2014/main" id="{A6A279DA-3F4E-6C4B-9B0D-AFF73FFBD65A}"/>
              </a:ext>
            </a:extLst>
          </p:cNvPr>
          <p:cNvCxnSpPr>
            <a:cxnSpLocks/>
          </p:cNvCxnSpPr>
          <p:nvPr/>
        </p:nvCxnSpPr>
        <p:spPr>
          <a:xfrm>
            <a:off x="5415503" y="2684484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4">
            <a:extLst>
              <a:ext uri="{FF2B5EF4-FFF2-40B4-BE49-F238E27FC236}">
                <a16:creationId xmlns:a16="http://schemas.microsoft.com/office/drawing/2014/main" id="{F370B6A9-2076-9F4E-BAEE-FF075A60A9FC}"/>
              </a:ext>
            </a:extLst>
          </p:cNvPr>
          <p:cNvSpPr/>
          <p:nvPr/>
        </p:nvSpPr>
        <p:spPr>
          <a:xfrm>
            <a:off x="6430069" y="2378689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6">
            <a:extLst>
              <a:ext uri="{FF2B5EF4-FFF2-40B4-BE49-F238E27FC236}">
                <a16:creationId xmlns:a16="http://schemas.microsoft.com/office/drawing/2014/main" id="{F9DAD40C-66B5-8C41-BF36-CB0092A9F65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25339" y="1617581"/>
            <a:ext cx="0" cy="761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BDE05ED-0532-034B-8A9A-E76D6B75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076" y="1376280"/>
            <a:ext cx="589263" cy="589263"/>
          </a:xfrm>
          <a:prstGeom prst="rect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49630410-B98F-7C40-BC93-C4EEB57E1CC4}"/>
              </a:ext>
            </a:extLst>
          </p:cNvPr>
          <p:cNvSpPr txBox="1"/>
          <p:nvPr/>
        </p:nvSpPr>
        <p:spPr>
          <a:xfrm>
            <a:off x="7736888" y="1347745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D44073B0-133F-9047-B577-DE687B735C6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20609" y="2696741"/>
            <a:ext cx="875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2FFE5-F5F5-8549-B46E-06CEECB62F2E}"/>
              </a:ext>
            </a:extLst>
          </p:cNvPr>
          <p:cNvSpPr/>
          <p:nvPr/>
        </p:nvSpPr>
        <p:spPr>
          <a:xfrm>
            <a:off x="9445349" y="3090095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97529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ED812-20B0-1F4E-8FB0-8A126ED7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1541566"/>
            <a:ext cx="1086829" cy="54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C7ED8-49D6-1A4B-B084-68DD1407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3371851"/>
            <a:ext cx="996950" cy="99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5751C-4BAD-0D4B-8018-9E872B2A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808903" y="3459164"/>
            <a:ext cx="262026" cy="829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9C047-3856-6A44-BC73-0AE46F29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1541566"/>
            <a:ext cx="711200" cy="71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D58AE-2864-3B4B-A965-0A137D9CE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869" y="3695866"/>
            <a:ext cx="722055" cy="1059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16D1B1-30DE-F445-96A1-D6CEDC13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41" y="3703143"/>
            <a:ext cx="722055" cy="105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56F63-665A-4F49-A5AE-AEDAB2A964DB}"/>
              </a:ext>
            </a:extLst>
          </p:cNvPr>
          <p:cNvSpPr txBox="1"/>
          <p:nvPr/>
        </p:nvSpPr>
        <p:spPr>
          <a:xfrm>
            <a:off x="2498754" y="909567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CA38A-F59C-4945-967C-63697E1FBA52}"/>
              </a:ext>
            </a:extLst>
          </p:cNvPr>
          <p:cNvSpPr txBox="1"/>
          <p:nvPr/>
        </p:nvSpPr>
        <p:spPr>
          <a:xfrm>
            <a:off x="8257865" y="999420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981C7-19B3-7E48-A181-49D7155379F1}"/>
              </a:ext>
            </a:extLst>
          </p:cNvPr>
          <p:cNvSpPr txBox="1"/>
          <p:nvPr/>
        </p:nvSpPr>
        <p:spPr>
          <a:xfrm>
            <a:off x="8335972" y="2943524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24C3E-6529-624B-9E0F-44BA29FC39BC}"/>
              </a:ext>
            </a:extLst>
          </p:cNvPr>
          <p:cNvSpPr txBox="1"/>
          <p:nvPr/>
        </p:nvSpPr>
        <p:spPr>
          <a:xfrm>
            <a:off x="2522764" y="2946916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0A897-3E51-6946-8F85-9413ADD99A1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505200" y="1900673"/>
            <a:ext cx="5102010" cy="2978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E0774A-FCE6-F349-BFAF-BCCB03B6F98A}"/>
              </a:ext>
            </a:extLst>
          </p:cNvPr>
          <p:cNvCxnSpPr>
            <a:cxnSpLocks/>
          </p:cNvCxnSpPr>
          <p:nvPr/>
        </p:nvCxnSpPr>
        <p:spPr>
          <a:xfrm flipH="1">
            <a:off x="3399756" y="1827495"/>
            <a:ext cx="4838948" cy="2927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5E9F459-C979-6841-8F3F-8A3839AE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1" y="4666805"/>
            <a:ext cx="1086829" cy="543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B094DA-11A6-DD48-AAD9-3F5815B1E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210" y="4519841"/>
            <a:ext cx="711200" cy="71821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336F23-50A6-B44B-A046-BA0B9D8B788D}"/>
              </a:ext>
            </a:extLst>
          </p:cNvPr>
          <p:cNvSpPr/>
          <p:nvPr/>
        </p:nvSpPr>
        <p:spPr>
          <a:xfrm>
            <a:off x="8305732" y="2833986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31CD5D2-643E-DA43-932D-B47C4E72D224}"/>
              </a:ext>
            </a:extLst>
          </p:cNvPr>
          <p:cNvSpPr/>
          <p:nvPr/>
        </p:nvSpPr>
        <p:spPr>
          <a:xfrm>
            <a:off x="2432866" y="2828718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938CA3E-6E7A-7147-8763-96D0F81379E6}"/>
              </a:ext>
            </a:extLst>
          </p:cNvPr>
          <p:cNvSpPr/>
          <p:nvPr/>
        </p:nvSpPr>
        <p:spPr>
          <a:xfrm>
            <a:off x="9794240" y="3990334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28CAB20-5EDB-DF45-9E67-45DB967C9B6E}"/>
              </a:ext>
            </a:extLst>
          </p:cNvPr>
          <p:cNvSpPr/>
          <p:nvPr/>
        </p:nvSpPr>
        <p:spPr>
          <a:xfrm rot="10800000">
            <a:off x="1643736" y="3980175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BE8007-6F3A-EC47-B8E4-2587039F0EA5}"/>
              </a:ext>
            </a:extLst>
          </p:cNvPr>
          <p:cNvSpPr txBox="1"/>
          <p:nvPr/>
        </p:nvSpPr>
        <p:spPr>
          <a:xfrm>
            <a:off x="770941" y="5480616"/>
            <a:ext cx="981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Just by simply exchange the public key each other, one can calculate the shared random bits from the other’s public key and its own private key.</a:t>
            </a:r>
          </a:p>
        </p:txBody>
      </p:sp>
    </p:spTree>
    <p:extLst>
      <p:ext uri="{BB962C8B-B14F-4D97-AF65-F5344CB8AC3E}">
        <p14:creationId xmlns:p14="http://schemas.microsoft.com/office/powerpoint/2010/main" val="2572233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5025F0E8-EE4B-C14E-B161-67D214BF4F83}"/>
              </a:ext>
            </a:extLst>
          </p:cNvPr>
          <p:cNvSpPr/>
          <p:nvPr/>
        </p:nvSpPr>
        <p:spPr>
          <a:xfrm>
            <a:off x="2074300" y="2870953"/>
            <a:ext cx="1608300" cy="82471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412526C-CEE2-6042-ADF1-B5FC9928F39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682600" y="3267860"/>
            <a:ext cx="1430276" cy="15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>
            <a:extLst>
              <a:ext uri="{FF2B5EF4-FFF2-40B4-BE49-F238E27FC236}">
                <a16:creationId xmlns:a16="http://schemas.microsoft.com/office/drawing/2014/main" id="{4A247DBD-3E28-424F-A040-26077F12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9" y="1997485"/>
            <a:ext cx="219766" cy="695926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E1964BA5-F793-A04A-B027-C8071F644D97}"/>
              </a:ext>
            </a:extLst>
          </p:cNvPr>
          <p:cNvSpPr txBox="1"/>
          <p:nvPr/>
        </p:nvSpPr>
        <p:spPr>
          <a:xfrm>
            <a:off x="2878450" y="2030596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8" name="直線矢印コネクタ 6">
            <a:extLst>
              <a:ext uri="{FF2B5EF4-FFF2-40B4-BE49-F238E27FC236}">
                <a16:creationId xmlns:a16="http://schemas.microsoft.com/office/drawing/2014/main" id="{B4EA673E-9B85-FC4A-AD41-8BB6C79ADF8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78450" y="2114439"/>
            <a:ext cx="0" cy="75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565CBD-A75F-6143-B3A1-6CEF0DB9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829" y="2809846"/>
            <a:ext cx="861662" cy="91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9B468-7FF8-4945-A10C-17F343976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88" y="2416044"/>
            <a:ext cx="548634" cy="804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6DBA57-4D7B-5042-845A-9405EB6FD7D8}"/>
              </a:ext>
            </a:extLst>
          </p:cNvPr>
          <p:cNvSpPr/>
          <p:nvPr/>
        </p:nvSpPr>
        <p:spPr>
          <a:xfrm>
            <a:off x="3583459" y="3262897"/>
            <a:ext cx="164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924BC639-51A3-BF4B-A59C-95875221D91F}"/>
              </a:ext>
            </a:extLst>
          </p:cNvPr>
          <p:cNvSpPr/>
          <p:nvPr/>
        </p:nvSpPr>
        <p:spPr>
          <a:xfrm>
            <a:off x="8456895" y="2855501"/>
            <a:ext cx="1750938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AES-CBC here)</a:t>
            </a:r>
          </a:p>
        </p:txBody>
      </p:sp>
      <p:cxnSp>
        <p:nvCxnSpPr>
          <p:cNvPr id="14" name="直線矢印コネクタ 6">
            <a:extLst>
              <a:ext uri="{FF2B5EF4-FFF2-40B4-BE49-F238E27FC236}">
                <a16:creationId xmlns:a16="http://schemas.microsoft.com/office/drawing/2014/main" id="{3EDFCE7F-2A04-C94A-B060-361C74447C8D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7330440" y="3267860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877F3-318D-CC47-BDF1-1CA1A4E90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51" y="2127645"/>
            <a:ext cx="589263" cy="58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C45242-E498-604B-9DC5-03CCEEBB0AD2}"/>
              </a:ext>
            </a:extLst>
          </p:cNvPr>
          <p:cNvSpPr txBox="1"/>
          <p:nvPr/>
        </p:nvSpPr>
        <p:spPr>
          <a:xfrm>
            <a:off x="9331114" y="209786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17" name="直線矢印コネクタ 6">
            <a:extLst>
              <a:ext uri="{FF2B5EF4-FFF2-40B4-BE49-F238E27FC236}">
                <a16:creationId xmlns:a16="http://schemas.microsoft.com/office/drawing/2014/main" id="{9E5BB985-EE2A-5946-B56F-B60534B650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207833" y="3267860"/>
            <a:ext cx="6699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2842C-2C2B-7745-955D-B4FA3E94A636}"/>
              </a:ext>
            </a:extLst>
          </p:cNvPr>
          <p:cNvSpPr/>
          <p:nvPr/>
        </p:nvSpPr>
        <p:spPr>
          <a:xfrm>
            <a:off x="10542831" y="3651934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94345C80-9B4D-9A44-9D7F-558BC536E330}"/>
              </a:ext>
            </a:extLst>
          </p:cNvPr>
          <p:cNvSpPr txBox="1"/>
          <p:nvPr/>
        </p:nvSpPr>
        <p:spPr>
          <a:xfrm>
            <a:off x="503281" y="3326340"/>
            <a:ext cx="15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My Private Key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F44ECE4D-04A4-194B-A0DD-283150E684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660" y="3283313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58BAE67-3722-5C4F-910A-1DB62C64E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27" y="2818375"/>
            <a:ext cx="882197" cy="441099"/>
          </a:xfrm>
          <a:prstGeom prst="rect">
            <a:avLst/>
          </a:prstGeom>
        </p:spPr>
      </p:pic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2FA2C946-DB62-AD40-8F6C-B8A71593BA3F}"/>
              </a:ext>
            </a:extLst>
          </p:cNvPr>
          <p:cNvSpPr/>
          <p:nvPr/>
        </p:nvSpPr>
        <p:spPr>
          <a:xfrm>
            <a:off x="5112876" y="2855501"/>
            <a:ext cx="2217564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Derivation Function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HKDF here)</a:t>
            </a:r>
          </a:p>
        </p:txBody>
      </p:sp>
      <p:cxnSp>
        <p:nvCxnSpPr>
          <p:cNvPr id="44" name="直線矢印コネクタ 6">
            <a:extLst>
              <a:ext uri="{FF2B5EF4-FFF2-40B4-BE49-F238E27FC236}">
                <a16:creationId xmlns:a16="http://schemas.microsoft.com/office/drawing/2014/main" id="{910529EA-0A30-0F41-8B00-70C03499870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21658" y="2219747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A00D37F-826F-FE42-B5A9-070E0D3FC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598" y="2211188"/>
            <a:ext cx="487253" cy="4872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3CA1B7E-8BC1-6745-BA93-973FF70923C5}"/>
              </a:ext>
            </a:extLst>
          </p:cNvPr>
          <p:cNvSpPr txBox="1"/>
          <p:nvPr/>
        </p:nvSpPr>
        <p:spPr>
          <a:xfrm>
            <a:off x="6250501" y="2286082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Salt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D58C6C8-B086-5045-AE8E-148E0068C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44" y="2676927"/>
            <a:ext cx="460383" cy="46492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9CD8C77-F67A-D542-AC48-29FB32EE1CE3}"/>
              </a:ext>
            </a:extLst>
          </p:cNvPr>
          <p:cNvSpPr/>
          <p:nvPr/>
        </p:nvSpPr>
        <p:spPr>
          <a:xfrm>
            <a:off x="7405506" y="330529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2A063931-C121-1544-99B8-AE48475003D5}"/>
              </a:ext>
            </a:extLst>
          </p:cNvPr>
          <p:cNvCxnSpPr>
            <a:cxnSpLocks/>
          </p:cNvCxnSpPr>
          <p:nvPr/>
        </p:nvCxnSpPr>
        <p:spPr>
          <a:xfrm>
            <a:off x="9332364" y="2211188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">
            <a:extLst>
              <a:ext uri="{FF2B5EF4-FFF2-40B4-BE49-F238E27FC236}">
                <a16:creationId xmlns:a16="http://schemas.microsoft.com/office/drawing/2014/main" id="{6E771382-CF3D-7743-9B47-CC04E8B6B82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331114" y="3680219"/>
            <a:ext cx="1250" cy="668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719BFC19-221A-4144-94CD-6B9F6FBF4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851" y="3827811"/>
            <a:ext cx="487253" cy="4872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682C-5C37-B94C-85DF-930433E295C4}"/>
              </a:ext>
            </a:extLst>
          </p:cNvPr>
          <p:cNvSpPr txBox="1"/>
          <p:nvPr/>
        </p:nvSpPr>
        <p:spPr>
          <a:xfrm>
            <a:off x="9336021" y="3879626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 Vector</a:t>
            </a:r>
          </a:p>
        </p:txBody>
      </p:sp>
    </p:spTree>
    <p:extLst>
      <p:ext uri="{BB962C8B-B14F-4D97-AF65-F5344CB8AC3E}">
        <p14:creationId xmlns:p14="http://schemas.microsoft.com/office/powerpoint/2010/main" val="75617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9B2F285A-5DA8-B44D-A287-64FE10469FC5}"/>
              </a:ext>
            </a:extLst>
          </p:cNvPr>
          <p:cNvSpPr/>
          <p:nvPr/>
        </p:nvSpPr>
        <p:spPr>
          <a:xfrm>
            <a:off x="4588346" y="2447639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1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0746E6F-2AD6-CB45-803D-0B65965F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29849" y="2281352"/>
            <a:ext cx="219766" cy="695926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FA13212B-0BB6-314D-8A0C-E873C194CBC8}"/>
              </a:ext>
            </a:extLst>
          </p:cNvPr>
          <p:cNvSpPr txBox="1"/>
          <p:nvPr/>
        </p:nvSpPr>
        <p:spPr>
          <a:xfrm>
            <a:off x="3179362" y="2881513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1</a:t>
            </a:r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9CBDF282-E581-AF40-A479-F6628AA9E69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64706" y="2859999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54312B1-F0F9-144E-93F3-CA804C86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69" y="2405597"/>
            <a:ext cx="882197" cy="441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ABB6EC-29EE-C24C-899A-7B00A340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62" y="3354049"/>
            <a:ext cx="569430" cy="605357"/>
          </a:xfrm>
          <a:prstGeom prst="rect">
            <a:avLst/>
          </a:prstGeom>
        </p:spPr>
      </p:pic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939DA3D8-9683-A74B-96AB-603F9D630E92}"/>
              </a:ext>
            </a:extLst>
          </p:cNvPr>
          <p:cNvSpPr/>
          <p:nvPr/>
        </p:nvSpPr>
        <p:spPr>
          <a:xfrm>
            <a:off x="1485062" y="2425484"/>
            <a:ext cx="1386267" cy="824718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</p:txBody>
      </p:sp>
      <p:cxnSp>
        <p:nvCxnSpPr>
          <p:cNvPr id="18" name="直線矢印コネクタ 6">
            <a:extLst>
              <a:ext uri="{FF2B5EF4-FFF2-40B4-BE49-F238E27FC236}">
                <a16:creationId xmlns:a16="http://schemas.microsoft.com/office/drawing/2014/main" id="{BE1EB4BB-750C-E244-B6FC-78CFF0690C8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8607" y="2837843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C19DB3-B849-6843-963B-0D367883C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62" y="1653406"/>
            <a:ext cx="589263" cy="589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2799DC-A200-7C41-8093-43C658A45246}"/>
              </a:ext>
            </a:extLst>
          </p:cNvPr>
          <p:cNvSpPr txBox="1"/>
          <p:nvPr/>
        </p:nvSpPr>
        <p:spPr>
          <a:xfrm>
            <a:off x="2130774" y="1716280"/>
            <a:ext cx="107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9C40BB38-D2DE-DB4E-9BCD-18A5D40970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78196" y="3250202"/>
            <a:ext cx="0" cy="682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4DBCF3-070F-F049-9423-2032F9B1F610}"/>
              </a:ext>
            </a:extLst>
          </p:cNvPr>
          <p:cNvSpPr/>
          <p:nvPr/>
        </p:nvSpPr>
        <p:spPr>
          <a:xfrm>
            <a:off x="2130774" y="331307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225999-9F0D-1949-921B-EC816FF53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6" y="2349527"/>
            <a:ext cx="460383" cy="4649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C738EE-C761-604C-914D-6DCEEFD2423C}"/>
              </a:ext>
            </a:extLst>
          </p:cNvPr>
          <p:cNvSpPr/>
          <p:nvPr/>
        </p:nvSpPr>
        <p:spPr>
          <a:xfrm>
            <a:off x="413816" y="2859999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25" name="直線矢印コネクタ 6">
            <a:extLst>
              <a:ext uri="{FF2B5EF4-FFF2-40B4-BE49-F238E27FC236}">
                <a16:creationId xmlns:a16="http://schemas.microsoft.com/office/drawing/2014/main" id="{4131E552-95B6-A644-B659-39A4F670EBE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8196" y="1653406"/>
            <a:ext cx="0" cy="77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F667000-D737-9C4A-84BA-5D6A64CFF1EC}"/>
              </a:ext>
            </a:extLst>
          </p:cNvPr>
          <p:cNvCxnSpPr>
            <a:cxnSpLocks/>
            <a:stCxn id="23" idx="0"/>
            <a:endCxn id="4" idx="0"/>
          </p:cNvCxnSpPr>
          <p:nvPr/>
        </p:nvCxnSpPr>
        <p:spPr>
          <a:xfrm rot="16200000" flipH="1">
            <a:off x="3068676" y="123819"/>
            <a:ext cx="98112" cy="4549528"/>
          </a:xfrm>
          <a:prstGeom prst="bentConnector3">
            <a:avLst>
              <a:gd name="adj1" fmla="val -1123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594B9120-9493-5540-A4F9-38C835127514}"/>
              </a:ext>
            </a:extLst>
          </p:cNvPr>
          <p:cNvSpPr/>
          <p:nvPr/>
        </p:nvSpPr>
        <p:spPr>
          <a:xfrm>
            <a:off x="7913663" y="2434336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2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EEDDE230-2516-6E48-ADA5-C5CFB47FF5A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690023" y="2846696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5">
            <a:extLst>
              <a:ext uri="{FF2B5EF4-FFF2-40B4-BE49-F238E27FC236}">
                <a16:creationId xmlns:a16="http://schemas.microsoft.com/office/drawing/2014/main" id="{8BA3F4E7-872A-D848-92B1-7FDF0F28BC55}"/>
              </a:ext>
            </a:extLst>
          </p:cNvPr>
          <p:cNvSpPr txBox="1"/>
          <p:nvPr/>
        </p:nvSpPr>
        <p:spPr>
          <a:xfrm>
            <a:off x="6565800" y="2923581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2</a:t>
            </a:r>
          </a:p>
        </p:txBody>
      </p:sp>
      <p:cxnSp>
        <p:nvCxnSpPr>
          <p:cNvPr id="45" name="直線矢印コネクタ 6">
            <a:extLst>
              <a:ext uri="{FF2B5EF4-FFF2-40B4-BE49-F238E27FC236}">
                <a16:creationId xmlns:a16="http://schemas.microsoft.com/office/drawing/2014/main" id="{2406F177-959D-6A42-BBF6-CC9150C77E4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92496" y="3272358"/>
            <a:ext cx="0" cy="660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840CD499-69C3-4141-9347-4F995B2B69C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717813" y="3259055"/>
            <a:ext cx="0" cy="700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84D1DB9-636B-C745-A3AC-ED75F7C49371}"/>
              </a:ext>
            </a:extLst>
          </p:cNvPr>
          <p:cNvCxnSpPr>
            <a:cxnSpLocks/>
            <a:stCxn id="23" idx="0"/>
            <a:endCxn id="35" idx="0"/>
          </p:cNvCxnSpPr>
          <p:nvPr/>
        </p:nvCxnSpPr>
        <p:spPr>
          <a:xfrm rot="16200000" flipH="1">
            <a:off x="4737985" y="-1545491"/>
            <a:ext cx="84809" cy="7874845"/>
          </a:xfrm>
          <a:prstGeom prst="bentConnector3">
            <a:avLst>
              <a:gd name="adj1" fmla="val -1299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AA0C8A-E94B-DE45-A36E-ABEA5B0C0F00}"/>
              </a:ext>
            </a:extLst>
          </p:cNvPr>
          <p:cNvSpPr/>
          <p:nvPr/>
        </p:nvSpPr>
        <p:spPr>
          <a:xfrm>
            <a:off x="5392496" y="3300703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BB8172-F8E8-EE4F-A844-3E03581CAC2F}"/>
              </a:ext>
            </a:extLst>
          </p:cNvPr>
          <p:cNvSpPr/>
          <p:nvPr/>
        </p:nvSpPr>
        <p:spPr>
          <a:xfrm>
            <a:off x="8717812" y="325905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2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CFA59B-EBA6-4147-B8A0-740EAC9AF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49" y="3339734"/>
            <a:ext cx="460383" cy="46492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A93DD33-2191-D64E-BA39-D43814E5B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766" y="3577012"/>
            <a:ext cx="337820" cy="43899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B7EBB28-B783-7F41-92D7-89018388B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131" y="3391406"/>
            <a:ext cx="460383" cy="46492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BB5E35-9EBA-E848-9B66-B34B68714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681" y="3556498"/>
            <a:ext cx="372858" cy="54462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22EC6D3-07F4-D64A-ABCF-432D87E3B0EB}"/>
              </a:ext>
            </a:extLst>
          </p:cNvPr>
          <p:cNvSpPr/>
          <p:nvPr/>
        </p:nvSpPr>
        <p:spPr>
          <a:xfrm>
            <a:off x="538845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A71730-ACBF-DC44-B121-BC38D54D023D}"/>
              </a:ext>
            </a:extLst>
          </p:cNvPr>
          <p:cNvSpPr/>
          <p:nvPr/>
        </p:nvSpPr>
        <p:spPr>
          <a:xfrm>
            <a:off x="875292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FD1721-578F-6640-8393-CED2EC302EDC}"/>
              </a:ext>
            </a:extLst>
          </p:cNvPr>
          <p:cNvSpPr txBox="1"/>
          <p:nvPr/>
        </p:nvSpPr>
        <p:spPr>
          <a:xfrm>
            <a:off x="10403840" y="15132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21B6A4-C447-5649-B73C-D78A6F316440}"/>
              </a:ext>
            </a:extLst>
          </p:cNvPr>
          <p:cNvSpPr txBox="1"/>
          <p:nvPr/>
        </p:nvSpPr>
        <p:spPr>
          <a:xfrm>
            <a:off x="10434830" y="269274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205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91379-00AE-E941-8DC0-ECC864ECE97D}"/>
              </a:ext>
            </a:extLst>
          </p:cNvPr>
          <p:cNvCxnSpPr>
            <a:cxnSpLocks/>
          </p:cNvCxnSpPr>
          <p:nvPr/>
        </p:nvCxnSpPr>
        <p:spPr>
          <a:xfrm flipH="1">
            <a:off x="2701803" y="817314"/>
            <a:ext cx="38145" cy="585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A429A9-0625-6B48-9385-97C8B822307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729866" y="983303"/>
            <a:ext cx="42874" cy="5691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06A565-6438-5B45-8AFA-A8EA8A34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86" y="2264175"/>
            <a:ext cx="686347" cy="343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8E42A-73E2-9D47-8254-A009ACFF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98" y="2293729"/>
            <a:ext cx="463927" cy="463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9E9C8-A868-E749-AD8A-405CEEA8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059718" y="2168236"/>
            <a:ext cx="153073" cy="48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EFF2F-E3ED-9449-B15D-3CE74E701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34" y="2363350"/>
            <a:ext cx="353858" cy="357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523EA-A3D7-404F-8FAE-3B331ACB99BC}"/>
              </a:ext>
            </a:extLst>
          </p:cNvPr>
          <p:cNvSpPr txBox="1"/>
          <p:nvPr/>
        </p:nvSpPr>
        <p:spPr>
          <a:xfrm>
            <a:off x="2869752" y="2011226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E369C-5142-1E4B-88D0-CC21F5FB603F}"/>
              </a:ext>
            </a:extLst>
          </p:cNvPr>
          <p:cNvSpPr txBox="1"/>
          <p:nvPr/>
        </p:nvSpPr>
        <p:spPr>
          <a:xfrm>
            <a:off x="1454384" y="201785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1BFCC2-5024-F746-9AFF-62B07C16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065" y="169129"/>
            <a:ext cx="969476" cy="648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80D145-A965-1844-AA0A-462315ED1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693" y="0"/>
            <a:ext cx="686346" cy="983303"/>
          </a:xfrm>
          <a:prstGeom prst="rect">
            <a:avLst/>
          </a:prstGeom>
        </p:spPr>
      </p:pic>
      <p:sp>
        <p:nvSpPr>
          <p:cNvPr id="18" name="四角形: 角を丸くする 4">
            <a:extLst>
              <a:ext uri="{FF2B5EF4-FFF2-40B4-BE49-F238E27FC236}">
                <a16:creationId xmlns:a16="http://schemas.microsoft.com/office/drawing/2014/main" id="{A361359D-B619-8441-ADFF-8BF7239C63C6}"/>
              </a:ext>
            </a:extLst>
          </p:cNvPr>
          <p:cNvSpPr/>
          <p:nvPr/>
        </p:nvSpPr>
        <p:spPr>
          <a:xfrm>
            <a:off x="2029178" y="10732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19" name="四角形: 角を丸くする 4">
            <a:extLst>
              <a:ext uri="{FF2B5EF4-FFF2-40B4-BE49-F238E27FC236}">
                <a16:creationId xmlns:a16="http://schemas.microsoft.com/office/drawing/2014/main" id="{8D1B36DE-9DF6-354A-B4E6-E58844A5D9D8}"/>
              </a:ext>
            </a:extLst>
          </p:cNvPr>
          <p:cNvSpPr/>
          <p:nvPr/>
        </p:nvSpPr>
        <p:spPr>
          <a:xfrm>
            <a:off x="8050094" y="10701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B583-D702-E245-9445-A98280625850}"/>
              </a:ext>
            </a:extLst>
          </p:cNvPr>
          <p:cNvSpPr txBox="1"/>
          <p:nvPr/>
        </p:nvSpPr>
        <p:spPr>
          <a:xfrm>
            <a:off x="7648262" y="1892409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CD6A0-3AF8-884F-AFCC-CE701E297903}"/>
              </a:ext>
            </a:extLst>
          </p:cNvPr>
          <p:cNvSpPr txBox="1"/>
          <p:nvPr/>
        </p:nvSpPr>
        <p:spPr>
          <a:xfrm>
            <a:off x="8809522" y="1894843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0D3C5F-8C91-7349-ACC7-D1FDC48D28D6}"/>
              </a:ext>
            </a:extLst>
          </p:cNvPr>
          <p:cNvCxnSpPr>
            <a:cxnSpLocks/>
          </p:cNvCxnSpPr>
          <p:nvPr/>
        </p:nvCxnSpPr>
        <p:spPr>
          <a:xfrm>
            <a:off x="3627192" y="2753534"/>
            <a:ext cx="4332133" cy="723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8D8411-B9AF-5A46-916F-6E2E756E02C3}"/>
              </a:ext>
            </a:extLst>
          </p:cNvPr>
          <p:cNvCxnSpPr>
            <a:cxnSpLocks/>
          </p:cNvCxnSpPr>
          <p:nvPr/>
        </p:nvCxnSpPr>
        <p:spPr>
          <a:xfrm flipH="1">
            <a:off x="3399249" y="2737864"/>
            <a:ext cx="4754894" cy="80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D94AFA9-5431-CD4E-B6E6-6FB3677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3196798" y="3497446"/>
            <a:ext cx="153073" cy="4847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6DD68-B83B-2C46-ACE9-5CEA1944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325" y="3477296"/>
            <a:ext cx="353858" cy="357348"/>
          </a:xfrm>
          <a:prstGeom prst="rect">
            <a:avLst/>
          </a:prstGeom>
        </p:spPr>
      </p:pic>
      <p:sp>
        <p:nvSpPr>
          <p:cNvPr id="31" name="四角形: 角を丸くする 4">
            <a:extLst>
              <a:ext uri="{FF2B5EF4-FFF2-40B4-BE49-F238E27FC236}">
                <a16:creationId xmlns:a16="http://schemas.microsoft.com/office/drawing/2014/main" id="{22B4C297-9467-1044-BFAA-F37C240714E9}"/>
              </a:ext>
            </a:extLst>
          </p:cNvPr>
          <p:cNvSpPr/>
          <p:nvPr/>
        </p:nvSpPr>
        <p:spPr>
          <a:xfrm>
            <a:off x="2029177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2" name="四角形: 角を丸くする 4">
            <a:extLst>
              <a:ext uri="{FF2B5EF4-FFF2-40B4-BE49-F238E27FC236}">
                <a16:creationId xmlns:a16="http://schemas.microsoft.com/office/drawing/2014/main" id="{4C47E7AA-2362-5945-876B-0B936DD7A970}"/>
              </a:ext>
            </a:extLst>
          </p:cNvPr>
          <p:cNvSpPr/>
          <p:nvPr/>
        </p:nvSpPr>
        <p:spPr>
          <a:xfrm>
            <a:off x="4958754" y="2729336"/>
            <a:ext cx="1549804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2) Exchange Public Key</a:t>
            </a:r>
          </a:p>
        </p:txBody>
      </p:sp>
      <p:sp>
        <p:nvSpPr>
          <p:cNvPr id="33" name="四角形: 角を丸くする 4">
            <a:extLst>
              <a:ext uri="{FF2B5EF4-FFF2-40B4-BE49-F238E27FC236}">
                <a16:creationId xmlns:a16="http://schemas.microsoft.com/office/drawing/2014/main" id="{A3E2CFC5-8EB0-514D-BEAC-17D7A44C6EFF}"/>
              </a:ext>
            </a:extLst>
          </p:cNvPr>
          <p:cNvSpPr/>
          <p:nvPr/>
        </p:nvSpPr>
        <p:spPr>
          <a:xfrm>
            <a:off x="8050092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7" name="四角形: 角を丸くする 4">
            <a:extLst>
              <a:ext uri="{FF2B5EF4-FFF2-40B4-BE49-F238E27FC236}">
                <a16:creationId xmlns:a16="http://schemas.microsoft.com/office/drawing/2014/main" id="{5378B276-5A4B-734F-B6DE-ED17DCCED0A0}"/>
              </a:ext>
            </a:extLst>
          </p:cNvPr>
          <p:cNvSpPr/>
          <p:nvPr/>
        </p:nvSpPr>
        <p:spPr>
          <a:xfrm>
            <a:off x="2029177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Pair!</a:t>
            </a:r>
          </a:p>
        </p:txBody>
      </p:sp>
      <p:sp>
        <p:nvSpPr>
          <p:cNvPr id="38" name="四角形: 角を丸くする 4">
            <a:extLst>
              <a:ext uri="{FF2B5EF4-FFF2-40B4-BE49-F238E27FC236}">
                <a16:creationId xmlns:a16="http://schemas.microsoft.com/office/drawing/2014/main" id="{43243733-C585-D742-A1F5-1969F80017A5}"/>
              </a:ext>
            </a:extLst>
          </p:cNvPr>
          <p:cNvSpPr/>
          <p:nvPr/>
        </p:nvSpPr>
        <p:spPr>
          <a:xfrm>
            <a:off x="8050092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</a:t>
            </a:r>
          </a:p>
        </p:txBody>
      </p:sp>
      <p:sp>
        <p:nvSpPr>
          <p:cNvPr id="46" name="Line Callout 2 (Accent Bar) 45">
            <a:extLst>
              <a:ext uri="{FF2B5EF4-FFF2-40B4-BE49-F238E27FC236}">
                <a16:creationId xmlns:a16="http://schemas.microsoft.com/office/drawing/2014/main" id="{CEA1A217-B839-ED41-B51D-734FC0E19FA7}"/>
              </a:ext>
            </a:extLst>
          </p:cNvPr>
          <p:cNvSpPr/>
          <p:nvPr/>
        </p:nvSpPr>
        <p:spPr>
          <a:xfrm>
            <a:off x="4095216" y="4500839"/>
            <a:ext cx="3378076" cy="807662"/>
          </a:xfrm>
          <a:prstGeom prst="accentCallout2">
            <a:avLst>
              <a:gd name="adj1" fmla="val 23782"/>
              <a:gd name="adj2" fmla="val -814"/>
              <a:gd name="adj3" fmla="val 23783"/>
              <a:gd name="adj4" fmla="val -12701"/>
              <a:gd name="adj5" fmla="val -7134"/>
              <a:gd name="adj6" fmla="val -2489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hybrid encryption is employed, the </a:t>
            </a:r>
            <a:r>
              <a:rPr lang="en-US" b="1" dirty="0">
                <a:solidFill>
                  <a:srgbClr val="FF0000"/>
                </a:solidFill>
              </a:rPr>
              <a:t>AES key is also randomly generated and discarded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006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0328C98-6451-9D43-B6DD-F7C6DD3ABA40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Compute Hash/MAC/Signature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36801C1D-D6BA-0B45-8642-35FCEA55082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465344" y="403871"/>
            <a:ext cx="8271" cy="1131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9EFF66F0-3622-EB49-909F-BDD7F1E4EBD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65344" y="2347666"/>
            <a:ext cx="8271" cy="1149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3">
            <a:extLst>
              <a:ext uri="{FF2B5EF4-FFF2-40B4-BE49-F238E27FC236}">
                <a16:creationId xmlns:a16="http://schemas.microsoft.com/office/drawing/2014/main" id="{8EC57100-0B41-5142-9CBD-798051A1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5" y="403871"/>
            <a:ext cx="811960" cy="811960"/>
          </a:xfrm>
          <a:prstGeom prst="rect">
            <a:avLst/>
          </a:prstGeom>
        </p:spPr>
      </p:pic>
      <p:sp>
        <p:nvSpPr>
          <p:cNvPr id="9" name="TextBox 45">
            <a:extLst>
              <a:ext uri="{FF2B5EF4-FFF2-40B4-BE49-F238E27FC236}">
                <a16:creationId xmlns:a16="http://schemas.microsoft.com/office/drawing/2014/main" id="{95AE8E9A-39CE-FE48-9EFD-8572E11AD4F0}"/>
              </a:ext>
            </a:extLst>
          </p:cNvPr>
          <p:cNvSpPr txBox="1"/>
          <p:nvPr/>
        </p:nvSpPr>
        <p:spPr>
          <a:xfrm>
            <a:off x="4465345" y="111792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179A5595-8E05-0D4A-BEA0-ACBA26455ED3}"/>
              </a:ext>
            </a:extLst>
          </p:cNvPr>
          <p:cNvSpPr/>
          <p:nvPr/>
        </p:nvSpPr>
        <p:spPr>
          <a:xfrm>
            <a:off x="6128473" y="2123572"/>
            <a:ext cx="3712074" cy="811960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97574"/>
              <a:gd name="adj6" fmla="val -267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Then, we shall verify data using hash, MAC and signature, </a:t>
            </a:r>
            <a:r>
              <a:rPr kumimoji="1" lang="en-US" altLang="ja-JP" b="1" dirty="0">
                <a:solidFill>
                  <a:srgbClr val="FF0000"/>
                </a:solidFill>
              </a:rPr>
              <a:t>and detect malicious data modification!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1F7393-47CE-674E-887F-1A5AFDE4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79" y="2470339"/>
            <a:ext cx="486066" cy="7128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EDFEC5-1588-5F41-A057-4F8EEC54BB12}"/>
              </a:ext>
            </a:extLst>
          </p:cNvPr>
          <p:cNvSpPr/>
          <p:nvPr/>
        </p:nvSpPr>
        <p:spPr>
          <a:xfrm>
            <a:off x="4495353" y="3139718"/>
            <a:ext cx="222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Hash/MAC/Signature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10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72D3A117-20C9-3D4F-963F-A4AB823CB356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7" name="直線矢印コネクタ 19">
            <a:extLst>
              <a:ext uri="{FF2B5EF4-FFF2-40B4-BE49-F238E27FC236}">
                <a16:creationId xmlns:a16="http://schemas.microsoft.com/office/drawing/2014/main" id="{28F3FFF1-3941-7C45-B923-A889F0AF4E54}"/>
              </a:ext>
            </a:extLst>
          </p:cNvPr>
          <p:cNvCxnSpPr>
            <a:cxnSpLocks/>
          </p:cNvCxnSpPr>
          <p:nvPr/>
        </p:nvCxnSpPr>
        <p:spPr>
          <a:xfrm>
            <a:off x="2119745" y="1941686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21">
            <a:extLst>
              <a:ext uri="{FF2B5EF4-FFF2-40B4-BE49-F238E27FC236}">
                <a16:creationId xmlns:a16="http://schemas.microsoft.com/office/drawing/2014/main" id="{315E4823-44DB-9E41-B87F-028AD1BEA95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08318" y="1941686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3">
            <a:extLst>
              <a:ext uri="{FF2B5EF4-FFF2-40B4-BE49-F238E27FC236}">
                <a16:creationId xmlns:a16="http://schemas.microsoft.com/office/drawing/2014/main" id="{C26C6DBA-C5F1-0941-BF3A-8B497FE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33" y="1097269"/>
            <a:ext cx="811960" cy="811960"/>
          </a:xfrm>
          <a:prstGeom prst="rect">
            <a:avLst/>
          </a:prstGeom>
        </p:spPr>
      </p:pic>
      <p:sp>
        <p:nvSpPr>
          <p:cNvPr id="10" name="TextBox 45">
            <a:extLst>
              <a:ext uri="{FF2B5EF4-FFF2-40B4-BE49-F238E27FC236}">
                <a16:creationId xmlns:a16="http://schemas.microsoft.com/office/drawing/2014/main" id="{63CD1F77-3F59-0A48-AED3-0173DDA493B1}"/>
              </a:ext>
            </a:extLst>
          </p:cNvPr>
          <p:cNvSpPr txBox="1"/>
          <p:nvPr/>
        </p:nvSpPr>
        <p:spPr>
          <a:xfrm>
            <a:off x="2116333" y="193890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41C8202F-5264-FF43-84CA-6913D554C4A5}"/>
              </a:ext>
            </a:extLst>
          </p:cNvPr>
          <p:cNvSpPr/>
          <p:nvPr/>
        </p:nvSpPr>
        <p:spPr>
          <a:xfrm>
            <a:off x="7155008" y="773548"/>
            <a:ext cx="2920659" cy="899388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89487"/>
              <a:gd name="adj6" fmla="val -299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Representative bit-sequence of Data D, which is also called ‘message digest’.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BB83A9-39E8-BD4C-8A0D-75D0C680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04" y="1097269"/>
            <a:ext cx="486066" cy="712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1C39CF-C24D-144B-B179-4C70748A60F2}"/>
              </a:ext>
            </a:extLst>
          </p:cNvPr>
          <p:cNvSpPr/>
          <p:nvPr/>
        </p:nvSpPr>
        <p:spPr>
          <a:xfrm>
            <a:off x="5775904" y="197833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59C51F1-F494-E640-86D1-40FD3CAB000F}"/>
              </a:ext>
            </a:extLst>
          </p:cNvPr>
          <p:cNvCxnSpPr>
            <a:stCxn id="13" idx="2"/>
            <a:endCxn id="10" idx="2"/>
          </p:cNvCxnSpPr>
          <p:nvPr/>
        </p:nvCxnSpPr>
        <p:spPr>
          <a:xfrm rot="5400000" flipH="1">
            <a:off x="4394835" y="641027"/>
            <a:ext cx="39428" cy="3373851"/>
          </a:xfrm>
          <a:prstGeom prst="curvedConnector3">
            <a:avLst>
              <a:gd name="adj1" fmla="val -29253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ross 20">
            <a:extLst>
              <a:ext uri="{FF2B5EF4-FFF2-40B4-BE49-F238E27FC236}">
                <a16:creationId xmlns:a16="http://schemas.microsoft.com/office/drawing/2014/main" id="{A1747128-3750-AC4D-A0D4-9D94B48540F7}"/>
              </a:ext>
            </a:extLst>
          </p:cNvPr>
          <p:cNvSpPr/>
          <p:nvPr/>
        </p:nvSpPr>
        <p:spPr>
          <a:xfrm rot="18778543">
            <a:off x="3957349" y="2971801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93455-7294-3246-91CE-F486531C2226}"/>
              </a:ext>
            </a:extLst>
          </p:cNvPr>
          <p:cNvSpPr txBox="1"/>
          <p:nvPr/>
        </p:nvSpPr>
        <p:spPr>
          <a:xfrm>
            <a:off x="4802948" y="3429000"/>
            <a:ext cx="475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Unable to inversely expect data D from its hash.</a:t>
            </a:r>
          </a:p>
        </p:txBody>
      </p:sp>
    </p:spTree>
    <p:extLst>
      <p:ext uri="{BB962C8B-B14F-4D97-AF65-F5344CB8AC3E}">
        <p14:creationId xmlns:p14="http://schemas.microsoft.com/office/powerpoint/2010/main" val="2563355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3442821" y="1774697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</p:cNvCxnSpPr>
          <p:nvPr/>
        </p:nvCxnSpPr>
        <p:spPr>
          <a:xfrm>
            <a:off x="2223654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12227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5">
            <a:extLst>
              <a:ext uri="{FF2B5EF4-FFF2-40B4-BE49-F238E27FC236}">
                <a16:creationId xmlns:a16="http://schemas.microsoft.com/office/drawing/2014/main" id="{84D8E3BB-0D7E-454E-88E6-04280374287C}"/>
              </a:ext>
            </a:extLst>
          </p:cNvPr>
          <p:cNvSpPr txBox="1"/>
          <p:nvPr/>
        </p:nvSpPr>
        <p:spPr>
          <a:xfrm>
            <a:off x="2220242" y="2177897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5879813" y="221732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 of </a:t>
            </a:r>
            <a:r>
              <a:rPr kumimoji="1" lang="en-US" altLang="ja-JP" i="1" dirty="0">
                <a:solidFill>
                  <a:srgbClr val="0070C0"/>
                </a:solidFill>
              </a:rPr>
              <a:t>D</a:t>
            </a:r>
            <a:r>
              <a:rPr kumimoji="1" lang="en-US" altLang="ja-JP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四角形: 角を丸くする 3">
            <a:extLst>
              <a:ext uri="{FF2B5EF4-FFF2-40B4-BE49-F238E27FC236}">
                <a16:creationId xmlns:a16="http://schemas.microsoft.com/office/drawing/2014/main" id="{A5E29B7D-D16D-5D4B-8A66-FDF63C887675}"/>
              </a:ext>
            </a:extLst>
          </p:cNvPr>
          <p:cNvSpPr/>
          <p:nvPr/>
        </p:nvSpPr>
        <p:spPr>
          <a:xfrm>
            <a:off x="3442821" y="4114012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14" name="直線矢印コネクタ 19">
            <a:extLst>
              <a:ext uri="{FF2B5EF4-FFF2-40B4-BE49-F238E27FC236}">
                <a16:creationId xmlns:a16="http://schemas.microsoft.com/office/drawing/2014/main" id="{677B339C-5AFC-114D-8B7A-DC9E619B4309}"/>
              </a:ext>
            </a:extLst>
          </p:cNvPr>
          <p:cNvCxnSpPr>
            <a:cxnSpLocks/>
          </p:cNvCxnSpPr>
          <p:nvPr/>
        </p:nvCxnSpPr>
        <p:spPr>
          <a:xfrm>
            <a:off x="2223654" y="4519992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1">
            <a:extLst>
              <a:ext uri="{FF2B5EF4-FFF2-40B4-BE49-F238E27FC236}">
                <a16:creationId xmlns:a16="http://schemas.microsoft.com/office/drawing/2014/main" id="{45B60192-4AEE-BE4A-97A2-0D4F3A1828C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12227" y="4519992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5">
            <a:extLst>
              <a:ext uri="{FF2B5EF4-FFF2-40B4-BE49-F238E27FC236}">
                <a16:creationId xmlns:a16="http://schemas.microsoft.com/office/drawing/2014/main" id="{38B353AA-C3EA-A24C-A42D-D50576F1E9C9}"/>
              </a:ext>
            </a:extLst>
          </p:cNvPr>
          <p:cNvSpPr txBox="1"/>
          <p:nvPr/>
        </p:nvSpPr>
        <p:spPr>
          <a:xfrm>
            <a:off x="2220242" y="451721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6B67E-93CB-FA40-80F7-9D4B531E9F74}"/>
              </a:ext>
            </a:extLst>
          </p:cNvPr>
          <p:cNvSpPr/>
          <p:nvPr/>
        </p:nvSpPr>
        <p:spPr>
          <a:xfrm>
            <a:off x="5879813" y="45566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 of </a:t>
            </a:r>
            <a:r>
              <a:rPr kumimoji="1" lang="en-US" altLang="ja-JP" i="1" dirty="0">
                <a:solidFill>
                  <a:srgbClr val="0070C0"/>
                </a:solidFill>
              </a:rPr>
              <a:t>D</a:t>
            </a:r>
            <a:r>
              <a:rPr kumimoji="1" lang="en-US" altLang="ja-JP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1C07B-1B06-5947-A1AF-DC10B371C36F}"/>
              </a:ext>
            </a:extLst>
          </p:cNvPr>
          <p:cNvSpPr txBox="1"/>
          <p:nvPr/>
        </p:nvSpPr>
        <p:spPr>
          <a:xfrm>
            <a:off x="1293894" y="1774697"/>
            <a:ext cx="212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0x</a:t>
            </a: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b="1" dirty="0"/>
              <a:t>BABABAB…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A407F-9F1E-824A-86E7-E68129A88A8D}"/>
              </a:ext>
            </a:extLst>
          </p:cNvPr>
          <p:cNvSpPr txBox="1"/>
          <p:nvPr/>
        </p:nvSpPr>
        <p:spPr>
          <a:xfrm>
            <a:off x="1293894" y="4099192"/>
            <a:ext cx="2115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0x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dirty="0"/>
              <a:t>BABABAB…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CEC95-8339-544E-A19D-C9F702C0AA71}"/>
              </a:ext>
            </a:extLst>
          </p:cNvPr>
          <p:cNvSpPr txBox="1"/>
          <p:nvPr/>
        </p:nvSpPr>
        <p:spPr>
          <a:xfrm>
            <a:off x="5705266" y="1770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0x01A90E98DF0…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F3AB5-268A-1E43-9389-F73BFEB46B0F}"/>
              </a:ext>
            </a:extLst>
          </p:cNvPr>
          <p:cNvSpPr txBox="1"/>
          <p:nvPr/>
        </p:nvSpPr>
        <p:spPr>
          <a:xfrm>
            <a:off x="5705266" y="4094975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0x68A78FAED22…</a:t>
            </a: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BB32F-55B5-CE48-A309-77CBCCB9DEC2}"/>
              </a:ext>
            </a:extLst>
          </p:cNvPr>
          <p:cNvSpPr/>
          <p:nvPr/>
        </p:nvSpPr>
        <p:spPr>
          <a:xfrm>
            <a:off x="1977926" y="275634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F8CF5-F4F5-3242-980A-4A7FF908D8B2}"/>
              </a:ext>
            </a:extLst>
          </p:cNvPr>
          <p:cNvSpPr txBox="1"/>
          <p:nvPr/>
        </p:nvSpPr>
        <p:spPr>
          <a:xfrm>
            <a:off x="1393829" y="3179753"/>
            <a:ext cx="16528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1-bit difference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9FE01100-9BA1-1241-BE4D-DF7C334B2A43}"/>
              </a:ext>
            </a:extLst>
          </p:cNvPr>
          <p:cNvSpPr/>
          <p:nvPr/>
        </p:nvSpPr>
        <p:spPr>
          <a:xfrm>
            <a:off x="6604166" y="275073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01D20-1598-AA41-BA41-DC3D3D7F7584}"/>
              </a:ext>
            </a:extLst>
          </p:cNvPr>
          <p:cNvSpPr txBox="1"/>
          <p:nvPr/>
        </p:nvSpPr>
        <p:spPr>
          <a:xfrm>
            <a:off x="5412595" y="3206320"/>
            <a:ext cx="2867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Completely different hashes</a:t>
            </a:r>
          </a:p>
        </p:txBody>
      </p:sp>
    </p:spTree>
    <p:extLst>
      <p:ext uri="{BB962C8B-B14F-4D97-AF65-F5344CB8AC3E}">
        <p14:creationId xmlns:p14="http://schemas.microsoft.com/office/powerpoint/2010/main" val="2048329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3442821" y="1774697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1988586" y="2180677"/>
            <a:ext cx="1454235" cy="984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12227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5746465" y="2224063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77524" y="955432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4833953" y="943701"/>
            <a:ext cx="219766" cy="695926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3873474" y="1147299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278B4E-8B1B-DB46-B697-DFA5E94E5C44}"/>
              </a:ext>
            </a:extLst>
          </p:cNvPr>
          <p:cNvSpPr txBox="1"/>
          <p:nvPr/>
        </p:nvSpPr>
        <p:spPr>
          <a:xfrm>
            <a:off x="5705266" y="1770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0x01A90E98DF0…</a:t>
            </a:r>
          </a:p>
        </p:txBody>
      </p:sp>
      <p:sp>
        <p:nvSpPr>
          <p:cNvPr id="31" name="四角形: 角を丸くする 3">
            <a:extLst>
              <a:ext uri="{FF2B5EF4-FFF2-40B4-BE49-F238E27FC236}">
                <a16:creationId xmlns:a16="http://schemas.microsoft.com/office/drawing/2014/main" id="{7C80D45F-5BE5-044A-9D6C-CBED730F4920}"/>
              </a:ext>
            </a:extLst>
          </p:cNvPr>
          <p:cNvSpPr/>
          <p:nvPr/>
        </p:nvSpPr>
        <p:spPr>
          <a:xfrm>
            <a:off x="3417241" y="3809121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HMAC Function</a:t>
            </a:r>
          </a:p>
        </p:txBody>
      </p:sp>
      <p:cxnSp>
        <p:nvCxnSpPr>
          <p:cNvPr id="32" name="直線矢印コネクタ 19">
            <a:extLst>
              <a:ext uri="{FF2B5EF4-FFF2-40B4-BE49-F238E27FC236}">
                <a16:creationId xmlns:a16="http://schemas.microsoft.com/office/drawing/2014/main" id="{84743DEC-C0A5-D741-A5CA-BDBA1A96C341}"/>
              </a:ext>
            </a:extLst>
          </p:cNvPr>
          <p:cNvCxnSpPr>
            <a:cxnSpLocks/>
            <a:stCxn id="39" idx="3"/>
            <a:endCxn id="31" idx="1"/>
          </p:cNvCxnSpPr>
          <p:nvPr/>
        </p:nvCxnSpPr>
        <p:spPr>
          <a:xfrm>
            <a:off x="1988586" y="3164678"/>
            <a:ext cx="1428655" cy="105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21">
            <a:extLst>
              <a:ext uri="{FF2B5EF4-FFF2-40B4-BE49-F238E27FC236}">
                <a16:creationId xmlns:a16="http://schemas.microsoft.com/office/drawing/2014/main" id="{98797066-DBF6-9446-806E-8830E2DD730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686647" y="4215101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1323143" y="341519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4E08B-4B5E-5644-9F3D-5FE30C2AB002}"/>
              </a:ext>
            </a:extLst>
          </p:cNvPr>
          <p:cNvSpPr/>
          <p:nvPr/>
        </p:nvSpPr>
        <p:spPr>
          <a:xfrm>
            <a:off x="5720885" y="4258487"/>
            <a:ext cx="1950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 (Keyed Hash)</a:t>
            </a: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4A5F6F55-9D0F-2045-BEE1-DC45FB00229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551944" y="2989856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">
            <a:extLst>
              <a:ext uri="{FF2B5EF4-FFF2-40B4-BE49-F238E27FC236}">
                <a16:creationId xmlns:a16="http://schemas.microsoft.com/office/drawing/2014/main" id="{A864A4B2-0879-9F47-9962-E82E377B8503}"/>
              </a:ext>
            </a:extLst>
          </p:cNvPr>
          <p:cNvSpPr txBox="1"/>
          <p:nvPr/>
        </p:nvSpPr>
        <p:spPr>
          <a:xfrm>
            <a:off x="3847894" y="3181723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B</a:t>
            </a:r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549" y="2835659"/>
            <a:ext cx="658037" cy="6580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2B424E-2F22-2640-A9DC-2B79C14B4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098" y="3164678"/>
            <a:ext cx="465033" cy="46961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C1E5CD-AA41-5B4D-ABB5-50BC6EB918D9}"/>
              </a:ext>
            </a:extLst>
          </p:cNvPr>
          <p:cNvSpPr txBox="1"/>
          <p:nvPr/>
        </p:nvSpPr>
        <p:spPr>
          <a:xfrm>
            <a:off x="5746465" y="3809120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0x68A78FAED22…</a:t>
            </a:r>
          </a:p>
        </p:txBody>
      </p:sp>
      <p:sp>
        <p:nvSpPr>
          <p:cNvPr id="49" name="Line Callout 2 (Accent Bar) 48">
            <a:extLst>
              <a:ext uri="{FF2B5EF4-FFF2-40B4-BE49-F238E27FC236}">
                <a16:creationId xmlns:a16="http://schemas.microsoft.com/office/drawing/2014/main" id="{FC93C64A-A751-F946-A1F8-63AFF1C95025}"/>
              </a:ext>
            </a:extLst>
          </p:cNvPr>
          <p:cNvSpPr/>
          <p:nvPr/>
        </p:nvSpPr>
        <p:spPr>
          <a:xfrm>
            <a:off x="7802913" y="2646277"/>
            <a:ext cx="2421081" cy="612648"/>
          </a:xfrm>
          <a:prstGeom prst="accentCallout2">
            <a:avLst>
              <a:gd name="adj1" fmla="val 40799"/>
              <a:gd name="adj2" fmla="val 6394"/>
              <a:gd name="adj3" fmla="val 42495"/>
              <a:gd name="adj4" fmla="val -3362"/>
              <a:gd name="adj5" fmla="val -26577"/>
              <a:gd name="adj6" fmla="val -35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 MAC from different shared key!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735EC8-C726-6944-94A5-F8944D4ADCF4}"/>
              </a:ext>
            </a:extLst>
          </p:cNvPr>
          <p:cNvCxnSpPr>
            <a:cxnSpLocks/>
          </p:cNvCxnSpPr>
          <p:nvPr/>
        </p:nvCxnSpPr>
        <p:spPr>
          <a:xfrm flipH="1">
            <a:off x="6905814" y="2899346"/>
            <a:ext cx="797589" cy="79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6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4170185" y="1587660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>
            <a:off x="3238753" y="1993640"/>
            <a:ext cx="93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39591" y="1993640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6473829" y="2037026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04888" y="768395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5561317" y="756664"/>
            <a:ext cx="219766" cy="695926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4600838" y="960262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2298416" y="225486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16" y="1664621"/>
            <a:ext cx="658037" cy="658037"/>
          </a:xfrm>
          <a:prstGeom prst="rect">
            <a:avLst/>
          </a:prstGeom>
        </p:spPr>
      </p:pic>
      <p:sp>
        <p:nvSpPr>
          <p:cNvPr id="51" name="四角形: 角を丸くする 3">
            <a:extLst>
              <a:ext uri="{FF2B5EF4-FFF2-40B4-BE49-F238E27FC236}">
                <a16:creationId xmlns:a16="http://schemas.microsoft.com/office/drawing/2014/main" id="{78B27557-D0BD-9548-AB8D-B1D113F2D88F}"/>
              </a:ext>
            </a:extLst>
          </p:cNvPr>
          <p:cNvSpPr/>
          <p:nvPr/>
        </p:nvSpPr>
        <p:spPr>
          <a:xfrm>
            <a:off x="4170185" y="4000933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3" name="直線矢印コネクタ 19">
            <a:extLst>
              <a:ext uri="{FF2B5EF4-FFF2-40B4-BE49-F238E27FC236}">
                <a16:creationId xmlns:a16="http://schemas.microsoft.com/office/drawing/2014/main" id="{FFF65B3A-F46E-A74B-9A2A-0B248EEFC2ED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3238753" y="4406913"/>
            <a:ext cx="93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1">
            <a:extLst>
              <a:ext uri="{FF2B5EF4-FFF2-40B4-BE49-F238E27FC236}">
                <a16:creationId xmlns:a16="http://schemas.microsoft.com/office/drawing/2014/main" id="{22B4F3E5-E954-524A-B6F9-8A0A48D62D6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439591" y="4406913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0055D-2B6A-D743-B7C5-38624AAC16EB}"/>
              </a:ext>
            </a:extLst>
          </p:cNvPr>
          <p:cNvSpPr/>
          <p:nvPr/>
        </p:nvSpPr>
        <p:spPr>
          <a:xfrm>
            <a:off x="6473829" y="4450299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56" name="直線矢印コネクタ 6">
            <a:extLst>
              <a:ext uri="{FF2B5EF4-FFF2-40B4-BE49-F238E27FC236}">
                <a16:creationId xmlns:a16="http://schemas.microsoft.com/office/drawing/2014/main" id="{9BF13BC3-189A-7540-AE08-FA2F2F74AA2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304888" y="3181668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14">
            <a:extLst>
              <a:ext uri="{FF2B5EF4-FFF2-40B4-BE49-F238E27FC236}">
                <a16:creationId xmlns:a16="http://schemas.microsoft.com/office/drawing/2014/main" id="{48EF16A1-A071-E142-A5CD-DFC462FA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5561317" y="3169937"/>
            <a:ext cx="219766" cy="695926"/>
          </a:xfrm>
          <a:prstGeom prst="rect">
            <a:avLst/>
          </a:prstGeom>
        </p:spPr>
      </p:pic>
      <p:sp>
        <p:nvSpPr>
          <p:cNvPr id="58" name="TextBox 15">
            <a:extLst>
              <a:ext uri="{FF2B5EF4-FFF2-40B4-BE49-F238E27FC236}">
                <a16:creationId xmlns:a16="http://schemas.microsoft.com/office/drawing/2014/main" id="{E5E1BEC8-34DC-E548-9AAE-C084AC855916}"/>
              </a:ext>
            </a:extLst>
          </p:cNvPr>
          <p:cNvSpPr txBox="1"/>
          <p:nvPr/>
        </p:nvSpPr>
        <p:spPr>
          <a:xfrm>
            <a:off x="4600838" y="3373535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F830B35A-4A04-1847-BE10-783779903BA1}"/>
              </a:ext>
            </a:extLst>
          </p:cNvPr>
          <p:cNvSpPr txBox="1"/>
          <p:nvPr/>
        </p:nvSpPr>
        <p:spPr>
          <a:xfrm>
            <a:off x="2298416" y="466813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61" name="Picture 33">
            <a:extLst>
              <a:ext uri="{FF2B5EF4-FFF2-40B4-BE49-F238E27FC236}">
                <a16:creationId xmlns:a16="http://schemas.microsoft.com/office/drawing/2014/main" id="{BEE80C1C-CF74-E549-97ED-A6C4B10A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16" y="4077894"/>
            <a:ext cx="658037" cy="65803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55C1296-446E-FF43-9A61-EAF32474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314" y="1637190"/>
            <a:ext cx="486066" cy="7128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38C3F2B-BB2E-3141-8D27-EB7E3E9DB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996" y="4050463"/>
            <a:ext cx="486066" cy="712897"/>
          </a:xfrm>
          <a:prstGeom prst="rect">
            <a:avLst/>
          </a:prstGeom>
        </p:spPr>
      </p:pic>
      <p:sp>
        <p:nvSpPr>
          <p:cNvPr id="8" name="Up-Down Arrow 7">
            <a:extLst>
              <a:ext uri="{FF2B5EF4-FFF2-40B4-BE49-F238E27FC236}">
                <a16:creationId xmlns:a16="http://schemas.microsoft.com/office/drawing/2014/main" id="{92ED12BF-8148-C140-B1CF-D0ABA7930284}"/>
              </a:ext>
            </a:extLst>
          </p:cNvPr>
          <p:cNvSpPr/>
          <p:nvPr/>
        </p:nvSpPr>
        <p:spPr>
          <a:xfrm>
            <a:off x="7710314" y="262419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9667D-0B4C-AE47-873D-1009F1659DA1}"/>
              </a:ext>
            </a:extLst>
          </p:cNvPr>
          <p:cNvSpPr txBox="1"/>
          <p:nvPr/>
        </p:nvSpPr>
        <p:spPr>
          <a:xfrm>
            <a:off x="7260068" y="3033935"/>
            <a:ext cx="13851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value?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7502A-0FA7-6848-AAD8-8D78E6F3D872}"/>
              </a:ext>
            </a:extLst>
          </p:cNvPr>
          <p:cNvSpPr txBox="1"/>
          <p:nvPr/>
        </p:nvSpPr>
        <p:spPr>
          <a:xfrm>
            <a:off x="1487848" y="180897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6C0388-1780-7E4B-A30D-F85759DF4F73}"/>
              </a:ext>
            </a:extLst>
          </p:cNvPr>
          <p:cNvSpPr txBox="1"/>
          <p:nvPr/>
        </p:nvSpPr>
        <p:spPr>
          <a:xfrm>
            <a:off x="1483185" y="4222245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</p:spTree>
    <p:extLst>
      <p:ext uri="{BB962C8B-B14F-4D97-AF65-F5344CB8AC3E}">
        <p14:creationId xmlns:p14="http://schemas.microsoft.com/office/powerpoint/2010/main" val="297224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79DB8-CB67-6540-B04B-22E821246A72}"/>
              </a:ext>
            </a:extLst>
          </p:cNvPr>
          <p:cNvCxnSpPr>
            <a:cxnSpLocks/>
          </p:cNvCxnSpPr>
          <p:nvPr/>
        </p:nvCxnSpPr>
        <p:spPr>
          <a:xfrm>
            <a:off x="568960" y="2407920"/>
            <a:ext cx="1095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E9F4FB-E7A2-A640-AC92-B8BE5BA82B3B}"/>
              </a:ext>
            </a:extLst>
          </p:cNvPr>
          <p:cNvSpPr txBox="1"/>
          <p:nvPr/>
        </p:nvSpPr>
        <p:spPr>
          <a:xfrm>
            <a:off x="10185397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90AD6-FABE-BA4A-8810-2349AC51F6A3}"/>
              </a:ext>
            </a:extLst>
          </p:cNvPr>
          <p:cNvSpPr txBox="1"/>
          <p:nvPr/>
        </p:nvSpPr>
        <p:spPr>
          <a:xfrm>
            <a:off x="6979918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5BF0A-A4B8-9C45-B234-9344E26B745D}"/>
              </a:ext>
            </a:extLst>
          </p:cNvPr>
          <p:cNvSpPr txBox="1"/>
          <p:nvPr/>
        </p:nvSpPr>
        <p:spPr>
          <a:xfrm>
            <a:off x="3774439" y="20484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D8CC6-BC53-EC4B-9E1D-DFC06A2E7261}"/>
              </a:ext>
            </a:extLst>
          </p:cNvPr>
          <p:cNvSpPr txBox="1"/>
          <p:nvPr/>
        </p:nvSpPr>
        <p:spPr>
          <a:xfrm>
            <a:off x="568960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4D28C2D-6E36-4841-85FC-3E4ED9A7CFDE}"/>
              </a:ext>
            </a:extLst>
          </p:cNvPr>
          <p:cNvSpPr/>
          <p:nvPr/>
        </p:nvSpPr>
        <p:spPr>
          <a:xfrm>
            <a:off x="568960" y="3012441"/>
            <a:ext cx="1717040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MD5 (128bits)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4C74E7-CC1E-9C48-9005-5157CE5D8F86}"/>
              </a:ext>
            </a:extLst>
          </p:cNvPr>
          <p:cNvCxnSpPr>
            <a:stCxn id="29" idx="0"/>
          </p:cNvCxnSpPr>
          <p:nvPr/>
        </p:nvCxnSpPr>
        <p:spPr>
          <a:xfrm flipV="1">
            <a:off x="1427480" y="2417802"/>
            <a:ext cx="3829" cy="5946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386E749-0403-4D4E-9F00-A185D4AC4148}"/>
              </a:ext>
            </a:extLst>
          </p:cNvPr>
          <p:cNvSpPr/>
          <p:nvPr/>
        </p:nvSpPr>
        <p:spPr>
          <a:xfrm>
            <a:off x="1652878" y="4185922"/>
            <a:ext cx="1717036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SHA-1 (160bits)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4D9F05-6924-E940-A42D-1A558F8B92D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05106" y="2392681"/>
            <a:ext cx="6290" cy="179324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EC957D-4ADB-CF41-BB3F-24D767E9E52F}"/>
              </a:ext>
            </a:extLst>
          </p:cNvPr>
          <p:cNvSpPr/>
          <p:nvPr/>
        </p:nvSpPr>
        <p:spPr>
          <a:xfrm>
            <a:off x="3667761" y="5420362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2001: SHA-2 (224, 256, 384, 512bits)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37E734-E6FF-7942-AE8C-4E4BB7CE133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526281" y="2418360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43617-847D-A348-9867-A14348FFE963}"/>
              </a:ext>
            </a:extLst>
          </p:cNvPr>
          <p:cNvSpPr/>
          <p:nvPr/>
        </p:nvSpPr>
        <p:spPr>
          <a:xfrm>
            <a:off x="8188961" y="5394683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2015: SHA-3 (224, 256, 384, 512bits)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B90B82-90DF-6648-911B-CE5F17D965B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9047481" y="2392681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A42C59-F54F-F74C-BEBD-272BC2CC6672}"/>
              </a:ext>
            </a:extLst>
          </p:cNvPr>
          <p:cNvCxnSpPr>
            <a:stCxn id="32" idx="3"/>
          </p:cNvCxnSpPr>
          <p:nvPr/>
        </p:nvCxnSpPr>
        <p:spPr>
          <a:xfrm flipV="1">
            <a:off x="3369914" y="4592320"/>
            <a:ext cx="2329846" cy="10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4963BC-1EB1-F34E-8D58-2D2B55D594F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86000" y="3429000"/>
            <a:ext cx="2611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6E0C4A8-B368-6142-BFA4-259AFF5C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17" y="2801203"/>
            <a:ext cx="1092200" cy="1092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987D255-0E3C-0643-BE70-6DB85E8D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49" y="3931920"/>
            <a:ext cx="1092200" cy="1092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B56D35-A488-BD47-BEA9-BB2D1A02FDD3}"/>
              </a:ext>
            </a:extLst>
          </p:cNvPr>
          <p:cNvSpPr txBox="1"/>
          <p:nvPr/>
        </p:nvSpPr>
        <p:spPr>
          <a:xfrm>
            <a:off x="5659697" y="3322181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7FFC61-9E81-FF4F-9D2E-C3252BA5AB27}"/>
              </a:ext>
            </a:extLst>
          </p:cNvPr>
          <p:cNvSpPr txBox="1"/>
          <p:nvPr/>
        </p:nvSpPr>
        <p:spPr>
          <a:xfrm>
            <a:off x="6458505" y="4592320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</p:spTree>
    <p:extLst>
      <p:ext uri="{BB962C8B-B14F-4D97-AF65-F5344CB8AC3E}">
        <p14:creationId xmlns:p14="http://schemas.microsoft.com/office/powerpoint/2010/main" val="1642125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4034787" y="1520347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</a:t>
            </a:r>
          </a:p>
        </p:txBody>
      </p:sp>
      <p:cxnSp>
        <p:nvCxnSpPr>
          <p:cNvPr id="6" name="直線矢印コネクタ 6">
            <a:extLst>
              <a:ext uri="{FF2B5EF4-FFF2-40B4-BE49-F238E27FC236}">
                <a16:creationId xmlns:a16="http://schemas.microsoft.com/office/drawing/2014/main" id="{8D7F410F-EE76-3F46-95F3-0EE1B0290BA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1219" y="829181"/>
            <a:ext cx="1" cy="691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87652" y="1838399"/>
            <a:ext cx="94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4062496" y="3751119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Verification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2D8A951C-31B7-A645-986E-71B82642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2566">
            <a:off x="5363796" y="730031"/>
            <a:ext cx="219766" cy="695926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5BCCAAA5-E764-DE49-BFE2-A82A275EB5A3}"/>
              </a:ext>
            </a:extLst>
          </p:cNvPr>
          <p:cNvSpPr txBox="1"/>
          <p:nvPr/>
        </p:nvSpPr>
        <p:spPr>
          <a:xfrm>
            <a:off x="3342271" y="3187222"/>
            <a:ext cx="146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1" name="Picture 44">
            <a:extLst>
              <a:ext uri="{FF2B5EF4-FFF2-40B4-BE49-F238E27FC236}">
                <a16:creationId xmlns:a16="http://schemas.microsoft.com/office/drawing/2014/main" id="{73432D9D-CD8C-CC46-8D92-6127AAEA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4599">
            <a:off x="4529264" y="3260291"/>
            <a:ext cx="572052" cy="296108"/>
          </a:xfrm>
          <a:prstGeom prst="rect">
            <a:avLst/>
          </a:prstGeom>
        </p:spPr>
      </p:pic>
      <p:sp>
        <p:nvSpPr>
          <p:cNvPr id="12" name="TextBox 45">
            <a:extLst>
              <a:ext uri="{FF2B5EF4-FFF2-40B4-BE49-F238E27FC236}">
                <a16:creationId xmlns:a16="http://schemas.microsoft.com/office/drawing/2014/main" id="{8B208B6A-9628-3443-A1BD-F444D7525E70}"/>
              </a:ext>
            </a:extLst>
          </p:cNvPr>
          <p:cNvSpPr txBox="1"/>
          <p:nvPr/>
        </p:nvSpPr>
        <p:spPr>
          <a:xfrm>
            <a:off x="3938640" y="933789"/>
            <a:ext cx="139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Private Key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2695" y="1838399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15361" y="4069171"/>
            <a:ext cx="919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09EFF42E-DC0D-5F4B-99CE-DEC4DC594CF9}"/>
              </a:ext>
            </a:extLst>
          </p:cNvPr>
          <p:cNvCxnSpPr>
            <a:cxnSpLocks/>
          </p:cNvCxnSpPr>
          <p:nvPr/>
        </p:nvCxnSpPr>
        <p:spPr>
          <a:xfrm>
            <a:off x="4499002" y="3078265"/>
            <a:ext cx="1" cy="644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459" y="1517004"/>
            <a:ext cx="620968" cy="620968"/>
          </a:xfrm>
          <a:prstGeom prst="rect">
            <a:avLst/>
          </a:prstGeom>
        </p:spPr>
      </p:pic>
      <p:pic>
        <p:nvPicPr>
          <p:cNvPr id="17" name="Picture 60">
            <a:extLst>
              <a:ext uri="{FF2B5EF4-FFF2-40B4-BE49-F238E27FC236}">
                <a16:creationId xmlns:a16="http://schemas.microsoft.com/office/drawing/2014/main" id="{B88A5123-4924-884E-8AB0-6DCF47CDD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758" y="1525611"/>
            <a:ext cx="598353" cy="636105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2385616" y="21091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7381703" y="1653733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endParaRPr lang="en-US" b="1" i="1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B88DFA3-BAC6-B14A-BD3A-5D77C148A88B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5956363" y="2173548"/>
            <a:ext cx="1589405" cy="15657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1493948" y="16537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1416449" y="3846772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cxnSp>
        <p:nvCxnSpPr>
          <p:cNvPr id="59" name="直線矢印コネクタ 21">
            <a:extLst>
              <a:ext uri="{FF2B5EF4-FFF2-40B4-BE49-F238E27FC236}">
                <a16:creationId xmlns:a16="http://schemas.microsoft.com/office/drawing/2014/main" id="{1195FB24-4F67-5E4E-8B54-98D3B4CDC451}"/>
              </a:ext>
            </a:extLst>
          </p:cNvPr>
          <p:cNvCxnSpPr>
            <a:cxnSpLocks/>
          </p:cNvCxnSpPr>
          <p:nvPr/>
        </p:nvCxnSpPr>
        <p:spPr>
          <a:xfrm>
            <a:off x="3174427" y="4092815"/>
            <a:ext cx="860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3">
            <a:extLst>
              <a:ext uri="{FF2B5EF4-FFF2-40B4-BE49-F238E27FC236}">
                <a16:creationId xmlns:a16="http://schemas.microsoft.com/office/drawing/2014/main" id="{8D1CE3B8-6974-A842-8F51-0B0C101D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030" y="3787423"/>
            <a:ext cx="620968" cy="620968"/>
          </a:xfrm>
          <a:prstGeom prst="rect">
            <a:avLst/>
          </a:prstGeom>
        </p:spPr>
      </p:pic>
      <p:sp>
        <p:nvSpPr>
          <p:cNvPr id="62" name="TextBox 45">
            <a:extLst>
              <a:ext uri="{FF2B5EF4-FFF2-40B4-BE49-F238E27FC236}">
                <a16:creationId xmlns:a16="http://schemas.microsoft.com/office/drawing/2014/main" id="{5077EC4D-C7C2-3C43-8707-95C7F9158202}"/>
              </a:ext>
            </a:extLst>
          </p:cNvPr>
          <p:cNvSpPr txBox="1"/>
          <p:nvPr/>
        </p:nvSpPr>
        <p:spPr>
          <a:xfrm>
            <a:off x="2411187" y="4379544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557B2664-3815-7547-97AF-DA77C2ABD109}"/>
              </a:ext>
            </a:extLst>
          </p:cNvPr>
          <p:cNvSpPr txBox="1"/>
          <p:nvPr/>
        </p:nvSpPr>
        <p:spPr>
          <a:xfrm>
            <a:off x="7157803" y="3769649"/>
            <a:ext cx="198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 result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(True?)</a:t>
            </a:r>
          </a:p>
        </p:txBody>
      </p:sp>
    </p:spTree>
    <p:extLst>
      <p:ext uri="{BB962C8B-B14F-4D97-AF65-F5344CB8AC3E}">
        <p14:creationId xmlns:p14="http://schemas.microsoft.com/office/powerpoint/2010/main" val="2619397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4034787" y="1520347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Generate Verification Info</a:t>
            </a:r>
          </a:p>
        </p:txBody>
      </p: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87652" y="1838399"/>
            <a:ext cx="94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4185152" y="4584648"/>
            <a:ext cx="2252865" cy="86990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Verification</a:t>
            </a:r>
          </a:p>
          <a:p>
            <a:pPr algn="ctr"/>
            <a:r>
              <a:rPr kumimoji="1" lang="en-US" altLang="ja-JP" sz="1600" b="1" dirty="0"/>
              <a:t>(Was </a:t>
            </a:r>
            <a:r>
              <a:rPr kumimoji="1" lang="en-US" altLang="ja-JP" sz="1600" b="1" i="1" dirty="0"/>
              <a:t>D</a:t>
            </a:r>
            <a:r>
              <a:rPr kumimoji="1" lang="en-US" altLang="ja-JP" sz="1600" b="1" dirty="0"/>
              <a:t> correctly sent from the sender?)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2695" y="1838399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438017" y="5019601"/>
            <a:ext cx="1014730" cy="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59" y="1517004"/>
            <a:ext cx="620968" cy="620968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2385616" y="21091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6647381" y="2109125"/>
            <a:ext cx="198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 Info</a:t>
            </a:r>
          </a:p>
          <a:p>
            <a:pPr algn="ctr"/>
            <a:r>
              <a:rPr lang="en-US" b="1" dirty="0"/>
              <a:t>(MAC/Signature)</a:t>
            </a:r>
            <a:endParaRPr lang="en-US" b="1" i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1E31E75F-9D94-3F41-89E1-5BB2A264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41" y="3645235"/>
            <a:ext cx="620968" cy="620968"/>
          </a:xfrm>
          <a:prstGeom prst="rect">
            <a:avLst/>
          </a:prstGeom>
        </p:spPr>
      </p:pic>
      <p:sp>
        <p:nvSpPr>
          <p:cNvPr id="40" name="TextBox 45">
            <a:extLst>
              <a:ext uri="{FF2B5EF4-FFF2-40B4-BE49-F238E27FC236}">
                <a16:creationId xmlns:a16="http://schemas.microsoft.com/office/drawing/2014/main" id="{44AB43F1-CC39-B64C-9E23-8518AA89C76D}"/>
              </a:ext>
            </a:extLst>
          </p:cNvPr>
          <p:cNvSpPr txBox="1"/>
          <p:nvPr/>
        </p:nvSpPr>
        <p:spPr>
          <a:xfrm>
            <a:off x="2424367" y="42153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1493948" y="16537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1310688" y="4426054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07E48D-85A6-D542-B432-41D2A39F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758" y="1471039"/>
            <a:ext cx="486066" cy="7128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9EB456-DA99-A34C-9531-244FD82E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72" y="4757391"/>
            <a:ext cx="486066" cy="712897"/>
          </a:xfrm>
          <a:prstGeom prst="rect">
            <a:avLst/>
          </a:prstGeom>
        </p:spPr>
      </p:pic>
      <p:sp>
        <p:nvSpPr>
          <p:cNvPr id="27" name="TextBox 45">
            <a:extLst>
              <a:ext uri="{FF2B5EF4-FFF2-40B4-BE49-F238E27FC236}">
                <a16:creationId xmlns:a16="http://schemas.microsoft.com/office/drawing/2014/main" id="{B028E170-8E5A-9E4F-980E-D6D223746933}"/>
              </a:ext>
            </a:extLst>
          </p:cNvPr>
          <p:cNvSpPr txBox="1"/>
          <p:nvPr/>
        </p:nvSpPr>
        <p:spPr>
          <a:xfrm>
            <a:off x="2141955" y="5470288"/>
            <a:ext cx="146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</a:t>
            </a:r>
          </a:p>
          <a:p>
            <a:pPr algn="ctr"/>
            <a:r>
              <a:rPr lang="en-US" b="1" dirty="0"/>
              <a:t>Info</a:t>
            </a:r>
            <a:endParaRPr lang="en-US" b="1" i="1" dirty="0"/>
          </a:p>
        </p:txBody>
      </p:sp>
      <p:cxnSp>
        <p:nvCxnSpPr>
          <p:cNvPr id="28" name="直線矢印コネクタ 19">
            <a:extLst>
              <a:ext uri="{FF2B5EF4-FFF2-40B4-BE49-F238E27FC236}">
                <a16:creationId xmlns:a16="http://schemas.microsoft.com/office/drawing/2014/main" id="{2F7F92F0-1F16-3C47-A13F-341F9E97C1DD}"/>
              </a:ext>
            </a:extLst>
          </p:cNvPr>
          <p:cNvCxnSpPr>
            <a:cxnSpLocks/>
          </p:cNvCxnSpPr>
          <p:nvPr/>
        </p:nvCxnSpPr>
        <p:spPr>
          <a:xfrm>
            <a:off x="3343060" y="5000294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986DB4-031C-A247-9D98-09AC7B945959}"/>
              </a:ext>
            </a:extLst>
          </p:cNvPr>
          <p:cNvSpPr txBox="1"/>
          <p:nvPr/>
        </p:nvSpPr>
        <p:spPr>
          <a:xfrm>
            <a:off x="7452747" y="4835412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7494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1529</Words>
  <Application>Microsoft Macintosh PowerPoint</Application>
  <PresentationFormat>Widescreen</PresentationFormat>
  <Paragraphs>449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301</cp:revision>
  <dcterms:created xsi:type="dcterms:W3CDTF">2019-07-26T09:39:50Z</dcterms:created>
  <dcterms:modified xsi:type="dcterms:W3CDTF">2019-10-04T13:04:01Z</dcterms:modified>
</cp:coreProperties>
</file>