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9" r:id="rId42"/>
    <p:sldId id="292" r:id="rId43"/>
    <p:sldId id="297" r:id="rId44"/>
    <p:sldId id="300" r:id="rId45"/>
    <p:sldId id="298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828"/>
  </p:normalViewPr>
  <p:slideViewPr>
    <p:cSldViewPr snapToGrid="0" snapToObjects="1">
      <p:cViewPr varScale="1">
        <p:scale>
          <a:sx n="119" d="100"/>
          <a:sy n="119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0328C98-6451-9D43-B6DD-F7C6DD3ABA40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Compute Hash/MAC/Signature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36801C1D-D6BA-0B45-8642-35FCEA5508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65344" y="403871"/>
            <a:ext cx="8271" cy="113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9EFF66F0-3622-EB49-909F-BDD7F1E4EBD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65344" y="2347666"/>
            <a:ext cx="8271" cy="114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3">
            <a:extLst>
              <a:ext uri="{FF2B5EF4-FFF2-40B4-BE49-F238E27FC236}">
                <a16:creationId xmlns:a16="http://schemas.microsoft.com/office/drawing/2014/main" id="{8EC57100-0B41-5142-9CBD-798051A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5" y="403871"/>
            <a:ext cx="811960" cy="811960"/>
          </a:xfrm>
          <a:prstGeom prst="rect">
            <a:avLst/>
          </a:prstGeom>
        </p:spPr>
      </p:pic>
      <p:sp>
        <p:nvSpPr>
          <p:cNvPr id="9" name="TextBox 45">
            <a:extLst>
              <a:ext uri="{FF2B5EF4-FFF2-40B4-BE49-F238E27FC236}">
                <a16:creationId xmlns:a16="http://schemas.microsoft.com/office/drawing/2014/main" id="{95AE8E9A-39CE-FE48-9EFD-8572E11AD4F0}"/>
              </a:ext>
            </a:extLst>
          </p:cNvPr>
          <p:cNvSpPr txBox="1"/>
          <p:nvPr/>
        </p:nvSpPr>
        <p:spPr>
          <a:xfrm>
            <a:off x="4465345" y="111792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179A5595-8E05-0D4A-BEA0-ACBA26455ED3}"/>
              </a:ext>
            </a:extLst>
          </p:cNvPr>
          <p:cNvSpPr/>
          <p:nvPr/>
        </p:nvSpPr>
        <p:spPr>
          <a:xfrm>
            <a:off x="6128473" y="2123572"/>
            <a:ext cx="3712074" cy="811960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97574"/>
              <a:gd name="adj6" fmla="val -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Then, we shall verify data using hash, MAC and signature, </a:t>
            </a:r>
            <a:r>
              <a:rPr kumimoji="1" lang="en-US" altLang="ja-JP" b="1" dirty="0">
                <a:solidFill>
                  <a:srgbClr val="FF0000"/>
                </a:solidFill>
              </a:rPr>
              <a:t>and detect malicious data modification!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7393-47CE-674E-887F-1A5AFDE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9" y="2470339"/>
            <a:ext cx="486066" cy="712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EDFEC5-1588-5F41-A057-4F8EEC54BB12}"/>
              </a:ext>
            </a:extLst>
          </p:cNvPr>
          <p:cNvSpPr/>
          <p:nvPr/>
        </p:nvSpPr>
        <p:spPr>
          <a:xfrm>
            <a:off x="4495353" y="3139718"/>
            <a:ext cx="222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Hash/MAC/Signature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72D3A117-20C9-3D4F-963F-A4AB823CB356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7" name="直線矢印コネクタ 19">
            <a:extLst>
              <a:ext uri="{FF2B5EF4-FFF2-40B4-BE49-F238E27FC236}">
                <a16:creationId xmlns:a16="http://schemas.microsoft.com/office/drawing/2014/main" id="{28F3FFF1-3941-7C45-B923-A889F0AF4E54}"/>
              </a:ext>
            </a:extLst>
          </p:cNvPr>
          <p:cNvCxnSpPr>
            <a:cxnSpLocks/>
          </p:cNvCxnSpPr>
          <p:nvPr/>
        </p:nvCxnSpPr>
        <p:spPr>
          <a:xfrm>
            <a:off x="2119745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21">
            <a:extLst>
              <a:ext uri="{FF2B5EF4-FFF2-40B4-BE49-F238E27FC236}">
                <a16:creationId xmlns:a16="http://schemas.microsoft.com/office/drawing/2014/main" id="{315E4823-44DB-9E41-B87F-028AD1BEA95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08318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3">
            <a:extLst>
              <a:ext uri="{FF2B5EF4-FFF2-40B4-BE49-F238E27FC236}">
                <a16:creationId xmlns:a16="http://schemas.microsoft.com/office/drawing/2014/main" id="{C26C6DBA-C5F1-0941-BF3A-8B497FE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33" y="1097269"/>
            <a:ext cx="811960" cy="811960"/>
          </a:xfrm>
          <a:prstGeom prst="rect">
            <a:avLst/>
          </a:prstGeom>
        </p:spPr>
      </p:pic>
      <p:sp>
        <p:nvSpPr>
          <p:cNvPr id="10" name="TextBox 45">
            <a:extLst>
              <a:ext uri="{FF2B5EF4-FFF2-40B4-BE49-F238E27FC236}">
                <a16:creationId xmlns:a16="http://schemas.microsoft.com/office/drawing/2014/main" id="{63CD1F77-3F59-0A48-AED3-0173DDA493B1}"/>
              </a:ext>
            </a:extLst>
          </p:cNvPr>
          <p:cNvSpPr txBox="1"/>
          <p:nvPr/>
        </p:nvSpPr>
        <p:spPr>
          <a:xfrm>
            <a:off x="2116333" y="193890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41C8202F-5264-FF43-84CA-6913D554C4A5}"/>
              </a:ext>
            </a:extLst>
          </p:cNvPr>
          <p:cNvSpPr/>
          <p:nvPr/>
        </p:nvSpPr>
        <p:spPr>
          <a:xfrm>
            <a:off x="7155008" y="773548"/>
            <a:ext cx="2920659" cy="899388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89487"/>
              <a:gd name="adj6" fmla="val -299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Representative bit-sequence of Data D, which is also called ‘message digest’.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BB83A9-39E8-BD4C-8A0D-75D0C680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4" y="1097269"/>
            <a:ext cx="486066" cy="712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1C39CF-C24D-144B-B179-4C70748A60F2}"/>
              </a:ext>
            </a:extLst>
          </p:cNvPr>
          <p:cNvSpPr/>
          <p:nvPr/>
        </p:nvSpPr>
        <p:spPr>
          <a:xfrm>
            <a:off x="5775904" y="197833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59C51F1-F494-E640-86D1-40FD3CAB000F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5400000" flipH="1">
            <a:off x="4394835" y="641027"/>
            <a:ext cx="39428" cy="3373851"/>
          </a:xfrm>
          <a:prstGeom prst="curvedConnector3">
            <a:avLst>
              <a:gd name="adj1" fmla="val -29253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A1747128-3750-AC4D-A0D4-9D94B48540F7}"/>
              </a:ext>
            </a:extLst>
          </p:cNvPr>
          <p:cNvSpPr/>
          <p:nvPr/>
        </p:nvSpPr>
        <p:spPr>
          <a:xfrm rot="18778543">
            <a:off x="3957349" y="2971801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3455-7294-3246-91CE-F486531C2226}"/>
              </a:ext>
            </a:extLst>
          </p:cNvPr>
          <p:cNvSpPr txBox="1"/>
          <p:nvPr/>
        </p:nvSpPr>
        <p:spPr>
          <a:xfrm>
            <a:off x="4802948" y="3429000"/>
            <a:ext cx="475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Unable to inversely expect data D from its hash.</a:t>
            </a:r>
          </a:p>
        </p:txBody>
      </p:sp>
    </p:spTree>
    <p:extLst>
      <p:ext uri="{BB962C8B-B14F-4D97-AF65-F5344CB8AC3E}">
        <p14:creationId xmlns:p14="http://schemas.microsoft.com/office/powerpoint/2010/main" val="256335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</p:cNvCxnSpPr>
          <p:nvPr/>
        </p:nvCxnSpPr>
        <p:spPr>
          <a:xfrm>
            <a:off x="2223654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5">
            <a:extLst>
              <a:ext uri="{FF2B5EF4-FFF2-40B4-BE49-F238E27FC236}">
                <a16:creationId xmlns:a16="http://schemas.microsoft.com/office/drawing/2014/main" id="{84D8E3BB-0D7E-454E-88E6-04280374287C}"/>
              </a:ext>
            </a:extLst>
          </p:cNvPr>
          <p:cNvSpPr txBox="1"/>
          <p:nvPr/>
        </p:nvSpPr>
        <p:spPr>
          <a:xfrm>
            <a:off x="2220242" y="2177897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879813" y="221732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四角形: 角を丸くする 3">
            <a:extLst>
              <a:ext uri="{FF2B5EF4-FFF2-40B4-BE49-F238E27FC236}">
                <a16:creationId xmlns:a16="http://schemas.microsoft.com/office/drawing/2014/main" id="{A5E29B7D-D16D-5D4B-8A66-FDF63C887675}"/>
              </a:ext>
            </a:extLst>
          </p:cNvPr>
          <p:cNvSpPr/>
          <p:nvPr/>
        </p:nvSpPr>
        <p:spPr>
          <a:xfrm>
            <a:off x="3442821" y="4114012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14" name="直線矢印コネクタ 19">
            <a:extLst>
              <a:ext uri="{FF2B5EF4-FFF2-40B4-BE49-F238E27FC236}">
                <a16:creationId xmlns:a16="http://schemas.microsoft.com/office/drawing/2014/main" id="{677B339C-5AFC-114D-8B7A-DC9E619B4309}"/>
              </a:ext>
            </a:extLst>
          </p:cNvPr>
          <p:cNvCxnSpPr>
            <a:cxnSpLocks/>
          </p:cNvCxnSpPr>
          <p:nvPr/>
        </p:nvCxnSpPr>
        <p:spPr>
          <a:xfrm>
            <a:off x="2223654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1">
            <a:extLst>
              <a:ext uri="{FF2B5EF4-FFF2-40B4-BE49-F238E27FC236}">
                <a16:creationId xmlns:a16="http://schemas.microsoft.com/office/drawing/2014/main" id="{45B60192-4AEE-BE4A-97A2-0D4F3A1828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12227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5">
            <a:extLst>
              <a:ext uri="{FF2B5EF4-FFF2-40B4-BE49-F238E27FC236}">
                <a16:creationId xmlns:a16="http://schemas.microsoft.com/office/drawing/2014/main" id="{38B353AA-C3EA-A24C-A42D-D50576F1E9C9}"/>
              </a:ext>
            </a:extLst>
          </p:cNvPr>
          <p:cNvSpPr txBox="1"/>
          <p:nvPr/>
        </p:nvSpPr>
        <p:spPr>
          <a:xfrm>
            <a:off x="2220242" y="451721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6B67E-93CB-FA40-80F7-9D4B531E9F74}"/>
              </a:ext>
            </a:extLst>
          </p:cNvPr>
          <p:cNvSpPr/>
          <p:nvPr/>
        </p:nvSpPr>
        <p:spPr>
          <a:xfrm>
            <a:off x="5879813" y="45566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1C07B-1B06-5947-A1AF-DC10B371C36F}"/>
              </a:ext>
            </a:extLst>
          </p:cNvPr>
          <p:cNvSpPr txBox="1"/>
          <p:nvPr/>
        </p:nvSpPr>
        <p:spPr>
          <a:xfrm>
            <a:off x="1293894" y="1774697"/>
            <a:ext cx="21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BABABAB…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A407F-9F1E-824A-86E7-E68129A88A8D}"/>
              </a:ext>
            </a:extLst>
          </p:cNvPr>
          <p:cNvSpPr txBox="1"/>
          <p:nvPr/>
        </p:nvSpPr>
        <p:spPr>
          <a:xfrm>
            <a:off x="1293894" y="409919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BABABAB…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CEC95-8339-544E-A19D-C9F702C0AA71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F3AB5-268A-1E43-9389-F73BFEB46B0F}"/>
              </a:ext>
            </a:extLst>
          </p:cNvPr>
          <p:cNvSpPr txBox="1"/>
          <p:nvPr/>
        </p:nvSpPr>
        <p:spPr>
          <a:xfrm>
            <a:off x="5705266" y="4094975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BB32F-55B5-CE48-A309-77CBCCB9DEC2}"/>
              </a:ext>
            </a:extLst>
          </p:cNvPr>
          <p:cNvSpPr/>
          <p:nvPr/>
        </p:nvSpPr>
        <p:spPr>
          <a:xfrm>
            <a:off x="1977926" y="275634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F8CF5-F4F5-3242-980A-4A7FF908D8B2}"/>
              </a:ext>
            </a:extLst>
          </p:cNvPr>
          <p:cNvSpPr txBox="1"/>
          <p:nvPr/>
        </p:nvSpPr>
        <p:spPr>
          <a:xfrm>
            <a:off x="1393829" y="3179753"/>
            <a:ext cx="1652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1-bit difference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9FE01100-9BA1-1241-BE4D-DF7C334B2A43}"/>
              </a:ext>
            </a:extLst>
          </p:cNvPr>
          <p:cNvSpPr/>
          <p:nvPr/>
        </p:nvSpPr>
        <p:spPr>
          <a:xfrm>
            <a:off x="6604166" y="275073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01D20-1598-AA41-BA41-DC3D3D7F7584}"/>
              </a:ext>
            </a:extLst>
          </p:cNvPr>
          <p:cNvSpPr txBox="1"/>
          <p:nvPr/>
        </p:nvSpPr>
        <p:spPr>
          <a:xfrm>
            <a:off x="5412595" y="3206320"/>
            <a:ext cx="2867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Completely different hashes</a:t>
            </a:r>
          </a:p>
        </p:txBody>
      </p:sp>
    </p:spTree>
    <p:extLst>
      <p:ext uri="{BB962C8B-B14F-4D97-AF65-F5344CB8AC3E}">
        <p14:creationId xmlns:p14="http://schemas.microsoft.com/office/powerpoint/2010/main" val="2048329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1988586" y="2180677"/>
            <a:ext cx="1454235" cy="98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746465" y="2224063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7524" y="955432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4833953" y="943701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3873474" y="1147299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278B4E-8B1B-DB46-B697-DFA5E94E5C44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31" name="四角形: 角を丸くする 3">
            <a:extLst>
              <a:ext uri="{FF2B5EF4-FFF2-40B4-BE49-F238E27FC236}">
                <a16:creationId xmlns:a16="http://schemas.microsoft.com/office/drawing/2014/main" id="{7C80D45F-5BE5-044A-9D6C-CBED730F4920}"/>
              </a:ext>
            </a:extLst>
          </p:cNvPr>
          <p:cNvSpPr/>
          <p:nvPr/>
        </p:nvSpPr>
        <p:spPr>
          <a:xfrm>
            <a:off x="3417241" y="3809121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HMAC Function</a:t>
            </a:r>
          </a:p>
        </p:txBody>
      </p:sp>
      <p:cxnSp>
        <p:nvCxnSpPr>
          <p:cNvPr id="32" name="直線矢印コネクタ 19">
            <a:extLst>
              <a:ext uri="{FF2B5EF4-FFF2-40B4-BE49-F238E27FC236}">
                <a16:creationId xmlns:a16="http://schemas.microsoft.com/office/drawing/2014/main" id="{84743DEC-C0A5-D741-A5CA-BDBA1A96C341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>
            <a:off x="1988586" y="3164678"/>
            <a:ext cx="1428655" cy="105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21">
            <a:extLst>
              <a:ext uri="{FF2B5EF4-FFF2-40B4-BE49-F238E27FC236}">
                <a16:creationId xmlns:a16="http://schemas.microsoft.com/office/drawing/2014/main" id="{98797066-DBF6-9446-806E-8830E2DD73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86647" y="4215101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323143" y="341519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4E08B-4B5E-5644-9F3D-5FE30C2AB002}"/>
              </a:ext>
            </a:extLst>
          </p:cNvPr>
          <p:cNvSpPr/>
          <p:nvPr/>
        </p:nvSpPr>
        <p:spPr>
          <a:xfrm>
            <a:off x="5720885" y="4258487"/>
            <a:ext cx="19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 (Keyed Hash)</a:t>
            </a: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4A5F6F55-9D0F-2045-BEE1-DC45FB00229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51944" y="2989856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A864A4B2-0879-9F47-9962-E82E377B8503}"/>
              </a:ext>
            </a:extLst>
          </p:cNvPr>
          <p:cNvSpPr txBox="1"/>
          <p:nvPr/>
        </p:nvSpPr>
        <p:spPr>
          <a:xfrm>
            <a:off x="3847894" y="3181723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B</a:t>
            </a:r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549" y="2835659"/>
            <a:ext cx="658037" cy="6580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B424E-2F22-2640-A9DC-2B79C14B4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98" y="3164678"/>
            <a:ext cx="465033" cy="469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C1E5CD-AA41-5B4D-ABB5-50BC6EB918D9}"/>
              </a:ext>
            </a:extLst>
          </p:cNvPr>
          <p:cNvSpPr txBox="1"/>
          <p:nvPr/>
        </p:nvSpPr>
        <p:spPr>
          <a:xfrm>
            <a:off x="5746465" y="380912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49" name="Line Callout 2 (Accent Bar) 48">
            <a:extLst>
              <a:ext uri="{FF2B5EF4-FFF2-40B4-BE49-F238E27FC236}">
                <a16:creationId xmlns:a16="http://schemas.microsoft.com/office/drawing/2014/main" id="{FC93C64A-A751-F946-A1F8-63AFF1C95025}"/>
              </a:ext>
            </a:extLst>
          </p:cNvPr>
          <p:cNvSpPr/>
          <p:nvPr/>
        </p:nvSpPr>
        <p:spPr>
          <a:xfrm>
            <a:off x="7802913" y="2646277"/>
            <a:ext cx="2421081" cy="612648"/>
          </a:xfrm>
          <a:prstGeom prst="accentCallout2">
            <a:avLst>
              <a:gd name="adj1" fmla="val 40799"/>
              <a:gd name="adj2" fmla="val 6394"/>
              <a:gd name="adj3" fmla="val 42495"/>
              <a:gd name="adj4" fmla="val -3362"/>
              <a:gd name="adj5" fmla="val -26577"/>
              <a:gd name="adj6" fmla="val -35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MAC from different shared key!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735EC8-C726-6944-94A5-F8944D4ADCF4}"/>
              </a:ext>
            </a:extLst>
          </p:cNvPr>
          <p:cNvCxnSpPr>
            <a:cxnSpLocks/>
          </p:cNvCxnSpPr>
          <p:nvPr/>
        </p:nvCxnSpPr>
        <p:spPr>
          <a:xfrm flipH="1">
            <a:off x="6905814" y="2899346"/>
            <a:ext cx="797589" cy="79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4170185" y="1587660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3238753" y="1993640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9591" y="1993640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6473829" y="2037026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04888" y="768395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756664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4600838" y="960262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2298416" y="225486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1664621"/>
            <a:ext cx="658037" cy="658037"/>
          </a:xfrm>
          <a:prstGeom prst="rect">
            <a:avLst/>
          </a:prstGeom>
        </p:spPr>
      </p:pic>
      <p:sp>
        <p:nvSpPr>
          <p:cNvPr id="51" name="四角形: 角を丸くする 3">
            <a:extLst>
              <a:ext uri="{FF2B5EF4-FFF2-40B4-BE49-F238E27FC236}">
                <a16:creationId xmlns:a16="http://schemas.microsoft.com/office/drawing/2014/main" id="{78B27557-D0BD-9548-AB8D-B1D113F2D88F}"/>
              </a:ext>
            </a:extLst>
          </p:cNvPr>
          <p:cNvSpPr/>
          <p:nvPr/>
        </p:nvSpPr>
        <p:spPr>
          <a:xfrm>
            <a:off x="4170185" y="4000933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3" name="直線矢印コネクタ 19">
            <a:extLst>
              <a:ext uri="{FF2B5EF4-FFF2-40B4-BE49-F238E27FC236}">
                <a16:creationId xmlns:a16="http://schemas.microsoft.com/office/drawing/2014/main" id="{FFF65B3A-F46E-A74B-9A2A-0B248EEFC2E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3238753" y="4406913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1">
            <a:extLst>
              <a:ext uri="{FF2B5EF4-FFF2-40B4-BE49-F238E27FC236}">
                <a16:creationId xmlns:a16="http://schemas.microsoft.com/office/drawing/2014/main" id="{22B4F3E5-E954-524A-B6F9-8A0A48D62D6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39591" y="4406913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0055D-2B6A-D743-B7C5-38624AAC16EB}"/>
              </a:ext>
            </a:extLst>
          </p:cNvPr>
          <p:cNvSpPr/>
          <p:nvPr/>
        </p:nvSpPr>
        <p:spPr>
          <a:xfrm>
            <a:off x="6473829" y="4450299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56" name="直線矢印コネクタ 6">
            <a:extLst>
              <a:ext uri="{FF2B5EF4-FFF2-40B4-BE49-F238E27FC236}">
                <a16:creationId xmlns:a16="http://schemas.microsoft.com/office/drawing/2014/main" id="{9BF13BC3-189A-7540-AE08-FA2F2F74AA2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304888" y="3181668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4">
            <a:extLst>
              <a:ext uri="{FF2B5EF4-FFF2-40B4-BE49-F238E27FC236}">
                <a16:creationId xmlns:a16="http://schemas.microsoft.com/office/drawing/2014/main" id="{48EF16A1-A071-E142-A5CD-DFC462FA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3169937"/>
            <a:ext cx="219766" cy="695926"/>
          </a:xfrm>
          <a:prstGeom prst="rect">
            <a:avLst/>
          </a:prstGeom>
        </p:spPr>
      </p:pic>
      <p:sp>
        <p:nvSpPr>
          <p:cNvPr id="58" name="TextBox 15">
            <a:extLst>
              <a:ext uri="{FF2B5EF4-FFF2-40B4-BE49-F238E27FC236}">
                <a16:creationId xmlns:a16="http://schemas.microsoft.com/office/drawing/2014/main" id="{E5E1BEC8-34DC-E548-9AAE-C084AC855916}"/>
              </a:ext>
            </a:extLst>
          </p:cNvPr>
          <p:cNvSpPr txBox="1"/>
          <p:nvPr/>
        </p:nvSpPr>
        <p:spPr>
          <a:xfrm>
            <a:off x="4600838" y="3373535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F830B35A-4A04-1847-BE10-783779903BA1}"/>
              </a:ext>
            </a:extLst>
          </p:cNvPr>
          <p:cNvSpPr txBox="1"/>
          <p:nvPr/>
        </p:nvSpPr>
        <p:spPr>
          <a:xfrm>
            <a:off x="2298416" y="466813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BEE80C1C-CF74-E549-97ED-A6C4B10A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4077894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14" y="1637190"/>
            <a:ext cx="486066" cy="7128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38C3F2B-BB2E-3141-8D27-EB7E3E9D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996" y="4050463"/>
            <a:ext cx="486066" cy="712897"/>
          </a:xfrm>
          <a:prstGeom prst="rect">
            <a:avLst/>
          </a:prstGeom>
        </p:spPr>
      </p:pic>
      <p:sp>
        <p:nvSpPr>
          <p:cNvPr id="8" name="Up-Down Arrow 7">
            <a:extLst>
              <a:ext uri="{FF2B5EF4-FFF2-40B4-BE49-F238E27FC236}">
                <a16:creationId xmlns:a16="http://schemas.microsoft.com/office/drawing/2014/main" id="{92ED12BF-8148-C140-B1CF-D0ABA7930284}"/>
              </a:ext>
            </a:extLst>
          </p:cNvPr>
          <p:cNvSpPr/>
          <p:nvPr/>
        </p:nvSpPr>
        <p:spPr>
          <a:xfrm>
            <a:off x="7710314" y="262419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260068" y="3033935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487848" y="180897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1483185" y="422224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</p:spTree>
    <p:extLst>
      <p:ext uri="{BB962C8B-B14F-4D97-AF65-F5344CB8AC3E}">
        <p14:creationId xmlns:p14="http://schemas.microsoft.com/office/powerpoint/2010/main" val="29722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1658151" y="1577269"/>
            <a:ext cx="1375994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</a:t>
            </a:r>
          </a:p>
          <a:p>
            <a:pPr algn="ctr"/>
            <a:r>
              <a:rPr kumimoji="1" lang="en-US" altLang="ja-JP" sz="2000" b="1" dirty="0"/>
              <a:t>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1040451" y="1983246"/>
            <a:ext cx="61770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34145" y="1983249"/>
            <a:ext cx="617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3572257" y="2312264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46148" y="1103901"/>
            <a:ext cx="0" cy="473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2545242" y="1068947"/>
            <a:ext cx="129858" cy="411217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1556379" y="1103901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00142" y="227195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4" y="1654227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845" y="1633263"/>
            <a:ext cx="462955" cy="679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922691" y="450409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6790291" y="4504099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ECC6236-EF4C-684B-9C1F-E082304343FE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458473" y="894242"/>
            <a:ext cx="959792" cy="4453874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19">
            <a:extLst>
              <a:ext uri="{FF2B5EF4-FFF2-40B4-BE49-F238E27FC236}">
                <a16:creationId xmlns:a16="http://schemas.microsoft.com/office/drawing/2014/main" id="{833B61E0-3200-6E4B-85AF-3F82AF5236B7}"/>
              </a:ext>
            </a:extLst>
          </p:cNvPr>
          <p:cNvCxnSpPr>
            <a:cxnSpLocks/>
          </p:cNvCxnSpPr>
          <p:nvPr/>
        </p:nvCxnSpPr>
        <p:spPr>
          <a:xfrm>
            <a:off x="4336226" y="1983245"/>
            <a:ext cx="82908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7673472-2780-4C43-B1C0-BF42A758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179" y="3274703"/>
            <a:ext cx="462955" cy="679001"/>
          </a:xfrm>
          <a:prstGeom prst="rect">
            <a:avLst/>
          </a:prstGeom>
        </p:spPr>
      </p:pic>
      <p:sp>
        <p:nvSpPr>
          <p:cNvPr id="50" name="四角形: 角を丸くする 3">
            <a:extLst>
              <a:ext uri="{FF2B5EF4-FFF2-40B4-BE49-F238E27FC236}">
                <a16:creationId xmlns:a16="http://schemas.microsoft.com/office/drawing/2014/main" id="{15561A77-0F68-CC41-AB50-9DBD848E8D2E}"/>
              </a:ext>
            </a:extLst>
          </p:cNvPr>
          <p:cNvSpPr/>
          <p:nvPr/>
        </p:nvSpPr>
        <p:spPr>
          <a:xfrm>
            <a:off x="6633498" y="3183308"/>
            <a:ext cx="1375994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</a:t>
            </a:r>
          </a:p>
          <a:p>
            <a:pPr algn="ctr"/>
            <a:r>
              <a:rPr kumimoji="1" lang="en-US" altLang="ja-JP" sz="2000" b="1" dirty="0"/>
              <a:t>Function</a:t>
            </a:r>
          </a:p>
        </p:txBody>
      </p:sp>
      <p:cxnSp>
        <p:nvCxnSpPr>
          <p:cNvPr id="52" name="直線矢印コネクタ 19">
            <a:extLst>
              <a:ext uri="{FF2B5EF4-FFF2-40B4-BE49-F238E27FC236}">
                <a16:creationId xmlns:a16="http://schemas.microsoft.com/office/drawing/2014/main" id="{FC2BA7DC-2B19-704C-AE16-9B269142098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015798" y="3589285"/>
            <a:ext cx="61770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417B1CB7-4919-914F-AB1A-474F050883C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009492" y="3589288"/>
            <a:ext cx="617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2BE723D0-CD87-9747-B53B-84257DD23EB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321495" y="2709940"/>
            <a:ext cx="0" cy="473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4">
            <a:extLst>
              <a:ext uri="{FF2B5EF4-FFF2-40B4-BE49-F238E27FC236}">
                <a16:creationId xmlns:a16="http://schemas.microsoft.com/office/drawing/2014/main" id="{95910B27-4D4B-E543-A3C0-6AD90793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7520589" y="2674986"/>
            <a:ext cx="129858" cy="411217"/>
          </a:xfrm>
          <a:prstGeom prst="rect">
            <a:avLst/>
          </a:prstGeom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407F6F69-FD85-9141-BF7E-ED6C07F7CBE5}"/>
              </a:ext>
            </a:extLst>
          </p:cNvPr>
          <p:cNvSpPr txBox="1"/>
          <p:nvPr/>
        </p:nvSpPr>
        <p:spPr>
          <a:xfrm>
            <a:off x="6531726" y="2709940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9" name="TextBox 45">
            <a:extLst>
              <a:ext uri="{FF2B5EF4-FFF2-40B4-BE49-F238E27FC236}">
                <a16:creationId xmlns:a16="http://schemas.microsoft.com/office/drawing/2014/main" id="{C569DA3E-0AE1-CA4F-9B31-E125BEC89841}"/>
              </a:ext>
            </a:extLst>
          </p:cNvPr>
          <p:cNvSpPr txBox="1"/>
          <p:nvPr/>
        </p:nvSpPr>
        <p:spPr>
          <a:xfrm>
            <a:off x="4982474" y="3857743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70" name="Picture 33">
            <a:extLst>
              <a:ext uri="{FF2B5EF4-FFF2-40B4-BE49-F238E27FC236}">
                <a16:creationId xmlns:a16="http://schemas.microsoft.com/office/drawing/2014/main" id="{979D42F2-CF26-BE43-A863-9AEF6FEA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74" y="3267503"/>
            <a:ext cx="658037" cy="65803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0143F33-29D8-AD4A-A4E9-7F80BECFD946}"/>
              </a:ext>
            </a:extLst>
          </p:cNvPr>
          <p:cNvSpPr/>
          <p:nvPr/>
        </p:nvSpPr>
        <p:spPr>
          <a:xfrm>
            <a:off x="8629035" y="3920715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A5E07A-4D72-C14E-93DE-07C84D71145B}"/>
              </a:ext>
            </a:extLst>
          </p:cNvPr>
          <p:cNvSpPr/>
          <p:nvPr/>
        </p:nvSpPr>
        <p:spPr>
          <a:xfrm>
            <a:off x="5254309" y="2321771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07CD107-C9F9-914B-A4B2-13CCF4536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897" y="1642770"/>
            <a:ext cx="462955" cy="679001"/>
          </a:xfrm>
          <a:prstGeom prst="rect">
            <a:avLst/>
          </a:prstGeom>
        </p:spPr>
      </p:pic>
      <p:sp>
        <p:nvSpPr>
          <p:cNvPr id="37" name="Left-Up Arrow 36">
            <a:extLst>
              <a:ext uri="{FF2B5EF4-FFF2-40B4-BE49-F238E27FC236}">
                <a16:creationId xmlns:a16="http://schemas.microsoft.com/office/drawing/2014/main" id="{EBE78E0B-E7F6-EE42-B978-40F945DE3991}"/>
              </a:ext>
            </a:extLst>
          </p:cNvPr>
          <p:cNvSpPr/>
          <p:nvPr/>
        </p:nvSpPr>
        <p:spPr>
          <a:xfrm rot="16200000">
            <a:off x="6940649" y="862061"/>
            <a:ext cx="1301221" cy="3133186"/>
          </a:xfrm>
          <a:prstGeom prst="leftUpArrow">
            <a:avLst>
              <a:gd name="adj1" fmla="val 15417"/>
              <a:gd name="adj2" fmla="val 25000"/>
              <a:gd name="adj3" fmla="val 23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723791" y="1915721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3E901C39-F648-F64E-9A3E-4F62CA99CD1E}"/>
              </a:ext>
            </a:extLst>
          </p:cNvPr>
          <p:cNvSpPr/>
          <p:nvPr/>
        </p:nvSpPr>
        <p:spPr>
          <a:xfrm rot="16200000">
            <a:off x="2252295" y="2420168"/>
            <a:ext cx="214052" cy="3953810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F83CB9DE-BACB-8B45-8DC0-438BFF64C0D3}"/>
              </a:ext>
            </a:extLst>
          </p:cNvPr>
          <p:cNvSpPr/>
          <p:nvPr/>
        </p:nvSpPr>
        <p:spPr>
          <a:xfrm rot="16200000">
            <a:off x="7190345" y="2418009"/>
            <a:ext cx="214052" cy="3953810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6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79DB8-CB67-6540-B04B-22E821246A72}"/>
              </a:ext>
            </a:extLst>
          </p:cNvPr>
          <p:cNvCxnSpPr>
            <a:cxnSpLocks/>
          </p:cNvCxnSpPr>
          <p:nvPr/>
        </p:nvCxnSpPr>
        <p:spPr>
          <a:xfrm>
            <a:off x="568960" y="2407920"/>
            <a:ext cx="1095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4FB-E7A2-A640-AC92-B8BE5BA82B3B}"/>
              </a:ext>
            </a:extLst>
          </p:cNvPr>
          <p:cNvSpPr txBox="1"/>
          <p:nvPr/>
        </p:nvSpPr>
        <p:spPr>
          <a:xfrm>
            <a:off x="10185397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0AD6-FABE-BA4A-8810-2349AC51F6A3}"/>
              </a:ext>
            </a:extLst>
          </p:cNvPr>
          <p:cNvSpPr txBox="1"/>
          <p:nvPr/>
        </p:nvSpPr>
        <p:spPr>
          <a:xfrm>
            <a:off x="6979918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5BF0A-A4B8-9C45-B234-9344E26B745D}"/>
              </a:ext>
            </a:extLst>
          </p:cNvPr>
          <p:cNvSpPr txBox="1"/>
          <p:nvPr/>
        </p:nvSpPr>
        <p:spPr>
          <a:xfrm>
            <a:off x="3774439" y="20484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CC6-BC53-EC4B-9E1D-DFC06A2E7261}"/>
              </a:ext>
            </a:extLst>
          </p:cNvPr>
          <p:cNvSpPr txBox="1"/>
          <p:nvPr/>
        </p:nvSpPr>
        <p:spPr>
          <a:xfrm>
            <a:off x="568960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4D28C2D-6E36-4841-85FC-3E4ED9A7CFDE}"/>
              </a:ext>
            </a:extLst>
          </p:cNvPr>
          <p:cNvSpPr/>
          <p:nvPr/>
        </p:nvSpPr>
        <p:spPr>
          <a:xfrm>
            <a:off x="568960" y="3012441"/>
            <a:ext cx="1717040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MD5 (128bits)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C74E7-CC1E-9C48-9005-5157CE5D8F86}"/>
              </a:ext>
            </a:extLst>
          </p:cNvPr>
          <p:cNvCxnSpPr>
            <a:stCxn id="29" idx="0"/>
          </p:cNvCxnSpPr>
          <p:nvPr/>
        </p:nvCxnSpPr>
        <p:spPr>
          <a:xfrm flipV="1">
            <a:off x="1427480" y="2417802"/>
            <a:ext cx="3829" cy="5946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86E749-0403-4D4E-9F00-A185D4AC4148}"/>
              </a:ext>
            </a:extLst>
          </p:cNvPr>
          <p:cNvSpPr/>
          <p:nvPr/>
        </p:nvSpPr>
        <p:spPr>
          <a:xfrm>
            <a:off x="1652878" y="4185922"/>
            <a:ext cx="1717036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SHA-1 (160bits)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D9F05-6924-E940-A42D-1A558F8B92D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05106" y="2392681"/>
            <a:ext cx="6290" cy="17932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EC957D-4ADB-CF41-BB3F-24D767E9E52F}"/>
              </a:ext>
            </a:extLst>
          </p:cNvPr>
          <p:cNvSpPr/>
          <p:nvPr/>
        </p:nvSpPr>
        <p:spPr>
          <a:xfrm>
            <a:off x="3667761" y="5420362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2001: SHA-2 (224, 256, 384, 512bits)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37E734-E6FF-7942-AE8C-4E4BB7CE133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526281" y="2418360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43617-847D-A348-9867-A14348FFE963}"/>
              </a:ext>
            </a:extLst>
          </p:cNvPr>
          <p:cNvSpPr/>
          <p:nvPr/>
        </p:nvSpPr>
        <p:spPr>
          <a:xfrm>
            <a:off x="8188961" y="5394683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2015: SHA-3 (224, 256, 384, 512bits)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B90B82-90DF-6648-911B-CE5F17D965B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47481" y="2392681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42C59-F54F-F74C-BEBD-272BC2CC6672}"/>
              </a:ext>
            </a:extLst>
          </p:cNvPr>
          <p:cNvCxnSpPr>
            <a:stCxn id="32" idx="3"/>
          </p:cNvCxnSpPr>
          <p:nvPr/>
        </p:nvCxnSpPr>
        <p:spPr>
          <a:xfrm flipV="1">
            <a:off x="3369914" y="4592320"/>
            <a:ext cx="2329846" cy="10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4963BC-1EB1-F34E-8D58-2D2B55D594F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86000" y="3429000"/>
            <a:ext cx="2611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6E0C4A8-B368-6142-BFA4-259AFF5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2801203"/>
            <a:ext cx="1092200" cy="1092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87D255-0E3C-0643-BE70-6DB85E8D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49" y="3931920"/>
            <a:ext cx="1092200" cy="1092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B56D35-A488-BD47-BEA9-BB2D1A02FDD3}"/>
              </a:ext>
            </a:extLst>
          </p:cNvPr>
          <p:cNvSpPr txBox="1"/>
          <p:nvPr/>
        </p:nvSpPr>
        <p:spPr>
          <a:xfrm>
            <a:off x="5659697" y="3322181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FFC61-9E81-FF4F-9D2E-C3252BA5AB27}"/>
              </a:ext>
            </a:extLst>
          </p:cNvPr>
          <p:cNvSpPr txBox="1"/>
          <p:nvPr/>
        </p:nvSpPr>
        <p:spPr>
          <a:xfrm>
            <a:off x="6458505" y="45923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</p:spTree>
    <p:extLst>
      <p:ext uri="{BB962C8B-B14F-4D97-AF65-F5344CB8AC3E}">
        <p14:creationId xmlns:p14="http://schemas.microsoft.com/office/powerpoint/2010/main" val="1642125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1219" y="829181"/>
            <a:ext cx="1" cy="691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028270" y="4082621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Verify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5363796" y="730031"/>
            <a:ext cx="219766" cy="695926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4028270" y="3392251"/>
            <a:ext cx="146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Sender’s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5215263" y="3611026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3990949" y="744254"/>
            <a:ext cx="139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Sender’s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81135" y="4400673"/>
            <a:ext cx="919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5185001" y="3429000"/>
            <a:ext cx="1" cy="64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58" y="1525611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7381703" y="1653733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4896884" y="144813"/>
            <a:ext cx="620149" cy="4653955"/>
          </a:xfrm>
          <a:prstGeom prst="bentConnector2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82223" y="417827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1195FB24-4F67-5E4E-8B54-98D3B4CDC451}"/>
              </a:ext>
            </a:extLst>
          </p:cNvPr>
          <p:cNvCxnSpPr>
            <a:cxnSpLocks/>
          </p:cNvCxnSpPr>
          <p:nvPr/>
        </p:nvCxnSpPr>
        <p:spPr>
          <a:xfrm>
            <a:off x="3140201" y="4424317"/>
            <a:ext cx="860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60" y="4459520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2397017" y="5051641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7123577" y="4101151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result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(True?)</a:t>
            </a:r>
          </a:p>
        </p:txBody>
      </p:sp>
      <p:cxnSp>
        <p:nvCxnSpPr>
          <p:cNvPr id="48" name="直線矢印コネクタ 19">
            <a:extLst>
              <a:ext uri="{FF2B5EF4-FFF2-40B4-BE49-F238E27FC236}">
                <a16:creationId xmlns:a16="http://schemas.microsoft.com/office/drawing/2014/main" id="{04720809-D595-F446-A75F-9395B31352D0}"/>
              </a:ext>
            </a:extLst>
          </p:cNvPr>
          <p:cNvCxnSpPr>
            <a:cxnSpLocks/>
          </p:cNvCxnSpPr>
          <p:nvPr/>
        </p:nvCxnSpPr>
        <p:spPr>
          <a:xfrm>
            <a:off x="2879980" y="2566757"/>
            <a:ext cx="0" cy="8622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60">
            <a:extLst>
              <a:ext uri="{FF2B5EF4-FFF2-40B4-BE49-F238E27FC236}">
                <a16:creationId xmlns:a16="http://schemas.microsoft.com/office/drawing/2014/main" id="{8A29C834-0077-2D4A-8202-3FFE6DE79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342" y="3536381"/>
            <a:ext cx="598353" cy="636105"/>
          </a:xfrm>
          <a:prstGeom prst="rect">
            <a:avLst/>
          </a:prstGeom>
        </p:spPr>
      </p:pic>
      <p:sp>
        <p:nvSpPr>
          <p:cNvPr id="53" name="TextBox 45">
            <a:extLst>
              <a:ext uri="{FF2B5EF4-FFF2-40B4-BE49-F238E27FC236}">
                <a16:creationId xmlns:a16="http://schemas.microsoft.com/office/drawing/2014/main" id="{60E09B62-17E9-0A4B-9C6D-ED7CC701DF01}"/>
              </a:ext>
            </a:extLst>
          </p:cNvPr>
          <p:cNvSpPr txBox="1"/>
          <p:nvPr/>
        </p:nvSpPr>
        <p:spPr>
          <a:xfrm>
            <a:off x="1891811" y="4046510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19397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2923712" y="1226378"/>
            <a:ext cx="1155170" cy="6361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01297" y="543937"/>
            <a:ext cx="0" cy="682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78882" y="1544430"/>
            <a:ext cx="5589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9054562" y="2486450"/>
            <a:ext cx="1155171" cy="6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Verify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3732300" y="579999"/>
            <a:ext cx="163450" cy="517592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9371633" y="911751"/>
            <a:ext cx="146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Sender’s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9621063" y="1566243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2226421" y="451779"/>
            <a:ext cx="139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Sender’s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50158" y="1544430"/>
            <a:ext cx="473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209733" y="2804502"/>
            <a:ext cx="586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9931986" y="1859557"/>
            <a:ext cx="0" cy="638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61" y="1226378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99" y="1267897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6518" y="1805512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4078882" y="1854914"/>
            <a:ext cx="14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r>
              <a:rPr lang="ja-JP" altLang="en-US" b="1"/>
              <a:t> </a:t>
            </a:r>
            <a:r>
              <a:rPr lang="en-US" altLang="ja-JP" b="1" i="1" dirty="0"/>
              <a:t>s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2983634" y="-323946"/>
            <a:ext cx="634110" cy="5631689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2317316" y="35982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8215287" y="3611947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6450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5928157" y="3078571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D’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10700263" y="2364035"/>
            <a:ext cx="72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 or 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19">
            <a:extLst>
              <a:ext uri="{FF2B5EF4-FFF2-40B4-BE49-F238E27FC236}">
                <a16:creationId xmlns:a16="http://schemas.microsoft.com/office/drawing/2014/main" id="{04720809-D595-F446-A75F-9395B31352D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234052" y="1585950"/>
            <a:ext cx="88248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60">
            <a:extLst>
              <a:ext uri="{FF2B5EF4-FFF2-40B4-BE49-F238E27FC236}">
                <a16:creationId xmlns:a16="http://schemas.microsoft.com/office/drawing/2014/main" id="{8A29C834-0077-2D4A-8202-3FFE6DE79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35" y="1314575"/>
            <a:ext cx="598353" cy="636105"/>
          </a:xfrm>
          <a:prstGeom prst="rect">
            <a:avLst/>
          </a:prstGeom>
        </p:spPr>
      </p:pic>
      <p:sp>
        <p:nvSpPr>
          <p:cNvPr id="53" name="TextBox 45">
            <a:extLst>
              <a:ext uri="{FF2B5EF4-FFF2-40B4-BE49-F238E27FC236}">
                <a16:creationId xmlns:a16="http://schemas.microsoft.com/office/drawing/2014/main" id="{60E09B62-17E9-0A4B-9C6D-ED7CC701DF01}"/>
              </a:ext>
            </a:extLst>
          </p:cNvPr>
          <p:cNvSpPr txBox="1"/>
          <p:nvPr/>
        </p:nvSpPr>
        <p:spPr>
          <a:xfrm>
            <a:off x="5391704" y="1824704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s’</a:t>
            </a:r>
          </a:p>
        </p:txBody>
      </p:sp>
      <p:sp>
        <p:nvSpPr>
          <p:cNvPr id="33" name="四角形: 角を丸くする 3">
            <a:extLst>
              <a:ext uri="{FF2B5EF4-FFF2-40B4-BE49-F238E27FC236}">
                <a16:creationId xmlns:a16="http://schemas.microsoft.com/office/drawing/2014/main" id="{17C08BEF-DBA0-6540-89D5-91F18D92502C}"/>
              </a:ext>
            </a:extLst>
          </p:cNvPr>
          <p:cNvSpPr/>
          <p:nvPr/>
        </p:nvSpPr>
        <p:spPr>
          <a:xfrm>
            <a:off x="1288124" y="1223808"/>
            <a:ext cx="1155170" cy="6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Hash</a:t>
            </a:r>
          </a:p>
        </p:txBody>
      </p:sp>
      <p:cxnSp>
        <p:nvCxnSpPr>
          <p:cNvPr id="34" name="直線矢印コネクタ 19">
            <a:extLst>
              <a:ext uri="{FF2B5EF4-FFF2-40B4-BE49-F238E27FC236}">
                <a16:creationId xmlns:a16="http://schemas.microsoft.com/office/drawing/2014/main" id="{05B66022-7990-E848-AADD-4BBB6B1821C7}"/>
              </a:ext>
            </a:extLst>
          </p:cNvPr>
          <p:cNvCxnSpPr>
            <a:cxnSpLocks/>
          </p:cNvCxnSpPr>
          <p:nvPr/>
        </p:nvCxnSpPr>
        <p:spPr>
          <a:xfrm>
            <a:off x="814570" y="1522400"/>
            <a:ext cx="473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">
            <a:extLst>
              <a:ext uri="{FF2B5EF4-FFF2-40B4-BE49-F238E27FC236}">
                <a16:creationId xmlns:a16="http://schemas.microsoft.com/office/drawing/2014/main" id="{1C6C7577-48B6-6047-A1A0-BD63FE8D13F2}"/>
              </a:ext>
            </a:extLst>
          </p:cNvPr>
          <p:cNvSpPr/>
          <p:nvPr/>
        </p:nvSpPr>
        <p:spPr>
          <a:xfrm>
            <a:off x="7312756" y="2486450"/>
            <a:ext cx="1155170" cy="6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Hash</a:t>
            </a: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44F810D1-6A8A-954D-B68C-2521AF41FD63}"/>
              </a:ext>
            </a:extLst>
          </p:cNvPr>
          <p:cNvSpPr txBox="1"/>
          <p:nvPr/>
        </p:nvSpPr>
        <p:spPr>
          <a:xfrm>
            <a:off x="2159394" y="1840719"/>
            <a:ext cx="10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</a:t>
            </a:r>
            <a:r>
              <a:rPr lang="ja-JP" altLang="en-US" b="1"/>
              <a:t> </a:t>
            </a:r>
            <a:r>
              <a:rPr lang="en-US" altLang="ja-JP" b="1" i="1" dirty="0"/>
              <a:t>h</a:t>
            </a:r>
            <a:endParaRPr lang="en-US" b="1" i="1" dirty="0"/>
          </a:p>
        </p:txBody>
      </p:sp>
      <p:cxnSp>
        <p:nvCxnSpPr>
          <p:cNvPr id="47" name="直線矢印コネクタ 21">
            <a:extLst>
              <a:ext uri="{FF2B5EF4-FFF2-40B4-BE49-F238E27FC236}">
                <a16:creationId xmlns:a16="http://schemas.microsoft.com/office/drawing/2014/main" id="{A2C24ADD-8F2E-EF46-AB85-EFDA3BDA8D0D}"/>
              </a:ext>
            </a:extLst>
          </p:cNvPr>
          <p:cNvCxnSpPr>
            <a:cxnSpLocks/>
          </p:cNvCxnSpPr>
          <p:nvPr/>
        </p:nvCxnSpPr>
        <p:spPr>
          <a:xfrm>
            <a:off x="8467926" y="2804502"/>
            <a:ext cx="586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21">
            <a:extLst>
              <a:ext uri="{FF2B5EF4-FFF2-40B4-BE49-F238E27FC236}">
                <a16:creationId xmlns:a16="http://schemas.microsoft.com/office/drawing/2014/main" id="{4E29479F-9B1D-6047-8E9B-612CE64E047E}"/>
              </a:ext>
            </a:extLst>
          </p:cNvPr>
          <p:cNvCxnSpPr>
            <a:cxnSpLocks/>
          </p:cNvCxnSpPr>
          <p:nvPr/>
        </p:nvCxnSpPr>
        <p:spPr>
          <a:xfrm>
            <a:off x="6726120" y="2814941"/>
            <a:ext cx="586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CAAB825-8D40-F344-885A-5FDB83AD980D}"/>
              </a:ext>
            </a:extLst>
          </p:cNvPr>
          <p:cNvCxnSpPr>
            <a:cxnSpLocks/>
          </p:cNvCxnSpPr>
          <p:nvPr/>
        </p:nvCxnSpPr>
        <p:spPr>
          <a:xfrm>
            <a:off x="6664909" y="1585949"/>
            <a:ext cx="2655431" cy="8910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5">
            <a:extLst>
              <a:ext uri="{FF2B5EF4-FFF2-40B4-BE49-F238E27FC236}">
                <a16:creationId xmlns:a16="http://schemas.microsoft.com/office/drawing/2014/main" id="{2F63AE6E-8040-8F41-92CD-282B08888E94}"/>
              </a:ext>
            </a:extLst>
          </p:cNvPr>
          <p:cNvSpPr txBox="1"/>
          <p:nvPr/>
        </p:nvSpPr>
        <p:spPr>
          <a:xfrm>
            <a:off x="8268164" y="3059668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h’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970EC22F-4BE5-6B45-AD4E-2D43B1103B9C}"/>
              </a:ext>
            </a:extLst>
          </p:cNvPr>
          <p:cNvSpPr/>
          <p:nvPr/>
        </p:nvSpPr>
        <p:spPr>
          <a:xfrm rot="16200000">
            <a:off x="2669990" y="1034144"/>
            <a:ext cx="211893" cy="4916230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B0F78BB-2F64-6B4E-911C-D70857273253}"/>
              </a:ext>
            </a:extLst>
          </p:cNvPr>
          <p:cNvSpPr/>
          <p:nvPr/>
        </p:nvSpPr>
        <p:spPr>
          <a:xfrm rot="16200000">
            <a:off x="8661149" y="819398"/>
            <a:ext cx="196125" cy="5329954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Generate Verification Info</a:t>
            </a:r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185152" y="4584648"/>
            <a:ext cx="2252865" cy="86990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Verification</a:t>
            </a:r>
          </a:p>
          <a:p>
            <a:pPr algn="ctr"/>
            <a:r>
              <a:rPr kumimoji="1" lang="en-US" altLang="ja-JP" sz="1600" b="1" dirty="0"/>
              <a:t>(Was </a:t>
            </a:r>
            <a:r>
              <a:rPr kumimoji="1" lang="en-US" altLang="ja-JP" sz="1600" b="1" i="1" dirty="0"/>
              <a:t>D</a:t>
            </a:r>
            <a:r>
              <a:rPr kumimoji="1" lang="en-US" altLang="ja-JP" sz="1600" b="1" dirty="0"/>
              <a:t> correctly sent from the sender?)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438017" y="5019601"/>
            <a:ext cx="1014730" cy="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6647381" y="2109125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Info</a:t>
            </a:r>
          </a:p>
          <a:p>
            <a:pPr algn="ctr"/>
            <a:r>
              <a:rPr lang="en-US" b="1" dirty="0"/>
              <a:t>(MAC/Signature)</a:t>
            </a:r>
            <a:endParaRPr lang="en-US" b="1" i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1E31E75F-9D94-3F41-89E1-5BB2A26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1" y="3645235"/>
            <a:ext cx="620968" cy="620968"/>
          </a:xfrm>
          <a:prstGeom prst="rect">
            <a:avLst/>
          </a:prstGeom>
        </p:spPr>
      </p:pic>
      <p:sp>
        <p:nvSpPr>
          <p:cNvPr id="40" name="TextBox 45">
            <a:extLst>
              <a:ext uri="{FF2B5EF4-FFF2-40B4-BE49-F238E27FC236}">
                <a16:creationId xmlns:a16="http://schemas.microsoft.com/office/drawing/2014/main" id="{44AB43F1-CC39-B64C-9E23-8518AA89C76D}"/>
              </a:ext>
            </a:extLst>
          </p:cNvPr>
          <p:cNvSpPr txBox="1"/>
          <p:nvPr/>
        </p:nvSpPr>
        <p:spPr>
          <a:xfrm>
            <a:off x="2424367" y="42153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10688" y="442605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07E48D-85A6-D542-B432-41D2A39F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58" y="1471039"/>
            <a:ext cx="486066" cy="712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9EB456-DA99-A34C-9531-244FD82E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2" y="4757391"/>
            <a:ext cx="486066" cy="712897"/>
          </a:xfrm>
          <a:prstGeom prst="rect">
            <a:avLst/>
          </a:prstGeom>
        </p:spPr>
      </p:pic>
      <p:sp>
        <p:nvSpPr>
          <p:cNvPr id="27" name="TextBox 45">
            <a:extLst>
              <a:ext uri="{FF2B5EF4-FFF2-40B4-BE49-F238E27FC236}">
                <a16:creationId xmlns:a16="http://schemas.microsoft.com/office/drawing/2014/main" id="{B028E170-8E5A-9E4F-980E-D6D223746933}"/>
              </a:ext>
            </a:extLst>
          </p:cNvPr>
          <p:cNvSpPr txBox="1"/>
          <p:nvPr/>
        </p:nvSpPr>
        <p:spPr>
          <a:xfrm>
            <a:off x="2141955" y="5470288"/>
            <a:ext cx="146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</a:t>
            </a:r>
          </a:p>
          <a:p>
            <a:pPr algn="ctr"/>
            <a:r>
              <a:rPr lang="en-US" b="1" dirty="0"/>
              <a:t>Info</a:t>
            </a:r>
            <a:endParaRPr lang="en-US" b="1" i="1" dirty="0"/>
          </a:p>
        </p:txBody>
      </p:sp>
      <p:cxnSp>
        <p:nvCxnSpPr>
          <p:cNvPr id="28" name="直線矢印コネクタ 19">
            <a:extLst>
              <a:ext uri="{FF2B5EF4-FFF2-40B4-BE49-F238E27FC236}">
                <a16:creationId xmlns:a16="http://schemas.microsoft.com/office/drawing/2014/main" id="{2F7F92F0-1F16-3C47-A13F-341F9E97C1DD}"/>
              </a:ext>
            </a:extLst>
          </p:cNvPr>
          <p:cNvCxnSpPr>
            <a:cxnSpLocks/>
          </p:cNvCxnSpPr>
          <p:nvPr/>
        </p:nvCxnSpPr>
        <p:spPr>
          <a:xfrm>
            <a:off x="3343060" y="5000294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986DB4-031C-A247-9D98-09AC7B945959}"/>
              </a:ext>
            </a:extLst>
          </p:cNvPr>
          <p:cNvSpPr txBox="1"/>
          <p:nvPr/>
        </p:nvSpPr>
        <p:spPr>
          <a:xfrm>
            <a:off x="7452747" y="4835412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74942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3">
            <a:extLst>
              <a:ext uri="{FF2B5EF4-FFF2-40B4-BE49-F238E27FC236}">
                <a16:creationId xmlns:a16="http://schemas.microsoft.com/office/drawing/2014/main" id="{A3BE7524-7058-6E43-98FB-35E13C767133}"/>
              </a:ext>
            </a:extLst>
          </p:cNvPr>
          <p:cNvSpPr/>
          <p:nvPr/>
        </p:nvSpPr>
        <p:spPr>
          <a:xfrm>
            <a:off x="5518415" y="1604750"/>
            <a:ext cx="1155170" cy="6361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RSA Naïve Signing</a:t>
            </a:r>
          </a:p>
        </p:txBody>
      </p:sp>
      <p:cxnSp>
        <p:nvCxnSpPr>
          <p:cNvPr id="15" name="直線矢印コネクタ 6">
            <a:extLst>
              <a:ext uri="{FF2B5EF4-FFF2-40B4-BE49-F238E27FC236}">
                <a16:creationId xmlns:a16="http://schemas.microsoft.com/office/drawing/2014/main" id="{E9930A9C-F763-FB4D-81D1-66D462B60FE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922309"/>
            <a:ext cx="0" cy="682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7">
            <a:extLst>
              <a:ext uri="{FF2B5EF4-FFF2-40B4-BE49-F238E27FC236}">
                <a16:creationId xmlns:a16="http://schemas.microsoft.com/office/drawing/2014/main" id="{A1BB8BE1-FBFC-6843-BEE8-E9512EEC6BD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3585" y="1922802"/>
            <a:ext cx="5589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">
            <a:extLst>
              <a:ext uri="{FF2B5EF4-FFF2-40B4-BE49-F238E27FC236}">
                <a16:creationId xmlns:a16="http://schemas.microsoft.com/office/drawing/2014/main" id="{8AE18525-62CC-764E-85F8-0D09E6D0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6327003" y="958371"/>
            <a:ext cx="163450" cy="517592"/>
          </a:xfrm>
          <a:prstGeom prst="rect">
            <a:avLst/>
          </a:prstGeom>
        </p:spPr>
      </p:pic>
      <p:sp>
        <p:nvSpPr>
          <p:cNvPr id="21" name="TextBox 45">
            <a:extLst>
              <a:ext uri="{FF2B5EF4-FFF2-40B4-BE49-F238E27FC236}">
                <a16:creationId xmlns:a16="http://schemas.microsoft.com/office/drawing/2014/main" id="{7B18DA88-3840-AE44-94E8-351D89ABA3BB}"/>
              </a:ext>
            </a:extLst>
          </p:cNvPr>
          <p:cNvSpPr txBox="1"/>
          <p:nvPr/>
        </p:nvSpPr>
        <p:spPr>
          <a:xfrm>
            <a:off x="4821124" y="830151"/>
            <a:ext cx="139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Sender’s</a:t>
            </a:r>
          </a:p>
          <a:p>
            <a:r>
              <a:rPr lang="en-US" b="1" dirty="0"/>
              <a:t>Private Key</a:t>
            </a:r>
          </a:p>
        </p:txBody>
      </p:sp>
      <p:cxnSp>
        <p:nvCxnSpPr>
          <p:cNvPr id="22" name="直線矢印コネクタ 19">
            <a:extLst>
              <a:ext uri="{FF2B5EF4-FFF2-40B4-BE49-F238E27FC236}">
                <a16:creationId xmlns:a16="http://schemas.microsoft.com/office/drawing/2014/main" id="{8384FB24-220A-5C4A-9799-3C1F6D0AA3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44861" y="1922802"/>
            <a:ext cx="473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3">
            <a:extLst>
              <a:ext uri="{FF2B5EF4-FFF2-40B4-BE49-F238E27FC236}">
                <a16:creationId xmlns:a16="http://schemas.microsoft.com/office/drawing/2014/main" id="{B37407BB-0C97-6748-9316-6AC4BD6D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4" y="1604750"/>
            <a:ext cx="620968" cy="620968"/>
          </a:xfrm>
          <a:prstGeom prst="rect">
            <a:avLst/>
          </a:prstGeom>
        </p:spPr>
      </p:pic>
      <p:pic>
        <p:nvPicPr>
          <p:cNvPr id="26" name="Picture 60">
            <a:extLst>
              <a:ext uri="{FF2B5EF4-FFF2-40B4-BE49-F238E27FC236}">
                <a16:creationId xmlns:a16="http://schemas.microsoft.com/office/drawing/2014/main" id="{209B1155-54AB-1648-B415-47DC5F984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402" y="1646269"/>
            <a:ext cx="598353" cy="636105"/>
          </a:xfrm>
          <a:prstGeom prst="rect">
            <a:avLst/>
          </a:prstGeom>
        </p:spPr>
      </p:pic>
      <p:sp>
        <p:nvSpPr>
          <p:cNvPr id="27" name="TextBox 45">
            <a:extLst>
              <a:ext uri="{FF2B5EF4-FFF2-40B4-BE49-F238E27FC236}">
                <a16:creationId xmlns:a16="http://schemas.microsoft.com/office/drawing/2014/main" id="{1D28C33F-5C20-054C-82C5-F00A53E1F723}"/>
              </a:ext>
            </a:extLst>
          </p:cNvPr>
          <p:cNvSpPr txBox="1"/>
          <p:nvPr/>
        </p:nvSpPr>
        <p:spPr>
          <a:xfrm>
            <a:off x="2601221" y="2183884"/>
            <a:ext cx="95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Hashed Data </a:t>
            </a:r>
            <a:r>
              <a:rPr lang="en-US" b="1" i="1" dirty="0"/>
              <a:t>h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7C26FCDA-56BB-C64D-A0D3-4AEE77FB8EC7}"/>
              </a:ext>
            </a:extLst>
          </p:cNvPr>
          <p:cNvSpPr txBox="1"/>
          <p:nvPr/>
        </p:nvSpPr>
        <p:spPr>
          <a:xfrm>
            <a:off x="6673585" y="2233286"/>
            <a:ext cx="14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r>
              <a:rPr lang="ja-JP" altLang="en-US" b="1"/>
              <a:t> </a:t>
            </a:r>
            <a:r>
              <a:rPr lang="en-US" altLang="ja-JP" b="1" i="1" dirty="0"/>
              <a:t>s</a:t>
            </a:r>
            <a:endParaRPr lang="en-US" b="1" i="1" dirty="0"/>
          </a:p>
        </p:txBody>
      </p:sp>
      <p:sp>
        <p:nvSpPr>
          <p:cNvPr id="38" name="四角形: 角を丸くする 3">
            <a:extLst>
              <a:ext uri="{FF2B5EF4-FFF2-40B4-BE49-F238E27FC236}">
                <a16:creationId xmlns:a16="http://schemas.microsoft.com/office/drawing/2014/main" id="{9EA2EF5F-1B1E-0C4E-A7B9-BAA4EA135202}"/>
              </a:ext>
            </a:extLst>
          </p:cNvPr>
          <p:cNvSpPr/>
          <p:nvPr/>
        </p:nvSpPr>
        <p:spPr>
          <a:xfrm>
            <a:off x="3882827" y="1602180"/>
            <a:ext cx="1155170" cy="6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Padding</a:t>
            </a:r>
          </a:p>
        </p:txBody>
      </p:sp>
      <p:cxnSp>
        <p:nvCxnSpPr>
          <p:cNvPr id="39" name="直線矢印コネクタ 19">
            <a:extLst>
              <a:ext uri="{FF2B5EF4-FFF2-40B4-BE49-F238E27FC236}">
                <a16:creationId xmlns:a16="http://schemas.microsoft.com/office/drawing/2014/main" id="{BF6A660A-15A1-9B40-8069-B7460ABD1E52}"/>
              </a:ext>
            </a:extLst>
          </p:cNvPr>
          <p:cNvCxnSpPr>
            <a:cxnSpLocks/>
          </p:cNvCxnSpPr>
          <p:nvPr/>
        </p:nvCxnSpPr>
        <p:spPr>
          <a:xfrm>
            <a:off x="3409273" y="1900772"/>
            <a:ext cx="473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5">
            <a:extLst>
              <a:ext uri="{FF2B5EF4-FFF2-40B4-BE49-F238E27FC236}">
                <a16:creationId xmlns:a16="http://schemas.microsoft.com/office/drawing/2014/main" id="{7236847A-B49F-DB41-833A-423F69C11C5D}"/>
              </a:ext>
            </a:extLst>
          </p:cNvPr>
          <p:cNvSpPr txBox="1"/>
          <p:nvPr/>
        </p:nvSpPr>
        <p:spPr>
          <a:xfrm>
            <a:off x="4754097" y="2219091"/>
            <a:ext cx="100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Padded data</a:t>
            </a:r>
            <a:r>
              <a:rPr lang="ja-JP" altLang="en-US" b="1"/>
              <a:t> </a:t>
            </a:r>
            <a:r>
              <a:rPr lang="en-US" altLang="ja-JP" b="1" i="1" dirty="0"/>
              <a:t>m</a:t>
            </a:r>
            <a:endParaRPr lang="en-US" b="1" i="1" dirty="0"/>
          </a:p>
        </p:txBody>
      </p:sp>
      <p:sp>
        <p:nvSpPr>
          <p:cNvPr id="52" name="Line Callout 2 (Accent Bar) 51">
            <a:extLst>
              <a:ext uri="{FF2B5EF4-FFF2-40B4-BE49-F238E27FC236}">
                <a16:creationId xmlns:a16="http://schemas.microsoft.com/office/drawing/2014/main" id="{07041962-5E07-9D40-A53B-A29BC6612F14}"/>
              </a:ext>
            </a:extLst>
          </p:cNvPr>
          <p:cNvSpPr/>
          <p:nvPr/>
        </p:nvSpPr>
        <p:spPr>
          <a:xfrm>
            <a:off x="4869813" y="3175905"/>
            <a:ext cx="2983928" cy="369332"/>
          </a:xfrm>
          <a:prstGeom prst="accentCallout2">
            <a:avLst>
              <a:gd name="adj1" fmla="val 17034"/>
              <a:gd name="adj2" fmla="val -2990"/>
              <a:gd name="adj3" fmla="val 17034"/>
              <a:gd name="adj4" fmla="val -10679"/>
              <a:gd name="adj5" fmla="val -276082"/>
              <a:gd name="adj6" fmla="val -262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PKCS#</a:t>
            </a:r>
            <a:r>
              <a:rPr lang="en-US" b="1">
                <a:solidFill>
                  <a:srgbClr val="FF0000"/>
                </a:solidFill>
              </a:rPr>
              <a:t>1-v1.5 padding or </a:t>
            </a:r>
            <a:r>
              <a:rPr lang="en-US" b="1" dirty="0">
                <a:solidFill>
                  <a:srgbClr val="FF0000"/>
                </a:solidFill>
              </a:rPr>
              <a:t>PSS</a:t>
            </a:r>
          </a:p>
        </p:txBody>
      </p:sp>
    </p:spTree>
    <p:extLst>
      <p:ext uri="{BB962C8B-B14F-4D97-AF65-F5344CB8AC3E}">
        <p14:creationId xmlns:p14="http://schemas.microsoft.com/office/powerpoint/2010/main" val="2243848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406475" y="62392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D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5440799" y="1853009"/>
            <a:ext cx="1049167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stCxn id="46" idx="1"/>
            <a:endCxn id="34" idx="0"/>
          </p:cNvCxnSpPr>
          <p:nvPr/>
        </p:nvCxnSpPr>
        <p:spPr>
          <a:xfrm>
            <a:off x="3280757" y="2701129"/>
            <a:ext cx="1" cy="834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flipH="1">
            <a:off x="7636241" y="2701128"/>
            <a:ext cx="1010" cy="327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2913011" y="353551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4364611" y="3543854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 flipV="1">
            <a:off x="3648505" y="3853567"/>
            <a:ext cx="716106" cy="8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40" idx="2"/>
            <a:endCxn id="57" idx="0"/>
          </p:cNvCxnSpPr>
          <p:nvPr/>
        </p:nvCxnSpPr>
        <p:spPr>
          <a:xfrm>
            <a:off x="7636241" y="3664394"/>
            <a:ext cx="0" cy="852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617476" y="3861906"/>
            <a:ext cx="10187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>
            <a:off x="3280758" y="4171619"/>
            <a:ext cx="0" cy="345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2267590" y="4516970"/>
            <a:ext cx="2026335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 Data Block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6621354" y="1851478"/>
            <a:ext cx="1814624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Hash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5873005" y="1458077"/>
            <a:ext cx="205766" cy="7416598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4457619" y="5236930"/>
            <a:ext cx="30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Padded data </a:t>
            </a:r>
            <a:r>
              <a:rPr kumimoji="1" lang="en-US" altLang="ja-JP" b="1" i="1" dirty="0"/>
              <a:t>m</a:t>
            </a:r>
            <a:r>
              <a:rPr kumimoji="1" lang="en-US" altLang="ja-JP" b="1" dirty="0"/>
              <a:t> </a:t>
            </a:r>
            <a:r>
              <a:rPr kumimoji="1" lang="en-US" altLang="ja-JP" b="1" i="1" dirty="0"/>
              <a:t> </a:t>
            </a:r>
            <a:r>
              <a:rPr kumimoji="1" lang="en-US" altLang="ja-JP" b="1" dirty="0"/>
              <a:t>(to be signed)</a:t>
            </a:r>
            <a:endParaRPr kumimoji="1" lang="ja-JP" altLang="en-US" b="1" dirty="0"/>
          </a:p>
        </p:txBody>
      </p:sp>
      <p:sp>
        <p:nvSpPr>
          <p:cNvPr id="27" name="四角形: 角を丸くする 21">
            <a:extLst>
              <a:ext uri="{FF2B5EF4-FFF2-40B4-BE49-F238E27FC236}">
                <a16:creationId xmlns:a16="http://schemas.microsoft.com/office/drawing/2014/main" id="{CD6E697C-E64F-3A4D-85BA-7E089F34218D}"/>
              </a:ext>
            </a:extLst>
          </p:cNvPr>
          <p:cNvSpPr/>
          <p:nvPr/>
        </p:nvSpPr>
        <p:spPr>
          <a:xfrm>
            <a:off x="7160919" y="923827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Hash</a:t>
            </a:r>
          </a:p>
          <a:p>
            <a:pPr algn="ctr"/>
            <a:r>
              <a:rPr kumimoji="1" lang="en-US" altLang="ja-JP" b="1" dirty="0" err="1"/>
              <a:t>Func</a:t>
            </a:r>
            <a:endParaRPr kumimoji="1" lang="ja-JP" altLang="en-US" b="1" dirty="0"/>
          </a:p>
        </p:txBody>
      </p:sp>
      <p:cxnSp>
        <p:nvCxnSpPr>
          <p:cNvPr id="29" name="直線矢印コネクタ 16">
            <a:extLst>
              <a:ext uri="{FF2B5EF4-FFF2-40B4-BE49-F238E27FC236}">
                <a16:creationId xmlns:a16="http://schemas.microsoft.com/office/drawing/2014/main" id="{A4ADE102-FC40-954C-8DD1-CEB660719C1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528666" y="567960"/>
            <a:ext cx="0" cy="355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16">
            <a:extLst>
              <a:ext uri="{FF2B5EF4-FFF2-40B4-BE49-F238E27FC236}">
                <a16:creationId xmlns:a16="http://schemas.microsoft.com/office/drawing/2014/main" id="{B4A4A702-6AA2-D944-90FB-083515799D4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>
            <a:off x="7528666" y="1559931"/>
            <a:ext cx="0" cy="29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かっこ 53">
            <a:extLst>
              <a:ext uri="{FF2B5EF4-FFF2-40B4-BE49-F238E27FC236}">
                <a16:creationId xmlns:a16="http://schemas.microsoft.com/office/drawing/2014/main" id="{CAFBD647-23F8-9648-81FA-0B402446A2A3}"/>
              </a:ext>
            </a:extLst>
          </p:cNvPr>
          <p:cNvSpPr/>
          <p:nvPr/>
        </p:nvSpPr>
        <p:spPr>
          <a:xfrm rot="5400000">
            <a:off x="7481625" y="349050"/>
            <a:ext cx="311252" cy="4392903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0" name="四角形: 角を丸くする 21">
            <a:extLst>
              <a:ext uri="{FF2B5EF4-FFF2-40B4-BE49-F238E27FC236}">
                <a16:creationId xmlns:a16="http://schemas.microsoft.com/office/drawing/2014/main" id="{9D50EB6D-EA63-2543-A0B4-ADA4B2F9EBE2}"/>
              </a:ext>
            </a:extLst>
          </p:cNvPr>
          <p:cNvSpPr/>
          <p:nvPr/>
        </p:nvSpPr>
        <p:spPr>
          <a:xfrm>
            <a:off x="7268494" y="3028290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Hash</a:t>
            </a:r>
          </a:p>
          <a:p>
            <a:pPr algn="ctr"/>
            <a:r>
              <a:rPr kumimoji="1" lang="en-US" altLang="ja-JP" b="1" dirty="0" err="1"/>
              <a:t>Func</a:t>
            </a:r>
            <a:endParaRPr kumimoji="1" lang="ja-JP" altLang="en-US" b="1" dirty="0"/>
          </a:p>
        </p:txBody>
      </p:sp>
      <p:sp>
        <p:nvSpPr>
          <p:cNvPr id="46" name="右中かっこ 53">
            <a:extLst>
              <a:ext uri="{FF2B5EF4-FFF2-40B4-BE49-F238E27FC236}">
                <a16:creationId xmlns:a16="http://schemas.microsoft.com/office/drawing/2014/main" id="{70A23217-F7C5-2448-B5AD-0689DFE2D362}"/>
              </a:ext>
            </a:extLst>
          </p:cNvPr>
          <p:cNvSpPr/>
          <p:nvPr/>
        </p:nvSpPr>
        <p:spPr>
          <a:xfrm rot="5400000">
            <a:off x="3125131" y="931877"/>
            <a:ext cx="311252" cy="322725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8" name="正方形/長方形 10">
            <a:extLst>
              <a:ext uri="{FF2B5EF4-FFF2-40B4-BE49-F238E27FC236}">
                <a16:creationId xmlns:a16="http://schemas.microsoft.com/office/drawing/2014/main" id="{0AD61696-9150-FA4E-AC0A-B3658EE0D46B}"/>
              </a:ext>
            </a:extLst>
          </p:cNvPr>
          <p:cNvSpPr/>
          <p:nvPr/>
        </p:nvSpPr>
        <p:spPr>
          <a:xfrm>
            <a:off x="8572922" y="1854147"/>
            <a:ext cx="1260781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Octet (Salt)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2">
            <a:extLst>
              <a:ext uri="{FF2B5EF4-FFF2-40B4-BE49-F238E27FC236}">
                <a16:creationId xmlns:a16="http://schemas.microsoft.com/office/drawing/2014/main" id="{04D34A3D-5C67-3644-91C5-DA068A00F5AB}"/>
              </a:ext>
            </a:extLst>
          </p:cNvPr>
          <p:cNvSpPr/>
          <p:nvPr/>
        </p:nvSpPr>
        <p:spPr>
          <a:xfrm>
            <a:off x="6728929" y="4516970"/>
            <a:ext cx="1814624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Hash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">
            <a:extLst>
              <a:ext uri="{FF2B5EF4-FFF2-40B4-BE49-F238E27FC236}">
                <a16:creationId xmlns:a16="http://schemas.microsoft.com/office/drawing/2014/main" id="{6C12C218-4725-8F45-BBBA-796C10A6D89F}"/>
              </a:ext>
            </a:extLst>
          </p:cNvPr>
          <p:cNvSpPr/>
          <p:nvPr/>
        </p:nvSpPr>
        <p:spPr>
          <a:xfrm>
            <a:off x="1648089" y="1849919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1" name="Line Callout 2 (Accent Bar) 70">
            <a:extLst>
              <a:ext uri="{FF2B5EF4-FFF2-40B4-BE49-F238E27FC236}">
                <a16:creationId xmlns:a16="http://schemas.microsoft.com/office/drawing/2014/main" id="{26DDBB7F-85A8-1044-A47C-284D8ED79D3D}"/>
              </a:ext>
            </a:extLst>
          </p:cNvPr>
          <p:cNvSpPr/>
          <p:nvPr/>
        </p:nvSpPr>
        <p:spPr>
          <a:xfrm>
            <a:off x="4767051" y="1299686"/>
            <a:ext cx="1049147" cy="437322"/>
          </a:xfrm>
          <a:prstGeom prst="accentCallout2">
            <a:avLst>
              <a:gd name="adj1" fmla="val 18750"/>
              <a:gd name="adj2" fmla="val 94205"/>
              <a:gd name="adj3" fmla="val 18750"/>
              <a:gd name="adj4" fmla="val 103302"/>
              <a:gd name="adj5" fmla="val 156779"/>
              <a:gd name="adj6" fmla="val 144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74" name="正方形/長方形 6">
            <a:extLst>
              <a:ext uri="{FF2B5EF4-FFF2-40B4-BE49-F238E27FC236}">
                <a16:creationId xmlns:a16="http://schemas.microsoft.com/office/drawing/2014/main" id="{DB58B4C7-554F-2144-B4AE-E2ABDCC61F0B}"/>
              </a:ext>
            </a:extLst>
          </p:cNvPr>
          <p:cNvSpPr/>
          <p:nvPr/>
        </p:nvSpPr>
        <p:spPr>
          <a:xfrm>
            <a:off x="2850700" y="1849919"/>
            <a:ext cx="646197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5" name="正方形/長方形 52">
            <a:extLst>
              <a:ext uri="{FF2B5EF4-FFF2-40B4-BE49-F238E27FC236}">
                <a16:creationId xmlns:a16="http://schemas.microsoft.com/office/drawing/2014/main" id="{68FF0E52-90B0-4242-A7A0-9DA498A36E42}"/>
              </a:ext>
            </a:extLst>
          </p:cNvPr>
          <p:cNvSpPr/>
          <p:nvPr/>
        </p:nvSpPr>
        <p:spPr>
          <a:xfrm>
            <a:off x="8774675" y="4516970"/>
            <a:ext cx="907207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0xBC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10">
            <a:extLst>
              <a:ext uri="{FF2B5EF4-FFF2-40B4-BE49-F238E27FC236}">
                <a16:creationId xmlns:a16="http://schemas.microsoft.com/office/drawing/2014/main" id="{D375F7B7-03B3-EF48-8F26-69AFE171F85A}"/>
              </a:ext>
            </a:extLst>
          </p:cNvPr>
          <p:cNvSpPr/>
          <p:nvPr/>
        </p:nvSpPr>
        <p:spPr>
          <a:xfrm>
            <a:off x="3633602" y="1849919"/>
            <a:ext cx="1260781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Octet (Salt)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右中かっこ 7">
            <a:extLst>
              <a:ext uri="{FF2B5EF4-FFF2-40B4-BE49-F238E27FC236}">
                <a16:creationId xmlns:a16="http://schemas.microsoft.com/office/drawing/2014/main" id="{7705487C-35A0-FF4E-8704-9986A39965F7}"/>
              </a:ext>
            </a:extLst>
          </p:cNvPr>
          <p:cNvSpPr/>
          <p:nvPr/>
        </p:nvSpPr>
        <p:spPr>
          <a:xfrm rot="16200000">
            <a:off x="2090701" y="1146286"/>
            <a:ext cx="152848" cy="1049147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テキスト ボックス 9">
            <a:extLst>
              <a:ext uri="{FF2B5EF4-FFF2-40B4-BE49-F238E27FC236}">
                <a16:creationId xmlns:a16="http://schemas.microsoft.com/office/drawing/2014/main" id="{93342270-DBE2-154C-88DF-A7B07AA4B0FE}"/>
              </a:ext>
            </a:extLst>
          </p:cNvPr>
          <p:cNvSpPr txBox="1"/>
          <p:nvPr/>
        </p:nvSpPr>
        <p:spPr>
          <a:xfrm>
            <a:off x="1693568" y="124090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52ECF9-50F6-5E41-9932-74A4330468C7}"/>
              </a:ext>
            </a:extLst>
          </p:cNvPr>
          <p:cNvCxnSpPr>
            <a:cxnSpLocks/>
          </p:cNvCxnSpPr>
          <p:nvPr/>
        </p:nvCxnSpPr>
        <p:spPr>
          <a:xfrm>
            <a:off x="4128457" y="387275"/>
            <a:ext cx="646197" cy="159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2 (Accent Bar) 85">
            <a:extLst>
              <a:ext uri="{FF2B5EF4-FFF2-40B4-BE49-F238E27FC236}">
                <a16:creationId xmlns:a16="http://schemas.microsoft.com/office/drawing/2014/main" id="{AE9A9C40-97F7-6B47-BD39-644EE4B2F168}"/>
              </a:ext>
            </a:extLst>
          </p:cNvPr>
          <p:cNvSpPr/>
          <p:nvPr/>
        </p:nvSpPr>
        <p:spPr>
          <a:xfrm>
            <a:off x="2850701" y="305205"/>
            <a:ext cx="1354048" cy="437322"/>
          </a:xfrm>
          <a:prstGeom prst="accentCallout2">
            <a:avLst>
              <a:gd name="adj1" fmla="val 18750"/>
              <a:gd name="adj2" fmla="val 94205"/>
              <a:gd name="adj3" fmla="val 18750"/>
              <a:gd name="adj4" fmla="val 103302"/>
              <a:gd name="adj5" fmla="val 402768"/>
              <a:gd name="adj6" fmla="val 4333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Value</a:t>
            </a:r>
          </a:p>
        </p:txBody>
      </p:sp>
    </p:spTree>
    <p:extLst>
      <p:ext uri="{BB962C8B-B14F-4D97-AF65-F5344CB8AC3E}">
        <p14:creationId xmlns:p14="http://schemas.microsoft.com/office/powerpoint/2010/main" val="635363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CC6717-3235-C747-8D27-142D5F6EEA9C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CFDAEE-37B0-2045-A774-72D7B97D64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E5BCE4-8D0B-7648-84B9-837D0DA9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73712">
            <a:off x="1322426" y="4632344"/>
            <a:ext cx="545009" cy="27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34C95-4BF0-8741-AAD0-1644DC2C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53627">
            <a:off x="932047" y="4621389"/>
            <a:ext cx="463927" cy="463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E1DB8-DC1E-BA4D-9B6B-0D6D8F93D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1EC5-3325-5C4F-889D-41ED49F9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D7215-B6D7-E141-8B6B-2718F44F8392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322E09-A3D8-404A-897E-28A5DC08C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4DADED-93AD-A14F-B251-64787C02F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5" name="四角形: 角を丸くする 4">
            <a:extLst>
              <a:ext uri="{FF2B5EF4-FFF2-40B4-BE49-F238E27FC236}">
                <a16:creationId xmlns:a16="http://schemas.microsoft.com/office/drawing/2014/main" id="{813441B2-ED5C-D744-BF10-E3E688173C8B}"/>
              </a:ext>
            </a:extLst>
          </p:cNvPr>
          <p:cNvSpPr/>
          <p:nvPr/>
        </p:nvSpPr>
        <p:spPr>
          <a:xfrm>
            <a:off x="7673502" y="1045643"/>
            <a:ext cx="2112728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 for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6E07-E580-5044-8CB1-D71679D9F995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E161CE-712D-824C-BBE3-9F14F987B5A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27192" y="2542024"/>
            <a:ext cx="4374517" cy="535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EF7CF-C67D-4A42-89C9-55B43A51C941}"/>
              </a:ext>
            </a:extLst>
          </p:cNvPr>
          <p:cNvCxnSpPr>
            <a:cxnSpLocks/>
          </p:cNvCxnSpPr>
          <p:nvPr/>
        </p:nvCxnSpPr>
        <p:spPr>
          <a:xfrm flipH="1">
            <a:off x="3507988" y="2435762"/>
            <a:ext cx="4393613" cy="678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1790D-3DC1-8A45-9220-20470F67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296554" y="2896465"/>
            <a:ext cx="153073" cy="4847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3A6481-D962-C848-BFDA-1E4D57C9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709" y="3077331"/>
            <a:ext cx="353858" cy="357348"/>
          </a:xfrm>
          <a:prstGeom prst="rect">
            <a:avLst/>
          </a:prstGeom>
        </p:spPr>
      </p:pic>
      <p:sp>
        <p:nvSpPr>
          <p:cNvPr id="23" name="四角形: 角を丸くする 4">
            <a:extLst>
              <a:ext uri="{FF2B5EF4-FFF2-40B4-BE49-F238E27FC236}">
                <a16:creationId xmlns:a16="http://schemas.microsoft.com/office/drawing/2014/main" id="{BF69FFF3-DF52-6445-9EE2-183AF29B10DF}"/>
              </a:ext>
            </a:extLst>
          </p:cNvPr>
          <p:cNvSpPr/>
          <p:nvPr/>
        </p:nvSpPr>
        <p:spPr>
          <a:xfrm>
            <a:off x="4652367" y="2363350"/>
            <a:ext cx="2228572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</a:t>
            </a:r>
            <a:r>
              <a:rPr kumimoji="1" lang="en-US" altLang="ja-JP" b="1" dirty="0">
                <a:solidFill>
                  <a:srgbClr val="0070C0"/>
                </a:solidFill>
              </a:rPr>
              <a:t>Public Key with Signature</a:t>
            </a:r>
          </a:p>
        </p:txBody>
      </p:sp>
      <p:sp>
        <p:nvSpPr>
          <p:cNvPr id="28" name="四角形: 角を丸くする 4">
            <a:extLst>
              <a:ext uri="{FF2B5EF4-FFF2-40B4-BE49-F238E27FC236}">
                <a16:creationId xmlns:a16="http://schemas.microsoft.com/office/drawing/2014/main" id="{31114E97-3E7A-E74E-8152-B986A3DD78F3}"/>
              </a:ext>
            </a:extLst>
          </p:cNvPr>
          <p:cNvSpPr/>
          <p:nvPr/>
        </p:nvSpPr>
        <p:spPr>
          <a:xfrm>
            <a:off x="8070009" y="3457758"/>
            <a:ext cx="2375666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2) </a:t>
            </a:r>
            <a:r>
              <a:rPr kumimoji="1" lang="en-US" altLang="ja-JP" b="1" dirty="0">
                <a:solidFill>
                  <a:srgbClr val="0070C0"/>
                </a:solidFill>
              </a:rPr>
              <a:t>Verify Signature </a:t>
            </a:r>
            <a:r>
              <a:rPr kumimoji="1" lang="en-US" altLang="ja-JP" b="1" dirty="0">
                <a:solidFill>
                  <a:schemeClr val="tx1"/>
                </a:solidFill>
              </a:rPr>
              <a:t>of the Public key!</a:t>
            </a:r>
          </a:p>
        </p:txBody>
      </p:sp>
      <p:sp>
        <p:nvSpPr>
          <p:cNvPr id="30" name="四角形: 角を丸くする 4">
            <a:extLst>
              <a:ext uri="{FF2B5EF4-FFF2-40B4-BE49-F238E27FC236}">
                <a16:creationId xmlns:a16="http://schemas.microsoft.com/office/drawing/2014/main" id="{A38D926C-3891-9844-A74B-1AC9C012E300}"/>
              </a:ext>
            </a:extLst>
          </p:cNvPr>
          <p:cNvSpPr/>
          <p:nvPr/>
        </p:nvSpPr>
        <p:spPr>
          <a:xfrm>
            <a:off x="1949301" y="4518302"/>
            <a:ext cx="7533170" cy="4639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3) </a:t>
            </a:r>
            <a:r>
              <a:rPr kumimoji="1" lang="en-US" altLang="ja-JP" b="1" dirty="0">
                <a:solidFill>
                  <a:srgbClr val="FF0000"/>
                </a:solidFill>
              </a:rPr>
              <a:t>Sharing AES/HMAC Key </a:t>
            </a:r>
            <a:r>
              <a:rPr kumimoji="1" lang="en-US" altLang="ja-JP" b="1" dirty="0">
                <a:solidFill>
                  <a:schemeClr val="tx1"/>
                </a:solidFill>
              </a:rPr>
              <a:t>using Public Key Encryption (e.g., ECDH+AES)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EB157-666F-3F44-8898-788807B78213}"/>
              </a:ext>
            </a:extLst>
          </p:cNvPr>
          <p:cNvCxnSpPr>
            <a:cxnSpLocks/>
          </p:cNvCxnSpPr>
          <p:nvPr/>
        </p:nvCxnSpPr>
        <p:spPr>
          <a:xfrm>
            <a:off x="2720875" y="5965532"/>
            <a:ext cx="605186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4">
            <a:extLst>
              <a:ext uri="{FF2B5EF4-FFF2-40B4-BE49-F238E27FC236}">
                <a16:creationId xmlns:a16="http://schemas.microsoft.com/office/drawing/2014/main" id="{64F121F6-EE46-8D4C-A510-F9CA3D742180}"/>
              </a:ext>
            </a:extLst>
          </p:cNvPr>
          <p:cNvSpPr/>
          <p:nvPr/>
        </p:nvSpPr>
        <p:spPr>
          <a:xfrm>
            <a:off x="3913515" y="5561393"/>
            <a:ext cx="3499675" cy="8247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4) Send AES-Encrypted Data with </a:t>
            </a:r>
            <a:r>
              <a:rPr kumimoji="1" lang="en-US" altLang="ja-JP" b="1" dirty="0">
                <a:solidFill>
                  <a:srgbClr val="FF0000"/>
                </a:solidFill>
              </a:rPr>
              <a:t>HMAC </a:t>
            </a:r>
          </a:p>
        </p:txBody>
      </p:sp>
      <p:sp>
        <p:nvSpPr>
          <p:cNvPr id="42" name="四角形: 角を丸くする 4">
            <a:extLst>
              <a:ext uri="{FF2B5EF4-FFF2-40B4-BE49-F238E27FC236}">
                <a16:creationId xmlns:a16="http://schemas.microsoft.com/office/drawing/2014/main" id="{54F66F1B-F123-4E4A-A19B-8DD0EBBECB97}"/>
              </a:ext>
            </a:extLst>
          </p:cNvPr>
          <p:cNvSpPr/>
          <p:nvPr/>
        </p:nvSpPr>
        <p:spPr>
          <a:xfrm>
            <a:off x="8943171" y="5568740"/>
            <a:ext cx="2072816" cy="8247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5) AES-Decrypt and Check </a:t>
            </a:r>
            <a:r>
              <a:rPr kumimoji="1" lang="en-US" altLang="ja-JP" b="1" dirty="0">
                <a:solidFill>
                  <a:srgbClr val="FF0000"/>
                </a:solidFill>
              </a:rPr>
              <a:t>HMAC</a:t>
            </a:r>
            <a:r>
              <a:rPr kumimoji="1" lang="en-US" altLang="ja-JP" b="1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43" name="Picture 60">
            <a:extLst>
              <a:ext uri="{FF2B5EF4-FFF2-40B4-BE49-F238E27FC236}">
                <a16:creationId xmlns:a16="http://schemas.microsoft.com/office/drawing/2014/main" id="{F24EFFE5-3760-904C-B05D-D27666621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8404" y="5277721"/>
            <a:ext cx="598353" cy="6361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A2356F-E40E-714F-A1F2-AF1013ED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73712">
            <a:off x="10050256" y="4548195"/>
            <a:ext cx="545009" cy="2725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38D378B-3DC2-A340-A567-7600AB34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53627">
            <a:off x="9659877" y="4537240"/>
            <a:ext cx="463927" cy="463927"/>
          </a:xfrm>
          <a:prstGeom prst="rect">
            <a:avLst/>
          </a:prstGeom>
        </p:spPr>
      </p:pic>
      <p:sp>
        <p:nvSpPr>
          <p:cNvPr id="48" name="四角形: 角を丸くする 4">
            <a:extLst>
              <a:ext uri="{FF2B5EF4-FFF2-40B4-BE49-F238E27FC236}">
                <a16:creationId xmlns:a16="http://schemas.microsoft.com/office/drawing/2014/main" id="{1B234B58-D120-5947-8975-AD1EBF596D12}"/>
              </a:ext>
            </a:extLst>
          </p:cNvPr>
          <p:cNvSpPr/>
          <p:nvPr/>
        </p:nvSpPr>
        <p:spPr>
          <a:xfrm>
            <a:off x="1552115" y="3491515"/>
            <a:ext cx="2375666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2) </a:t>
            </a:r>
            <a:r>
              <a:rPr kumimoji="1" lang="en-US" altLang="ja-JP" b="1" dirty="0">
                <a:solidFill>
                  <a:srgbClr val="0070C0"/>
                </a:solidFill>
              </a:rPr>
              <a:t>Verify Signature </a:t>
            </a:r>
            <a:r>
              <a:rPr kumimoji="1" lang="en-US" altLang="ja-JP" b="1" dirty="0">
                <a:solidFill>
                  <a:schemeClr val="tx1"/>
                </a:solidFill>
              </a:rPr>
              <a:t>of the Public key!</a:t>
            </a:r>
          </a:p>
        </p:txBody>
      </p:sp>
      <p:sp>
        <p:nvSpPr>
          <p:cNvPr id="49" name="四角形: 角を丸くする 4">
            <a:extLst>
              <a:ext uri="{FF2B5EF4-FFF2-40B4-BE49-F238E27FC236}">
                <a16:creationId xmlns:a16="http://schemas.microsoft.com/office/drawing/2014/main" id="{8BB928BF-619E-4646-B07E-2BA747CE1CC3}"/>
              </a:ext>
            </a:extLst>
          </p:cNvPr>
          <p:cNvSpPr/>
          <p:nvPr/>
        </p:nvSpPr>
        <p:spPr>
          <a:xfrm>
            <a:off x="1645439" y="1046996"/>
            <a:ext cx="2112728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 for Encryption</a:t>
            </a:r>
          </a:p>
        </p:txBody>
      </p:sp>
      <p:sp>
        <p:nvSpPr>
          <p:cNvPr id="50" name="四角形: 角を丸くする 4">
            <a:extLst>
              <a:ext uri="{FF2B5EF4-FFF2-40B4-BE49-F238E27FC236}">
                <a16:creationId xmlns:a16="http://schemas.microsoft.com/office/drawing/2014/main" id="{E238C371-8D6C-2740-85A1-FBF3E7812E4B}"/>
              </a:ext>
            </a:extLst>
          </p:cNvPr>
          <p:cNvSpPr/>
          <p:nvPr/>
        </p:nvSpPr>
        <p:spPr>
          <a:xfrm>
            <a:off x="449508" y="5569119"/>
            <a:ext cx="2072816" cy="8247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5) AES-Decrypt and Check </a:t>
            </a:r>
            <a:r>
              <a:rPr kumimoji="1" lang="en-US" altLang="ja-JP" b="1" dirty="0">
                <a:solidFill>
                  <a:srgbClr val="FF0000"/>
                </a:solidFill>
              </a:rPr>
              <a:t>HMAC</a:t>
            </a:r>
            <a:r>
              <a:rPr kumimoji="1" lang="en-US" altLang="ja-JP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2" name="Horizontal Scroll 51">
            <a:extLst>
              <a:ext uri="{FF2B5EF4-FFF2-40B4-BE49-F238E27FC236}">
                <a16:creationId xmlns:a16="http://schemas.microsoft.com/office/drawing/2014/main" id="{B935B77D-EDA7-C949-AE08-27B38EB5D434}"/>
              </a:ext>
            </a:extLst>
          </p:cNvPr>
          <p:cNvSpPr/>
          <p:nvPr/>
        </p:nvSpPr>
        <p:spPr>
          <a:xfrm>
            <a:off x="8080631" y="2376813"/>
            <a:ext cx="580935" cy="409972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</a:t>
            </a:r>
          </a:p>
        </p:txBody>
      </p:sp>
      <p:sp>
        <p:nvSpPr>
          <p:cNvPr id="53" name="Horizontal Scroll 52">
            <a:extLst>
              <a:ext uri="{FF2B5EF4-FFF2-40B4-BE49-F238E27FC236}">
                <a16:creationId xmlns:a16="http://schemas.microsoft.com/office/drawing/2014/main" id="{FB35BF63-EFB1-344A-9354-CD0B4F04D6FC}"/>
              </a:ext>
            </a:extLst>
          </p:cNvPr>
          <p:cNvSpPr/>
          <p:nvPr/>
        </p:nvSpPr>
        <p:spPr>
          <a:xfrm>
            <a:off x="2735460" y="2445045"/>
            <a:ext cx="580935" cy="409972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</a:t>
            </a:r>
          </a:p>
        </p:txBody>
      </p:sp>
      <p:sp>
        <p:nvSpPr>
          <p:cNvPr id="54" name="Horizontal Scroll 53">
            <a:extLst>
              <a:ext uri="{FF2B5EF4-FFF2-40B4-BE49-F238E27FC236}">
                <a16:creationId xmlns:a16="http://schemas.microsoft.com/office/drawing/2014/main" id="{E8112F8E-483B-DF44-A462-CB47ECB90965}"/>
              </a:ext>
            </a:extLst>
          </p:cNvPr>
          <p:cNvSpPr/>
          <p:nvPr/>
        </p:nvSpPr>
        <p:spPr>
          <a:xfrm>
            <a:off x="7531763" y="3263499"/>
            <a:ext cx="580935" cy="409972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</a:t>
            </a:r>
          </a:p>
        </p:txBody>
      </p:sp>
      <p:sp>
        <p:nvSpPr>
          <p:cNvPr id="55" name="Horizontal Scroll 54">
            <a:extLst>
              <a:ext uri="{FF2B5EF4-FFF2-40B4-BE49-F238E27FC236}">
                <a16:creationId xmlns:a16="http://schemas.microsoft.com/office/drawing/2014/main" id="{16B19253-591B-7545-BB83-BB83A172D71C}"/>
              </a:ext>
            </a:extLst>
          </p:cNvPr>
          <p:cNvSpPr/>
          <p:nvPr/>
        </p:nvSpPr>
        <p:spPr>
          <a:xfrm>
            <a:off x="3296726" y="3176666"/>
            <a:ext cx="580935" cy="409972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7180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1853</Words>
  <Application>Microsoft Macintosh PowerPoint</Application>
  <PresentationFormat>Widescreen</PresentationFormat>
  <Paragraphs>527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348</cp:revision>
  <dcterms:created xsi:type="dcterms:W3CDTF">2019-07-26T09:39:50Z</dcterms:created>
  <dcterms:modified xsi:type="dcterms:W3CDTF">2019-10-20T11:22:03Z</dcterms:modified>
</cp:coreProperties>
</file>