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/>
    <p:restoredTop sz="94828"/>
  </p:normalViewPr>
  <p:slideViewPr>
    <p:cSldViewPr snapToGrid="0" snapToObjects="1">
      <p:cViewPr varScale="1">
        <p:scale>
          <a:sx n="125" d="100"/>
          <a:sy n="125" d="100"/>
        </p:scale>
        <p:origin x="1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wing@isc.tamu.edu" TargetMode="External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30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90F78-A66C-B242-A933-635361816CE0}"/>
              </a:ext>
            </a:extLst>
          </p:cNvPr>
          <p:cNvSpPr/>
          <p:nvPr/>
        </p:nvSpPr>
        <p:spPr>
          <a:xfrm>
            <a:off x="5280659" y="628650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F9136-5C27-654D-BB68-2BF122A51274}"/>
              </a:ext>
            </a:extLst>
          </p:cNvPr>
          <p:cNvSpPr/>
          <p:nvPr/>
        </p:nvSpPr>
        <p:spPr>
          <a:xfrm>
            <a:off x="7620012" y="884038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43389-F742-7545-93F8-CE5FB7188C84}"/>
              </a:ext>
            </a:extLst>
          </p:cNvPr>
          <p:cNvCxnSpPr>
            <a:cxnSpLocks/>
          </p:cNvCxnSpPr>
          <p:nvPr/>
        </p:nvCxnSpPr>
        <p:spPr>
          <a:xfrm>
            <a:off x="7577163" y="628650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415C-DA17-8143-B7B1-148A758D8A68}"/>
              </a:ext>
            </a:extLst>
          </p:cNvPr>
          <p:cNvSpPr/>
          <p:nvPr/>
        </p:nvSpPr>
        <p:spPr>
          <a:xfrm>
            <a:off x="2988954" y="758309"/>
            <a:ext cx="1645913" cy="620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D0338-2F72-174B-9083-83430C0DE7A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634867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14F978-7D0A-C440-909A-C97FE6E839AC}"/>
              </a:ext>
            </a:extLst>
          </p:cNvPr>
          <p:cNvSpPr txBox="1"/>
          <p:nvPr/>
        </p:nvSpPr>
        <p:spPr>
          <a:xfrm>
            <a:off x="545041" y="745539"/>
            <a:ext cx="17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chars password</a:t>
            </a:r>
            <a:br>
              <a:rPr lang="en-US" dirty="0"/>
            </a:br>
            <a:r>
              <a:rPr lang="en-US" dirty="0"/>
              <a:t>(A-Za-z0-9)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800A-BAFC-B740-9066-ACB9D36F235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343162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E2C66CF0-C6EF-A749-A846-B214FA013871}"/>
              </a:ext>
            </a:extLst>
          </p:cNvPr>
          <p:cNvSpPr/>
          <p:nvPr/>
        </p:nvSpPr>
        <p:spPr>
          <a:xfrm>
            <a:off x="4177667" y="116446"/>
            <a:ext cx="914400" cy="3314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949"/>
              <a:gd name="adj6" fmla="val -95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cost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7CEF15-5609-E546-A278-3E7D5CCF4BBA}"/>
              </a:ext>
            </a:extLst>
          </p:cNvPr>
          <p:cNvSpPr/>
          <p:nvPr/>
        </p:nvSpPr>
        <p:spPr>
          <a:xfrm>
            <a:off x="5933577" y="2988946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15964E-0980-D246-B7D3-0C76780A6770}"/>
              </a:ext>
            </a:extLst>
          </p:cNvPr>
          <p:cNvSpPr/>
          <p:nvPr/>
        </p:nvSpPr>
        <p:spPr>
          <a:xfrm>
            <a:off x="8241860" y="3244333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Total 2</a:t>
            </a:r>
            <a:r>
              <a:rPr lang="en-US" baseline="30000" dirty="0">
                <a:solidFill>
                  <a:srgbClr val="FF0000"/>
                </a:solidFill>
              </a:rPr>
              <a:t>128 </a:t>
            </a:r>
            <a:r>
              <a:rPr lang="en-US" dirty="0">
                <a:solidFill>
                  <a:srgbClr val="FF0000"/>
                </a:solidFill>
              </a:rPr>
              <a:t>x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0F551-ABE2-E042-9848-06467EB51368}"/>
              </a:ext>
            </a:extLst>
          </p:cNvPr>
          <p:cNvCxnSpPr>
            <a:cxnSpLocks/>
          </p:cNvCxnSpPr>
          <p:nvPr/>
        </p:nvCxnSpPr>
        <p:spPr>
          <a:xfrm>
            <a:off x="8230081" y="2988946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802C9-AA2A-C549-ADD5-D452E06AF1B8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Derivation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E05C-527E-AE44-8ED0-D74D9516201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0659" y="3429000"/>
            <a:ext cx="652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9E578-6882-0846-A8B7-44C8BB618FD4}"/>
              </a:ext>
            </a:extLst>
          </p:cNvPr>
          <p:cNvSpPr txBox="1"/>
          <p:nvPr/>
        </p:nvSpPr>
        <p:spPr>
          <a:xfrm>
            <a:off x="51564" y="2964301"/>
            <a:ext cx="311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chars password (A-Za-z0-9)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0CD93-55B6-FA4C-9A3D-370B406327CB}"/>
              </a:ext>
            </a:extLst>
          </p:cNvPr>
          <p:cNvCxnSpPr>
            <a:cxnSpLocks/>
          </p:cNvCxnSpPr>
          <p:nvPr/>
        </p:nvCxnSpPr>
        <p:spPr>
          <a:xfrm>
            <a:off x="2980802" y="3179410"/>
            <a:ext cx="638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71243D84-FF37-F44E-9879-D1B7DB6FC954}"/>
              </a:ext>
            </a:extLst>
          </p:cNvPr>
          <p:cNvSpPr/>
          <p:nvPr/>
        </p:nvSpPr>
        <p:spPr>
          <a:xfrm>
            <a:off x="4922028" y="2267074"/>
            <a:ext cx="2577463" cy="331468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46984"/>
              <a:gd name="adj6" fmla="val -27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computational cost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F5AAD-2739-434A-BA0E-43B26A9A4230}"/>
              </a:ext>
            </a:extLst>
          </p:cNvPr>
          <p:cNvCxnSpPr>
            <a:cxnSpLocks/>
          </p:cNvCxnSpPr>
          <p:nvPr/>
        </p:nvCxnSpPr>
        <p:spPr>
          <a:xfrm>
            <a:off x="2988954" y="370903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981844-7925-0F46-B973-D0CFE2E0D513}"/>
              </a:ext>
            </a:extLst>
          </p:cNvPr>
          <p:cNvSpPr txBox="1"/>
          <p:nvPr/>
        </p:nvSpPr>
        <p:spPr>
          <a:xfrm>
            <a:off x="863042" y="3507487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 bytes random salt</a:t>
            </a:r>
          </a:p>
        </p:txBody>
      </p:sp>
    </p:spTree>
    <p:extLst>
      <p:ext uri="{BB962C8B-B14F-4D97-AF65-F5344CB8AC3E}">
        <p14:creationId xmlns:p14="http://schemas.microsoft.com/office/powerpoint/2010/main" val="22010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48FFF-7F0D-8442-9E76-B5E58576910E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 (KDF)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048F2-68BD-1640-B8A6-A312C4F55BA7}"/>
              </a:ext>
            </a:extLst>
          </p:cNvPr>
          <p:cNvSpPr txBox="1"/>
          <p:nvPr/>
        </p:nvSpPr>
        <p:spPr>
          <a:xfrm>
            <a:off x="538705" y="3105833"/>
            <a:ext cx="214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Password/</a:t>
            </a:r>
          </a:p>
          <a:p>
            <a:r>
              <a:rPr lang="en-US" b="1" dirty="0"/>
              <a:t>Binary master secret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4E476-D878-9E44-9309-5FBEF367B7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84934" y="3428999"/>
            <a:ext cx="9498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6F70-A071-624E-B3B5-D5045FF01B4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80659" y="3429000"/>
            <a:ext cx="957298" cy="1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9DB47-A374-CB46-AC08-21853B61EA5D}"/>
              </a:ext>
            </a:extLst>
          </p:cNvPr>
          <p:cNvSpPr txBox="1"/>
          <p:nvPr/>
        </p:nvSpPr>
        <p:spPr>
          <a:xfrm>
            <a:off x="6237957" y="3120387"/>
            <a:ext cx="20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128/192/256bits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AES Encryption Key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0C97B7D6-D327-104E-BBE4-AD2DA3589102}"/>
              </a:ext>
            </a:extLst>
          </p:cNvPr>
          <p:cNvSpPr/>
          <p:nvPr/>
        </p:nvSpPr>
        <p:spPr>
          <a:xfrm>
            <a:off x="4922028" y="2267073"/>
            <a:ext cx="3924792" cy="446027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05982"/>
              <a:gd name="adj6" fmla="val -2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Simple binary representation, complex cryptographic operation,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1907F-D621-5C47-9689-8D543707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83" y="3064101"/>
            <a:ext cx="746716" cy="75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32B70-6D52-2C46-B204-11B4F901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74" y="2776935"/>
            <a:ext cx="354477" cy="6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46A60-8574-E843-9BE7-301ECBAF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524000"/>
            <a:ext cx="24892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C78FD-D4C3-DC41-9626-67F05D632A61}"/>
              </a:ext>
            </a:extLst>
          </p:cNvPr>
          <p:cNvSpPr/>
          <p:nvPr/>
        </p:nvSpPr>
        <p:spPr>
          <a:xfrm>
            <a:off x="6585902" y="4613255"/>
            <a:ext cx="341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Original images are given by Larry Ewing (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3"/>
              </a:rPr>
              <a:t>lewing@isc.tamu.edu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F256-D18E-1A42-8CA9-E035033F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1569720"/>
            <a:ext cx="2489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05655C-9BD5-C94B-96C7-E65CD24FD3FF}"/>
              </a:ext>
            </a:extLst>
          </p:cNvPr>
          <p:cNvSpPr/>
          <p:nvPr/>
        </p:nvSpPr>
        <p:spPr>
          <a:xfrm>
            <a:off x="4514850" y="2653284"/>
            <a:ext cx="1965960" cy="775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D63B3-48DE-884B-8A89-A6BFE88F436A}"/>
              </a:ext>
            </a:extLst>
          </p:cNvPr>
          <p:cNvSpPr txBox="1"/>
          <p:nvPr/>
        </p:nvSpPr>
        <p:spPr>
          <a:xfrm>
            <a:off x="4051149" y="2133785"/>
            <a:ext cx="27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with ECB mode</a:t>
            </a:r>
          </a:p>
        </p:txBody>
      </p:sp>
    </p:spTree>
    <p:extLst>
      <p:ext uri="{BB962C8B-B14F-4D97-AF65-F5344CB8AC3E}">
        <p14:creationId xmlns:p14="http://schemas.microsoft.com/office/powerpoint/2010/main" val="30759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62" y="4455577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7350588" y="4388225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858571" y="2054430"/>
            <a:ext cx="5976028" cy="36470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984838" y="1869765"/>
            <a:ext cx="1755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Browser/Node.js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2941856" y="4357883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AES-CBC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443522" y="4861557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9544" y="4861556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108216" y="4404356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354212" y="4861556"/>
            <a:ext cx="996376" cy="206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56" y="4457067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8803354" y="3360429"/>
            <a:ext cx="323442" cy="2352613"/>
          </a:xfrm>
          <a:prstGeom prst="leftBrace">
            <a:avLst>
              <a:gd name="adj1" fmla="val 54933"/>
              <a:gd name="adj2" fmla="val 66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10018475" y="4687236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E66D9-DD2D-E24C-A183-DF8058D7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70" y="2522134"/>
            <a:ext cx="646216" cy="64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46D1A-B9DE-6D44-B338-309D3C6A576B}"/>
              </a:ext>
            </a:extLst>
          </p:cNvPr>
          <p:cNvSpPr txBox="1"/>
          <p:nvPr/>
        </p:nvSpPr>
        <p:spPr>
          <a:xfrm>
            <a:off x="1707220" y="518902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8F755-A65F-424D-AC19-24BF31DE6ADE}"/>
              </a:ext>
            </a:extLst>
          </p:cNvPr>
          <p:cNvSpPr txBox="1"/>
          <p:nvPr/>
        </p:nvSpPr>
        <p:spPr>
          <a:xfrm>
            <a:off x="1374560" y="3124002"/>
            <a:ext cx="157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/</a:t>
            </a:r>
            <a:r>
              <a:rPr lang="en-US"/>
              <a:t>Master Secret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0965EC-8608-B84F-AF07-251D298AC32F}"/>
              </a:ext>
            </a:extLst>
          </p:cNvPr>
          <p:cNvSpPr/>
          <p:nvPr/>
        </p:nvSpPr>
        <p:spPr>
          <a:xfrm>
            <a:off x="2941856" y="2341568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256bits Key Derivation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849B6A-9625-2942-9895-66CE87F45DD8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2330186" y="2845242"/>
            <a:ext cx="61167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9351A6-B3AB-A741-99D6-42516D5C92DF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3740700" y="3348915"/>
            <a:ext cx="0" cy="10089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60BD1E-BE59-0743-AAFD-3AEB67B2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894" y="3533580"/>
            <a:ext cx="470226" cy="474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5E1238-7B74-7F45-B115-0AE4A7176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368" y="3524779"/>
            <a:ext cx="396533" cy="7294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054586-5F8F-EA45-9028-B27BEE61118C}"/>
              </a:ext>
            </a:extLst>
          </p:cNvPr>
          <p:cNvSpPr txBox="1"/>
          <p:nvPr/>
        </p:nvSpPr>
        <p:spPr>
          <a:xfrm>
            <a:off x="9980015" y="3748720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KDF Parameters</a:t>
            </a:r>
          </a:p>
        </p:txBody>
      </p:sp>
    </p:spTree>
    <p:extLst>
      <p:ext uri="{BB962C8B-B14F-4D97-AF65-F5344CB8AC3E}">
        <p14:creationId xmlns:p14="http://schemas.microsoft.com/office/powerpoint/2010/main" val="4794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799BB-89AA-B646-B8E1-C6F0C10DA2D5}"/>
              </a:ext>
            </a:extLst>
          </p:cNvPr>
          <p:cNvSpPr/>
          <p:nvPr/>
        </p:nvSpPr>
        <p:spPr>
          <a:xfrm>
            <a:off x="4073236" y="1781297"/>
            <a:ext cx="2291938" cy="1311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Password-based Key Derivation Function 2 (PBKDF2, RFC8018)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F13B87-5584-884F-B62A-60505ADC4CF0}"/>
              </a:ext>
            </a:extLst>
          </p:cNvPr>
          <p:cNvCxnSpPr>
            <a:cxnSpLocks/>
          </p:cNvCxnSpPr>
          <p:nvPr/>
        </p:nvCxnSpPr>
        <p:spPr>
          <a:xfrm>
            <a:off x="3348842" y="194161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7B401-03FD-D041-986B-7C49A760F620}"/>
              </a:ext>
            </a:extLst>
          </p:cNvPr>
          <p:cNvSpPr txBox="1"/>
          <p:nvPr/>
        </p:nvSpPr>
        <p:spPr>
          <a:xfrm>
            <a:off x="2277843" y="1745673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549A-A7AE-974C-A308-E48DFB804542}"/>
              </a:ext>
            </a:extLst>
          </p:cNvPr>
          <p:cNvSpPr txBox="1"/>
          <p:nvPr/>
        </p:nvSpPr>
        <p:spPr>
          <a:xfrm>
            <a:off x="1982710" y="2381437"/>
            <a:ext cx="15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F1952-CF4E-C64C-B202-58A365FDE485}"/>
              </a:ext>
            </a:extLst>
          </p:cNvPr>
          <p:cNvCxnSpPr>
            <a:cxnSpLocks/>
          </p:cNvCxnSpPr>
          <p:nvPr/>
        </p:nvCxnSpPr>
        <p:spPr>
          <a:xfrm>
            <a:off x="3348842" y="256517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0311C-0A1B-C940-95BC-493EF4EA356A}"/>
              </a:ext>
            </a:extLst>
          </p:cNvPr>
          <p:cNvCxnSpPr>
            <a:cxnSpLocks/>
          </p:cNvCxnSpPr>
          <p:nvPr/>
        </p:nvCxnSpPr>
        <p:spPr>
          <a:xfrm>
            <a:off x="3348842" y="2923231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BE71A3-9938-3F41-AAF0-973F1188A204}"/>
              </a:ext>
            </a:extLst>
          </p:cNvPr>
          <p:cNvSpPr txBox="1"/>
          <p:nvPr/>
        </p:nvSpPr>
        <p:spPr>
          <a:xfrm>
            <a:off x="1795468" y="2738565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Iteration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F6550-1E9C-AE45-9B04-28298C866978}"/>
              </a:ext>
            </a:extLst>
          </p:cNvPr>
          <p:cNvSpPr txBox="1"/>
          <p:nvPr/>
        </p:nvSpPr>
        <p:spPr>
          <a:xfrm>
            <a:off x="7204417" y="2252221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23594-1652-CC4E-9C82-0A4784E1BCF0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365174" y="2436887"/>
            <a:ext cx="8392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D6F6D-20CF-3E4A-AFA2-99969E817C5D}"/>
              </a:ext>
            </a:extLst>
          </p:cNvPr>
          <p:cNvSpPr/>
          <p:nvPr/>
        </p:nvSpPr>
        <p:spPr>
          <a:xfrm>
            <a:off x="4073236" y="4164650"/>
            <a:ext cx="2291938" cy="109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HMAC-based Key Derivation Function 2 (HKDF, RFC5869)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B48A83-01D1-234F-A8A2-79F31A90E6AE}"/>
              </a:ext>
            </a:extLst>
          </p:cNvPr>
          <p:cNvCxnSpPr>
            <a:cxnSpLocks/>
          </p:cNvCxnSpPr>
          <p:nvPr/>
        </p:nvCxnSpPr>
        <p:spPr>
          <a:xfrm>
            <a:off x="3348842" y="436908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BDFA6E-3FA0-5A42-832A-3A6B0012B716}"/>
              </a:ext>
            </a:extLst>
          </p:cNvPr>
          <p:cNvSpPr txBox="1"/>
          <p:nvPr/>
        </p:nvSpPr>
        <p:spPr>
          <a:xfrm>
            <a:off x="1911911" y="4167505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Secret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F0558-8AA9-EC45-87BF-7FC11A64D420}"/>
              </a:ext>
            </a:extLst>
          </p:cNvPr>
          <p:cNvSpPr txBox="1"/>
          <p:nvPr/>
        </p:nvSpPr>
        <p:spPr>
          <a:xfrm>
            <a:off x="2009060" y="494132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CCB7C0-8D61-854E-906D-0B176FF2941A}"/>
              </a:ext>
            </a:extLst>
          </p:cNvPr>
          <p:cNvCxnSpPr>
            <a:cxnSpLocks/>
          </p:cNvCxnSpPr>
          <p:nvPr/>
        </p:nvCxnSpPr>
        <p:spPr>
          <a:xfrm>
            <a:off x="3348842" y="5103968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42610-5428-6B4C-96C4-214EDB282111}"/>
              </a:ext>
            </a:extLst>
          </p:cNvPr>
          <p:cNvSpPr txBox="1"/>
          <p:nvPr/>
        </p:nvSpPr>
        <p:spPr>
          <a:xfrm>
            <a:off x="7204417" y="451575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2E93A-0ADA-EA43-A7F5-99ED4851C10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65174" y="4713009"/>
            <a:ext cx="839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2 (No Border) 28">
            <a:extLst>
              <a:ext uri="{FF2B5EF4-FFF2-40B4-BE49-F238E27FC236}">
                <a16:creationId xmlns:a16="http://schemas.microsoft.com/office/drawing/2014/main" id="{FBEDE9C2-8CEB-DA40-A6B9-68A89BC66351}"/>
              </a:ext>
            </a:extLst>
          </p:cNvPr>
          <p:cNvSpPr/>
          <p:nvPr/>
        </p:nvSpPr>
        <p:spPr>
          <a:xfrm>
            <a:off x="6784795" y="1039218"/>
            <a:ext cx="3914873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involves large computational cost to increase the attack cost.</a:t>
            </a:r>
          </a:p>
        </p:txBody>
      </p:sp>
      <p:sp>
        <p:nvSpPr>
          <p:cNvPr id="30" name="Line Callout 2 (No Border) 29">
            <a:extLst>
              <a:ext uri="{FF2B5EF4-FFF2-40B4-BE49-F238E27FC236}">
                <a16:creationId xmlns:a16="http://schemas.microsoft.com/office/drawing/2014/main" id="{0E3EC175-75FB-1046-99A8-AF7C6D701915}"/>
              </a:ext>
            </a:extLst>
          </p:cNvPr>
          <p:cNvSpPr/>
          <p:nvPr/>
        </p:nvSpPr>
        <p:spPr>
          <a:xfrm>
            <a:off x="6936574" y="3422569"/>
            <a:ext cx="4428111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assumes a relatively long-enough master secret like &gt; 80 bits. This is employed mainly to remove the bias of distribution.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0C256D1-1B95-7B45-8FC8-8F5D07C355AA}"/>
              </a:ext>
            </a:extLst>
          </p:cNvPr>
          <p:cNvSpPr/>
          <p:nvPr/>
        </p:nvSpPr>
        <p:spPr>
          <a:xfrm flipH="1">
            <a:off x="1614408" y="2115005"/>
            <a:ext cx="157184" cy="977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4EB7A-5009-B14D-868A-89C38020DC25}"/>
              </a:ext>
            </a:extLst>
          </p:cNvPr>
          <p:cNvSpPr txBox="1"/>
          <p:nvPr/>
        </p:nvSpPr>
        <p:spPr>
          <a:xfrm>
            <a:off x="884352" y="23993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F8659BB-F495-9E4C-BA2C-1D261354C048}"/>
              </a:ext>
            </a:extLst>
          </p:cNvPr>
          <p:cNvSpPr/>
          <p:nvPr/>
        </p:nvSpPr>
        <p:spPr>
          <a:xfrm flipH="1">
            <a:off x="1762172" y="4549314"/>
            <a:ext cx="220538" cy="803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9CB6E-97DE-6345-9543-0E726BE023DF}"/>
              </a:ext>
            </a:extLst>
          </p:cNvPr>
          <p:cNvSpPr txBox="1"/>
          <p:nvPr/>
        </p:nvSpPr>
        <p:spPr>
          <a:xfrm>
            <a:off x="998821" y="47664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B1526-1794-EC45-B022-8227AF8C04DC}"/>
              </a:ext>
            </a:extLst>
          </p:cNvPr>
          <p:cNvSpPr txBox="1"/>
          <p:nvPr/>
        </p:nvSpPr>
        <p:spPr>
          <a:xfrm>
            <a:off x="2106599" y="2055198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9D8091-F2FE-DD41-A459-2B4253841971}"/>
              </a:ext>
            </a:extLst>
          </p:cNvPr>
          <p:cNvCxnSpPr>
            <a:cxnSpLocks/>
          </p:cNvCxnSpPr>
          <p:nvPr/>
        </p:nvCxnSpPr>
        <p:spPr>
          <a:xfrm>
            <a:off x="3338020" y="222726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6C0FBA-F946-FC46-AFBB-99583AFFBC08}"/>
              </a:ext>
            </a:extLst>
          </p:cNvPr>
          <p:cNvSpPr txBox="1"/>
          <p:nvPr/>
        </p:nvSpPr>
        <p:spPr>
          <a:xfrm>
            <a:off x="2092419" y="4549314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C4D1C-7C9B-B240-AAF7-857B574752F0}"/>
              </a:ext>
            </a:extLst>
          </p:cNvPr>
          <p:cNvCxnSpPr>
            <a:cxnSpLocks/>
          </p:cNvCxnSpPr>
          <p:nvPr/>
        </p:nvCxnSpPr>
        <p:spPr>
          <a:xfrm>
            <a:off x="3323840" y="4721383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2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15438-2A56-6547-B056-FFA9024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94" y="593767"/>
            <a:ext cx="83185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1DC56-EB70-024E-BA8A-161A2FB5A679}"/>
              </a:ext>
            </a:extLst>
          </p:cNvPr>
          <p:cNvSpPr txBox="1"/>
          <p:nvPr/>
        </p:nvSpPr>
        <p:spPr>
          <a:xfrm>
            <a:off x="2788342" y="267849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6A80D-E0AD-6B4D-BF10-EBB2263E6F6C}"/>
              </a:ext>
            </a:extLst>
          </p:cNvPr>
          <p:cNvCxnSpPr>
            <a:cxnSpLocks/>
          </p:cNvCxnSpPr>
          <p:nvPr/>
        </p:nvCxnSpPr>
        <p:spPr>
          <a:xfrm>
            <a:off x="1723733" y="1667396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A68734-1E16-1842-B08D-F6328630A035}"/>
              </a:ext>
            </a:extLst>
          </p:cNvPr>
          <p:cNvSpPr/>
          <p:nvPr/>
        </p:nvSpPr>
        <p:spPr>
          <a:xfrm>
            <a:off x="1628336" y="2038524"/>
            <a:ext cx="5772321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1CF19-BD5F-DD41-8057-AA2D204A176D}"/>
              </a:ext>
            </a:extLst>
          </p:cNvPr>
          <p:cNvCxnSpPr>
            <a:cxnSpLocks/>
          </p:cNvCxnSpPr>
          <p:nvPr/>
        </p:nvCxnSpPr>
        <p:spPr>
          <a:xfrm>
            <a:off x="1723733" y="1870130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Callout 2 (Accent Bar) 12">
            <a:extLst>
              <a:ext uri="{FF2B5EF4-FFF2-40B4-BE49-F238E27FC236}">
                <a16:creationId xmlns:a16="http://schemas.microsoft.com/office/drawing/2014/main" id="{022B49C5-37D0-C045-A462-C00C0EC7E0D3}"/>
              </a:ext>
            </a:extLst>
          </p:cNvPr>
          <p:cNvSpPr/>
          <p:nvPr/>
        </p:nvSpPr>
        <p:spPr>
          <a:xfrm>
            <a:off x="5659112" y="1562820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064525B6-6841-594D-AAD0-690760370AAF}"/>
              </a:ext>
            </a:extLst>
          </p:cNvPr>
          <p:cNvSpPr/>
          <p:nvPr/>
        </p:nvSpPr>
        <p:spPr>
          <a:xfrm>
            <a:off x="5659111" y="1111354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5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F84CE-CB29-4E4F-8A48-1B682C27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393950"/>
            <a:ext cx="6654800" cy="207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EE5E9-29BB-A04A-80F2-5B26D7BF565E}"/>
              </a:ext>
            </a:extLst>
          </p:cNvPr>
          <p:cNvSpPr txBox="1"/>
          <p:nvPr/>
        </p:nvSpPr>
        <p:spPr>
          <a:xfrm>
            <a:off x="4383086" y="372538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CD89A-7E72-2D4F-85A4-0E27B4BC8B7F}"/>
              </a:ext>
            </a:extLst>
          </p:cNvPr>
          <p:cNvSpPr/>
          <p:nvPr/>
        </p:nvSpPr>
        <p:spPr>
          <a:xfrm>
            <a:off x="3209839" y="3368982"/>
            <a:ext cx="577232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F52C71-9AC0-2F46-88BC-BEE39E3FC01C}"/>
              </a:ext>
            </a:extLst>
          </p:cNvPr>
          <p:cNvSpPr/>
          <p:nvPr/>
        </p:nvSpPr>
        <p:spPr>
          <a:xfrm>
            <a:off x="7240615" y="2750353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1374BC5-9276-9843-B4A4-61E4BD52E2F3}"/>
              </a:ext>
            </a:extLst>
          </p:cNvPr>
          <p:cNvSpPr/>
          <p:nvPr/>
        </p:nvSpPr>
        <p:spPr>
          <a:xfrm>
            <a:off x="7240614" y="2298887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53DA5-CFA5-604C-B215-85171C97361E}"/>
              </a:ext>
            </a:extLst>
          </p:cNvPr>
          <p:cNvCxnSpPr>
            <a:cxnSpLocks/>
          </p:cNvCxnSpPr>
          <p:nvPr/>
        </p:nvCxnSpPr>
        <p:spPr>
          <a:xfrm>
            <a:off x="3245464" y="2964452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A6696-9026-0D49-8E16-89787360CDD6}"/>
              </a:ext>
            </a:extLst>
          </p:cNvPr>
          <p:cNvCxnSpPr>
            <a:cxnSpLocks/>
          </p:cNvCxnSpPr>
          <p:nvPr/>
        </p:nvCxnSpPr>
        <p:spPr>
          <a:xfrm>
            <a:off x="3245464" y="3167186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1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48840-1E86-084F-9006-34C53B37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91956" y="4318210"/>
            <a:ext cx="695926" cy="3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D74C0-8CE0-B64C-BE3A-EFEB1C10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02" y="4144228"/>
            <a:ext cx="219766" cy="695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464D5-2192-1B49-A33A-69346E43A9F9}"/>
              </a:ext>
            </a:extLst>
          </p:cNvPr>
          <p:cNvSpPr txBox="1"/>
          <p:nvPr/>
        </p:nvSpPr>
        <p:spPr>
          <a:xfrm>
            <a:off x="6797680" y="4354293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8C0DD-E420-9849-921F-403DABB752F3}"/>
              </a:ext>
            </a:extLst>
          </p:cNvPr>
          <p:cNvSpPr txBox="1"/>
          <p:nvPr/>
        </p:nvSpPr>
        <p:spPr>
          <a:xfrm>
            <a:off x="3496334" y="4307525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012C5661-F307-CD49-8EF7-29DC44C4A60E}"/>
              </a:ext>
            </a:extLst>
          </p:cNvPr>
          <p:cNvSpPr/>
          <p:nvPr/>
        </p:nvSpPr>
        <p:spPr>
          <a:xfrm rot="5400000">
            <a:off x="5781328" y="392122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5B52-51B8-AA4F-9071-9B97585A5773}"/>
              </a:ext>
            </a:extLst>
          </p:cNvPr>
          <p:cNvSpPr txBox="1"/>
          <p:nvPr/>
        </p:nvSpPr>
        <p:spPr>
          <a:xfrm>
            <a:off x="5733875" y="4344636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F73D2B-50E5-B541-BAE1-7567EF33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79" y="206717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D1F97A-44F5-0745-9770-437F17B30E2F}"/>
              </a:ext>
            </a:extLst>
          </p:cNvPr>
          <p:cNvSpPr txBox="1"/>
          <p:nvPr/>
        </p:nvSpPr>
        <p:spPr>
          <a:xfrm>
            <a:off x="1542976" y="416782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F2D335-F574-224A-A172-90CA3E86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624" y="1559447"/>
            <a:ext cx="897261" cy="9538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4DA211-6F4E-3945-8355-1E81AD54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23" y="1559448"/>
            <a:ext cx="953873" cy="953873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6D574A-6309-C84C-ABF8-57B267667C76}"/>
              </a:ext>
            </a:extLst>
          </p:cNvPr>
          <p:cNvSpPr/>
          <p:nvPr/>
        </p:nvSpPr>
        <p:spPr>
          <a:xfrm>
            <a:off x="2234652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Encrypt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FB9AE-D985-A64F-B77F-56ADD2F066E2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1458096" y="2036383"/>
            <a:ext cx="77655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02ABA-7841-4449-968B-EE52F770EB9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3372271" y="2036383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8830D6-D625-8043-BF28-C69BD2EE89F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03462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8EEA087-05E6-8A49-B5E2-6934BE417BAB}"/>
              </a:ext>
            </a:extLst>
          </p:cNvPr>
          <p:cNvSpPr/>
          <p:nvPr/>
        </p:nvSpPr>
        <p:spPr>
          <a:xfrm>
            <a:off x="5532595" y="17940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85D8AA9-A230-C249-B3F2-C31DD811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67" y="1559445"/>
            <a:ext cx="897261" cy="9538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61B1FD8-A3C4-5244-832E-AFC3E9AF3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552" y="1559444"/>
            <a:ext cx="953873" cy="953873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4F4944C-D38D-6545-B581-9861A3E89AFE}"/>
              </a:ext>
            </a:extLst>
          </p:cNvPr>
          <p:cNvSpPr/>
          <p:nvPr/>
        </p:nvSpPr>
        <p:spPr>
          <a:xfrm>
            <a:off x="8487581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Decrypt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80579-B623-B547-BF67-3416AC0330C3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752228" y="2036382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79FFAB-B6CE-4F4C-A3E4-6BEA101EC2DF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9625200" y="2036381"/>
            <a:ext cx="73535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37B4EE-A5E3-E941-8C2F-8E2C6BE84DC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6391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55E79D6B-B874-2B40-8402-DEDF8753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08429" y="450510"/>
            <a:ext cx="695926" cy="3479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B92294-2B8B-3044-8255-F4C56361E5DA}"/>
              </a:ext>
            </a:extLst>
          </p:cNvPr>
          <p:cNvSpPr txBox="1"/>
          <p:nvPr/>
        </p:nvSpPr>
        <p:spPr>
          <a:xfrm>
            <a:off x="7721545" y="445035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EBCD1A-F122-8E4C-9BF3-C9A18DD3A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388" y="2232808"/>
            <a:ext cx="815111" cy="5449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CAB6B10-3173-DF46-AAFA-1C3521066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919" y="2173615"/>
            <a:ext cx="731995" cy="73199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E813D6A-3E90-3A4B-BCFE-F4AA49F4F996}"/>
              </a:ext>
            </a:extLst>
          </p:cNvPr>
          <p:cNvSpPr txBox="1"/>
          <p:nvPr/>
        </p:nvSpPr>
        <p:spPr>
          <a:xfrm>
            <a:off x="379979" y="3012593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Anyone can encrypt information only with public key without knowing private key!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15D119-EFB6-EF4A-9FE6-710056C44BB2}"/>
              </a:ext>
            </a:extLst>
          </p:cNvPr>
          <p:cNvSpPr txBox="1"/>
          <p:nvPr/>
        </p:nvSpPr>
        <p:spPr>
          <a:xfrm>
            <a:off x="6632906" y="3012592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the private key owner can decrypt the information encrypted under its paired public key.</a:t>
            </a:r>
          </a:p>
        </p:txBody>
      </p:sp>
    </p:spTree>
    <p:extLst>
      <p:ext uri="{BB962C8B-B14F-4D97-AF65-F5344CB8AC3E}">
        <p14:creationId xmlns:p14="http://schemas.microsoft.com/office/powerpoint/2010/main" val="264532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B395E-90A2-804F-8735-2EE9672C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80150" y="6207514"/>
            <a:ext cx="695926" cy="34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9AEC0-4D77-BF46-A3CE-DA98C1A2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096" y="6033532"/>
            <a:ext cx="219766" cy="695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6ED22-6B06-8949-AC52-74399E6A0A69}"/>
              </a:ext>
            </a:extLst>
          </p:cNvPr>
          <p:cNvSpPr txBox="1"/>
          <p:nvPr/>
        </p:nvSpPr>
        <p:spPr>
          <a:xfrm>
            <a:off x="10185874" y="6243597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35A06-1986-774C-8FC7-C4C93AC8758A}"/>
              </a:ext>
            </a:extLst>
          </p:cNvPr>
          <p:cNvSpPr txBox="1"/>
          <p:nvPr/>
        </p:nvSpPr>
        <p:spPr>
          <a:xfrm>
            <a:off x="6884528" y="6196829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AEACC31C-114E-A342-9CF6-BA8603CA6968}"/>
              </a:ext>
            </a:extLst>
          </p:cNvPr>
          <p:cNvSpPr/>
          <p:nvPr/>
        </p:nvSpPr>
        <p:spPr>
          <a:xfrm rot="5400000">
            <a:off x="9169522" y="581053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932D-137F-094E-BD9F-3CC41D5BF4A3}"/>
              </a:ext>
            </a:extLst>
          </p:cNvPr>
          <p:cNvSpPr txBox="1"/>
          <p:nvPr/>
        </p:nvSpPr>
        <p:spPr>
          <a:xfrm>
            <a:off x="9122069" y="6233940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1C3B2B-D7F5-D649-BC1A-BBD83E7765A7}"/>
              </a:ext>
            </a:extLst>
          </p:cNvPr>
          <p:cNvSpPr/>
          <p:nvPr/>
        </p:nvSpPr>
        <p:spPr>
          <a:xfrm>
            <a:off x="7696682" y="73662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110DDE-2D16-9443-93B0-DC30E2699CD4}"/>
              </a:ext>
            </a:extLst>
          </p:cNvPr>
          <p:cNvSpPr/>
          <p:nvPr/>
        </p:nvSpPr>
        <p:spPr>
          <a:xfrm>
            <a:off x="196849" y="1797215"/>
            <a:ext cx="1544594" cy="13221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ECC Key Pair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1EEF5-8FA9-544A-A5D1-24A50D1F61C0}"/>
              </a:ext>
            </a:extLst>
          </p:cNvPr>
          <p:cNvCxnSpPr/>
          <p:nvPr/>
        </p:nvCxnSpPr>
        <p:spPr>
          <a:xfrm>
            <a:off x="1741443" y="2106130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D2832-0C4F-CD43-AFA6-1F4C3AB8F0C1}"/>
              </a:ext>
            </a:extLst>
          </p:cNvPr>
          <p:cNvCxnSpPr/>
          <p:nvPr/>
        </p:nvCxnSpPr>
        <p:spPr>
          <a:xfrm>
            <a:off x="1741443" y="2888725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F632189-2B99-2F45-B2A5-AF275680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40" y="747234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1ED66-25AA-8348-81E6-AF5E380FF0C9}"/>
              </a:ext>
            </a:extLst>
          </p:cNvPr>
          <p:cNvSpPr txBox="1"/>
          <p:nvPr/>
        </p:nvSpPr>
        <p:spPr>
          <a:xfrm>
            <a:off x="5601704" y="905801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720EA4-D1DA-6C44-AA5B-D3014E1E0E3F}"/>
              </a:ext>
            </a:extLst>
          </p:cNvPr>
          <p:cNvCxnSpPr>
            <a:cxnSpLocks/>
          </p:cNvCxnSpPr>
          <p:nvPr/>
        </p:nvCxnSpPr>
        <p:spPr>
          <a:xfrm>
            <a:off x="6851682" y="1071219"/>
            <a:ext cx="8276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186C6D-8F24-0B49-9DC8-F71E15EAD57A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8834301" y="1405924"/>
            <a:ext cx="44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972A9-69B8-D14C-87C6-737314377E67}"/>
              </a:ext>
            </a:extLst>
          </p:cNvPr>
          <p:cNvSpPr txBox="1"/>
          <p:nvPr/>
        </p:nvSpPr>
        <p:spPr>
          <a:xfrm>
            <a:off x="9281751" y="1221258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7191BD-9E1F-DD45-B07B-7D00D4A7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016" y="2654298"/>
            <a:ext cx="567708" cy="5677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8A1A20-9D10-0942-A521-F23A846DD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697" y="1850561"/>
            <a:ext cx="457200" cy="4617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B6EA16-B714-0C4F-9C52-B90C14E0D041}"/>
              </a:ext>
            </a:extLst>
          </p:cNvPr>
          <p:cNvSpPr txBox="1"/>
          <p:nvPr/>
        </p:nvSpPr>
        <p:spPr>
          <a:xfrm>
            <a:off x="1741443" y="1758249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Ephemeral Private Key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DDBC02-3A86-154B-9343-D518BDD2B2CE}"/>
              </a:ext>
            </a:extLst>
          </p:cNvPr>
          <p:cNvSpPr txBox="1"/>
          <p:nvPr/>
        </p:nvSpPr>
        <p:spPr>
          <a:xfrm>
            <a:off x="1797847" y="2568820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Ephemeral Public Key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635BB0AF-F6DF-F944-8E68-603B90F31EB5}"/>
              </a:ext>
            </a:extLst>
          </p:cNvPr>
          <p:cNvSpPr/>
          <p:nvPr/>
        </p:nvSpPr>
        <p:spPr>
          <a:xfrm>
            <a:off x="2298905" y="983707"/>
            <a:ext cx="2886035" cy="612648"/>
          </a:xfrm>
          <a:prstGeom prst="accentCallout2">
            <a:avLst>
              <a:gd name="adj1" fmla="val 18751"/>
              <a:gd name="adj2" fmla="val -1918"/>
              <a:gd name="adj3" fmla="val 18750"/>
              <a:gd name="adj4" fmla="val -6637"/>
              <a:gd name="adj5" fmla="val 137647"/>
              <a:gd name="adj6" fmla="val -134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Used at encryption side with destination’s public key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11DCBC5-5656-B643-8731-CBA030076D5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656897" y="1712084"/>
            <a:ext cx="4041082" cy="36933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Callout 2 (Accent Bar) 42">
            <a:extLst>
              <a:ext uri="{FF2B5EF4-FFF2-40B4-BE49-F238E27FC236}">
                <a16:creationId xmlns:a16="http://schemas.microsoft.com/office/drawing/2014/main" id="{C740AE7E-8035-0D42-BC6B-617D9A3C828D}"/>
              </a:ext>
            </a:extLst>
          </p:cNvPr>
          <p:cNvSpPr/>
          <p:nvPr/>
        </p:nvSpPr>
        <p:spPr>
          <a:xfrm>
            <a:off x="2152463" y="3772757"/>
            <a:ext cx="2912529" cy="737443"/>
          </a:xfrm>
          <a:prstGeom prst="accentCallout2">
            <a:avLst>
              <a:gd name="adj1" fmla="val 19889"/>
              <a:gd name="adj2" fmla="val 962"/>
              <a:gd name="adj3" fmla="val 19888"/>
              <a:gd name="adj4" fmla="val -2605"/>
              <a:gd name="adj5" fmla="val -88720"/>
              <a:gd name="adj6" fmla="val -75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Sent with encrypted data </a:t>
            </a:r>
            <a:r>
              <a:rPr lang="en-US" dirty="0">
                <a:solidFill>
                  <a:schemeClr val="tx1"/>
                </a:solidFill>
              </a:rPr>
              <a:t>and used at decryption side with destination’s private key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BF0EB6A-D989-FD46-9B73-A2DF57EA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78039" y="5042621"/>
            <a:ext cx="695926" cy="3479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3AA553E-32D7-FD49-8605-CF939E4FC7C9}"/>
              </a:ext>
            </a:extLst>
          </p:cNvPr>
          <p:cNvSpPr txBox="1"/>
          <p:nvPr/>
        </p:nvSpPr>
        <p:spPr>
          <a:xfrm>
            <a:off x="5634294" y="503193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23D3A5D-9CAC-1544-9438-001162CA0CC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727724" y="2938152"/>
            <a:ext cx="3940462" cy="158966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4E613A-79BB-3C4E-BB13-B5E819D2839F}"/>
              </a:ext>
            </a:extLst>
          </p:cNvPr>
          <p:cNvCxnSpPr>
            <a:cxnSpLocks/>
          </p:cNvCxnSpPr>
          <p:nvPr/>
        </p:nvCxnSpPr>
        <p:spPr>
          <a:xfrm>
            <a:off x="7014417" y="5207966"/>
            <a:ext cx="635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87EE3D-3EFD-1D46-9236-42F3D380FE15}"/>
              </a:ext>
            </a:extLst>
          </p:cNvPr>
          <p:cNvSpPr/>
          <p:nvPr/>
        </p:nvSpPr>
        <p:spPr>
          <a:xfrm>
            <a:off x="7668186" y="418587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E983F4-16C4-0040-AA76-79C2C7794DFD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8805805" y="4855174"/>
            <a:ext cx="446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EE7E8B-D557-054C-80CF-98FA587BC4A5}"/>
              </a:ext>
            </a:extLst>
          </p:cNvPr>
          <p:cNvSpPr txBox="1"/>
          <p:nvPr/>
        </p:nvSpPr>
        <p:spPr>
          <a:xfrm>
            <a:off x="9251958" y="4670508"/>
            <a:ext cx="21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A45EFD-F912-8C4B-8624-F3B7BFEE5C54}"/>
              </a:ext>
            </a:extLst>
          </p:cNvPr>
          <p:cNvCxnSpPr>
            <a:cxnSpLocks/>
          </p:cNvCxnSpPr>
          <p:nvPr/>
        </p:nvCxnSpPr>
        <p:spPr>
          <a:xfrm>
            <a:off x="7524411" y="3194357"/>
            <a:ext cx="0" cy="338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6EC34FC-B359-0543-8D3C-547BDE2821EE}"/>
              </a:ext>
            </a:extLst>
          </p:cNvPr>
          <p:cNvSpPr txBox="1"/>
          <p:nvPr/>
        </p:nvSpPr>
        <p:spPr>
          <a:xfrm>
            <a:off x="6709860" y="2859604"/>
            <a:ext cx="16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Encryption side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B2BA3-5FA2-E645-A16B-D277EA175258}"/>
              </a:ext>
            </a:extLst>
          </p:cNvPr>
          <p:cNvSpPr txBox="1"/>
          <p:nvPr/>
        </p:nvSpPr>
        <p:spPr>
          <a:xfrm>
            <a:off x="6697838" y="3437768"/>
            <a:ext cx="16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Decryption side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36D47DE-7B3F-D04F-91A2-F8171D8E0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616" y="3376366"/>
            <a:ext cx="9613363" cy="1530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25D1116F-659C-EC4E-BC76-C00D88FAD5F6}"/>
              </a:ext>
            </a:extLst>
          </p:cNvPr>
          <p:cNvSpPr/>
          <p:nvPr/>
        </p:nvSpPr>
        <p:spPr>
          <a:xfrm>
            <a:off x="9937612" y="1578978"/>
            <a:ext cx="484632" cy="309153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BF9918-E89D-454B-B4A4-068F1EE94A1E}"/>
              </a:ext>
            </a:extLst>
          </p:cNvPr>
          <p:cNvSpPr txBox="1"/>
          <p:nvPr/>
        </p:nvSpPr>
        <p:spPr>
          <a:xfrm>
            <a:off x="9829607" y="2938152"/>
            <a:ext cx="7006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Equal</a:t>
            </a:r>
          </a:p>
        </p:txBody>
      </p:sp>
    </p:spTree>
    <p:extLst>
      <p:ext uri="{BB962C8B-B14F-4D97-AF65-F5344CB8AC3E}">
        <p14:creationId xmlns:p14="http://schemas.microsoft.com/office/powerpoint/2010/main" val="19443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3C8295C-1C9C-0B48-B59F-AFB9AF182170}"/>
              </a:ext>
            </a:extLst>
          </p:cNvPr>
          <p:cNvSpPr txBox="1"/>
          <p:nvPr/>
        </p:nvSpPr>
        <p:spPr>
          <a:xfrm flipH="1">
            <a:off x="636221" y="561953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04A182-F843-DE45-BCF3-2072BFFC0982}"/>
              </a:ext>
            </a:extLst>
          </p:cNvPr>
          <p:cNvSpPr/>
          <p:nvPr/>
        </p:nvSpPr>
        <p:spPr>
          <a:xfrm>
            <a:off x="2673563" y="388886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FD451E7-84C5-FF4A-AB61-9BA0356C58F5}"/>
              </a:ext>
            </a:extLst>
          </p:cNvPr>
          <p:cNvSpPr/>
          <p:nvPr/>
        </p:nvSpPr>
        <p:spPr>
          <a:xfrm>
            <a:off x="5966872" y="388885"/>
            <a:ext cx="1523024" cy="99246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B10CFE-6158-2A43-A118-0D7D8B3CAB25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159245" y="885118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DEA29D-9855-0846-BF34-423DA2C2437E}"/>
              </a:ext>
            </a:extLst>
          </p:cNvPr>
          <p:cNvCxnSpPr>
            <a:cxnSpLocks/>
            <a:stCxn id="35" idx="3"/>
            <a:endCxn id="62" idx="3"/>
          </p:cNvCxnSpPr>
          <p:nvPr/>
        </p:nvCxnSpPr>
        <p:spPr>
          <a:xfrm>
            <a:off x="4196587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A615002-64CA-CD42-89A6-21F390536854}"/>
              </a:ext>
            </a:extLst>
          </p:cNvPr>
          <p:cNvCxnSpPr>
            <a:cxnSpLocks/>
            <a:stCxn id="53" idx="3"/>
            <a:endCxn id="35" idx="2"/>
          </p:cNvCxnSpPr>
          <p:nvPr/>
        </p:nvCxnSpPr>
        <p:spPr>
          <a:xfrm flipV="1">
            <a:off x="2564867" y="1381350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82BCE03-7679-3641-B682-E4FFECE6A257}"/>
              </a:ext>
            </a:extLst>
          </p:cNvPr>
          <p:cNvSpPr txBox="1"/>
          <p:nvPr/>
        </p:nvSpPr>
        <p:spPr>
          <a:xfrm>
            <a:off x="1213150" y="1539730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3DD14-DB8E-0647-86CB-FEC75C885B07}"/>
              </a:ext>
            </a:extLst>
          </p:cNvPr>
          <p:cNvCxnSpPr>
            <a:cxnSpLocks/>
            <a:stCxn id="40" idx="3"/>
            <a:endCxn id="102" idx="1"/>
          </p:cNvCxnSpPr>
          <p:nvPr/>
        </p:nvCxnSpPr>
        <p:spPr>
          <a:xfrm>
            <a:off x="7489896" y="885118"/>
            <a:ext cx="652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1692DB-0E1F-5248-A473-E10C80DE041F}"/>
              </a:ext>
            </a:extLst>
          </p:cNvPr>
          <p:cNvSpPr txBox="1"/>
          <p:nvPr/>
        </p:nvSpPr>
        <p:spPr>
          <a:xfrm flipH="1">
            <a:off x="4761728" y="700452"/>
            <a:ext cx="6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CF192A-0B94-A740-8EE5-88DA49063F89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>
            <a:off x="5401731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BDD2FE9-716E-EA4B-B824-8852DD23CF80}"/>
              </a:ext>
            </a:extLst>
          </p:cNvPr>
          <p:cNvCxnSpPr>
            <a:cxnSpLocks/>
            <a:stCxn id="74" idx="3"/>
            <a:endCxn id="40" idx="2"/>
          </p:cNvCxnSpPr>
          <p:nvPr/>
        </p:nvCxnSpPr>
        <p:spPr>
          <a:xfrm flipV="1">
            <a:off x="6109343" y="1381350"/>
            <a:ext cx="619041" cy="4815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A416881-79E3-DF49-829C-C34E645142E0}"/>
              </a:ext>
            </a:extLst>
          </p:cNvPr>
          <p:cNvSpPr txBox="1"/>
          <p:nvPr/>
        </p:nvSpPr>
        <p:spPr>
          <a:xfrm>
            <a:off x="4755854" y="1678229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AA9BAD-E51C-4347-8298-EAF98486F485}"/>
              </a:ext>
            </a:extLst>
          </p:cNvPr>
          <p:cNvSpPr txBox="1"/>
          <p:nvPr/>
        </p:nvSpPr>
        <p:spPr>
          <a:xfrm>
            <a:off x="8142803" y="700452"/>
            <a:ext cx="125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3AAEDC-32A4-1542-9D05-3040A9387F21}"/>
              </a:ext>
            </a:extLst>
          </p:cNvPr>
          <p:cNvSpPr txBox="1"/>
          <p:nvPr/>
        </p:nvSpPr>
        <p:spPr>
          <a:xfrm flipH="1">
            <a:off x="636221" y="3298889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10A482D-6026-A54C-B302-92E6A150448A}"/>
              </a:ext>
            </a:extLst>
          </p:cNvPr>
          <p:cNvSpPr/>
          <p:nvPr/>
        </p:nvSpPr>
        <p:spPr>
          <a:xfrm>
            <a:off x="2673563" y="3125822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AE16DC2-90F4-5249-8C57-3C2F32189B5C}"/>
              </a:ext>
            </a:extLst>
          </p:cNvPr>
          <p:cNvSpPr/>
          <p:nvPr/>
        </p:nvSpPr>
        <p:spPr>
          <a:xfrm>
            <a:off x="6120508" y="5143532"/>
            <a:ext cx="1768603" cy="80471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2824B7-3C7A-C748-9CBA-8F1A7BC1C36A}"/>
              </a:ext>
            </a:extLst>
          </p:cNvPr>
          <p:cNvCxnSpPr>
            <a:cxnSpLocks/>
            <a:stCxn id="113" idx="1"/>
            <a:endCxn id="115" idx="1"/>
          </p:cNvCxnSpPr>
          <p:nvPr/>
        </p:nvCxnSpPr>
        <p:spPr>
          <a:xfrm flipV="1">
            <a:off x="2159245" y="3622054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652C420-EFFF-E14D-B034-1D5F58669B38}"/>
              </a:ext>
            </a:extLst>
          </p:cNvPr>
          <p:cNvCxnSpPr>
            <a:cxnSpLocks/>
            <a:stCxn id="115" idx="3"/>
            <a:endCxn id="123" idx="3"/>
          </p:cNvCxnSpPr>
          <p:nvPr/>
        </p:nvCxnSpPr>
        <p:spPr>
          <a:xfrm flipV="1">
            <a:off x="4196587" y="3621346"/>
            <a:ext cx="375396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593C813-49F8-6841-9E28-5953122A3FEF}"/>
              </a:ext>
            </a:extLst>
          </p:cNvPr>
          <p:cNvCxnSpPr>
            <a:cxnSpLocks/>
            <a:stCxn id="121" idx="3"/>
            <a:endCxn id="115" idx="2"/>
          </p:cNvCxnSpPr>
          <p:nvPr/>
        </p:nvCxnSpPr>
        <p:spPr>
          <a:xfrm flipV="1">
            <a:off x="2564867" y="4118286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E388964-FF88-FA45-9D9C-874D5D20C714}"/>
              </a:ext>
            </a:extLst>
          </p:cNvPr>
          <p:cNvSpPr txBox="1"/>
          <p:nvPr/>
        </p:nvSpPr>
        <p:spPr>
          <a:xfrm>
            <a:off x="1213150" y="4276666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13ACB5-86CB-9647-9F96-1CE950DD4BA3}"/>
              </a:ext>
            </a:extLst>
          </p:cNvPr>
          <p:cNvCxnSpPr>
            <a:cxnSpLocks/>
            <a:stCxn id="116" idx="3"/>
            <a:endCxn id="127" idx="1"/>
          </p:cNvCxnSpPr>
          <p:nvPr/>
        </p:nvCxnSpPr>
        <p:spPr>
          <a:xfrm flipV="1">
            <a:off x="7889111" y="5545888"/>
            <a:ext cx="5552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54113B2-902D-7F43-A30D-41FF059B2587}"/>
              </a:ext>
            </a:extLst>
          </p:cNvPr>
          <p:cNvSpPr txBox="1"/>
          <p:nvPr/>
        </p:nvSpPr>
        <p:spPr>
          <a:xfrm flipH="1">
            <a:off x="4571983" y="3159681"/>
            <a:ext cx="121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Encryption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3998F9-A0CC-9444-B548-E9EE3759DBA6}"/>
              </a:ext>
            </a:extLst>
          </p:cNvPr>
          <p:cNvCxnSpPr>
            <a:cxnSpLocks/>
            <a:stCxn id="167" idx="3"/>
            <a:endCxn id="116" idx="1"/>
          </p:cNvCxnSpPr>
          <p:nvPr/>
        </p:nvCxnSpPr>
        <p:spPr>
          <a:xfrm>
            <a:off x="5580427" y="5545889"/>
            <a:ext cx="54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09CD14D-B58A-E740-BFEF-C23C148D1E8E}"/>
              </a:ext>
            </a:extLst>
          </p:cNvPr>
          <p:cNvCxnSpPr>
            <a:cxnSpLocks/>
            <a:stCxn id="126" idx="3"/>
            <a:endCxn id="116" idx="2"/>
          </p:cNvCxnSpPr>
          <p:nvPr/>
        </p:nvCxnSpPr>
        <p:spPr>
          <a:xfrm flipV="1">
            <a:off x="6462516" y="5948245"/>
            <a:ext cx="542294" cy="5260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D44375A-48D9-8D49-BA62-225E3B5E4A44}"/>
              </a:ext>
            </a:extLst>
          </p:cNvPr>
          <p:cNvSpPr txBox="1"/>
          <p:nvPr/>
        </p:nvSpPr>
        <p:spPr>
          <a:xfrm>
            <a:off x="5109027" y="6289624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BCE17AC-C535-4543-8F6D-211742D75CC8}"/>
              </a:ext>
            </a:extLst>
          </p:cNvPr>
          <p:cNvSpPr txBox="1"/>
          <p:nvPr/>
        </p:nvSpPr>
        <p:spPr>
          <a:xfrm>
            <a:off x="8444401" y="5361222"/>
            <a:ext cx="1252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560D66A2-B03E-9F4A-918D-10C098ABEB58}"/>
              </a:ext>
            </a:extLst>
          </p:cNvPr>
          <p:cNvSpPr/>
          <p:nvPr/>
        </p:nvSpPr>
        <p:spPr>
          <a:xfrm>
            <a:off x="6120509" y="3125821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 (Key Wrapping)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16CD1F3-CECD-6249-B32A-2B98B76862CE}"/>
              </a:ext>
            </a:extLst>
          </p:cNvPr>
          <p:cNvCxnSpPr>
            <a:cxnSpLocks/>
            <a:stCxn id="123" idx="1"/>
            <a:endCxn id="131" idx="1"/>
          </p:cNvCxnSpPr>
          <p:nvPr/>
        </p:nvCxnSpPr>
        <p:spPr>
          <a:xfrm>
            <a:off x="5785771" y="3621346"/>
            <a:ext cx="334738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D2764F5-D7DF-2B48-9E9F-77B1E5E6F9C7}"/>
              </a:ext>
            </a:extLst>
          </p:cNvPr>
          <p:cNvSpPr txBox="1"/>
          <p:nvPr/>
        </p:nvSpPr>
        <p:spPr>
          <a:xfrm>
            <a:off x="4196587" y="5361223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Key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DDA084E-3D05-2D40-BFD2-F05BB66342D3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7889112" y="3622054"/>
            <a:ext cx="5552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59C76DD-E2D0-8B42-AF9A-731EB8B4A6B9}"/>
              </a:ext>
            </a:extLst>
          </p:cNvPr>
          <p:cNvSpPr txBox="1"/>
          <p:nvPr/>
        </p:nvSpPr>
        <p:spPr>
          <a:xfrm>
            <a:off x="8434700" y="3443896"/>
            <a:ext cx="23405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Random Key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EF1B4E16-5770-D24B-829C-B4C61612B4B4}"/>
              </a:ext>
            </a:extLst>
          </p:cNvPr>
          <p:cNvCxnSpPr>
            <a:cxnSpLocks/>
            <a:stCxn id="167" idx="0"/>
            <a:endCxn id="131" idx="2"/>
          </p:cNvCxnSpPr>
          <p:nvPr/>
        </p:nvCxnSpPr>
        <p:spPr>
          <a:xfrm rot="5400000" flipH="1" flipV="1">
            <a:off x="5325191" y="3681603"/>
            <a:ext cx="1242936" cy="21163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3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641C92-0216-1442-84FA-518529305328}"/>
              </a:ext>
            </a:extLst>
          </p:cNvPr>
          <p:cNvCxnSpPr>
            <a:cxnSpLocks/>
          </p:cNvCxnSpPr>
          <p:nvPr/>
        </p:nvCxnSpPr>
        <p:spPr>
          <a:xfrm>
            <a:off x="5332779" y="2380386"/>
            <a:ext cx="174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8DAEF-31EE-E740-B1D0-B57F1E21AA93}"/>
              </a:ext>
            </a:extLst>
          </p:cNvPr>
          <p:cNvCxnSpPr>
            <a:cxnSpLocks/>
          </p:cNvCxnSpPr>
          <p:nvPr/>
        </p:nvCxnSpPr>
        <p:spPr>
          <a:xfrm>
            <a:off x="1828800" y="4190143"/>
            <a:ext cx="9205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6D08CF-ED6D-6C44-B6CA-84B0368EF71B}"/>
              </a:ext>
            </a:extLst>
          </p:cNvPr>
          <p:cNvSpPr txBox="1"/>
          <p:nvPr/>
        </p:nvSpPr>
        <p:spPr>
          <a:xfrm>
            <a:off x="5181936" y="2011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39109-5699-EF4B-946D-25B85234DA3C}"/>
              </a:ext>
            </a:extLst>
          </p:cNvPr>
          <p:cNvSpPr txBox="1"/>
          <p:nvPr/>
        </p:nvSpPr>
        <p:spPr>
          <a:xfrm>
            <a:off x="6777700" y="201105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64B71-5FEA-5947-88E3-3AB2FEE00F6A}"/>
              </a:ext>
            </a:extLst>
          </p:cNvPr>
          <p:cNvSpPr txBox="1"/>
          <p:nvPr/>
        </p:nvSpPr>
        <p:spPr>
          <a:xfrm>
            <a:off x="1677957" y="3820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51240-1562-5445-8F73-F9B6C26E28B5}"/>
              </a:ext>
            </a:extLst>
          </p:cNvPr>
          <p:cNvSpPr txBox="1"/>
          <p:nvPr/>
        </p:nvSpPr>
        <p:spPr>
          <a:xfrm>
            <a:off x="10497118" y="382081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3072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FAE5781-B014-E041-B669-9CCFC850DCAE}"/>
              </a:ext>
            </a:extLst>
          </p:cNvPr>
          <p:cNvSpPr/>
          <p:nvPr/>
        </p:nvSpPr>
        <p:spPr>
          <a:xfrm>
            <a:off x="9637136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84F6E3C-0525-3848-8448-37E15009DCDE}"/>
              </a:ext>
            </a:extLst>
          </p:cNvPr>
          <p:cNvSpPr/>
          <p:nvPr/>
        </p:nvSpPr>
        <p:spPr>
          <a:xfrm>
            <a:off x="9729628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DD3EC9-7E2B-6949-86E9-12CEB7A89310}"/>
              </a:ext>
            </a:extLst>
          </p:cNvPr>
          <p:cNvSpPr/>
          <p:nvPr/>
        </p:nvSpPr>
        <p:spPr>
          <a:xfrm>
            <a:off x="54946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74B2F8-2040-1447-AFC9-0C0037D1A791}"/>
              </a:ext>
            </a:extLst>
          </p:cNvPr>
          <p:cNvSpPr/>
          <p:nvPr/>
        </p:nvSpPr>
        <p:spPr>
          <a:xfrm>
            <a:off x="537135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A13A57-7991-1F45-B065-66D1AA2D4C96}"/>
              </a:ext>
            </a:extLst>
          </p:cNvPr>
          <p:cNvSpPr/>
          <p:nvPr/>
        </p:nvSpPr>
        <p:spPr>
          <a:xfrm>
            <a:off x="5739974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E9E5EA-FDEA-8C41-8102-555C41E49CF1}"/>
              </a:ext>
            </a:extLst>
          </p:cNvPr>
          <p:cNvSpPr/>
          <p:nvPr/>
        </p:nvSpPr>
        <p:spPr>
          <a:xfrm>
            <a:off x="560952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2956B3-8B5A-A544-AC8F-F5E266EDA9E0}"/>
              </a:ext>
            </a:extLst>
          </p:cNvPr>
          <p:cNvSpPr/>
          <p:nvPr/>
        </p:nvSpPr>
        <p:spPr>
          <a:xfrm>
            <a:off x="597098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00570F-8223-FB42-BDA8-8DDE2BF04E6F}"/>
              </a:ext>
            </a:extLst>
          </p:cNvPr>
          <p:cNvSpPr/>
          <p:nvPr/>
        </p:nvSpPr>
        <p:spPr>
          <a:xfrm>
            <a:off x="584769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4F8306-4E9F-6147-BF3E-3B8B38FA9C06}"/>
              </a:ext>
            </a:extLst>
          </p:cNvPr>
          <p:cNvSpPr/>
          <p:nvPr/>
        </p:nvSpPr>
        <p:spPr>
          <a:xfrm>
            <a:off x="6216320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9392FE-A0CE-7140-83EC-7E2280756C1C}"/>
              </a:ext>
            </a:extLst>
          </p:cNvPr>
          <p:cNvSpPr/>
          <p:nvPr/>
        </p:nvSpPr>
        <p:spPr>
          <a:xfrm>
            <a:off x="608587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036134-4829-6D46-B385-C0E05DA75468}"/>
              </a:ext>
            </a:extLst>
          </p:cNvPr>
          <p:cNvSpPr/>
          <p:nvPr/>
        </p:nvSpPr>
        <p:spPr>
          <a:xfrm>
            <a:off x="647005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28715A-F301-8742-9579-0C0DCE93B769}"/>
              </a:ext>
            </a:extLst>
          </p:cNvPr>
          <p:cNvSpPr/>
          <p:nvPr/>
        </p:nvSpPr>
        <p:spPr>
          <a:xfrm>
            <a:off x="634676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58D039-9DF2-7743-A798-CF7514A03870}"/>
              </a:ext>
            </a:extLst>
          </p:cNvPr>
          <p:cNvSpPr/>
          <p:nvPr/>
        </p:nvSpPr>
        <p:spPr>
          <a:xfrm>
            <a:off x="671539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3B4AF2-0109-5343-8471-4512345A6461}"/>
              </a:ext>
            </a:extLst>
          </p:cNvPr>
          <p:cNvSpPr/>
          <p:nvPr/>
        </p:nvSpPr>
        <p:spPr>
          <a:xfrm>
            <a:off x="65849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49FC24-8A0B-AE47-B505-0D6C70BCE4B5}"/>
              </a:ext>
            </a:extLst>
          </p:cNvPr>
          <p:cNvSpPr/>
          <p:nvPr/>
        </p:nvSpPr>
        <p:spPr>
          <a:xfrm>
            <a:off x="682311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52EF36C8-2796-7840-80C2-E936BF03A41E}"/>
              </a:ext>
            </a:extLst>
          </p:cNvPr>
          <p:cNvSpPr/>
          <p:nvPr/>
        </p:nvSpPr>
        <p:spPr>
          <a:xfrm rot="5400000">
            <a:off x="6054695" y="1858007"/>
            <a:ext cx="208364" cy="1575055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4EA8AB-332F-364D-BD42-EC3773D2EBCA}"/>
              </a:ext>
            </a:extLst>
          </p:cNvPr>
          <p:cNvSpPr/>
          <p:nvPr/>
        </p:nvSpPr>
        <p:spPr>
          <a:xfrm>
            <a:off x="2420930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1343BD-FF47-044C-B877-94CCA15E921B}"/>
              </a:ext>
            </a:extLst>
          </p:cNvPr>
          <p:cNvSpPr/>
          <p:nvPr/>
        </p:nvSpPr>
        <p:spPr>
          <a:xfrm>
            <a:off x="1880754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A5662B-2D96-1849-AFC2-8595F14C4A36}"/>
              </a:ext>
            </a:extLst>
          </p:cNvPr>
          <p:cNvSpPr/>
          <p:nvPr/>
        </p:nvSpPr>
        <p:spPr>
          <a:xfrm>
            <a:off x="4168279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5C7583-2850-4A4A-A46E-5EE88A6430B1}"/>
              </a:ext>
            </a:extLst>
          </p:cNvPr>
          <p:cNvSpPr/>
          <p:nvPr/>
        </p:nvSpPr>
        <p:spPr>
          <a:xfrm>
            <a:off x="31901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880FF8-0D9A-DE40-9E68-8B22A0C9A005}"/>
              </a:ext>
            </a:extLst>
          </p:cNvPr>
          <p:cNvSpPr/>
          <p:nvPr/>
        </p:nvSpPr>
        <p:spPr>
          <a:xfrm>
            <a:off x="6035587" y="412507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1C759DD-A9CC-874E-ABE4-B13CC601ED24}"/>
              </a:ext>
            </a:extLst>
          </p:cNvPr>
          <p:cNvSpPr/>
          <p:nvPr/>
        </p:nvSpPr>
        <p:spPr>
          <a:xfrm>
            <a:off x="5119353" y="4126787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615DD0-B409-384A-A9BD-574B9BD8E63C}"/>
              </a:ext>
            </a:extLst>
          </p:cNvPr>
          <p:cNvSpPr/>
          <p:nvPr/>
        </p:nvSpPr>
        <p:spPr>
          <a:xfrm>
            <a:off x="8105965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F130FE-965A-434A-9AA4-514C36ADA454}"/>
              </a:ext>
            </a:extLst>
          </p:cNvPr>
          <p:cNvSpPr/>
          <p:nvPr/>
        </p:nvSpPr>
        <p:spPr>
          <a:xfrm>
            <a:off x="70398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21C968-8BA1-7B44-9252-08767B6B2922}"/>
              </a:ext>
            </a:extLst>
          </p:cNvPr>
          <p:cNvSpPr/>
          <p:nvPr/>
        </p:nvSpPr>
        <p:spPr>
          <a:xfrm>
            <a:off x="9174395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204870-08A9-8141-8F49-ED5571DE346B}"/>
              </a:ext>
            </a:extLst>
          </p:cNvPr>
          <p:cNvSpPr/>
          <p:nvPr/>
        </p:nvSpPr>
        <p:spPr>
          <a:xfrm>
            <a:off x="8579993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B98D5EC-E1E3-0C4F-9E24-7047C2F412C1}"/>
              </a:ext>
            </a:extLst>
          </p:cNvPr>
          <p:cNvSpPr/>
          <p:nvPr/>
        </p:nvSpPr>
        <p:spPr>
          <a:xfrm>
            <a:off x="10386250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003DB1AF-07AA-C044-B358-EEE496E86F67}"/>
              </a:ext>
            </a:extLst>
          </p:cNvPr>
          <p:cNvSpPr/>
          <p:nvPr/>
        </p:nvSpPr>
        <p:spPr>
          <a:xfrm rot="16200000">
            <a:off x="6105442" y="-370057"/>
            <a:ext cx="213236" cy="8594967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2104C4-F97A-A24A-BACC-AF5E293BA62A}"/>
              </a:ext>
            </a:extLst>
          </p:cNvPr>
          <p:cNvSpPr txBox="1"/>
          <p:nvPr/>
        </p:nvSpPr>
        <p:spPr>
          <a:xfrm>
            <a:off x="4337064" y="3143676"/>
            <a:ext cx="3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number of key candidates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EFB47F-2789-F640-A404-AF54657EC81E}"/>
              </a:ext>
            </a:extLst>
          </p:cNvPr>
          <p:cNvSpPr txBox="1"/>
          <p:nvPr/>
        </p:nvSpPr>
        <p:spPr>
          <a:xfrm>
            <a:off x="4569852" y="2238908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06AD2C-1A1C-5249-8746-7B332B0E94FC}"/>
              </a:ext>
            </a:extLst>
          </p:cNvPr>
          <p:cNvSpPr txBox="1"/>
          <p:nvPr/>
        </p:nvSpPr>
        <p:spPr>
          <a:xfrm>
            <a:off x="1200123" y="4005476"/>
            <a:ext cx="5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3639275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F4FB069-9FC1-45D9-927A-D932EB37C5F4}"/>
              </a:ext>
            </a:extLst>
          </p:cNvPr>
          <p:cNvCxnSpPr>
            <a:cxnSpLocks/>
          </p:cNvCxnSpPr>
          <p:nvPr/>
        </p:nvCxnSpPr>
        <p:spPr>
          <a:xfrm>
            <a:off x="2725445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F5E538-2065-4763-BB0C-83791B22C7DA}"/>
              </a:ext>
            </a:extLst>
          </p:cNvPr>
          <p:cNvSpPr txBox="1"/>
          <p:nvPr/>
        </p:nvSpPr>
        <p:spPr>
          <a:xfrm>
            <a:off x="2232326" y="2393677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 </a:t>
            </a:r>
            <a:r>
              <a:rPr kumimoji="1" lang="en-US" altLang="ja-JP" i="1" dirty="0"/>
              <a:t>M</a:t>
            </a:r>
            <a:endParaRPr kumimoji="1" lang="ja-JP" altLang="en-US" i="1" dirty="0"/>
          </a:p>
        </p:txBody>
      </p:sp>
      <p:sp>
        <p:nvSpPr>
          <p:cNvPr id="8" name="Rounded Rectangle 130">
            <a:extLst>
              <a:ext uri="{FF2B5EF4-FFF2-40B4-BE49-F238E27FC236}">
                <a16:creationId xmlns:a16="http://schemas.microsoft.com/office/drawing/2014/main" id="{57B7A42E-F302-4CF8-8E9E-648040DB2EFF}"/>
              </a:ext>
            </a:extLst>
          </p:cNvPr>
          <p:cNvSpPr/>
          <p:nvPr/>
        </p:nvSpPr>
        <p:spPr>
          <a:xfrm>
            <a:off x="3888420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Padding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371EB1D-C3AA-4459-9802-474887B1D807}"/>
              </a:ext>
            </a:extLst>
          </p:cNvPr>
          <p:cNvCxnSpPr>
            <a:cxnSpLocks/>
          </p:cNvCxnSpPr>
          <p:nvPr/>
        </p:nvCxnSpPr>
        <p:spPr>
          <a:xfrm>
            <a:off x="5657023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30">
            <a:extLst>
              <a:ext uri="{FF2B5EF4-FFF2-40B4-BE49-F238E27FC236}">
                <a16:creationId xmlns:a16="http://schemas.microsoft.com/office/drawing/2014/main" id="{B607E8CE-15B1-480A-BFA6-58BC7C28F222}"/>
              </a:ext>
            </a:extLst>
          </p:cNvPr>
          <p:cNvSpPr/>
          <p:nvPr/>
        </p:nvSpPr>
        <p:spPr>
          <a:xfrm>
            <a:off x="6846833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RSA Encryption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C5E9072-A1BA-48C0-B001-6E5614F4F81D}"/>
              </a:ext>
            </a:extLst>
          </p:cNvPr>
          <p:cNvCxnSpPr>
            <a:cxnSpLocks/>
          </p:cNvCxnSpPr>
          <p:nvPr/>
        </p:nvCxnSpPr>
        <p:spPr>
          <a:xfrm>
            <a:off x="8615436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766936-FEE5-45C1-8EBB-08A13AF57CB5}"/>
              </a:ext>
            </a:extLst>
          </p:cNvPr>
          <p:cNvSpPr txBox="1"/>
          <p:nvPr/>
        </p:nvSpPr>
        <p:spPr>
          <a:xfrm>
            <a:off x="5648428" y="2391623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Plaintext </a:t>
            </a:r>
            <a:r>
              <a:rPr kumimoji="1" lang="en-US" altLang="ja-JP" i="1" dirty="0"/>
              <a:t>D</a:t>
            </a:r>
            <a:endParaRPr kumimoji="1" lang="ja-JP" altLang="en-US" i="1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88C60F3-F0CB-422C-AB2A-524DBF7082E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731134" y="1800173"/>
            <a:ext cx="1" cy="464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80E455-B5DF-42D5-A444-EE8F830614FB}"/>
              </a:ext>
            </a:extLst>
          </p:cNvPr>
          <p:cNvSpPr txBox="1"/>
          <p:nvPr/>
        </p:nvSpPr>
        <p:spPr>
          <a:xfrm>
            <a:off x="7016452" y="1430841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Public Key </a:t>
            </a:r>
            <a:r>
              <a:rPr kumimoji="1" lang="en-US" altLang="ja-JP" i="1" dirty="0"/>
              <a:t>PK</a:t>
            </a:r>
            <a:endParaRPr kumimoji="1" lang="ja-JP" altLang="en-US" i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1E848F-1015-4187-A679-C189B7784D5D}"/>
              </a:ext>
            </a:extLst>
          </p:cNvPr>
          <p:cNvSpPr txBox="1"/>
          <p:nvPr/>
        </p:nvSpPr>
        <p:spPr>
          <a:xfrm>
            <a:off x="8606841" y="2393677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Ciphertext </a:t>
            </a:r>
            <a:r>
              <a:rPr kumimoji="1" lang="en-US" altLang="ja-JP" i="1" dirty="0"/>
              <a:t>X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280570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BEBF20-86A8-4952-8784-7156E98E718B}"/>
              </a:ext>
            </a:extLst>
          </p:cNvPr>
          <p:cNvSpPr/>
          <p:nvPr/>
        </p:nvSpPr>
        <p:spPr>
          <a:xfrm>
            <a:off x="6612835" y="626165"/>
            <a:ext cx="225287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Original Data </a:t>
            </a:r>
            <a:r>
              <a:rPr kumimoji="1" lang="en-US" altLang="ja-JP" b="1" i="1" dirty="0">
                <a:solidFill>
                  <a:schemeClr val="tx1"/>
                </a:solidFill>
              </a:rPr>
              <a:t>M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42E751-6BBC-4687-89A5-4DF3465DCD62}"/>
              </a:ext>
            </a:extLst>
          </p:cNvPr>
          <p:cNvSpPr/>
          <p:nvPr/>
        </p:nvSpPr>
        <p:spPr>
          <a:xfrm>
            <a:off x="5893905" y="626165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5B247F-E4DB-4D12-BE8F-C3B43E4B169B}"/>
              </a:ext>
            </a:extLst>
          </p:cNvPr>
          <p:cNvSpPr/>
          <p:nvPr/>
        </p:nvSpPr>
        <p:spPr>
          <a:xfrm>
            <a:off x="4770783" y="629478"/>
            <a:ext cx="1123122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0x00…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F742F0-0EB0-40F4-89F4-10AA21AA34CB}"/>
              </a:ext>
            </a:extLst>
          </p:cNvPr>
          <p:cNvSpPr/>
          <p:nvPr/>
        </p:nvSpPr>
        <p:spPr>
          <a:xfrm>
            <a:off x="3727174" y="626165"/>
            <a:ext cx="1043609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Header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711594FC-955E-4C7E-BB60-1DC596320395}"/>
              </a:ext>
            </a:extLst>
          </p:cNvPr>
          <p:cNvSpPr/>
          <p:nvPr/>
        </p:nvSpPr>
        <p:spPr>
          <a:xfrm rot="16200000">
            <a:off x="5239547" y="-77793"/>
            <a:ext cx="185595" cy="1123121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F85A53-DF01-4E96-AABC-ED3A4D644E3E}"/>
              </a:ext>
            </a:extLst>
          </p:cNvPr>
          <p:cNvSpPr txBox="1"/>
          <p:nvPr/>
        </p:nvSpPr>
        <p:spPr>
          <a:xfrm>
            <a:off x="4864170" y="19982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Padding</a:t>
            </a:r>
            <a:endParaRPr kumimoji="1"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407977-8635-43C3-B9BC-E6E8067670C5}"/>
              </a:ext>
            </a:extLst>
          </p:cNvPr>
          <p:cNvSpPr/>
          <p:nvPr/>
        </p:nvSpPr>
        <p:spPr>
          <a:xfrm>
            <a:off x="1447799" y="626165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BAB6A9-3009-4A4B-90D2-64C8F527EBA4}"/>
              </a:ext>
            </a:extLst>
          </p:cNvPr>
          <p:cNvSpPr/>
          <p:nvPr/>
        </p:nvSpPr>
        <p:spPr>
          <a:xfrm>
            <a:off x="378926" y="3776870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99F62F4-096E-479F-9E47-CD060C8CBE8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978301" y="1277179"/>
            <a:ext cx="0" cy="1320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B33D2AB-6CA7-4267-B74A-21743CB3226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120847" y="1272208"/>
            <a:ext cx="0" cy="387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62C58EE-08B8-4BF3-A3E0-6E76AC8E65E0}"/>
              </a:ext>
            </a:extLst>
          </p:cNvPr>
          <p:cNvSpPr/>
          <p:nvPr/>
        </p:nvSpPr>
        <p:spPr>
          <a:xfrm>
            <a:off x="2870341" y="1659835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64A0F10-09ED-4BCA-BF19-02528FC0689B}"/>
              </a:ext>
            </a:extLst>
          </p:cNvPr>
          <p:cNvSpPr/>
          <p:nvPr/>
        </p:nvSpPr>
        <p:spPr>
          <a:xfrm>
            <a:off x="5753100" y="1659835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7B703A0-0E7D-4D05-82DE-585FC31D792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123206" y="1977887"/>
            <a:ext cx="629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70F4C7A-7374-49B7-8CEC-183D206D5BC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969604" y="1977887"/>
            <a:ext cx="900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9773A9C-F496-414A-8EB1-DD772C3C3C5D}"/>
              </a:ext>
            </a:extLst>
          </p:cNvPr>
          <p:cNvSpPr/>
          <p:nvPr/>
        </p:nvSpPr>
        <p:spPr>
          <a:xfrm>
            <a:off x="1610554" y="2597426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F9C9B1C-9F70-4D42-BA4B-DB4CDCD18BC4}"/>
              </a:ext>
            </a:extLst>
          </p:cNvPr>
          <p:cNvSpPr/>
          <p:nvPr/>
        </p:nvSpPr>
        <p:spPr>
          <a:xfrm>
            <a:off x="2870340" y="259742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933A028-3DB6-4C91-8CDE-FE9B0BE9B919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>
            <a:off x="2346048" y="2915478"/>
            <a:ext cx="524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96A7088-D506-438F-92B1-23126D6138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20847" y="2295939"/>
            <a:ext cx="0" cy="1480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BF8BEC-E71E-4910-BEE7-58F28CA8EB19}"/>
              </a:ext>
            </a:extLst>
          </p:cNvPr>
          <p:cNvCxnSpPr>
            <a:cxnSpLocks/>
          </p:cNvCxnSpPr>
          <p:nvPr/>
        </p:nvCxnSpPr>
        <p:spPr>
          <a:xfrm flipH="1">
            <a:off x="5123205" y="2915478"/>
            <a:ext cx="9976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BF552FB-D65D-464B-9B8C-274493BE1F0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969604" y="3233530"/>
            <a:ext cx="8697" cy="54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D07EE77-DCE9-471C-B418-66899C8BB890}"/>
              </a:ext>
            </a:extLst>
          </p:cNvPr>
          <p:cNvSpPr/>
          <p:nvPr/>
        </p:nvSpPr>
        <p:spPr>
          <a:xfrm>
            <a:off x="1447799" y="3776870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Masked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8D0FC10-379C-4A19-8590-0EA3757B0320}"/>
              </a:ext>
            </a:extLst>
          </p:cNvPr>
          <p:cNvSpPr/>
          <p:nvPr/>
        </p:nvSpPr>
        <p:spPr>
          <a:xfrm>
            <a:off x="3727172" y="3776870"/>
            <a:ext cx="5138523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Masked Data Block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63A9A22F-D301-4D25-A46F-D6C0BB7C2E11}"/>
              </a:ext>
            </a:extLst>
          </p:cNvPr>
          <p:cNvSpPr/>
          <p:nvPr/>
        </p:nvSpPr>
        <p:spPr>
          <a:xfrm rot="5400000">
            <a:off x="4524550" y="227592"/>
            <a:ext cx="195529" cy="8486779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966A0A1-A712-4AD7-9813-7C3AF7F8A4CF}"/>
              </a:ext>
            </a:extLst>
          </p:cNvPr>
          <p:cNvSpPr txBox="1"/>
          <p:nvPr/>
        </p:nvSpPr>
        <p:spPr>
          <a:xfrm>
            <a:off x="3358346" y="4572866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Data </a:t>
            </a:r>
            <a:r>
              <a:rPr kumimoji="1" lang="en-US" altLang="ja-JP" b="1" i="1" dirty="0"/>
              <a:t>D </a:t>
            </a:r>
            <a:r>
              <a:rPr kumimoji="1" lang="en-US" altLang="ja-JP" b="1" dirty="0"/>
              <a:t>(to be encrypted)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1892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3F4F8D4-D001-42A8-86DC-5C856772662B}"/>
              </a:ext>
            </a:extLst>
          </p:cNvPr>
          <p:cNvSpPr/>
          <p:nvPr/>
        </p:nvSpPr>
        <p:spPr>
          <a:xfrm>
            <a:off x="5756992" y="154586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Encryption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405BC3-BF13-41E3-8248-356DFA379CBC}"/>
              </a:ext>
            </a:extLst>
          </p:cNvPr>
          <p:cNvSpPr/>
          <p:nvPr/>
        </p:nvSpPr>
        <p:spPr>
          <a:xfrm>
            <a:off x="1853069" y="289460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Generation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7C21F71-1D0E-4BA3-9938-15D1BB06E2B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105934" y="1863918"/>
            <a:ext cx="1651058" cy="1348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9A4C848-0864-44F5-BE39-0D047D07AED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105934" y="3212658"/>
            <a:ext cx="1651058" cy="1199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4ED025C-D0D0-49E6-9A2D-245223DBB858}"/>
              </a:ext>
            </a:extLst>
          </p:cNvPr>
          <p:cNvSpPr/>
          <p:nvPr/>
        </p:nvSpPr>
        <p:spPr>
          <a:xfrm>
            <a:off x="5756992" y="4093928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Decryption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E45DC478-3C79-459F-AC18-D4BA1084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70" y="1605847"/>
            <a:ext cx="219766" cy="695926"/>
          </a:xfrm>
          <a:prstGeom prst="rect">
            <a:avLst/>
          </a:prstGeom>
        </p:spPr>
      </p:pic>
      <p:sp>
        <p:nvSpPr>
          <p:cNvPr id="17" name="TextBox 15">
            <a:extLst>
              <a:ext uri="{FF2B5EF4-FFF2-40B4-BE49-F238E27FC236}">
                <a16:creationId xmlns:a16="http://schemas.microsoft.com/office/drawing/2014/main" id="{0C6238B9-FD6D-4D1F-94A5-D4CD7192EB70}"/>
              </a:ext>
            </a:extLst>
          </p:cNvPr>
          <p:cNvSpPr txBox="1"/>
          <p:nvPr/>
        </p:nvSpPr>
        <p:spPr>
          <a:xfrm>
            <a:off x="3784334" y="1764414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8" name="Picture 44">
            <a:extLst>
              <a:ext uri="{FF2B5EF4-FFF2-40B4-BE49-F238E27FC236}">
                <a16:creationId xmlns:a16="http://schemas.microsoft.com/office/drawing/2014/main" id="{71D71B19-717B-4CE4-8EA4-59A45592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47971" y="4117589"/>
            <a:ext cx="695926" cy="347963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2E4430BA-C75C-4124-A927-43031FC953A4}"/>
              </a:ext>
            </a:extLst>
          </p:cNvPr>
          <p:cNvSpPr txBox="1"/>
          <p:nvPr/>
        </p:nvSpPr>
        <p:spPr>
          <a:xfrm>
            <a:off x="3804226" y="4106904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97AA04D-3E37-4B6C-84BE-74BCC8F0DE73}"/>
              </a:ext>
            </a:extLst>
          </p:cNvPr>
          <p:cNvCxnSpPr>
            <a:cxnSpLocks/>
          </p:cNvCxnSpPr>
          <p:nvPr/>
        </p:nvCxnSpPr>
        <p:spPr>
          <a:xfrm>
            <a:off x="6883424" y="710296"/>
            <a:ext cx="0" cy="83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7885FAE-8966-4751-957C-2FCD64CBA81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883425" y="2181970"/>
            <a:ext cx="0" cy="1911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97A0C5D-7FD3-449D-ABF3-BE4B788479B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83425" y="4730032"/>
            <a:ext cx="0" cy="73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3">
            <a:extLst>
              <a:ext uri="{FF2B5EF4-FFF2-40B4-BE49-F238E27FC236}">
                <a16:creationId xmlns:a16="http://schemas.microsoft.com/office/drawing/2014/main" id="{86DE05E0-BD78-457D-9877-7D4B3C2F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25" y="414031"/>
            <a:ext cx="811960" cy="811960"/>
          </a:xfrm>
          <a:prstGeom prst="rect">
            <a:avLst/>
          </a:prstGeom>
        </p:spPr>
      </p:pic>
      <p:pic>
        <p:nvPicPr>
          <p:cNvPr id="29" name="Picture 60">
            <a:extLst>
              <a:ext uri="{FF2B5EF4-FFF2-40B4-BE49-F238E27FC236}">
                <a16:creationId xmlns:a16="http://schemas.microsoft.com/office/drawing/2014/main" id="{E202D001-2354-4D64-96AF-EE5A1648E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62" y="2704866"/>
            <a:ext cx="814759" cy="866165"/>
          </a:xfrm>
          <a:prstGeom prst="rect">
            <a:avLst/>
          </a:prstGeom>
        </p:spPr>
      </p:pic>
      <p:pic>
        <p:nvPicPr>
          <p:cNvPr id="30" name="Picture 33">
            <a:extLst>
              <a:ext uri="{FF2B5EF4-FFF2-40B4-BE49-F238E27FC236}">
                <a16:creationId xmlns:a16="http://schemas.microsoft.com/office/drawing/2014/main" id="{27A01BA0-D2AC-42E4-B2C8-DBA85953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25" y="4906154"/>
            <a:ext cx="811960" cy="811960"/>
          </a:xfrm>
          <a:prstGeom prst="rect">
            <a:avLst/>
          </a:prstGeom>
        </p:spPr>
      </p:pic>
      <p:sp>
        <p:nvSpPr>
          <p:cNvPr id="31" name="TextBox 45">
            <a:extLst>
              <a:ext uri="{FF2B5EF4-FFF2-40B4-BE49-F238E27FC236}">
                <a16:creationId xmlns:a16="http://schemas.microsoft.com/office/drawing/2014/main" id="{C5C26643-13B4-4033-B6AF-AEC8B0DBCD90}"/>
              </a:ext>
            </a:extLst>
          </p:cNvPr>
          <p:cNvSpPr txBox="1"/>
          <p:nvPr/>
        </p:nvSpPr>
        <p:spPr>
          <a:xfrm>
            <a:off x="6883425" y="112808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id="{75379D0F-D341-426B-8680-5378B58E1B42}"/>
              </a:ext>
            </a:extLst>
          </p:cNvPr>
          <p:cNvSpPr txBox="1"/>
          <p:nvPr/>
        </p:nvSpPr>
        <p:spPr>
          <a:xfrm>
            <a:off x="6883425" y="3426913"/>
            <a:ext cx="203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Encrypted Data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33" name="TextBox 45">
            <a:extLst>
              <a:ext uri="{FF2B5EF4-FFF2-40B4-BE49-F238E27FC236}">
                <a16:creationId xmlns:a16="http://schemas.microsoft.com/office/drawing/2014/main" id="{17ED37A5-BD67-4237-ACC3-14F7BC880BE2}"/>
              </a:ext>
            </a:extLst>
          </p:cNvPr>
          <p:cNvSpPr txBox="1"/>
          <p:nvPr/>
        </p:nvSpPr>
        <p:spPr>
          <a:xfrm>
            <a:off x="7033252" y="5611302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4" name="吹き出し: 折線 (強調線付き) 33">
            <a:extLst>
              <a:ext uri="{FF2B5EF4-FFF2-40B4-BE49-F238E27FC236}">
                <a16:creationId xmlns:a16="http://schemas.microsoft.com/office/drawing/2014/main" id="{841FA5C4-48D5-4CDC-A4AD-FCF7F8D3803B}"/>
              </a:ext>
            </a:extLst>
          </p:cNvPr>
          <p:cNvSpPr/>
          <p:nvPr/>
        </p:nvSpPr>
        <p:spPr>
          <a:xfrm>
            <a:off x="8729434" y="2588282"/>
            <a:ext cx="3237772" cy="612648"/>
          </a:xfrm>
          <a:prstGeom prst="accentCallout2">
            <a:avLst>
              <a:gd name="adj1" fmla="val 18751"/>
              <a:gd name="adj2" fmla="val -1660"/>
              <a:gd name="adj3" fmla="val 20616"/>
              <a:gd name="adj4" fmla="val -11019"/>
              <a:gd name="adj5" fmla="val 97574"/>
              <a:gd name="adj6" fmla="val -295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As an example of E2E security,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you can register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this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encrypted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data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to the remote server.</a:t>
            </a:r>
          </a:p>
        </p:txBody>
      </p:sp>
    </p:spTree>
    <p:extLst>
      <p:ext uri="{BB962C8B-B14F-4D97-AF65-F5344CB8AC3E}">
        <p14:creationId xmlns:p14="http://schemas.microsoft.com/office/powerpoint/2010/main" val="69521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DC594561-9A7C-5447-ADEA-B0EBC4660658}"/>
              </a:ext>
            </a:extLst>
          </p:cNvPr>
          <p:cNvSpPr/>
          <p:nvPr/>
        </p:nvSpPr>
        <p:spPr>
          <a:xfrm>
            <a:off x="1027852" y="2365310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1455993-2EFE-6B4A-A096-4B3BE2A0663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18392" y="2683362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4">
            <a:extLst>
              <a:ext uri="{FF2B5EF4-FFF2-40B4-BE49-F238E27FC236}">
                <a16:creationId xmlns:a16="http://schemas.microsoft.com/office/drawing/2014/main" id="{F0E2A6DB-7545-794A-992D-A946906E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30" y="1269618"/>
            <a:ext cx="219766" cy="695926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A5506826-81E5-324D-9BA9-0A89A0217CBD}"/>
              </a:ext>
            </a:extLst>
          </p:cNvPr>
          <p:cNvSpPr txBox="1"/>
          <p:nvPr/>
        </p:nvSpPr>
        <p:spPr>
          <a:xfrm>
            <a:off x="2323121" y="130272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11" name="直線矢印コネクタ 6">
            <a:extLst>
              <a:ext uri="{FF2B5EF4-FFF2-40B4-BE49-F238E27FC236}">
                <a16:creationId xmlns:a16="http://schemas.microsoft.com/office/drawing/2014/main" id="{53BD0E87-FB89-9A4A-8981-BADBA6296D4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23122" y="1625895"/>
            <a:ext cx="0" cy="739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F468EE1-E1BF-8E43-B75F-4788A0E0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102" y="2225348"/>
            <a:ext cx="861662" cy="9160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734CBD-0FDD-554A-912D-CCB8FA76E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914" y="2255005"/>
            <a:ext cx="548634" cy="8046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2D3FF3-70F9-7E4C-9A05-3F152439CCB6}"/>
              </a:ext>
            </a:extLst>
          </p:cNvPr>
          <p:cNvSpPr/>
          <p:nvPr/>
        </p:nvSpPr>
        <p:spPr>
          <a:xfrm>
            <a:off x="3967371" y="3059668"/>
            <a:ext cx="211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cxnSp>
        <p:nvCxnSpPr>
          <p:cNvPr id="33" name="直線矢印コネクタ 6">
            <a:extLst>
              <a:ext uri="{FF2B5EF4-FFF2-40B4-BE49-F238E27FC236}">
                <a16:creationId xmlns:a16="http://schemas.microsoft.com/office/drawing/2014/main" id="{A6A279DA-3F4E-6C4B-9B0D-AFF73FFBD65A}"/>
              </a:ext>
            </a:extLst>
          </p:cNvPr>
          <p:cNvCxnSpPr>
            <a:cxnSpLocks/>
          </p:cNvCxnSpPr>
          <p:nvPr/>
        </p:nvCxnSpPr>
        <p:spPr>
          <a:xfrm>
            <a:off x="5415503" y="2684484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4">
            <a:extLst>
              <a:ext uri="{FF2B5EF4-FFF2-40B4-BE49-F238E27FC236}">
                <a16:creationId xmlns:a16="http://schemas.microsoft.com/office/drawing/2014/main" id="{F370B6A9-2076-9F4E-BAEE-FF075A60A9FC}"/>
              </a:ext>
            </a:extLst>
          </p:cNvPr>
          <p:cNvSpPr/>
          <p:nvPr/>
        </p:nvSpPr>
        <p:spPr>
          <a:xfrm>
            <a:off x="6430069" y="2378689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5" name="直線矢印コネクタ 6">
            <a:extLst>
              <a:ext uri="{FF2B5EF4-FFF2-40B4-BE49-F238E27FC236}">
                <a16:creationId xmlns:a16="http://schemas.microsoft.com/office/drawing/2014/main" id="{F9DAD40C-66B5-8C41-BF36-CB0092A9F65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725339" y="1617581"/>
            <a:ext cx="0" cy="761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BDE05ED-0532-034B-8A9A-E76D6B759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076" y="1376280"/>
            <a:ext cx="589263" cy="589263"/>
          </a:xfrm>
          <a:prstGeom prst="rect">
            <a:avLst/>
          </a:prstGeom>
        </p:spPr>
      </p:pic>
      <p:sp>
        <p:nvSpPr>
          <p:cNvPr id="40" name="TextBox 15">
            <a:extLst>
              <a:ext uri="{FF2B5EF4-FFF2-40B4-BE49-F238E27FC236}">
                <a16:creationId xmlns:a16="http://schemas.microsoft.com/office/drawing/2014/main" id="{49630410-B98F-7C40-BC93-C4EEB57E1CC4}"/>
              </a:ext>
            </a:extLst>
          </p:cNvPr>
          <p:cNvSpPr txBox="1"/>
          <p:nvPr/>
        </p:nvSpPr>
        <p:spPr>
          <a:xfrm>
            <a:off x="7736888" y="1347745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D44073B0-133F-9047-B577-DE687B735C6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20609" y="2696741"/>
            <a:ext cx="875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2FFE5-F5F5-8549-B46E-06CEECB62F2E}"/>
              </a:ext>
            </a:extLst>
          </p:cNvPr>
          <p:cNvSpPr/>
          <p:nvPr/>
        </p:nvSpPr>
        <p:spPr>
          <a:xfrm>
            <a:off x="9445349" y="3090095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975292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BED812-20B0-1F4E-8FB0-8A126ED7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0" y="1541566"/>
            <a:ext cx="1086829" cy="543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C7ED8-49D6-1A4B-B084-68DD1407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3371851"/>
            <a:ext cx="996950" cy="99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5751C-4BAD-0D4B-8018-9E872B2A9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8808903" y="3459164"/>
            <a:ext cx="262026" cy="829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9C047-3856-6A44-BC73-0AE46F293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0" y="1541566"/>
            <a:ext cx="711200" cy="718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D58AE-2864-3B4B-A965-0A137D9CE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2869" y="3695866"/>
            <a:ext cx="722055" cy="1059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16D1B1-30DE-F445-96A1-D6CEDC13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41" y="3703143"/>
            <a:ext cx="722055" cy="105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56F63-665A-4F49-A5AE-AEDAB2A964DB}"/>
              </a:ext>
            </a:extLst>
          </p:cNvPr>
          <p:cNvSpPr txBox="1"/>
          <p:nvPr/>
        </p:nvSpPr>
        <p:spPr>
          <a:xfrm>
            <a:off x="2498754" y="909567"/>
            <a:ext cx="116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A’s</a:t>
            </a:r>
          </a:p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CA38A-F59C-4945-967C-63697E1FBA52}"/>
              </a:ext>
            </a:extLst>
          </p:cNvPr>
          <p:cNvSpPr txBox="1"/>
          <p:nvPr/>
        </p:nvSpPr>
        <p:spPr>
          <a:xfrm>
            <a:off x="8257865" y="999420"/>
            <a:ext cx="116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B’s</a:t>
            </a:r>
          </a:p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981C7-19B3-7E48-A181-49D7155379F1}"/>
              </a:ext>
            </a:extLst>
          </p:cNvPr>
          <p:cNvSpPr txBox="1"/>
          <p:nvPr/>
        </p:nvSpPr>
        <p:spPr>
          <a:xfrm>
            <a:off x="8335972" y="2943524"/>
            <a:ext cx="125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B’s</a:t>
            </a:r>
          </a:p>
          <a:p>
            <a:pPr algn="ctr"/>
            <a:r>
              <a:rPr lang="en-US" b="1" dirty="0"/>
              <a:t>Private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24C3E-6529-624B-9E0F-44BA29FC39BC}"/>
              </a:ext>
            </a:extLst>
          </p:cNvPr>
          <p:cNvSpPr txBox="1"/>
          <p:nvPr/>
        </p:nvSpPr>
        <p:spPr>
          <a:xfrm>
            <a:off x="2522764" y="2946916"/>
            <a:ext cx="125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A’s</a:t>
            </a:r>
          </a:p>
          <a:p>
            <a:pPr algn="ctr"/>
            <a:r>
              <a:rPr lang="en-US" b="1" dirty="0"/>
              <a:t>Private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0A897-3E51-6946-8F85-9413ADD99A1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505200" y="1900673"/>
            <a:ext cx="5102010" cy="2978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E0774A-FCE6-F349-BFAF-BCCB03B6F98A}"/>
              </a:ext>
            </a:extLst>
          </p:cNvPr>
          <p:cNvCxnSpPr>
            <a:cxnSpLocks/>
          </p:cNvCxnSpPr>
          <p:nvPr/>
        </p:nvCxnSpPr>
        <p:spPr>
          <a:xfrm flipH="1">
            <a:off x="3399756" y="1827495"/>
            <a:ext cx="4838948" cy="2927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5E9F459-C979-6841-8F3F-8A3839AE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1" y="4666805"/>
            <a:ext cx="1086829" cy="5434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B094DA-11A6-DD48-AAD9-3F5815B1E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210" y="4519841"/>
            <a:ext cx="711200" cy="718214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336F23-50A6-B44B-A046-BA0B9D8B788D}"/>
              </a:ext>
            </a:extLst>
          </p:cNvPr>
          <p:cNvSpPr/>
          <p:nvPr/>
        </p:nvSpPr>
        <p:spPr>
          <a:xfrm>
            <a:off x="8305732" y="2833986"/>
            <a:ext cx="1391250" cy="26016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31CD5D2-643E-DA43-932D-B47C4E72D224}"/>
              </a:ext>
            </a:extLst>
          </p:cNvPr>
          <p:cNvSpPr/>
          <p:nvPr/>
        </p:nvSpPr>
        <p:spPr>
          <a:xfrm>
            <a:off x="2432866" y="2828718"/>
            <a:ext cx="1391250" cy="26016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938CA3E-6E7A-7147-8763-96D0F81379E6}"/>
              </a:ext>
            </a:extLst>
          </p:cNvPr>
          <p:cNvSpPr/>
          <p:nvPr/>
        </p:nvSpPr>
        <p:spPr>
          <a:xfrm>
            <a:off x="9794240" y="3990334"/>
            <a:ext cx="6113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28CAB20-5EDB-DF45-9E67-45DB967C9B6E}"/>
              </a:ext>
            </a:extLst>
          </p:cNvPr>
          <p:cNvSpPr/>
          <p:nvPr/>
        </p:nvSpPr>
        <p:spPr>
          <a:xfrm rot="10800000">
            <a:off x="1643736" y="3980175"/>
            <a:ext cx="6113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BE8007-6F3A-EC47-B8E4-2587039F0EA5}"/>
              </a:ext>
            </a:extLst>
          </p:cNvPr>
          <p:cNvSpPr txBox="1"/>
          <p:nvPr/>
        </p:nvSpPr>
        <p:spPr>
          <a:xfrm>
            <a:off x="770941" y="5480616"/>
            <a:ext cx="981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Just by simply exchange the public key each other, one can calculate the shared random bits from the other’s public key and its own private key.</a:t>
            </a:r>
          </a:p>
        </p:txBody>
      </p:sp>
    </p:spTree>
    <p:extLst>
      <p:ext uri="{BB962C8B-B14F-4D97-AF65-F5344CB8AC3E}">
        <p14:creationId xmlns:p14="http://schemas.microsoft.com/office/powerpoint/2010/main" val="2572233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5025F0E8-EE4B-C14E-B161-67D214BF4F83}"/>
              </a:ext>
            </a:extLst>
          </p:cNvPr>
          <p:cNvSpPr/>
          <p:nvPr/>
        </p:nvSpPr>
        <p:spPr>
          <a:xfrm>
            <a:off x="2074300" y="2870953"/>
            <a:ext cx="1608300" cy="82471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412526C-CEE2-6042-ADF1-B5FC9928F39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682600" y="3267860"/>
            <a:ext cx="1430276" cy="15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4">
            <a:extLst>
              <a:ext uri="{FF2B5EF4-FFF2-40B4-BE49-F238E27FC236}">
                <a16:creationId xmlns:a16="http://schemas.microsoft.com/office/drawing/2014/main" id="{4A247DBD-3E28-424F-A040-26077F12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59" y="1997485"/>
            <a:ext cx="219766" cy="695926"/>
          </a:xfrm>
          <a:prstGeom prst="rect">
            <a:avLst/>
          </a:prstGeom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E1964BA5-F793-A04A-B027-C8071F644D97}"/>
              </a:ext>
            </a:extLst>
          </p:cNvPr>
          <p:cNvSpPr txBox="1"/>
          <p:nvPr/>
        </p:nvSpPr>
        <p:spPr>
          <a:xfrm>
            <a:off x="2878450" y="2030596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8" name="直線矢印コネクタ 6">
            <a:extLst>
              <a:ext uri="{FF2B5EF4-FFF2-40B4-BE49-F238E27FC236}">
                <a16:creationId xmlns:a16="http://schemas.microsoft.com/office/drawing/2014/main" id="{B4EA673E-9B85-FC4A-AD41-8BB6C79ADF8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78450" y="2114439"/>
            <a:ext cx="0" cy="756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8565CBD-A75F-6143-B3A1-6CEF0DB9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829" y="2809846"/>
            <a:ext cx="861662" cy="91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9B468-7FF8-4945-A10C-17F343976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488" y="2416044"/>
            <a:ext cx="548634" cy="8046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6DBA57-4D7B-5042-845A-9405EB6FD7D8}"/>
              </a:ext>
            </a:extLst>
          </p:cNvPr>
          <p:cNvSpPr/>
          <p:nvPr/>
        </p:nvSpPr>
        <p:spPr>
          <a:xfrm>
            <a:off x="3583459" y="3262897"/>
            <a:ext cx="164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sp>
        <p:nvSpPr>
          <p:cNvPr id="13" name="四角形: 角を丸くする 4">
            <a:extLst>
              <a:ext uri="{FF2B5EF4-FFF2-40B4-BE49-F238E27FC236}">
                <a16:creationId xmlns:a16="http://schemas.microsoft.com/office/drawing/2014/main" id="{924BC639-51A3-BF4B-A59C-95875221D91F}"/>
              </a:ext>
            </a:extLst>
          </p:cNvPr>
          <p:cNvSpPr/>
          <p:nvPr/>
        </p:nvSpPr>
        <p:spPr>
          <a:xfrm>
            <a:off x="8456895" y="2855501"/>
            <a:ext cx="1750938" cy="8247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(we use AES-CBC here)</a:t>
            </a:r>
          </a:p>
        </p:txBody>
      </p:sp>
      <p:cxnSp>
        <p:nvCxnSpPr>
          <p:cNvPr id="14" name="直線矢印コネクタ 6">
            <a:extLst>
              <a:ext uri="{FF2B5EF4-FFF2-40B4-BE49-F238E27FC236}">
                <a16:creationId xmlns:a16="http://schemas.microsoft.com/office/drawing/2014/main" id="{3EDFCE7F-2A04-C94A-B060-361C74447C8D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>
            <a:off x="7330440" y="3267860"/>
            <a:ext cx="1126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D877F3-318D-CC47-BDF1-1CA1A4E90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851" y="2127645"/>
            <a:ext cx="589263" cy="5892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C45242-E498-604B-9DC5-03CCEEBB0AD2}"/>
              </a:ext>
            </a:extLst>
          </p:cNvPr>
          <p:cNvSpPr txBox="1"/>
          <p:nvPr/>
        </p:nvSpPr>
        <p:spPr>
          <a:xfrm>
            <a:off x="9331114" y="209786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17" name="直線矢印コネクタ 6">
            <a:extLst>
              <a:ext uri="{FF2B5EF4-FFF2-40B4-BE49-F238E27FC236}">
                <a16:creationId xmlns:a16="http://schemas.microsoft.com/office/drawing/2014/main" id="{9E5BB985-EE2A-5946-B56F-B60534B6501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207833" y="3267860"/>
            <a:ext cx="6699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2842C-2C2B-7745-955D-B4FA3E94A636}"/>
              </a:ext>
            </a:extLst>
          </p:cNvPr>
          <p:cNvSpPr/>
          <p:nvPr/>
        </p:nvSpPr>
        <p:spPr>
          <a:xfrm>
            <a:off x="10542831" y="3651934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94345C80-9B4D-9A44-9D7F-558BC536E330}"/>
              </a:ext>
            </a:extLst>
          </p:cNvPr>
          <p:cNvSpPr txBox="1"/>
          <p:nvPr/>
        </p:nvSpPr>
        <p:spPr>
          <a:xfrm>
            <a:off x="503281" y="3326340"/>
            <a:ext cx="15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My Private Key</a:t>
            </a:r>
          </a:p>
        </p:txBody>
      </p:sp>
      <p:cxnSp>
        <p:nvCxnSpPr>
          <p:cNvPr id="21" name="直線矢印コネクタ 6">
            <a:extLst>
              <a:ext uri="{FF2B5EF4-FFF2-40B4-BE49-F238E27FC236}">
                <a16:creationId xmlns:a16="http://schemas.microsoft.com/office/drawing/2014/main" id="{F44ECE4D-04A4-194B-A0DD-283150E684D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50660" y="3283313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58BAE67-3722-5C4F-910A-1DB62C64E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27" y="2818375"/>
            <a:ext cx="882197" cy="441099"/>
          </a:xfrm>
          <a:prstGeom prst="rect">
            <a:avLst/>
          </a:prstGeom>
        </p:spPr>
      </p:pic>
      <p:sp>
        <p:nvSpPr>
          <p:cNvPr id="35" name="四角形: 角を丸くする 4">
            <a:extLst>
              <a:ext uri="{FF2B5EF4-FFF2-40B4-BE49-F238E27FC236}">
                <a16:creationId xmlns:a16="http://schemas.microsoft.com/office/drawing/2014/main" id="{2FA2C946-DB62-AD40-8F6C-B8A71593BA3F}"/>
              </a:ext>
            </a:extLst>
          </p:cNvPr>
          <p:cNvSpPr/>
          <p:nvPr/>
        </p:nvSpPr>
        <p:spPr>
          <a:xfrm>
            <a:off x="5112876" y="2855501"/>
            <a:ext cx="2217564" cy="8247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Derivation Function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(we use HKDF here)</a:t>
            </a:r>
          </a:p>
        </p:txBody>
      </p:sp>
      <p:cxnSp>
        <p:nvCxnSpPr>
          <p:cNvPr id="44" name="直線矢印コネクタ 6">
            <a:extLst>
              <a:ext uri="{FF2B5EF4-FFF2-40B4-BE49-F238E27FC236}">
                <a16:creationId xmlns:a16="http://schemas.microsoft.com/office/drawing/2014/main" id="{910529EA-0A30-0F41-8B00-70C03499870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221658" y="2219747"/>
            <a:ext cx="0" cy="635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2A00D37F-826F-FE42-B5A9-070E0D3FC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598" y="2211188"/>
            <a:ext cx="487253" cy="4872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3CA1B7E-8BC1-6745-BA93-973FF70923C5}"/>
              </a:ext>
            </a:extLst>
          </p:cNvPr>
          <p:cNvSpPr txBox="1"/>
          <p:nvPr/>
        </p:nvSpPr>
        <p:spPr>
          <a:xfrm>
            <a:off x="6250501" y="2286082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Salt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D58C6C8-B086-5045-AE8E-148E0068C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444" y="2676927"/>
            <a:ext cx="460383" cy="464923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9CD8C77-F67A-D542-AC48-29FB32EE1CE3}"/>
              </a:ext>
            </a:extLst>
          </p:cNvPr>
          <p:cNvSpPr/>
          <p:nvPr/>
        </p:nvSpPr>
        <p:spPr>
          <a:xfrm>
            <a:off x="7405506" y="330529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cxnSp>
        <p:nvCxnSpPr>
          <p:cNvPr id="64" name="直線矢印コネクタ 6">
            <a:extLst>
              <a:ext uri="{FF2B5EF4-FFF2-40B4-BE49-F238E27FC236}">
                <a16:creationId xmlns:a16="http://schemas.microsoft.com/office/drawing/2014/main" id="{2A063931-C121-1544-99B8-AE48475003D5}"/>
              </a:ext>
            </a:extLst>
          </p:cNvPr>
          <p:cNvCxnSpPr>
            <a:cxnSpLocks/>
          </p:cNvCxnSpPr>
          <p:nvPr/>
        </p:nvCxnSpPr>
        <p:spPr>
          <a:xfrm>
            <a:off x="9332364" y="2211188"/>
            <a:ext cx="0" cy="635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">
            <a:extLst>
              <a:ext uri="{FF2B5EF4-FFF2-40B4-BE49-F238E27FC236}">
                <a16:creationId xmlns:a16="http://schemas.microsoft.com/office/drawing/2014/main" id="{6E771382-CF3D-7743-9B47-CC04E8B6B82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331114" y="3680219"/>
            <a:ext cx="1250" cy="668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719BFC19-221A-4144-94CD-6B9F6FBF4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1851" y="3827811"/>
            <a:ext cx="487253" cy="4872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47B682C-5C37-B94C-85DF-930433E295C4}"/>
              </a:ext>
            </a:extLst>
          </p:cNvPr>
          <p:cNvSpPr txBox="1"/>
          <p:nvPr/>
        </p:nvSpPr>
        <p:spPr>
          <a:xfrm>
            <a:off x="9336021" y="3879626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Initial Vector</a:t>
            </a:r>
          </a:p>
        </p:txBody>
      </p:sp>
    </p:spTree>
    <p:extLst>
      <p:ext uri="{BB962C8B-B14F-4D97-AF65-F5344CB8AC3E}">
        <p14:creationId xmlns:p14="http://schemas.microsoft.com/office/powerpoint/2010/main" val="756178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9B2F285A-5DA8-B44D-A287-64FE10469FC5}"/>
              </a:ext>
            </a:extLst>
          </p:cNvPr>
          <p:cNvSpPr/>
          <p:nvPr/>
        </p:nvSpPr>
        <p:spPr>
          <a:xfrm>
            <a:off x="4588346" y="2447639"/>
            <a:ext cx="1608300" cy="824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Public Key Encryption 1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0746E6F-2AD6-CB45-803D-0B65965F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129849" y="2281352"/>
            <a:ext cx="219766" cy="695926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FA13212B-0BB6-314D-8A0C-E873C194CBC8}"/>
              </a:ext>
            </a:extLst>
          </p:cNvPr>
          <p:cNvSpPr txBox="1"/>
          <p:nvPr/>
        </p:nvSpPr>
        <p:spPr>
          <a:xfrm>
            <a:off x="3179362" y="2881513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Key 1</a:t>
            </a:r>
          </a:p>
        </p:txBody>
      </p:sp>
      <p:cxnSp>
        <p:nvCxnSpPr>
          <p:cNvPr id="9" name="直線矢印コネクタ 6">
            <a:extLst>
              <a:ext uri="{FF2B5EF4-FFF2-40B4-BE49-F238E27FC236}">
                <a16:creationId xmlns:a16="http://schemas.microsoft.com/office/drawing/2014/main" id="{9CBDF282-E581-AF40-A479-F6628AA9E69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64706" y="2859999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54312B1-F0F9-144E-93F3-CA804C861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469" y="2405597"/>
            <a:ext cx="882197" cy="4410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ABB6EC-29EE-C24C-899A-7B00A340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062" y="3354049"/>
            <a:ext cx="569430" cy="605357"/>
          </a:xfrm>
          <a:prstGeom prst="rect">
            <a:avLst/>
          </a:prstGeom>
        </p:spPr>
      </p:pic>
      <p:sp>
        <p:nvSpPr>
          <p:cNvPr id="17" name="四角形: 角を丸くする 4">
            <a:extLst>
              <a:ext uri="{FF2B5EF4-FFF2-40B4-BE49-F238E27FC236}">
                <a16:creationId xmlns:a16="http://schemas.microsoft.com/office/drawing/2014/main" id="{939DA3D8-9683-A74B-96AB-603F9D630E92}"/>
              </a:ext>
            </a:extLst>
          </p:cNvPr>
          <p:cNvSpPr/>
          <p:nvPr/>
        </p:nvSpPr>
        <p:spPr>
          <a:xfrm>
            <a:off x="1485062" y="2425484"/>
            <a:ext cx="1386267" cy="824718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</a:p>
        </p:txBody>
      </p:sp>
      <p:cxnSp>
        <p:nvCxnSpPr>
          <p:cNvPr id="18" name="直線矢印コネクタ 6">
            <a:extLst>
              <a:ext uri="{FF2B5EF4-FFF2-40B4-BE49-F238E27FC236}">
                <a16:creationId xmlns:a16="http://schemas.microsoft.com/office/drawing/2014/main" id="{BE1EB4BB-750C-E244-B6FC-78CFF0690C8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58607" y="2837843"/>
            <a:ext cx="1126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C19DB3-B849-6843-963B-0D367883C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062" y="1653406"/>
            <a:ext cx="589263" cy="5892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2799DC-A200-7C41-8093-43C658A45246}"/>
              </a:ext>
            </a:extLst>
          </p:cNvPr>
          <p:cNvSpPr txBox="1"/>
          <p:nvPr/>
        </p:nvSpPr>
        <p:spPr>
          <a:xfrm>
            <a:off x="2130774" y="1716280"/>
            <a:ext cx="107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21" name="直線矢印コネクタ 6">
            <a:extLst>
              <a:ext uri="{FF2B5EF4-FFF2-40B4-BE49-F238E27FC236}">
                <a16:creationId xmlns:a16="http://schemas.microsoft.com/office/drawing/2014/main" id="{9C40BB38-D2DE-DB4E-9BCD-18A5D40970B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178196" y="3250202"/>
            <a:ext cx="0" cy="682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B4DBCF3-070F-F049-9423-2032F9B1F610}"/>
              </a:ext>
            </a:extLst>
          </p:cNvPr>
          <p:cNvSpPr/>
          <p:nvPr/>
        </p:nvSpPr>
        <p:spPr>
          <a:xfrm>
            <a:off x="2130774" y="3313075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225999-9F0D-1949-921B-EC816FF53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76" y="2349527"/>
            <a:ext cx="460383" cy="4649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7C738EE-C761-604C-914D-6DCEEFD2423C}"/>
              </a:ext>
            </a:extLst>
          </p:cNvPr>
          <p:cNvSpPr/>
          <p:nvPr/>
        </p:nvSpPr>
        <p:spPr>
          <a:xfrm>
            <a:off x="413816" y="2859999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cxnSp>
        <p:nvCxnSpPr>
          <p:cNvPr id="25" name="直線矢印コネクタ 6">
            <a:extLst>
              <a:ext uri="{FF2B5EF4-FFF2-40B4-BE49-F238E27FC236}">
                <a16:creationId xmlns:a16="http://schemas.microsoft.com/office/drawing/2014/main" id="{4131E552-95B6-A644-B659-39A4F670EBE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78196" y="1653406"/>
            <a:ext cx="0" cy="772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F667000-D737-9C4A-84BA-5D6A64CFF1EC}"/>
              </a:ext>
            </a:extLst>
          </p:cNvPr>
          <p:cNvCxnSpPr>
            <a:cxnSpLocks/>
            <a:stCxn id="23" idx="0"/>
            <a:endCxn id="4" idx="0"/>
          </p:cNvCxnSpPr>
          <p:nvPr/>
        </p:nvCxnSpPr>
        <p:spPr>
          <a:xfrm rot="16200000" flipH="1">
            <a:off x="3068676" y="123819"/>
            <a:ext cx="98112" cy="4549528"/>
          </a:xfrm>
          <a:prstGeom prst="bentConnector3">
            <a:avLst>
              <a:gd name="adj1" fmla="val -11235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4">
            <a:extLst>
              <a:ext uri="{FF2B5EF4-FFF2-40B4-BE49-F238E27FC236}">
                <a16:creationId xmlns:a16="http://schemas.microsoft.com/office/drawing/2014/main" id="{594B9120-9493-5540-A4F9-38C835127514}"/>
              </a:ext>
            </a:extLst>
          </p:cNvPr>
          <p:cNvSpPr/>
          <p:nvPr/>
        </p:nvSpPr>
        <p:spPr>
          <a:xfrm>
            <a:off x="7913663" y="2434336"/>
            <a:ext cx="1608300" cy="824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Public Key Encryption 2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6" name="直線矢印コネクタ 6">
            <a:extLst>
              <a:ext uri="{FF2B5EF4-FFF2-40B4-BE49-F238E27FC236}">
                <a16:creationId xmlns:a16="http://schemas.microsoft.com/office/drawing/2014/main" id="{EEDDE230-2516-6E48-ADA5-C5CFB47FF5A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690023" y="2846696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5">
            <a:extLst>
              <a:ext uri="{FF2B5EF4-FFF2-40B4-BE49-F238E27FC236}">
                <a16:creationId xmlns:a16="http://schemas.microsoft.com/office/drawing/2014/main" id="{8BA3F4E7-872A-D848-92B1-7FDF0F28BC55}"/>
              </a:ext>
            </a:extLst>
          </p:cNvPr>
          <p:cNvSpPr txBox="1"/>
          <p:nvPr/>
        </p:nvSpPr>
        <p:spPr>
          <a:xfrm>
            <a:off x="6565800" y="2923581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Key 2</a:t>
            </a:r>
          </a:p>
        </p:txBody>
      </p:sp>
      <p:cxnSp>
        <p:nvCxnSpPr>
          <p:cNvPr id="45" name="直線矢印コネクタ 6">
            <a:extLst>
              <a:ext uri="{FF2B5EF4-FFF2-40B4-BE49-F238E27FC236}">
                <a16:creationId xmlns:a16="http://schemas.microsoft.com/office/drawing/2014/main" id="{2406F177-959D-6A42-BBF6-CC9150C77E4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392496" y="3272358"/>
            <a:ext cx="0" cy="660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840CD499-69C3-4141-9347-4F995B2B69C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717813" y="3259055"/>
            <a:ext cx="0" cy="700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84D1DB9-636B-C745-A3AC-ED75F7C49371}"/>
              </a:ext>
            </a:extLst>
          </p:cNvPr>
          <p:cNvCxnSpPr>
            <a:cxnSpLocks/>
            <a:stCxn id="23" idx="0"/>
            <a:endCxn id="35" idx="0"/>
          </p:cNvCxnSpPr>
          <p:nvPr/>
        </p:nvCxnSpPr>
        <p:spPr>
          <a:xfrm rot="16200000" flipH="1">
            <a:off x="4737985" y="-1545491"/>
            <a:ext cx="84809" cy="7874845"/>
          </a:xfrm>
          <a:prstGeom prst="bentConnector3">
            <a:avLst>
              <a:gd name="adj1" fmla="val -12998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FAA0C8A-E94B-DE45-A36E-ABEA5B0C0F00}"/>
              </a:ext>
            </a:extLst>
          </p:cNvPr>
          <p:cNvSpPr/>
          <p:nvPr/>
        </p:nvSpPr>
        <p:spPr>
          <a:xfrm>
            <a:off x="5392496" y="3300703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AES Key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BB8172-F8E8-EE4F-A844-3E03581CAC2F}"/>
              </a:ext>
            </a:extLst>
          </p:cNvPr>
          <p:cNvSpPr/>
          <p:nvPr/>
        </p:nvSpPr>
        <p:spPr>
          <a:xfrm>
            <a:off x="8717812" y="3259055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AES Key 2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7CFA59B-EBA6-4147-B8A0-740EAC9AF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049" y="3339734"/>
            <a:ext cx="460383" cy="46492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A93DD33-2191-D64E-BA39-D43814E5B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766" y="3577012"/>
            <a:ext cx="337820" cy="43899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B7EBB28-B783-7F41-92D7-89018388B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131" y="3391406"/>
            <a:ext cx="460383" cy="46492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7BB5E35-9EBA-E848-9B66-B34B68714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7681" y="3556498"/>
            <a:ext cx="372858" cy="54462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22EC6D3-07F4-D64A-ABCF-432D87E3B0EB}"/>
              </a:ext>
            </a:extLst>
          </p:cNvPr>
          <p:cNvSpPr/>
          <p:nvPr/>
        </p:nvSpPr>
        <p:spPr>
          <a:xfrm>
            <a:off x="5388452" y="164512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A71730-ACBF-DC44-B121-BC38D54D023D}"/>
              </a:ext>
            </a:extLst>
          </p:cNvPr>
          <p:cNvSpPr/>
          <p:nvPr/>
        </p:nvSpPr>
        <p:spPr>
          <a:xfrm>
            <a:off x="8752922" y="164512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FD1721-578F-6640-8393-CED2EC302EDC}"/>
              </a:ext>
            </a:extLst>
          </p:cNvPr>
          <p:cNvSpPr txBox="1"/>
          <p:nvPr/>
        </p:nvSpPr>
        <p:spPr>
          <a:xfrm>
            <a:off x="10403840" y="151328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21B6A4-C447-5649-B73C-D78A6F316440}"/>
              </a:ext>
            </a:extLst>
          </p:cNvPr>
          <p:cNvSpPr txBox="1"/>
          <p:nvPr/>
        </p:nvSpPr>
        <p:spPr>
          <a:xfrm>
            <a:off x="10434830" y="269274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1205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191379-00AE-E941-8DC0-ECC864ECE97D}"/>
              </a:ext>
            </a:extLst>
          </p:cNvPr>
          <p:cNvCxnSpPr>
            <a:cxnSpLocks/>
          </p:cNvCxnSpPr>
          <p:nvPr/>
        </p:nvCxnSpPr>
        <p:spPr>
          <a:xfrm flipH="1">
            <a:off x="2701803" y="817314"/>
            <a:ext cx="38145" cy="585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A429A9-0625-6B48-9385-97C8B822307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729866" y="983303"/>
            <a:ext cx="42874" cy="5691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06A565-6438-5B45-8AFA-A8EA8A34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186" y="2264175"/>
            <a:ext cx="686347" cy="343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8E42A-73E2-9D47-8254-A009ACFFA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498" y="2293729"/>
            <a:ext cx="463927" cy="463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9E9C8-A868-E749-AD8A-405CEEA81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8059718" y="2168236"/>
            <a:ext cx="153073" cy="48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EFF2F-E3ED-9449-B15D-3CE74E701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334" y="2363350"/>
            <a:ext cx="353858" cy="357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523EA-A3D7-404F-8FAE-3B331ACB99BC}"/>
              </a:ext>
            </a:extLst>
          </p:cNvPr>
          <p:cNvSpPr txBox="1"/>
          <p:nvPr/>
        </p:nvSpPr>
        <p:spPr>
          <a:xfrm>
            <a:off x="2869752" y="2011226"/>
            <a:ext cx="11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E369C-5142-1E4B-88D0-CC21F5FB603F}"/>
              </a:ext>
            </a:extLst>
          </p:cNvPr>
          <p:cNvSpPr txBox="1"/>
          <p:nvPr/>
        </p:nvSpPr>
        <p:spPr>
          <a:xfrm>
            <a:off x="1454384" y="2017855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Private Key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1BFCC2-5024-F746-9AFF-62B07C16B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065" y="169129"/>
            <a:ext cx="969476" cy="648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80D145-A965-1844-AA0A-462315ED1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693" y="0"/>
            <a:ext cx="686346" cy="983303"/>
          </a:xfrm>
          <a:prstGeom prst="rect">
            <a:avLst/>
          </a:prstGeom>
        </p:spPr>
      </p:pic>
      <p:sp>
        <p:nvSpPr>
          <p:cNvPr id="18" name="四角形: 角を丸くする 4">
            <a:extLst>
              <a:ext uri="{FF2B5EF4-FFF2-40B4-BE49-F238E27FC236}">
                <a16:creationId xmlns:a16="http://schemas.microsoft.com/office/drawing/2014/main" id="{A361359D-B619-8441-ADFF-8BF7239C63C6}"/>
              </a:ext>
            </a:extLst>
          </p:cNvPr>
          <p:cNvSpPr/>
          <p:nvPr/>
        </p:nvSpPr>
        <p:spPr>
          <a:xfrm>
            <a:off x="2029178" y="1073225"/>
            <a:ext cx="1386267" cy="8247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7030A0"/>
                </a:solidFill>
              </a:rPr>
              <a:t>1) Generate Key Pair</a:t>
            </a:r>
          </a:p>
        </p:txBody>
      </p:sp>
      <p:sp>
        <p:nvSpPr>
          <p:cNvPr id="19" name="四角形: 角を丸くする 4">
            <a:extLst>
              <a:ext uri="{FF2B5EF4-FFF2-40B4-BE49-F238E27FC236}">
                <a16:creationId xmlns:a16="http://schemas.microsoft.com/office/drawing/2014/main" id="{8D1B36DE-9DF6-354A-B4E6-E58844A5D9D8}"/>
              </a:ext>
            </a:extLst>
          </p:cNvPr>
          <p:cNvSpPr/>
          <p:nvPr/>
        </p:nvSpPr>
        <p:spPr>
          <a:xfrm>
            <a:off x="8050094" y="1070125"/>
            <a:ext cx="1386267" cy="8247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7030A0"/>
                </a:solidFill>
              </a:rPr>
              <a:t>1) Generate Key Pair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6EB583-D702-E245-9445-A98280625850}"/>
              </a:ext>
            </a:extLst>
          </p:cNvPr>
          <p:cNvSpPr txBox="1"/>
          <p:nvPr/>
        </p:nvSpPr>
        <p:spPr>
          <a:xfrm>
            <a:off x="7648262" y="1892409"/>
            <a:ext cx="11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CD6A0-3AF8-884F-AFCC-CE701E297903}"/>
              </a:ext>
            </a:extLst>
          </p:cNvPr>
          <p:cNvSpPr txBox="1"/>
          <p:nvPr/>
        </p:nvSpPr>
        <p:spPr>
          <a:xfrm>
            <a:off x="8809522" y="1894843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Private Key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0D3C5F-8C91-7349-ACC7-D1FDC48D28D6}"/>
              </a:ext>
            </a:extLst>
          </p:cNvPr>
          <p:cNvCxnSpPr>
            <a:cxnSpLocks/>
          </p:cNvCxnSpPr>
          <p:nvPr/>
        </p:nvCxnSpPr>
        <p:spPr>
          <a:xfrm>
            <a:off x="3627192" y="2753534"/>
            <a:ext cx="4332133" cy="723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8D8411-B9AF-5A46-916F-6E2E756E02C3}"/>
              </a:ext>
            </a:extLst>
          </p:cNvPr>
          <p:cNvCxnSpPr>
            <a:cxnSpLocks/>
          </p:cNvCxnSpPr>
          <p:nvPr/>
        </p:nvCxnSpPr>
        <p:spPr>
          <a:xfrm flipH="1">
            <a:off x="3399249" y="2737864"/>
            <a:ext cx="4754894" cy="80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D94AFA9-5431-CD4E-B6E6-6FB3677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3196798" y="3497446"/>
            <a:ext cx="153073" cy="4847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86DD68-B83B-2C46-ACE9-5CEA19441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325" y="3477296"/>
            <a:ext cx="353858" cy="357348"/>
          </a:xfrm>
          <a:prstGeom prst="rect">
            <a:avLst/>
          </a:prstGeom>
        </p:spPr>
      </p:pic>
      <p:sp>
        <p:nvSpPr>
          <p:cNvPr id="31" name="四角形: 角を丸くする 4">
            <a:extLst>
              <a:ext uri="{FF2B5EF4-FFF2-40B4-BE49-F238E27FC236}">
                <a16:creationId xmlns:a16="http://schemas.microsoft.com/office/drawing/2014/main" id="{22B4C297-9467-1044-BFAA-F37C240714E9}"/>
              </a:ext>
            </a:extLst>
          </p:cNvPr>
          <p:cNvSpPr/>
          <p:nvPr/>
        </p:nvSpPr>
        <p:spPr>
          <a:xfrm>
            <a:off x="2029177" y="4079952"/>
            <a:ext cx="1386267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3) Encrypt; Decrypt</a:t>
            </a:r>
          </a:p>
          <a:p>
            <a:pPr algn="ctr"/>
            <a:r>
              <a:rPr kumimoji="1" lang="en-US" altLang="ja-JP" b="1" dirty="0"/>
              <a:t>Data</a:t>
            </a:r>
          </a:p>
        </p:txBody>
      </p:sp>
      <p:sp>
        <p:nvSpPr>
          <p:cNvPr id="32" name="四角形: 角を丸くする 4">
            <a:extLst>
              <a:ext uri="{FF2B5EF4-FFF2-40B4-BE49-F238E27FC236}">
                <a16:creationId xmlns:a16="http://schemas.microsoft.com/office/drawing/2014/main" id="{4C47E7AA-2362-5945-876B-0B936DD7A970}"/>
              </a:ext>
            </a:extLst>
          </p:cNvPr>
          <p:cNvSpPr/>
          <p:nvPr/>
        </p:nvSpPr>
        <p:spPr>
          <a:xfrm>
            <a:off x="4958754" y="2729336"/>
            <a:ext cx="1549804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2) Exchange Public Key</a:t>
            </a:r>
          </a:p>
        </p:txBody>
      </p:sp>
      <p:sp>
        <p:nvSpPr>
          <p:cNvPr id="33" name="四角形: 角を丸くする 4">
            <a:extLst>
              <a:ext uri="{FF2B5EF4-FFF2-40B4-BE49-F238E27FC236}">
                <a16:creationId xmlns:a16="http://schemas.microsoft.com/office/drawing/2014/main" id="{A3E2CFC5-8EB0-514D-BEAC-17D7A44C6EFF}"/>
              </a:ext>
            </a:extLst>
          </p:cNvPr>
          <p:cNvSpPr/>
          <p:nvPr/>
        </p:nvSpPr>
        <p:spPr>
          <a:xfrm>
            <a:off x="8050092" y="4079952"/>
            <a:ext cx="1386267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3) Encrypt; Decrypt</a:t>
            </a:r>
          </a:p>
          <a:p>
            <a:pPr algn="ctr"/>
            <a:r>
              <a:rPr kumimoji="1" lang="en-US" altLang="ja-JP" b="1" dirty="0"/>
              <a:t>Data</a:t>
            </a:r>
          </a:p>
        </p:txBody>
      </p:sp>
      <p:sp>
        <p:nvSpPr>
          <p:cNvPr id="37" name="四角形: 角を丸くする 4">
            <a:extLst>
              <a:ext uri="{FF2B5EF4-FFF2-40B4-BE49-F238E27FC236}">
                <a16:creationId xmlns:a16="http://schemas.microsoft.com/office/drawing/2014/main" id="{5378B276-5A4B-734F-B6DE-ED17DCCED0A0}"/>
              </a:ext>
            </a:extLst>
          </p:cNvPr>
          <p:cNvSpPr/>
          <p:nvPr/>
        </p:nvSpPr>
        <p:spPr>
          <a:xfrm>
            <a:off x="2029177" y="5518828"/>
            <a:ext cx="1386267" cy="82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4) Discard Key Pair!</a:t>
            </a:r>
          </a:p>
        </p:txBody>
      </p:sp>
      <p:sp>
        <p:nvSpPr>
          <p:cNvPr id="38" name="四角形: 角を丸くする 4">
            <a:extLst>
              <a:ext uri="{FF2B5EF4-FFF2-40B4-BE49-F238E27FC236}">
                <a16:creationId xmlns:a16="http://schemas.microsoft.com/office/drawing/2014/main" id="{43243733-C585-D742-A1F5-1969F80017A5}"/>
              </a:ext>
            </a:extLst>
          </p:cNvPr>
          <p:cNvSpPr/>
          <p:nvPr/>
        </p:nvSpPr>
        <p:spPr>
          <a:xfrm>
            <a:off x="8050092" y="5518828"/>
            <a:ext cx="1386267" cy="82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4) Discard Key Pair</a:t>
            </a:r>
          </a:p>
        </p:txBody>
      </p:sp>
      <p:sp>
        <p:nvSpPr>
          <p:cNvPr id="46" name="Line Callout 2 (Accent Bar) 45">
            <a:extLst>
              <a:ext uri="{FF2B5EF4-FFF2-40B4-BE49-F238E27FC236}">
                <a16:creationId xmlns:a16="http://schemas.microsoft.com/office/drawing/2014/main" id="{CEA1A217-B839-ED41-B51D-734FC0E19FA7}"/>
              </a:ext>
            </a:extLst>
          </p:cNvPr>
          <p:cNvSpPr/>
          <p:nvPr/>
        </p:nvSpPr>
        <p:spPr>
          <a:xfrm>
            <a:off x="4095216" y="4500839"/>
            <a:ext cx="3378076" cy="807662"/>
          </a:xfrm>
          <a:prstGeom prst="accentCallout2">
            <a:avLst>
              <a:gd name="adj1" fmla="val 23782"/>
              <a:gd name="adj2" fmla="val -814"/>
              <a:gd name="adj3" fmla="val 23783"/>
              <a:gd name="adj4" fmla="val -12701"/>
              <a:gd name="adj5" fmla="val -7134"/>
              <a:gd name="adj6" fmla="val -2489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hybrid encryption is employed, the </a:t>
            </a:r>
            <a:r>
              <a:rPr lang="en-US" b="1" dirty="0">
                <a:solidFill>
                  <a:srgbClr val="FF0000"/>
                </a:solidFill>
              </a:rPr>
              <a:t>AES key is also randomly generated and discarded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5006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0328C98-6451-9D43-B6DD-F7C6DD3ABA40}"/>
              </a:ext>
            </a:extLst>
          </p:cNvPr>
          <p:cNvSpPr/>
          <p:nvPr/>
        </p:nvSpPr>
        <p:spPr>
          <a:xfrm>
            <a:off x="3338912" y="1535706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Compute Hash/MAC/Signature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36801C1D-D6BA-0B45-8642-35FCEA55082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465344" y="403871"/>
            <a:ext cx="8271" cy="1131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9EFF66F0-3622-EB49-909F-BDD7F1E4EBD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65344" y="2347666"/>
            <a:ext cx="8271" cy="1149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3">
            <a:extLst>
              <a:ext uri="{FF2B5EF4-FFF2-40B4-BE49-F238E27FC236}">
                <a16:creationId xmlns:a16="http://schemas.microsoft.com/office/drawing/2014/main" id="{8EC57100-0B41-5142-9CBD-798051A16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5" y="403871"/>
            <a:ext cx="811960" cy="811960"/>
          </a:xfrm>
          <a:prstGeom prst="rect">
            <a:avLst/>
          </a:prstGeom>
        </p:spPr>
      </p:pic>
      <p:sp>
        <p:nvSpPr>
          <p:cNvPr id="9" name="TextBox 45">
            <a:extLst>
              <a:ext uri="{FF2B5EF4-FFF2-40B4-BE49-F238E27FC236}">
                <a16:creationId xmlns:a16="http://schemas.microsoft.com/office/drawing/2014/main" id="{95AE8E9A-39CE-FE48-9EFD-8572E11AD4F0}"/>
              </a:ext>
            </a:extLst>
          </p:cNvPr>
          <p:cNvSpPr txBox="1"/>
          <p:nvPr/>
        </p:nvSpPr>
        <p:spPr>
          <a:xfrm>
            <a:off x="4465345" y="111792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1" name="吹き出し: 折線 (強調線付き) 33">
            <a:extLst>
              <a:ext uri="{FF2B5EF4-FFF2-40B4-BE49-F238E27FC236}">
                <a16:creationId xmlns:a16="http://schemas.microsoft.com/office/drawing/2014/main" id="{179A5595-8E05-0D4A-BEA0-ACBA26455ED3}"/>
              </a:ext>
            </a:extLst>
          </p:cNvPr>
          <p:cNvSpPr/>
          <p:nvPr/>
        </p:nvSpPr>
        <p:spPr>
          <a:xfrm>
            <a:off x="6128473" y="2123572"/>
            <a:ext cx="3712074" cy="811960"/>
          </a:xfrm>
          <a:prstGeom prst="accentCallout2">
            <a:avLst>
              <a:gd name="adj1" fmla="val 18751"/>
              <a:gd name="adj2" fmla="val -1660"/>
              <a:gd name="adj3" fmla="val 18113"/>
              <a:gd name="adj4" fmla="val -9103"/>
              <a:gd name="adj5" fmla="val 97574"/>
              <a:gd name="adj6" fmla="val -267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Then, we shall verify data using hash, MAC and signature, </a:t>
            </a:r>
            <a:r>
              <a:rPr kumimoji="1" lang="en-US" altLang="ja-JP" b="1" dirty="0">
                <a:solidFill>
                  <a:srgbClr val="FF0000"/>
                </a:solidFill>
              </a:rPr>
              <a:t>and detect malicious data modification!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1F7393-47CE-674E-887F-1A5AFDE49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79" y="2470339"/>
            <a:ext cx="486066" cy="7128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EDFEC5-1588-5F41-A057-4F8EEC54BB12}"/>
              </a:ext>
            </a:extLst>
          </p:cNvPr>
          <p:cNvSpPr/>
          <p:nvPr/>
        </p:nvSpPr>
        <p:spPr>
          <a:xfrm>
            <a:off x="4495353" y="3139718"/>
            <a:ext cx="222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Hash/MAC/Signature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10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779DB8-CB67-6540-B04B-22E821246A72}"/>
              </a:ext>
            </a:extLst>
          </p:cNvPr>
          <p:cNvCxnSpPr>
            <a:cxnSpLocks/>
          </p:cNvCxnSpPr>
          <p:nvPr/>
        </p:nvCxnSpPr>
        <p:spPr>
          <a:xfrm>
            <a:off x="568960" y="2407920"/>
            <a:ext cx="1095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E9F4FB-E7A2-A640-AC92-B8BE5BA82B3B}"/>
              </a:ext>
            </a:extLst>
          </p:cNvPr>
          <p:cNvSpPr txBox="1"/>
          <p:nvPr/>
        </p:nvSpPr>
        <p:spPr>
          <a:xfrm>
            <a:off x="10185397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290AD6-FABE-BA4A-8810-2349AC51F6A3}"/>
              </a:ext>
            </a:extLst>
          </p:cNvPr>
          <p:cNvSpPr txBox="1"/>
          <p:nvPr/>
        </p:nvSpPr>
        <p:spPr>
          <a:xfrm>
            <a:off x="6979918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A5BF0A-A4B8-9C45-B234-9344E26B745D}"/>
              </a:ext>
            </a:extLst>
          </p:cNvPr>
          <p:cNvSpPr txBox="1"/>
          <p:nvPr/>
        </p:nvSpPr>
        <p:spPr>
          <a:xfrm>
            <a:off x="3774439" y="20484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3D8CC6-BC53-EC4B-9E1D-DFC06A2E7261}"/>
              </a:ext>
            </a:extLst>
          </p:cNvPr>
          <p:cNvSpPr txBox="1"/>
          <p:nvPr/>
        </p:nvSpPr>
        <p:spPr>
          <a:xfrm>
            <a:off x="568960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4D28C2D-6E36-4841-85FC-3E4ED9A7CFDE}"/>
              </a:ext>
            </a:extLst>
          </p:cNvPr>
          <p:cNvSpPr/>
          <p:nvPr/>
        </p:nvSpPr>
        <p:spPr>
          <a:xfrm>
            <a:off x="568960" y="3012441"/>
            <a:ext cx="1717040" cy="83311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1992: MD5 (128bits)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4C74E7-CC1E-9C48-9005-5157CE5D8F86}"/>
              </a:ext>
            </a:extLst>
          </p:cNvPr>
          <p:cNvCxnSpPr>
            <a:stCxn id="29" idx="0"/>
          </p:cNvCxnSpPr>
          <p:nvPr/>
        </p:nvCxnSpPr>
        <p:spPr>
          <a:xfrm flipV="1">
            <a:off x="1427480" y="2417802"/>
            <a:ext cx="3829" cy="5946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386E749-0403-4D4E-9F00-A185D4AC4148}"/>
              </a:ext>
            </a:extLst>
          </p:cNvPr>
          <p:cNvSpPr/>
          <p:nvPr/>
        </p:nvSpPr>
        <p:spPr>
          <a:xfrm>
            <a:off x="1652878" y="4185922"/>
            <a:ext cx="1717036" cy="83311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1992: SHA-1 (160bits)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4D9F05-6924-E940-A42D-1A558F8B92DD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505106" y="2392681"/>
            <a:ext cx="6290" cy="179324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DEC957D-4ADB-CF41-BB3F-24D767E9E52F}"/>
              </a:ext>
            </a:extLst>
          </p:cNvPr>
          <p:cNvSpPr/>
          <p:nvPr/>
        </p:nvSpPr>
        <p:spPr>
          <a:xfrm>
            <a:off x="3667761" y="5420362"/>
            <a:ext cx="1717040" cy="8331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2001: SHA-2 (224, 256, 384, 512bits)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37E734-E6FF-7942-AE8C-4E4BB7CE133D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4526281" y="2418360"/>
            <a:ext cx="0" cy="300200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8643617-847D-A348-9867-A14348FFE963}"/>
              </a:ext>
            </a:extLst>
          </p:cNvPr>
          <p:cNvSpPr/>
          <p:nvPr/>
        </p:nvSpPr>
        <p:spPr>
          <a:xfrm>
            <a:off x="8188961" y="5394683"/>
            <a:ext cx="1717040" cy="8331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2015: SHA-3 (224, 256, 384, 512bits)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B90B82-90DF-6648-911B-CE5F17D965B2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9047481" y="2392681"/>
            <a:ext cx="0" cy="300200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A42C59-F54F-F74C-BEBD-272BC2CC6672}"/>
              </a:ext>
            </a:extLst>
          </p:cNvPr>
          <p:cNvCxnSpPr>
            <a:stCxn id="32" idx="3"/>
          </p:cNvCxnSpPr>
          <p:nvPr/>
        </p:nvCxnSpPr>
        <p:spPr>
          <a:xfrm flipV="1">
            <a:off x="3369914" y="4592320"/>
            <a:ext cx="2329846" cy="10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4963BC-1EB1-F34E-8D58-2D2B55D594F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286000" y="3429000"/>
            <a:ext cx="26111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E6E0C4A8-B368-6142-BFA4-259AFF5C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17" y="2801203"/>
            <a:ext cx="1092200" cy="1092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987D255-0E3C-0643-BE70-6DB85E8D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649" y="3931920"/>
            <a:ext cx="1092200" cy="1092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EB56D35-A488-BD47-BEA9-BB2D1A02FDD3}"/>
              </a:ext>
            </a:extLst>
          </p:cNvPr>
          <p:cNvSpPr txBox="1"/>
          <p:nvPr/>
        </p:nvSpPr>
        <p:spPr>
          <a:xfrm>
            <a:off x="5659697" y="3322181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Cracked!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7FFC61-9E81-FF4F-9D2E-C3252BA5AB27}"/>
              </a:ext>
            </a:extLst>
          </p:cNvPr>
          <p:cNvSpPr txBox="1"/>
          <p:nvPr/>
        </p:nvSpPr>
        <p:spPr>
          <a:xfrm>
            <a:off x="6458505" y="4592320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Cracked!</a:t>
            </a:r>
          </a:p>
        </p:txBody>
      </p:sp>
    </p:spTree>
    <p:extLst>
      <p:ext uri="{BB962C8B-B14F-4D97-AF65-F5344CB8AC3E}">
        <p14:creationId xmlns:p14="http://schemas.microsoft.com/office/powerpoint/2010/main" val="164212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1372</Words>
  <Application>Microsoft Macintosh PowerPoint</Application>
  <PresentationFormat>Widescreen</PresentationFormat>
  <Paragraphs>386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269</cp:revision>
  <dcterms:created xsi:type="dcterms:W3CDTF">2019-07-26T09:39:50Z</dcterms:created>
  <dcterms:modified xsi:type="dcterms:W3CDTF">2019-10-01T13:09:20Z</dcterms:modified>
</cp:coreProperties>
</file>