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/>
    <p:restoredTop sz="94828"/>
  </p:normalViewPr>
  <p:slideViewPr>
    <p:cSldViewPr snapToGrid="0" snapToObjects="1">
      <p:cViewPr varScale="1">
        <p:scale>
          <a:sx n="84" d="100"/>
          <a:sy n="84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EDDC0-DF20-AC46-B752-4D05A37D405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EC5EA-871C-8443-843A-02E75F9C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8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4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64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33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FC86-1FED-E642-ADE8-7BC535D5F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80BDF-CFD9-374E-8EEE-7DAA9149E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2FCA-92D0-9A47-A787-C045D95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82E1-8EA9-3B4F-848D-882F1205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2F3B-E8CF-CB47-ABBD-111BFCD5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93C4-0968-F543-B333-70917484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649CE-7069-BB45-9D17-84541530E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08A6-BEAF-5249-9997-C46BA510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18F8-D713-F547-8D94-0130B048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116CC-33B8-5149-B09B-B86D48BC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A6930-7AB3-A343-BE90-923CBF095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BB591-0D49-1F49-8D1F-340CE4FD3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9F61-0F1E-6A40-8C25-5BF8A298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942-0DCC-F447-B6FD-DFE4C056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2459-5FC1-F146-A5C8-48FC4340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6535-6468-624C-A511-3CA6B19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34CE-812D-ED40-B787-B65A48FDC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B9F5-0F13-384D-B0B1-CA15AD72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B310-46C3-B64F-9C94-F70ACE2D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3706-4308-5840-BB48-20417BBC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8E7-A3C5-0F43-B7A7-E88494AA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9813-78CE-2F41-B7E1-A15BA023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65A8-AAFE-0149-AFB2-FACD87DB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9AFE-6C8C-4044-9BBB-8C82EB28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FF5A-6D19-2548-9827-8A1A38E8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B2F8-0437-DE46-9386-7E2F0CC5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C497-12FD-E947-BE05-9B7395380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EBEA5-D9E7-0444-B7F7-D4B36D674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C26F-8255-C743-8216-45863D2E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587E7-2CE9-BD4A-93A3-F409FC4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779A1-449C-DD47-AC2B-FA9D7751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5BAE-5545-F347-B72A-7F71301D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F2DAB-2C0E-5343-B9E7-C7B40E7D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46E13-9CDE-3144-84C9-AAE99A2B5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AB628-1591-1542-B586-90A2AF14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1F0DB-FCB4-D646-9DF6-119C027BE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A7999-90AB-7B43-8B49-4C116A84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04E55-A802-F549-A3A4-2CBBDA0B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48196-B6B8-B840-94C0-B7DCEF5B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92FB-4682-6541-BEC2-F3DEE26F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F7CE0-7D17-034A-A180-0F7A81B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4523-8EFD-9240-95B9-EFA99608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14941-353C-F349-B822-234D49F2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234AC-5D69-BB4B-A687-251B1CF1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4EC77-C23A-354A-9A0C-3DDFCCD6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85B67-8452-AD40-B7D9-E37486B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65C5-815D-444C-B53F-A0F5DB1A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17E2-CFB4-2B4A-8A90-FB5B5686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A1894-A6FC-C54C-B5DA-76F0559DF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90C3-0B59-3C43-A573-CFB71DD1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09405-F058-CD47-B3C2-BDC19FC0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F063E-E7FB-CF4A-A3B6-D312DF86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9C91-CDBE-1C48-9BB5-FF371CD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A2036-C537-B649-B554-C35EF6367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31775-938A-2348-8278-6FEB0980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A8283-ED1E-B543-97C0-3C85CC0B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E6A79-8DB6-E242-A65F-E6D315F5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E4C22-DD97-044D-A7EB-500A3486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D2051-038B-CD4B-BFEC-986E2187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92D4-8D7B-704F-8DC0-1E8F54AC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6C2-3D7B-BF4B-8443-F7615999A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0B84-C221-BA49-B172-B6D4747B1BA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88C0-78DA-5E41-8471-4792FD0CE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5734-13E4-4548-9E8C-D41616BA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jpg"/><Relationship Id="rId7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lewing@isc.tamu.edu" TargetMode="External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吹き出し: 角を丸めた四角形 75">
            <a:extLst>
              <a:ext uri="{FF2B5EF4-FFF2-40B4-BE49-F238E27FC236}">
                <a16:creationId xmlns:a16="http://schemas.microsoft.com/office/drawing/2014/main" id="{664AEE1C-7049-40C0-BFA7-44ADB2600158}"/>
              </a:ext>
            </a:extLst>
          </p:cNvPr>
          <p:cNvSpPr/>
          <p:nvPr/>
        </p:nvSpPr>
        <p:spPr>
          <a:xfrm>
            <a:off x="248131" y="4503476"/>
            <a:ext cx="2659436" cy="789762"/>
          </a:xfrm>
          <a:prstGeom prst="wedgeRoundRectCallout">
            <a:avLst>
              <a:gd name="adj1" fmla="val 36423"/>
              <a:gd name="adj2" fmla="val -71829"/>
              <a:gd name="adj3" fmla="val 1666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1) Download webpage and application 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58BE95E1-B661-40AA-9634-CE410256CE2E}"/>
              </a:ext>
            </a:extLst>
          </p:cNvPr>
          <p:cNvSpPr/>
          <p:nvPr/>
        </p:nvSpPr>
        <p:spPr>
          <a:xfrm>
            <a:off x="379352" y="1031040"/>
            <a:ext cx="2659436" cy="1255803"/>
          </a:xfrm>
          <a:prstGeom prst="wedgeRoundRectCallout">
            <a:avLst>
              <a:gd name="adj1" fmla="val -609"/>
              <a:gd name="adj2" fmla="val 74015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2) Execute the app code and communicate with computing and data resources in backend.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</p:spTree>
    <p:extLst>
      <p:ext uri="{BB962C8B-B14F-4D97-AF65-F5344CB8AC3E}">
        <p14:creationId xmlns:p14="http://schemas.microsoft.com/office/powerpoint/2010/main" val="146157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07A04E-4F70-E649-A1A1-73F4B6E75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852"/>
            <a:ext cx="12192000" cy="32742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2C68C-EE7A-D241-8043-6038535A7D7B}"/>
              </a:ext>
            </a:extLst>
          </p:cNvPr>
          <p:cNvSpPr/>
          <p:nvPr/>
        </p:nvSpPr>
        <p:spPr>
          <a:xfrm>
            <a:off x="2180491" y="2789305"/>
            <a:ext cx="6250075" cy="39602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D6D41-2634-F24A-ABA2-F9D20331F826}"/>
              </a:ext>
            </a:extLst>
          </p:cNvPr>
          <p:cNvSpPr/>
          <p:nvPr/>
        </p:nvSpPr>
        <p:spPr>
          <a:xfrm>
            <a:off x="2180492" y="3429000"/>
            <a:ext cx="6250074" cy="396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E7D8E90-D886-1041-A19F-299BEF5E0463}"/>
              </a:ext>
            </a:extLst>
          </p:cNvPr>
          <p:cNvSpPr/>
          <p:nvPr/>
        </p:nvSpPr>
        <p:spPr>
          <a:xfrm>
            <a:off x="7723632" y="2080374"/>
            <a:ext cx="3749040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70C0"/>
                </a:solidFill>
              </a:rPr>
              <a:t>初期設定のデータを、初期設定の鍵で暗号化して</a:t>
            </a:r>
            <a:r>
              <a:rPr lang="en-US" altLang="ja-JP" b="1" dirty="0">
                <a:solidFill>
                  <a:srgbClr val="0070C0"/>
                </a:solidFill>
              </a:rPr>
              <a:t>id=3</a:t>
            </a:r>
            <a:r>
              <a:rPr lang="ja-JP" altLang="en-US" b="1">
                <a:solidFill>
                  <a:srgbClr val="0070C0"/>
                </a:solidFill>
              </a:rPr>
              <a:t>で登録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1B76D20E-5A9B-8C43-8DE9-EDF30BBCCCB5}"/>
              </a:ext>
            </a:extLst>
          </p:cNvPr>
          <p:cNvSpPr/>
          <p:nvPr/>
        </p:nvSpPr>
        <p:spPr>
          <a:xfrm>
            <a:off x="6437376" y="3876456"/>
            <a:ext cx="374904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id=3</a:t>
            </a:r>
            <a:r>
              <a:rPr lang="ja-JP" altLang="en-US" b="1">
                <a:solidFill>
                  <a:srgbClr val="FF0000"/>
                </a:solidFill>
              </a:rPr>
              <a:t>で登録されたデータを、初期設定の鍵で復号した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7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CC8C3-EAF2-4844-9CBF-85DE2245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9" y="2457450"/>
            <a:ext cx="8801100" cy="1930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F78497-D6E4-6A4B-A56C-06D09C636681}"/>
              </a:ext>
            </a:extLst>
          </p:cNvPr>
          <p:cNvSpPr/>
          <p:nvPr/>
        </p:nvSpPr>
        <p:spPr>
          <a:xfrm>
            <a:off x="482321" y="2470150"/>
            <a:ext cx="3999244" cy="115898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449C2-53BA-174C-A3F4-860208361468}"/>
              </a:ext>
            </a:extLst>
          </p:cNvPr>
          <p:cNvSpPr/>
          <p:nvPr/>
        </p:nvSpPr>
        <p:spPr>
          <a:xfrm>
            <a:off x="482322" y="4004205"/>
            <a:ext cx="1557494" cy="383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A9DC3DBB-ECB9-D942-956B-2A3C36F61AA0}"/>
              </a:ext>
            </a:extLst>
          </p:cNvPr>
          <p:cNvSpPr/>
          <p:nvPr/>
        </p:nvSpPr>
        <p:spPr>
          <a:xfrm>
            <a:off x="5187845" y="23182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7EB49E88-7FB8-0C45-AC79-D3DCEF8DE3A7}"/>
              </a:ext>
            </a:extLst>
          </p:cNvPr>
          <p:cNvSpPr/>
          <p:nvPr/>
        </p:nvSpPr>
        <p:spPr>
          <a:xfrm>
            <a:off x="2699388" y="44608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id=5</a:t>
            </a:r>
            <a:r>
              <a:rPr lang="ja-JP" altLang="en-US" b="1">
                <a:solidFill>
                  <a:srgbClr val="FF0000"/>
                </a:solidFill>
              </a:rPr>
              <a:t>で登録された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8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B2030-9988-394F-9168-3C6F139F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30" y="2387576"/>
            <a:ext cx="8890000" cy="1816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754CCD-49F4-4142-9E2A-82E93EF861B1}"/>
              </a:ext>
            </a:extLst>
          </p:cNvPr>
          <p:cNvSpPr/>
          <p:nvPr/>
        </p:nvSpPr>
        <p:spPr>
          <a:xfrm>
            <a:off x="733530" y="2381250"/>
            <a:ext cx="3999244" cy="104775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1F7E6-AB8D-A14D-8B4D-65E1752150C0}"/>
              </a:ext>
            </a:extLst>
          </p:cNvPr>
          <p:cNvSpPr/>
          <p:nvPr/>
        </p:nvSpPr>
        <p:spPr>
          <a:xfrm>
            <a:off x="733531" y="3915306"/>
            <a:ext cx="2491990" cy="335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9925A68-E4CF-254B-9503-5C6C1E505F4B}"/>
              </a:ext>
            </a:extLst>
          </p:cNvPr>
          <p:cNvSpPr/>
          <p:nvPr/>
        </p:nvSpPr>
        <p:spPr>
          <a:xfrm>
            <a:off x="5439054" y="22293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4BC6140B-C6CB-1A4A-A25E-F81CD2F0740F}"/>
              </a:ext>
            </a:extLst>
          </p:cNvPr>
          <p:cNvSpPr/>
          <p:nvPr/>
        </p:nvSpPr>
        <p:spPr>
          <a:xfrm>
            <a:off x="2950597" y="43719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FF0000"/>
                </a:solidFill>
              </a:rPr>
              <a:t>取得して正しく復号できた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0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1286CE-A999-DD4F-942F-D8BC0FF0E87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063731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E6CAD9-34F4-9C49-8599-1186D2300BC5}"/>
              </a:ext>
            </a:extLst>
          </p:cNvPr>
          <p:cNvSpPr/>
          <p:nvPr/>
        </p:nvSpPr>
        <p:spPr>
          <a:xfrm>
            <a:off x="3811423" y="1078419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3047F-A044-8942-9E7C-5416CFC1DFF9}"/>
              </a:ext>
            </a:extLst>
          </p:cNvPr>
          <p:cNvSpPr txBox="1"/>
          <p:nvPr/>
        </p:nvSpPr>
        <p:spPr>
          <a:xfrm>
            <a:off x="1075439" y="854836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F0CAA9-9A58-F14D-B843-D6DF1011D315}"/>
              </a:ext>
            </a:extLst>
          </p:cNvPr>
          <p:cNvSpPr/>
          <p:nvPr/>
        </p:nvSpPr>
        <p:spPr>
          <a:xfrm>
            <a:off x="1200913" y="1350953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ECDF1F-4218-4F43-A57C-ABAE04C79CC8}"/>
              </a:ext>
            </a:extLst>
          </p:cNvPr>
          <p:cNvSpPr/>
          <p:nvPr/>
        </p:nvSpPr>
        <p:spPr>
          <a:xfrm>
            <a:off x="1200913" y="184707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88D2CC-A87F-0C41-9291-4FC97BFDDC80}"/>
              </a:ext>
            </a:extLst>
          </p:cNvPr>
          <p:cNvSpPr txBox="1"/>
          <p:nvPr/>
        </p:nvSpPr>
        <p:spPr>
          <a:xfrm>
            <a:off x="7590167" y="1339289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encrypted</a:t>
            </a:r>
            <a:endParaRPr lang="en-US" b="1" dirty="0"/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AB270016-1882-B341-917A-392F23705D8B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 rot="10800000" flipH="1">
            <a:off x="3811422" y="1535619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1FB0EA7-45EC-9A4A-B9F5-51155808A0B8}"/>
              </a:ext>
            </a:extLst>
          </p:cNvPr>
          <p:cNvCxnSpPr>
            <a:cxnSpLocks/>
          </p:cNvCxnSpPr>
          <p:nvPr/>
        </p:nvCxnSpPr>
        <p:spPr>
          <a:xfrm>
            <a:off x="6010366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E67F86C-B08D-C047-85B1-A4D96E5B4F8E}"/>
              </a:ext>
            </a:extLst>
          </p:cNvPr>
          <p:cNvSpPr txBox="1"/>
          <p:nvPr/>
        </p:nvSpPr>
        <p:spPr>
          <a:xfrm>
            <a:off x="2260718" y="1385457"/>
            <a:ext cx="113184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7" name="Line Callout 2 (Accent Bar) 76">
            <a:extLst>
              <a:ext uri="{FF2B5EF4-FFF2-40B4-BE49-F238E27FC236}">
                <a16:creationId xmlns:a16="http://schemas.microsoft.com/office/drawing/2014/main" id="{5B12F8C9-15F4-D242-AC5D-1261D52843F9}"/>
              </a:ext>
            </a:extLst>
          </p:cNvPr>
          <p:cNvSpPr/>
          <p:nvPr/>
        </p:nvSpPr>
        <p:spPr>
          <a:xfrm>
            <a:off x="3270256" y="222802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104D56-D642-5048-A3F0-6FC718F4EFB7}"/>
              </a:ext>
            </a:extLst>
          </p:cNvPr>
          <p:cNvSpPr txBox="1"/>
          <p:nvPr/>
        </p:nvSpPr>
        <p:spPr>
          <a:xfrm>
            <a:off x="4453218" y="2527491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5C7F10-ED3C-7A41-8A97-A1B0B3F93B4E}"/>
              </a:ext>
            </a:extLst>
          </p:cNvPr>
          <p:cNvSpPr txBox="1"/>
          <p:nvPr/>
        </p:nvSpPr>
        <p:spPr>
          <a:xfrm>
            <a:off x="6553758" y="1385456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80" name="Line Callout 2 (Accent Bar) 79">
            <a:extLst>
              <a:ext uri="{FF2B5EF4-FFF2-40B4-BE49-F238E27FC236}">
                <a16:creationId xmlns:a16="http://schemas.microsoft.com/office/drawing/2014/main" id="{F7A7B99D-F288-594A-A24E-0AC6E8FE8AFE}"/>
              </a:ext>
            </a:extLst>
          </p:cNvPr>
          <p:cNvSpPr/>
          <p:nvPr/>
        </p:nvSpPr>
        <p:spPr>
          <a:xfrm>
            <a:off x="5267494" y="3252102"/>
            <a:ext cx="2135586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入力による暗号化処理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Line Callout 2 (Accent Bar) 80">
            <a:extLst>
              <a:ext uri="{FF2B5EF4-FFF2-40B4-BE49-F238E27FC236}">
                <a16:creationId xmlns:a16="http://schemas.microsoft.com/office/drawing/2014/main" id="{22A92411-2DF8-D846-9859-7B3163D2EDA4}"/>
              </a:ext>
            </a:extLst>
          </p:cNvPr>
          <p:cNvSpPr/>
          <p:nvPr/>
        </p:nvSpPr>
        <p:spPr>
          <a:xfrm>
            <a:off x="7353882" y="875659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64EEA9D-9813-BD40-B04F-C35ADFA3CB4E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2063731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FC8DD7C-1332-284E-AE97-4F72E16FB045}"/>
              </a:ext>
            </a:extLst>
          </p:cNvPr>
          <p:cNvSpPr/>
          <p:nvPr/>
        </p:nvSpPr>
        <p:spPr>
          <a:xfrm>
            <a:off x="3811423" y="4661666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E70047-F59C-664A-8625-9F9DC1A34558}"/>
              </a:ext>
            </a:extLst>
          </p:cNvPr>
          <p:cNvSpPr txBox="1"/>
          <p:nvPr/>
        </p:nvSpPr>
        <p:spPr>
          <a:xfrm>
            <a:off x="1075439" y="4438083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315B2F7-93E7-7046-BEB3-FB0520F05E63}"/>
              </a:ext>
            </a:extLst>
          </p:cNvPr>
          <p:cNvSpPr/>
          <p:nvPr/>
        </p:nvSpPr>
        <p:spPr>
          <a:xfrm>
            <a:off x="1200913" y="493420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6A7869-867C-9E4D-B1A3-FB1C6E9D3332}"/>
              </a:ext>
            </a:extLst>
          </p:cNvPr>
          <p:cNvSpPr/>
          <p:nvPr/>
        </p:nvSpPr>
        <p:spPr>
          <a:xfrm>
            <a:off x="1200913" y="5430317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6184736-9B3A-7B42-82BC-CF99DABC0827}"/>
              </a:ext>
            </a:extLst>
          </p:cNvPr>
          <p:cNvSpPr txBox="1"/>
          <p:nvPr/>
        </p:nvSpPr>
        <p:spPr>
          <a:xfrm>
            <a:off x="7590168" y="4922536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decrypted</a:t>
            </a:r>
            <a:endParaRPr lang="en-US" b="1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5FBA63A8-CB48-2747-B360-3AA1A2C7C96B}"/>
              </a:ext>
            </a:extLst>
          </p:cNvPr>
          <p:cNvCxnSpPr>
            <a:cxnSpLocks/>
            <a:stCxn id="83" idx="1"/>
            <a:endCxn id="83" idx="3"/>
          </p:cNvCxnSpPr>
          <p:nvPr/>
        </p:nvCxnSpPr>
        <p:spPr>
          <a:xfrm rot="10800000" flipH="1">
            <a:off x="3811422" y="5118866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379B2A7-D5E4-CF4B-8F32-90047B52D84C}"/>
              </a:ext>
            </a:extLst>
          </p:cNvPr>
          <p:cNvCxnSpPr>
            <a:cxnSpLocks/>
          </p:cNvCxnSpPr>
          <p:nvPr/>
        </p:nvCxnSpPr>
        <p:spPr>
          <a:xfrm>
            <a:off x="6010366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C66FED2-CCA1-D74E-A7FE-E27E3FC4AAAD}"/>
              </a:ext>
            </a:extLst>
          </p:cNvPr>
          <p:cNvSpPr txBox="1"/>
          <p:nvPr/>
        </p:nvSpPr>
        <p:spPr>
          <a:xfrm>
            <a:off x="2182170" y="4968704"/>
            <a:ext cx="128894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createDecipherIV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1" name="Line Callout 2 (Accent Bar) 90">
            <a:extLst>
              <a:ext uri="{FF2B5EF4-FFF2-40B4-BE49-F238E27FC236}">
                <a16:creationId xmlns:a16="http://schemas.microsoft.com/office/drawing/2014/main" id="{6946978F-C86B-3D4B-85DE-278E409A58AD}"/>
              </a:ext>
            </a:extLst>
          </p:cNvPr>
          <p:cNvSpPr/>
          <p:nvPr/>
        </p:nvSpPr>
        <p:spPr>
          <a:xfrm>
            <a:off x="3270256" y="3806049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ADEDE4-A1C6-F04F-B8B0-9B551B683FD9}"/>
              </a:ext>
            </a:extLst>
          </p:cNvPr>
          <p:cNvSpPr txBox="1"/>
          <p:nvPr/>
        </p:nvSpPr>
        <p:spPr>
          <a:xfrm>
            <a:off x="4453218" y="6110738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38F743A-AB84-3B48-9471-C08CEE5B2734}"/>
              </a:ext>
            </a:extLst>
          </p:cNvPr>
          <p:cNvSpPr txBox="1"/>
          <p:nvPr/>
        </p:nvSpPr>
        <p:spPr>
          <a:xfrm>
            <a:off x="6553758" y="4968703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94" name="Line Callout 2 (Accent Bar) 93">
            <a:extLst>
              <a:ext uri="{FF2B5EF4-FFF2-40B4-BE49-F238E27FC236}">
                <a16:creationId xmlns:a16="http://schemas.microsoft.com/office/drawing/2014/main" id="{B19DB65B-BD36-854D-B4DE-01FABC333BC0}"/>
              </a:ext>
            </a:extLst>
          </p:cNvPr>
          <p:cNvSpPr/>
          <p:nvPr/>
        </p:nvSpPr>
        <p:spPr>
          <a:xfrm>
            <a:off x="5405842" y="6843920"/>
            <a:ext cx="258373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encrypted data</a:t>
            </a:r>
            <a:r>
              <a:rPr lang="ja-JP" altLang="en-US" sz="1200" b="1">
                <a:solidFill>
                  <a:schemeClr val="tx1"/>
                </a:solidFill>
              </a:rPr>
              <a:t>入力による復号処理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5" name="Line Callout 2 (Accent Bar) 94">
            <a:extLst>
              <a:ext uri="{FF2B5EF4-FFF2-40B4-BE49-F238E27FC236}">
                <a16:creationId xmlns:a16="http://schemas.microsoft.com/office/drawing/2014/main" id="{149BB1F4-31EE-9A4E-9E5E-99EDA2FF74F5}"/>
              </a:ext>
            </a:extLst>
          </p:cNvPr>
          <p:cNvSpPr/>
          <p:nvPr/>
        </p:nvSpPr>
        <p:spPr>
          <a:xfrm>
            <a:off x="7353882" y="4458906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97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3ECCEF-7ADB-054C-9652-8B2D09B71B50}"/>
              </a:ext>
            </a:extLst>
          </p:cNvPr>
          <p:cNvSpPr/>
          <p:nvPr/>
        </p:nvSpPr>
        <p:spPr>
          <a:xfrm>
            <a:off x="2564592" y="2703356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B650DD-2DB1-C247-A885-C9A09101F523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>
            <a:off x="3321337" y="3785921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70E62E-25B3-5848-AE19-FA39CFD3E95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870910" y="3244639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96B729-D74C-AA49-8E47-74A27E411320}"/>
              </a:ext>
            </a:extLst>
          </p:cNvPr>
          <p:cNvSpPr txBox="1"/>
          <p:nvPr/>
        </p:nvSpPr>
        <p:spPr>
          <a:xfrm>
            <a:off x="1352050" y="3059972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A71161-606E-6140-9758-6EA577D15FFD}"/>
              </a:ext>
            </a:extLst>
          </p:cNvPr>
          <p:cNvSpPr txBox="1"/>
          <p:nvPr/>
        </p:nvSpPr>
        <p:spPr>
          <a:xfrm>
            <a:off x="2403773" y="1342411"/>
            <a:ext cx="183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15F46-4C49-6248-AE36-5D4F3D02F018}"/>
              </a:ext>
            </a:extLst>
          </p:cNvPr>
          <p:cNvSpPr txBox="1"/>
          <p:nvPr/>
        </p:nvSpPr>
        <p:spPr>
          <a:xfrm>
            <a:off x="261526" y="1870934"/>
            <a:ext cx="218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16bytes random data</a:t>
            </a:r>
            <a:br>
              <a:rPr lang="en-US" dirty="0"/>
            </a:br>
            <a:r>
              <a:rPr lang="en-US" dirty="0"/>
              <a:t>(Initial vector)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07FC32-53D4-024E-938F-D2431AB9F939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3321337" y="1711743"/>
            <a:ext cx="0" cy="300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EC6161-D704-2046-A78B-3401BED20202}"/>
              </a:ext>
            </a:extLst>
          </p:cNvPr>
          <p:cNvSpPr txBox="1"/>
          <p:nvPr/>
        </p:nvSpPr>
        <p:spPr>
          <a:xfrm>
            <a:off x="3033437" y="2012351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1A39AC-752A-CB4C-8177-CE5B6AA6B007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3321337" y="2381683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A6EB3A-4ECA-C548-9381-0A768DB19C90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2442571" y="2194100"/>
            <a:ext cx="59086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D270E0-2D3A-214F-B1AF-9D4A497BA303}"/>
              </a:ext>
            </a:extLst>
          </p:cNvPr>
          <p:cNvSpPr txBox="1"/>
          <p:nvPr/>
        </p:nvSpPr>
        <p:spPr>
          <a:xfrm>
            <a:off x="2427149" y="4455861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350C3C7-E68F-C649-97A1-BABA1DF0DD88}"/>
              </a:ext>
            </a:extLst>
          </p:cNvPr>
          <p:cNvSpPr/>
          <p:nvPr/>
        </p:nvSpPr>
        <p:spPr>
          <a:xfrm>
            <a:off x="5989061" y="2700439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8EB360-7AD3-D44B-8A47-55CBCC6BD04E}"/>
              </a:ext>
            </a:extLst>
          </p:cNvPr>
          <p:cNvCxnSpPr>
            <a:cxnSpLocks/>
            <a:stCxn id="66" idx="2"/>
            <a:endCxn id="74" idx="0"/>
          </p:cNvCxnSpPr>
          <p:nvPr/>
        </p:nvCxnSpPr>
        <p:spPr>
          <a:xfrm>
            <a:off x="6745806" y="3783004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B27FCAA-6A08-B249-9693-89046FF542F4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5295379" y="3241722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1DC30A7-8A21-4A49-9C58-4D905FBFFFAB}"/>
              </a:ext>
            </a:extLst>
          </p:cNvPr>
          <p:cNvSpPr txBox="1"/>
          <p:nvPr/>
        </p:nvSpPr>
        <p:spPr>
          <a:xfrm>
            <a:off x="4776519" y="3057055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C1351A-3FCE-D842-9200-E4DE010A3119}"/>
              </a:ext>
            </a:extLst>
          </p:cNvPr>
          <p:cNvSpPr txBox="1"/>
          <p:nvPr/>
        </p:nvSpPr>
        <p:spPr>
          <a:xfrm>
            <a:off x="5774017" y="1363103"/>
            <a:ext cx="194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AE386D2-C354-8747-BF53-C8473177E7B0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>
            <a:off x="6745806" y="1732435"/>
            <a:ext cx="0" cy="27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9DD1708-9BD0-D542-B340-D0A02EBA06A6}"/>
              </a:ext>
            </a:extLst>
          </p:cNvPr>
          <p:cNvSpPr txBox="1"/>
          <p:nvPr/>
        </p:nvSpPr>
        <p:spPr>
          <a:xfrm>
            <a:off x="6457906" y="2009434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17E2B17-E84B-144A-8E75-8F0ACA5F341C}"/>
              </a:ext>
            </a:extLst>
          </p:cNvPr>
          <p:cNvCxnSpPr>
            <a:cxnSpLocks/>
            <a:stCxn id="72" idx="2"/>
            <a:endCxn id="66" idx="0"/>
          </p:cNvCxnSpPr>
          <p:nvPr/>
        </p:nvCxnSpPr>
        <p:spPr>
          <a:xfrm>
            <a:off x="6745806" y="2378766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1B5893-BCCA-5148-8D9D-8E56A1A024FF}"/>
              </a:ext>
            </a:extLst>
          </p:cNvPr>
          <p:cNvSpPr txBox="1"/>
          <p:nvPr/>
        </p:nvSpPr>
        <p:spPr>
          <a:xfrm>
            <a:off x="5851618" y="4452944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2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CA8870A2-4F9B-FA42-A6B1-BBC654BD9C31}"/>
              </a:ext>
            </a:extLst>
          </p:cNvPr>
          <p:cNvCxnSpPr>
            <a:endCxn id="72" idx="1"/>
          </p:cNvCxnSpPr>
          <p:nvPr/>
        </p:nvCxnSpPr>
        <p:spPr>
          <a:xfrm flipV="1">
            <a:off x="3321336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B0D6C692-AFEE-E14D-91C0-066BA3FAE5E0}"/>
              </a:ext>
            </a:extLst>
          </p:cNvPr>
          <p:cNvCxnSpPr/>
          <p:nvPr/>
        </p:nvCxnSpPr>
        <p:spPr>
          <a:xfrm flipV="1">
            <a:off x="6745804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0A36E2C-9DC8-C845-9244-285A441959D0}"/>
              </a:ext>
            </a:extLst>
          </p:cNvPr>
          <p:cNvSpPr/>
          <p:nvPr/>
        </p:nvSpPr>
        <p:spPr>
          <a:xfrm>
            <a:off x="9133490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D35ADEF-E73E-C24F-A684-5BAD79BBC3F8}"/>
              </a:ext>
            </a:extLst>
          </p:cNvPr>
          <p:cNvSpPr/>
          <p:nvPr/>
        </p:nvSpPr>
        <p:spPr>
          <a:xfrm>
            <a:off x="9627408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17D19CC-985B-AF49-ACA9-041FECFB7C6E}"/>
              </a:ext>
            </a:extLst>
          </p:cNvPr>
          <p:cNvSpPr/>
          <p:nvPr/>
        </p:nvSpPr>
        <p:spPr>
          <a:xfrm>
            <a:off x="10121326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0FB73-E909-3940-AE05-7E6B7CBC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09" y="1344444"/>
            <a:ext cx="529602" cy="53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AF048-77DA-804A-923B-A9ABCA4C2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094" y="2486689"/>
            <a:ext cx="1200833" cy="127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CABA8-1421-934B-9934-95B94C32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058" y="2486690"/>
            <a:ext cx="1200833" cy="127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291AB-D848-9A41-97BB-21B9E157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022" y="2486690"/>
            <a:ext cx="1200833" cy="12765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AE258-AE7C-6741-B8E3-8CC8670B3B4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231510" y="1879269"/>
            <a:ext cx="1" cy="60742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F800D3-56F0-F642-B525-443C3F739743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rot="16200000" flipV="1">
            <a:off x="5309477" y="-201308"/>
            <a:ext cx="874833" cy="4501164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B678D0E-15B2-0A48-A39C-4B2C003E0E2F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3496311" y="1611857"/>
            <a:ext cx="6981128" cy="874833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949D60-38C4-8940-90BC-09EF3278619E}"/>
              </a:ext>
            </a:extLst>
          </p:cNvPr>
          <p:cNvSpPr txBox="1"/>
          <p:nvPr/>
        </p:nvSpPr>
        <p:spPr>
          <a:xfrm>
            <a:off x="6451946" y="980991"/>
            <a:ext cx="4121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 with the same key</a:t>
            </a:r>
            <a:br>
              <a:rPr lang="en-US" dirty="0"/>
            </a:br>
            <a:r>
              <a:rPr lang="en-US" dirty="0"/>
              <a:t> (or easily-derivable key from the first key)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5215D1-2F8B-AB4F-B2D3-9447EE6C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865" y="3292715"/>
            <a:ext cx="361715" cy="365282"/>
          </a:xfrm>
          <a:prstGeom prst="rect">
            <a:avLst/>
          </a:prstGeom>
        </p:spPr>
      </p:pic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DBEC2EE-B882-1540-8C36-BF08E1173790}"/>
              </a:ext>
            </a:extLst>
          </p:cNvPr>
          <p:cNvSpPr/>
          <p:nvPr/>
        </p:nvSpPr>
        <p:spPr>
          <a:xfrm>
            <a:off x="3109098" y="4252438"/>
            <a:ext cx="5806301" cy="612648"/>
          </a:xfrm>
          <a:prstGeom prst="wedgeRoundRectCallout">
            <a:avLst>
              <a:gd name="adj1" fmla="val -57277"/>
              <a:gd name="adj2" fmla="val -4944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only a key for a data got leaked, not only this encrypted data  but also other encrypted data can be cracked!!!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6ABCBE-D3C6-3E4F-952F-78A568B76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8880" y="3429000"/>
            <a:ext cx="918358" cy="12765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5498DD1-C105-1946-AFE4-A77610F9EA19}"/>
              </a:ext>
            </a:extLst>
          </p:cNvPr>
          <p:cNvSpPr txBox="1"/>
          <p:nvPr/>
        </p:nvSpPr>
        <p:spPr>
          <a:xfrm>
            <a:off x="3976722" y="3657997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leakage…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49C05689-EEA5-BF42-9975-C99D71974D30}"/>
              </a:ext>
            </a:extLst>
          </p:cNvPr>
          <p:cNvSpPr/>
          <p:nvPr/>
        </p:nvSpPr>
        <p:spPr>
          <a:xfrm>
            <a:off x="3831926" y="3199370"/>
            <a:ext cx="1723054" cy="961150"/>
          </a:xfrm>
          <a:prstGeom prst="wedgeEllipseCallout">
            <a:avLst>
              <a:gd name="adj1" fmla="val -55959"/>
              <a:gd name="adj2" fmla="val -3824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DB872-C1BC-7042-9EB4-99F810B3383A}"/>
              </a:ext>
            </a:extLst>
          </p:cNvPr>
          <p:cNvSpPr txBox="1"/>
          <p:nvPr/>
        </p:nvSpPr>
        <p:spPr>
          <a:xfrm>
            <a:off x="2449468" y="776703"/>
            <a:ext cx="156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Encryption key</a:t>
            </a:r>
            <a:br>
              <a:rPr lang="en-US" dirty="0"/>
            </a:br>
            <a:r>
              <a:rPr lang="en-US" dirty="0"/>
              <a:t>(the first key)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0F8F0390-F7E9-6745-95E4-0C9623C059E9}"/>
              </a:ext>
            </a:extLst>
          </p:cNvPr>
          <p:cNvSpPr/>
          <p:nvPr/>
        </p:nvSpPr>
        <p:spPr>
          <a:xfrm rot="18778543">
            <a:off x="3278257" y="2123883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AB7D9E1B-1837-9147-B755-44410B1D9D2A}"/>
              </a:ext>
            </a:extLst>
          </p:cNvPr>
          <p:cNvSpPr/>
          <p:nvPr/>
        </p:nvSpPr>
        <p:spPr>
          <a:xfrm rot="18778543">
            <a:off x="8055727" y="2107114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2AF6BCEE-C287-9A44-A39D-406E8AE4EF64}"/>
              </a:ext>
            </a:extLst>
          </p:cNvPr>
          <p:cNvSpPr/>
          <p:nvPr/>
        </p:nvSpPr>
        <p:spPr>
          <a:xfrm rot="18778543">
            <a:off x="10509942" y="2107114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1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C75B87B1-6AC1-CA41-9AF0-37150DD3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734" y="2930528"/>
            <a:ext cx="605409" cy="605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E0FB73-E909-3940-AE05-7E6B7CBCD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815" y="3072238"/>
            <a:ext cx="393067" cy="396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AF048-77DA-804A-923B-A9ABCA4C2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934" y="3866415"/>
            <a:ext cx="1200833" cy="127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CABA8-1421-934B-9934-95B94C32A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442" y="3866415"/>
            <a:ext cx="1200833" cy="127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291AB-D848-9A41-97BB-21B9E157C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021" y="3866416"/>
            <a:ext cx="1200833" cy="12765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AE258-AE7C-6741-B8E3-8CC8670B3B4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94349" y="3429000"/>
            <a:ext cx="2" cy="43741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F800D3-56F0-F642-B525-443C3F739743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2177400" y="1219402"/>
            <a:ext cx="331269" cy="1502628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949D60-38C4-8940-90BC-09EF3278619E}"/>
              </a:ext>
            </a:extLst>
          </p:cNvPr>
          <p:cNvSpPr txBox="1"/>
          <p:nvPr/>
        </p:nvSpPr>
        <p:spPr>
          <a:xfrm>
            <a:off x="7600612" y="5120573"/>
            <a:ext cx="385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Encrypt with </a:t>
            </a:r>
            <a:r>
              <a:rPr lang="en-US" b="1" dirty="0">
                <a:solidFill>
                  <a:srgbClr val="FF0000"/>
                </a:solidFill>
              </a:rPr>
              <a:t>random keys </a:t>
            </a:r>
            <a:r>
              <a:rPr lang="en-US" dirty="0"/>
              <a:t>probabilistically derived from the origin</a:t>
            </a:r>
            <a:br>
              <a:rPr lang="en-US" dirty="0"/>
            </a:br>
            <a:r>
              <a:rPr lang="en-US" dirty="0"/>
              <a:t> (or underivable key from other keys)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5215D1-2F8B-AB4F-B2D3-9447EE6C9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705" y="4672441"/>
            <a:ext cx="361715" cy="365282"/>
          </a:xfrm>
          <a:prstGeom prst="rect">
            <a:avLst/>
          </a:prstGeom>
        </p:spPr>
      </p:pic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DBEC2EE-B882-1540-8C36-BF08E1173790}"/>
              </a:ext>
            </a:extLst>
          </p:cNvPr>
          <p:cNvSpPr/>
          <p:nvPr/>
        </p:nvSpPr>
        <p:spPr>
          <a:xfrm>
            <a:off x="2772948" y="5664661"/>
            <a:ext cx="4564794" cy="612648"/>
          </a:xfrm>
          <a:prstGeom prst="wedgeRoundRectCallout">
            <a:avLst>
              <a:gd name="adj1" fmla="val -57277"/>
              <a:gd name="adj2" fmla="val -4944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Even if only a key for a data got leaked, other encrypted data is unable to be cracked…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6ABCBE-D3C6-3E4F-952F-78A568B76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1720" y="4808726"/>
            <a:ext cx="918358" cy="12765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5498DD1-C105-1946-AFE4-A77610F9EA19}"/>
              </a:ext>
            </a:extLst>
          </p:cNvPr>
          <p:cNvSpPr txBox="1"/>
          <p:nvPr/>
        </p:nvSpPr>
        <p:spPr>
          <a:xfrm>
            <a:off x="3839562" y="5037723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leakage…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49C05689-EEA5-BF42-9975-C99D71974D30}"/>
              </a:ext>
            </a:extLst>
          </p:cNvPr>
          <p:cNvSpPr/>
          <p:nvPr/>
        </p:nvSpPr>
        <p:spPr>
          <a:xfrm>
            <a:off x="3694766" y="4579096"/>
            <a:ext cx="1723054" cy="961150"/>
          </a:xfrm>
          <a:prstGeom prst="wedgeEllipseCallout">
            <a:avLst>
              <a:gd name="adj1" fmla="val -55959"/>
              <a:gd name="adj2" fmla="val -3824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DB872-C1BC-7042-9EB4-99F810B3383A}"/>
              </a:ext>
            </a:extLst>
          </p:cNvPr>
          <p:cNvSpPr txBox="1"/>
          <p:nvPr/>
        </p:nvSpPr>
        <p:spPr>
          <a:xfrm>
            <a:off x="272592" y="1969574"/>
            <a:ext cx="159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origin</a:t>
            </a:r>
          </a:p>
          <a:p>
            <a:pPr algn="ctr"/>
            <a:r>
              <a:rPr lang="en-US" dirty="0"/>
              <a:t>(like password)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0F8F0390-F7E9-6745-95E4-0C9623C059E9}"/>
              </a:ext>
            </a:extLst>
          </p:cNvPr>
          <p:cNvSpPr/>
          <p:nvPr/>
        </p:nvSpPr>
        <p:spPr>
          <a:xfrm rot="18778543">
            <a:off x="3141097" y="3503609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DE8512-5B53-3E4D-8CE3-FDACEE730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182" y="1653883"/>
            <a:ext cx="802788" cy="31278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1F08BC1-90C4-2544-8B5C-C4575FA8CA08}"/>
              </a:ext>
            </a:extLst>
          </p:cNvPr>
          <p:cNvSpPr/>
          <p:nvPr/>
        </p:nvSpPr>
        <p:spPr>
          <a:xfrm>
            <a:off x="2232821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38C4F2-6C86-8F42-8A24-C5F7ED254077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3094348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1CE2C67-3FEA-D747-A97B-FB7D53A0392B}"/>
              </a:ext>
            </a:extLst>
          </p:cNvPr>
          <p:cNvSpPr/>
          <p:nvPr/>
        </p:nvSpPr>
        <p:spPr>
          <a:xfrm>
            <a:off x="6873333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A0572B-15B1-814E-9423-21754A46FE7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734860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FF1FF17-F7A5-EB47-9134-AA8164A8900E}"/>
              </a:ext>
            </a:extLst>
          </p:cNvPr>
          <p:cNvCxnSpPr>
            <a:cxnSpLocks/>
            <a:stCxn id="36" idx="0"/>
          </p:cNvCxnSpPr>
          <p:nvPr/>
        </p:nvCxnSpPr>
        <p:spPr>
          <a:xfrm rot="16200000" flipV="1">
            <a:off x="4497656" y="-1100854"/>
            <a:ext cx="331269" cy="6143140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B0DDDB7D-D585-1E40-8495-5F644BE202D6}"/>
              </a:ext>
            </a:extLst>
          </p:cNvPr>
          <p:cNvCxnSpPr>
            <a:cxnSpLocks/>
            <a:stCxn id="45" idx="0"/>
          </p:cNvCxnSpPr>
          <p:nvPr/>
        </p:nvCxnSpPr>
        <p:spPr>
          <a:xfrm rot="16200000" flipV="1">
            <a:off x="5789946" y="-2393144"/>
            <a:ext cx="331269" cy="8727720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A47D594-5555-5440-8FA4-440FDE56DEA6}"/>
              </a:ext>
            </a:extLst>
          </p:cNvPr>
          <p:cNvSpPr/>
          <p:nvPr/>
        </p:nvSpPr>
        <p:spPr>
          <a:xfrm>
            <a:off x="9457913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D34079-5F16-2A4E-9E05-860D2763F54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0319440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B83B904F-CD2C-3141-9E35-390863E3DB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7040" y="2999322"/>
            <a:ext cx="935638" cy="467819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E68273-2258-3C48-A85D-E7ABD0CAA4AF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>
            <a:off x="7734859" y="3467141"/>
            <a:ext cx="0" cy="39927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7972C7-F750-3E46-8730-9A90DB2DAFA8}"/>
              </a:ext>
            </a:extLst>
          </p:cNvPr>
          <p:cNvCxnSpPr>
            <a:cxnSpLocks/>
            <a:stCxn id="48" idx="2"/>
            <a:endCxn id="11" idx="0"/>
          </p:cNvCxnSpPr>
          <p:nvPr/>
        </p:nvCxnSpPr>
        <p:spPr>
          <a:xfrm flipH="1">
            <a:off x="10319438" y="3535937"/>
            <a:ext cx="1" cy="33047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onut 72">
            <a:extLst>
              <a:ext uri="{FF2B5EF4-FFF2-40B4-BE49-F238E27FC236}">
                <a16:creationId xmlns:a16="http://schemas.microsoft.com/office/drawing/2014/main" id="{EE3F6506-C82A-8E4D-A159-DC784E87DDBA}"/>
              </a:ext>
            </a:extLst>
          </p:cNvPr>
          <p:cNvSpPr/>
          <p:nvPr/>
        </p:nvSpPr>
        <p:spPr>
          <a:xfrm>
            <a:off x="7812689" y="3429000"/>
            <a:ext cx="914400" cy="914400"/>
          </a:xfrm>
          <a:prstGeom prst="donut">
            <a:avLst>
              <a:gd name="adj" fmla="val 74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Donut 73">
            <a:extLst>
              <a:ext uri="{FF2B5EF4-FFF2-40B4-BE49-F238E27FC236}">
                <a16:creationId xmlns:a16="http://schemas.microsoft.com/office/drawing/2014/main" id="{ABC94C01-599B-874C-8B53-B9B885EA332A}"/>
              </a:ext>
            </a:extLst>
          </p:cNvPr>
          <p:cNvSpPr/>
          <p:nvPr/>
        </p:nvSpPr>
        <p:spPr>
          <a:xfrm>
            <a:off x="10484551" y="3467141"/>
            <a:ext cx="914400" cy="914400"/>
          </a:xfrm>
          <a:prstGeom prst="donut">
            <a:avLst>
              <a:gd name="adj" fmla="val 74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68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C90F78-A66C-B242-A933-635361816CE0}"/>
              </a:ext>
            </a:extLst>
          </p:cNvPr>
          <p:cNvSpPr/>
          <p:nvPr/>
        </p:nvSpPr>
        <p:spPr>
          <a:xfrm>
            <a:off x="5280659" y="628650"/>
            <a:ext cx="2125053" cy="8801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Candidate List of AES Encryption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EF9136-5C27-654D-BB68-2BF122A51274}"/>
              </a:ext>
            </a:extLst>
          </p:cNvPr>
          <p:cNvSpPr/>
          <p:nvPr/>
        </p:nvSpPr>
        <p:spPr>
          <a:xfrm>
            <a:off x="7620012" y="884038"/>
            <a:ext cx="2018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Only 2</a:t>
            </a:r>
            <a:r>
              <a:rPr lang="en-US" baseline="30000" dirty="0">
                <a:solidFill>
                  <a:srgbClr val="FF0000"/>
                </a:solidFill>
              </a:rPr>
              <a:t>48 </a:t>
            </a:r>
            <a:r>
              <a:rPr lang="en-US" dirty="0">
                <a:solidFill>
                  <a:srgbClr val="FF0000"/>
                </a:solidFill>
              </a:rPr>
              <a:t>Candidates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243389-F742-7545-93F8-CE5FB7188C84}"/>
              </a:ext>
            </a:extLst>
          </p:cNvPr>
          <p:cNvCxnSpPr>
            <a:cxnSpLocks/>
          </p:cNvCxnSpPr>
          <p:nvPr/>
        </p:nvCxnSpPr>
        <p:spPr>
          <a:xfrm>
            <a:off x="7577163" y="628650"/>
            <a:ext cx="0" cy="88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D8B415C-DA17-8143-B7B1-148A758D8A68}"/>
              </a:ext>
            </a:extLst>
          </p:cNvPr>
          <p:cNvSpPr/>
          <p:nvPr/>
        </p:nvSpPr>
        <p:spPr>
          <a:xfrm>
            <a:off x="2988954" y="758309"/>
            <a:ext cx="1645913" cy="6207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 Representation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5D0338-2F72-174B-9083-83430C0DE7AA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4634867" y="106870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14F978-7D0A-C440-909A-C97FE6E839AC}"/>
              </a:ext>
            </a:extLst>
          </p:cNvPr>
          <p:cNvSpPr txBox="1"/>
          <p:nvPr/>
        </p:nvSpPr>
        <p:spPr>
          <a:xfrm>
            <a:off x="545041" y="745539"/>
            <a:ext cx="1798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 chars password</a:t>
            </a:r>
            <a:br>
              <a:rPr lang="en-US" dirty="0"/>
            </a:br>
            <a:r>
              <a:rPr lang="en-US" dirty="0"/>
              <a:t>(A-Za-z0-9)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85800A-BAFC-B740-9066-ACB9D36F2352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2343162" y="106870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ine Callout 2 (Accent Bar) 19">
            <a:extLst>
              <a:ext uri="{FF2B5EF4-FFF2-40B4-BE49-F238E27FC236}">
                <a16:creationId xmlns:a16="http://schemas.microsoft.com/office/drawing/2014/main" id="{E2C66CF0-C6EF-A749-A846-B214FA013871}"/>
              </a:ext>
            </a:extLst>
          </p:cNvPr>
          <p:cNvSpPr/>
          <p:nvPr/>
        </p:nvSpPr>
        <p:spPr>
          <a:xfrm>
            <a:off x="4177667" y="116446"/>
            <a:ext cx="914400" cy="33146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5949"/>
              <a:gd name="adj6" fmla="val -954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cost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67CEF15-5609-E546-A278-3E7D5CCF4BBA}"/>
              </a:ext>
            </a:extLst>
          </p:cNvPr>
          <p:cNvSpPr/>
          <p:nvPr/>
        </p:nvSpPr>
        <p:spPr>
          <a:xfrm>
            <a:off x="5933577" y="2988946"/>
            <a:ext cx="2125053" cy="8801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Candidate List of AES Encryption Key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15964E-0980-D246-B7D3-0C76780A6770}"/>
              </a:ext>
            </a:extLst>
          </p:cNvPr>
          <p:cNvSpPr/>
          <p:nvPr/>
        </p:nvSpPr>
        <p:spPr>
          <a:xfrm>
            <a:off x="8241860" y="3244333"/>
            <a:ext cx="2578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Total 2</a:t>
            </a:r>
            <a:r>
              <a:rPr lang="en-US" baseline="30000" dirty="0">
                <a:solidFill>
                  <a:srgbClr val="FF0000"/>
                </a:solidFill>
              </a:rPr>
              <a:t>128 </a:t>
            </a:r>
            <a:r>
              <a:rPr lang="en-US" dirty="0">
                <a:solidFill>
                  <a:srgbClr val="FF0000"/>
                </a:solidFill>
              </a:rPr>
              <a:t>x 2</a:t>
            </a:r>
            <a:r>
              <a:rPr lang="en-US" baseline="30000" dirty="0">
                <a:solidFill>
                  <a:srgbClr val="FF0000"/>
                </a:solidFill>
              </a:rPr>
              <a:t>48 </a:t>
            </a:r>
            <a:r>
              <a:rPr lang="en-US" dirty="0">
                <a:solidFill>
                  <a:srgbClr val="FF0000"/>
                </a:solidFill>
              </a:rPr>
              <a:t>Candidates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90F551-ABE2-E042-9848-06467EB51368}"/>
              </a:ext>
            </a:extLst>
          </p:cNvPr>
          <p:cNvCxnSpPr>
            <a:cxnSpLocks/>
          </p:cNvCxnSpPr>
          <p:nvPr/>
        </p:nvCxnSpPr>
        <p:spPr>
          <a:xfrm>
            <a:off x="8230081" y="2988946"/>
            <a:ext cx="0" cy="88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DB802C9-AA2A-C549-ADD5-D452E06AF1B8}"/>
              </a:ext>
            </a:extLst>
          </p:cNvPr>
          <p:cNvSpPr/>
          <p:nvPr/>
        </p:nvSpPr>
        <p:spPr>
          <a:xfrm>
            <a:off x="3634746" y="3007160"/>
            <a:ext cx="1645913" cy="843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Key Derivation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F7E05C-527E-AE44-8ED0-D74D9516201B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5280659" y="3429000"/>
            <a:ext cx="6529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79E578-6882-0846-A8B7-44C8BB618FD4}"/>
              </a:ext>
            </a:extLst>
          </p:cNvPr>
          <p:cNvSpPr txBox="1"/>
          <p:nvPr/>
        </p:nvSpPr>
        <p:spPr>
          <a:xfrm>
            <a:off x="51564" y="2964301"/>
            <a:ext cx="311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 chars password (A-Za-z0-9)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70CD93-55B6-FA4C-9A3D-370B406327CB}"/>
              </a:ext>
            </a:extLst>
          </p:cNvPr>
          <p:cNvCxnSpPr>
            <a:cxnSpLocks/>
          </p:cNvCxnSpPr>
          <p:nvPr/>
        </p:nvCxnSpPr>
        <p:spPr>
          <a:xfrm>
            <a:off x="2980802" y="3179410"/>
            <a:ext cx="6386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Callout 2 (Accent Bar) 27">
            <a:extLst>
              <a:ext uri="{FF2B5EF4-FFF2-40B4-BE49-F238E27FC236}">
                <a16:creationId xmlns:a16="http://schemas.microsoft.com/office/drawing/2014/main" id="{71243D84-FF37-F44E-9879-D1B7DB6FC954}"/>
              </a:ext>
            </a:extLst>
          </p:cNvPr>
          <p:cNvSpPr/>
          <p:nvPr/>
        </p:nvSpPr>
        <p:spPr>
          <a:xfrm>
            <a:off x="4922028" y="2267074"/>
            <a:ext cx="2577463" cy="331468"/>
          </a:xfrm>
          <a:prstGeom prst="accentCallout2">
            <a:avLst>
              <a:gd name="adj1" fmla="val 18751"/>
              <a:gd name="adj2" fmla="val 537"/>
              <a:gd name="adj3" fmla="val 22198"/>
              <a:gd name="adj4" fmla="val -7354"/>
              <a:gd name="adj5" fmla="val 246984"/>
              <a:gd name="adj6" fmla="val -271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High computational cost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9F5AAD-2739-434A-BA0E-43B26A9A4230}"/>
              </a:ext>
            </a:extLst>
          </p:cNvPr>
          <p:cNvCxnSpPr>
            <a:cxnSpLocks/>
          </p:cNvCxnSpPr>
          <p:nvPr/>
        </p:nvCxnSpPr>
        <p:spPr>
          <a:xfrm>
            <a:off x="2988954" y="370903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6981844-7925-0F46-B973-D0CFE2E0D513}"/>
              </a:ext>
            </a:extLst>
          </p:cNvPr>
          <p:cNvSpPr txBox="1"/>
          <p:nvPr/>
        </p:nvSpPr>
        <p:spPr>
          <a:xfrm>
            <a:off x="863042" y="3507487"/>
            <a:ext cx="214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 bytes random salt</a:t>
            </a:r>
          </a:p>
        </p:txBody>
      </p:sp>
    </p:spTree>
    <p:extLst>
      <p:ext uri="{BB962C8B-B14F-4D97-AF65-F5344CB8AC3E}">
        <p14:creationId xmlns:p14="http://schemas.microsoft.com/office/powerpoint/2010/main" val="2201030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D48FFF-7F0D-8442-9E76-B5E58576910E}"/>
              </a:ext>
            </a:extLst>
          </p:cNvPr>
          <p:cNvSpPr/>
          <p:nvPr/>
        </p:nvSpPr>
        <p:spPr>
          <a:xfrm>
            <a:off x="3634746" y="3007160"/>
            <a:ext cx="1645913" cy="843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 (KDF)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048F2-68BD-1640-B8A6-A312C4F55BA7}"/>
              </a:ext>
            </a:extLst>
          </p:cNvPr>
          <p:cNvSpPr txBox="1"/>
          <p:nvPr/>
        </p:nvSpPr>
        <p:spPr>
          <a:xfrm>
            <a:off x="538705" y="3105833"/>
            <a:ext cx="2146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Password/</a:t>
            </a:r>
          </a:p>
          <a:p>
            <a:r>
              <a:rPr lang="en-US" b="1" dirty="0"/>
              <a:t>Binary master secret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A4E476-D878-9E44-9309-5FBEF367B7B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684934" y="3428999"/>
            <a:ext cx="94981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D36F70-A071-624E-B3B5-D5045FF01B47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280659" y="3429000"/>
            <a:ext cx="957298" cy="14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39DB47-A374-CB46-AC08-21853B61EA5D}"/>
              </a:ext>
            </a:extLst>
          </p:cNvPr>
          <p:cNvSpPr txBox="1"/>
          <p:nvPr/>
        </p:nvSpPr>
        <p:spPr>
          <a:xfrm>
            <a:off x="6237957" y="3120387"/>
            <a:ext cx="2022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128/192/256bits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AES Encryption Key</a:t>
            </a:r>
          </a:p>
        </p:txBody>
      </p:sp>
      <p:sp>
        <p:nvSpPr>
          <p:cNvPr id="16" name="Line Callout 2 (Accent Bar) 15">
            <a:extLst>
              <a:ext uri="{FF2B5EF4-FFF2-40B4-BE49-F238E27FC236}">
                <a16:creationId xmlns:a16="http://schemas.microsoft.com/office/drawing/2014/main" id="{0C97B7D6-D327-104E-BBE4-AD2DA3589102}"/>
              </a:ext>
            </a:extLst>
          </p:cNvPr>
          <p:cNvSpPr/>
          <p:nvPr/>
        </p:nvSpPr>
        <p:spPr>
          <a:xfrm>
            <a:off x="4922028" y="2267073"/>
            <a:ext cx="3924792" cy="446027"/>
          </a:xfrm>
          <a:prstGeom prst="accentCallout2">
            <a:avLst>
              <a:gd name="adj1" fmla="val 18751"/>
              <a:gd name="adj2" fmla="val 537"/>
              <a:gd name="adj3" fmla="val 22198"/>
              <a:gd name="adj4" fmla="val -7354"/>
              <a:gd name="adj5" fmla="val 205982"/>
              <a:gd name="adj6" fmla="val -252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Simple binary representation, complex cryptographic operation,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1907F-D621-5C47-9689-8D543707A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883" y="3064101"/>
            <a:ext cx="746716" cy="754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132B70-6D52-2C46-B204-11B4F9014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074" y="2776935"/>
            <a:ext cx="354477" cy="65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8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746A60-8574-E843-9BE7-301ECBAFE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1524000"/>
            <a:ext cx="2489200" cy="2743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1C78FD-D4C3-DC41-9626-67F05D632A61}"/>
              </a:ext>
            </a:extLst>
          </p:cNvPr>
          <p:cNvSpPr/>
          <p:nvPr/>
        </p:nvSpPr>
        <p:spPr>
          <a:xfrm>
            <a:off x="6585902" y="4613255"/>
            <a:ext cx="3416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Original images are given by Larry Ewing (</a:t>
            </a:r>
            <a:r>
              <a:rPr lang="en-US" sz="1400" dirty="0">
                <a:solidFill>
                  <a:srgbClr val="663366"/>
                </a:solidFill>
                <a:latin typeface="Arial" panose="020B0604020202020204" pitchFamily="34" charset="0"/>
                <a:hlinkClick r:id="rId3"/>
              </a:rPr>
              <a:t>lewing@isc.tamu.edu</a:t>
            </a:r>
            <a:r>
              <a:rPr lang="en-US" sz="1400" dirty="0">
                <a:solidFill>
                  <a:srgbClr val="663366"/>
                </a:solidFill>
                <a:latin typeface="Arial" panose="020B0604020202020204" pitchFamily="34" charset="0"/>
              </a:rPr>
              <a:t>)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0F256-D18E-1A42-8CA9-E035033F7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770" y="1569720"/>
            <a:ext cx="2489200" cy="27432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EF05655C-9BD5-C94B-96C7-E65CD24FD3FF}"/>
              </a:ext>
            </a:extLst>
          </p:cNvPr>
          <p:cNvSpPr/>
          <p:nvPr/>
        </p:nvSpPr>
        <p:spPr>
          <a:xfrm>
            <a:off x="4514850" y="2653284"/>
            <a:ext cx="1965960" cy="775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D63B3-48DE-884B-8A89-A6BFE88F436A}"/>
              </a:ext>
            </a:extLst>
          </p:cNvPr>
          <p:cNvSpPr txBox="1"/>
          <p:nvPr/>
        </p:nvSpPr>
        <p:spPr>
          <a:xfrm>
            <a:off x="4051149" y="2133785"/>
            <a:ext cx="2714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Encryption with ECB mode</a:t>
            </a:r>
          </a:p>
        </p:txBody>
      </p:sp>
    </p:spTree>
    <p:extLst>
      <p:ext uri="{BB962C8B-B14F-4D97-AF65-F5344CB8AC3E}">
        <p14:creationId xmlns:p14="http://schemas.microsoft.com/office/powerpoint/2010/main" val="307590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7327" y="716919"/>
            <a:ext cx="1057298" cy="9622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5ED6DC-36A2-6043-BEBF-854814B7D022}"/>
              </a:ext>
            </a:extLst>
          </p:cNvPr>
          <p:cNvCxnSpPr>
            <a:stCxn id="10" idx="2"/>
          </p:cNvCxnSpPr>
          <p:nvPr/>
        </p:nvCxnSpPr>
        <p:spPr>
          <a:xfrm>
            <a:off x="2915976" y="1679179"/>
            <a:ext cx="446503" cy="972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ross 38">
            <a:extLst>
              <a:ext uri="{FF2B5EF4-FFF2-40B4-BE49-F238E27FC236}">
                <a16:creationId xmlns:a16="http://schemas.microsoft.com/office/drawing/2014/main" id="{8A19A62D-9902-0B46-AECE-BF2E4D401AE1}"/>
              </a:ext>
            </a:extLst>
          </p:cNvPr>
          <p:cNvSpPr/>
          <p:nvPr/>
        </p:nvSpPr>
        <p:spPr>
          <a:xfrm rot="17943525">
            <a:off x="2268434" y="986123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418291" y="54741"/>
            <a:ext cx="4029542" cy="612648"/>
          </a:xfrm>
          <a:prstGeom prst="wedgeRoundRectCallout">
            <a:avLst>
              <a:gd name="adj1" fmla="val -288"/>
              <a:gd name="adj2" fmla="val 77593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SSL/TLS prevent protect user data from being eavesdropped on a public channel</a:t>
            </a:r>
          </a:p>
        </p:txBody>
      </p:sp>
    </p:spTree>
    <p:extLst>
      <p:ext uri="{BB962C8B-B14F-4D97-AF65-F5344CB8AC3E}">
        <p14:creationId xmlns:p14="http://schemas.microsoft.com/office/powerpoint/2010/main" val="142423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22DAF6-61E6-4D43-9F23-8D69679D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62" y="4455577"/>
            <a:ext cx="811960" cy="81196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7E0E65-14BA-2E49-BCB1-6DE75E352044}"/>
              </a:ext>
            </a:extLst>
          </p:cNvPr>
          <p:cNvSpPr/>
          <p:nvPr/>
        </p:nvSpPr>
        <p:spPr>
          <a:xfrm>
            <a:off x="7350588" y="4388225"/>
            <a:ext cx="1446964" cy="988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br>
              <a:rPr lang="en-US" dirty="0"/>
            </a:br>
            <a:r>
              <a:rPr lang="en-US" dirty="0"/>
              <a:t>Mock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8C28E5-547A-894C-A9C0-BEE6B042BFB7}"/>
              </a:ext>
            </a:extLst>
          </p:cNvPr>
          <p:cNvSpPr/>
          <p:nvPr/>
        </p:nvSpPr>
        <p:spPr>
          <a:xfrm>
            <a:off x="858571" y="2054430"/>
            <a:ext cx="5976028" cy="364709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E139-8322-2440-BE41-95F4E5551C6B}"/>
              </a:ext>
            </a:extLst>
          </p:cNvPr>
          <p:cNvSpPr txBox="1"/>
          <p:nvPr/>
        </p:nvSpPr>
        <p:spPr>
          <a:xfrm>
            <a:off x="984838" y="1869765"/>
            <a:ext cx="17553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Browser/Node.js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0CF7EB-9613-8B47-8D90-720CDD6AEB3A}"/>
              </a:ext>
            </a:extLst>
          </p:cNvPr>
          <p:cNvSpPr/>
          <p:nvPr/>
        </p:nvSpPr>
        <p:spPr>
          <a:xfrm>
            <a:off x="2941856" y="4357883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AES-CBC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E79B95-0190-C248-AE49-ADD35E940BD3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2443522" y="4861557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2FB1F1-5064-0A40-AD7F-591AA57659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539544" y="4861556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756220-7284-C441-A221-180D4C32D604}"/>
              </a:ext>
            </a:extLst>
          </p:cNvPr>
          <p:cNvSpPr/>
          <p:nvPr/>
        </p:nvSpPr>
        <p:spPr>
          <a:xfrm>
            <a:off x="5108216" y="4404356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6EADBC-BA26-B646-9648-5674CD7447B2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6354212" y="4861556"/>
            <a:ext cx="996376" cy="2069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E57251A-E750-AD47-A23F-A94EA718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256" y="4457067"/>
            <a:ext cx="814759" cy="866165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916F562-C63D-B547-8F16-D1C6A47CC798}"/>
              </a:ext>
            </a:extLst>
          </p:cNvPr>
          <p:cNvSpPr/>
          <p:nvPr/>
        </p:nvSpPr>
        <p:spPr>
          <a:xfrm>
            <a:off x="8803354" y="3360429"/>
            <a:ext cx="323442" cy="2352613"/>
          </a:xfrm>
          <a:prstGeom prst="leftBrace">
            <a:avLst>
              <a:gd name="adj1" fmla="val 54933"/>
              <a:gd name="adj2" fmla="val 666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6A6A9-669C-7741-B072-931DC173CC94}"/>
              </a:ext>
            </a:extLst>
          </p:cNvPr>
          <p:cNvSpPr txBox="1"/>
          <p:nvPr/>
        </p:nvSpPr>
        <p:spPr>
          <a:xfrm>
            <a:off x="10018475" y="4687236"/>
            <a:ext cx="160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E66D9-DD2D-E24C-A183-DF8058D78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970" y="2522134"/>
            <a:ext cx="646216" cy="646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546D1A-B9DE-6D44-B338-309D3C6A576B}"/>
              </a:ext>
            </a:extLst>
          </p:cNvPr>
          <p:cNvSpPr txBox="1"/>
          <p:nvPr/>
        </p:nvSpPr>
        <p:spPr>
          <a:xfrm>
            <a:off x="1707220" y="5189020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A8F755-A65F-424D-AC19-24BF31DE6ADE}"/>
              </a:ext>
            </a:extLst>
          </p:cNvPr>
          <p:cNvSpPr txBox="1"/>
          <p:nvPr/>
        </p:nvSpPr>
        <p:spPr>
          <a:xfrm>
            <a:off x="1374560" y="3124002"/>
            <a:ext cx="1579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  <a:p>
            <a:r>
              <a:rPr lang="en-US" dirty="0"/>
              <a:t>/</a:t>
            </a:r>
            <a:r>
              <a:rPr lang="en-US"/>
              <a:t>Master Secret</a:t>
            </a:r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00965EC-8608-B84F-AF07-251D298AC32F}"/>
              </a:ext>
            </a:extLst>
          </p:cNvPr>
          <p:cNvSpPr/>
          <p:nvPr/>
        </p:nvSpPr>
        <p:spPr>
          <a:xfrm>
            <a:off x="2941856" y="2341568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256bits Key Derivation Function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849B6A-9625-2942-9895-66CE87F45DD8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>
            <a:off x="2330186" y="2845242"/>
            <a:ext cx="61167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9351A6-B3AB-A741-99D6-42516D5C92DF}"/>
              </a:ext>
            </a:extLst>
          </p:cNvPr>
          <p:cNvCxnSpPr>
            <a:cxnSpLocks/>
            <a:stCxn id="30" idx="2"/>
            <a:endCxn id="39" idx="0"/>
          </p:cNvCxnSpPr>
          <p:nvPr/>
        </p:nvCxnSpPr>
        <p:spPr>
          <a:xfrm>
            <a:off x="3740700" y="3348915"/>
            <a:ext cx="0" cy="100896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560BD1E-BE59-0743-AAFD-3AEB67B25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2894" y="3533580"/>
            <a:ext cx="470226" cy="4748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5E1238-7B74-7F45-B115-0AE4A71768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4368" y="3524779"/>
            <a:ext cx="396533" cy="72942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C054586-5F8F-EA45-9028-B27BEE61118C}"/>
              </a:ext>
            </a:extLst>
          </p:cNvPr>
          <p:cNvSpPr txBox="1"/>
          <p:nvPr/>
        </p:nvSpPr>
        <p:spPr>
          <a:xfrm>
            <a:off x="9980015" y="3748720"/>
            <a:ext cx="167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KDF Parameters</a:t>
            </a:r>
          </a:p>
        </p:txBody>
      </p:sp>
    </p:spTree>
    <p:extLst>
      <p:ext uri="{BB962C8B-B14F-4D97-AF65-F5344CB8AC3E}">
        <p14:creationId xmlns:p14="http://schemas.microsoft.com/office/powerpoint/2010/main" val="479490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3799BB-89AA-B646-B8E1-C6F0C10DA2D5}"/>
              </a:ext>
            </a:extLst>
          </p:cNvPr>
          <p:cNvSpPr/>
          <p:nvPr/>
        </p:nvSpPr>
        <p:spPr>
          <a:xfrm>
            <a:off x="4073236" y="1781297"/>
            <a:ext cx="2291938" cy="13111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Password-based Key Derivation Function 2 (PBKDF2, RFC8018)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F13B87-5584-884F-B62A-60505ADC4CF0}"/>
              </a:ext>
            </a:extLst>
          </p:cNvPr>
          <p:cNvCxnSpPr>
            <a:cxnSpLocks/>
          </p:cNvCxnSpPr>
          <p:nvPr/>
        </p:nvCxnSpPr>
        <p:spPr>
          <a:xfrm>
            <a:off x="3348842" y="1941616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F7B401-03FD-D041-986B-7C49A760F620}"/>
              </a:ext>
            </a:extLst>
          </p:cNvPr>
          <p:cNvSpPr txBox="1"/>
          <p:nvPr/>
        </p:nvSpPr>
        <p:spPr>
          <a:xfrm>
            <a:off x="2277843" y="1745673"/>
            <a:ext cx="109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0549A-A7AE-974C-A308-E48DFB804542}"/>
              </a:ext>
            </a:extLst>
          </p:cNvPr>
          <p:cNvSpPr txBox="1"/>
          <p:nvPr/>
        </p:nvSpPr>
        <p:spPr>
          <a:xfrm>
            <a:off x="1982710" y="2381437"/>
            <a:ext cx="154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Random Salt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2F1952-CF4E-C64C-B202-58A365FDE485}"/>
              </a:ext>
            </a:extLst>
          </p:cNvPr>
          <p:cNvCxnSpPr>
            <a:cxnSpLocks/>
          </p:cNvCxnSpPr>
          <p:nvPr/>
        </p:nvCxnSpPr>
        <p:spPr>
          <a:xfrm>
            <a:off x="3348842" y="2565177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C0311C-0A1B-C940-95BC-493EF4EA356A}"/>
              </a:ext>
            </a:extLst>
          </p:cNvPr>
          <p:cNvCxnSpPr>
            <a:cxnSpLocks/>
          </p:cNvCxnSpPr>
          <p:nvPr/>
        </p:nvCxnSpPr>
        <p:spPr>
          <a:xfrm>
            <a:off x="3348842" y="2923231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BE71A3-9938-3F41-AAF0-973F1188A204}"/>
              </a:ext>
            </a:extLst>
          </p:cNvPr>
          <p:cNvSpPr txBox="1"/>
          <p:nvPr/>
        </p:nvSpPr>
        <p:spPr>
          <a:xfrm>
            <a:off x="1795468" y="2738565"/>
            <a:ext cx="163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Iteration 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0F6550-1E9C-AE45-9B04-28298C866978}"/>
              </a:ext>
            </a:extLst>
          </p:cNvPr>
          <p:cNvSpPr txBox="1"/>
          <p:nvPr/>
        </p:nvSpPr>
        <p:spPr>
          <a:xfrm>
            <a:off x="7204417" y="2252221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D23594-1652-CC4E-9C82-0A4784E1BCF0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6365174" y="2436887"/>
            <a:ext cx="83924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02D6F6D-20CF-3E4A-AFA2-99969E817C5D}"/>
              </a:ext>
            </a:extLst>
          </p:cNvPr>
          <p:cNvSpPr/>
          <p:nvPr/>
        </p:nvSpPr>
        <p:spPr>
          <a:xfrm>
            <a:off x="4073236" y="4164650"/>
            <a:ext cx="2291938" cy="109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HMAC-based Key Derivation Function 2 (HKDF, RFC5869)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B48A83-01D1-234F-A8A2-79F31A90E6AE}"/>
              </a:ext>
            </a:extLst>
          </p:cNvPr>
          <p:cNvCxnSpPr>
            <a:cxnSpLocks/>
          </p:cNvCxnSpPr>
          <p:nvPr/>
        </p:nvCxnSpPr>
        <p:spPr>
          <a:xfrm>
            <a:off x="3348842" y="4369086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BDFA6E-3FA0-5A42-832A-3A6B0012B716}"/>
              </a:ext>
            </a:extLst>
          </p:cNvPr>
          <p:cNvSpPr txBox="1"/>
          <p:nvPr/>
        </p:nvSpPr>
        <p:spPr>
          <a:xfrm>
            <a:off x="1911911" y="4167505"/>
            <a:ext cx="151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Master Secret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0F0558-8AA9-EC45-87BF-7FC11A64D420}"/>
              </a:ext>
            </a:extLst>
          </p:cNvPr>
          <p:cNvSpPr txBox="1"/>
          <p:nvPr/>
        </p:nvSpPr>
        <p:spPr>
          <a:xfrm>
            <a:off x="2009060" y="4941327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Random Salt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CCB7C0-8D61-854E-906D-0B176FF2941A}"/>
              </a:ext>
            </a:extLst>
          </p:cNvPr>
          <p:cNvCxnSpPr>
            <a:cxnSpLocks/>
          </p:cNvCxnSpPr>
          <p:nvPr/>
        </p:nvCxnSpPr>
        <p:spPr>
          <a:xfrm>
            <a:off x="3348842" y="5103968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642610-5428-6B4C-96C4-214EDB282111}"/>
              </a:ext>
            </a:extLst>
          </p:cNvPr>
          <p:cNvSpPr txBox="1"/>
          <p:nvPr/>
        </p:nvSpPr>
        <p:spPr>
          <a:xfrm>
            <a:off x="7204417" y="4515754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42E93A-0ADA-EA43-A7F5-99ED4851C109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365174" y="4713009"/>
            <a:ext cx="8392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Callout 2 (No Border) 28">
            <a:extLst>
              <a:ext uri="{FF2B5EF4-FFF2-40B4-BE49-F238E27FC236}">
                <a16:creationId xmlns:a16="http://schemas.microsoft.com/office/drawing/2014/main" id="{FBEDE9C2-8CEB-DA40-A6B9-68A89BC66351}"/>
              </a:ext>
            </a:extLst>
          </p:cNvPr>
          <p:cNvSpPr/>
          <p:nvPr/>
        </p:nvSpPr>
        <p:spPr>
          <a:xfrm>
            <a:off x="6784795" y="1039218"/>
            <a:ext cx="3914873" cy="753951"/>
          </a:xfrm>
          <a:prstGeom prst="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NOTE: This involves large computational cost to increase the attack cost. This also guarantees the forward secrecy.</a:t>
            </a:r>
          </a:p>
        </p:txBody>
      </p:sp>
      <p:sp>
        <p:nvSpPr>
          <p:cNvPr id="30" name="Line Callout 2 (No Border) 29">
            <a:extLst>
              <a:ext uri="{FF2B5EF4-FFF2-40B4-BE49-F238E27FC236}">
                <a16:creationId xmlns:a16="http://schemas.microsoft.com/office/drawing/2014/main" id="{0E3EC175-75FB-1046-99A8-AF7C6D701915}"/>
              </a:ext>
            </a:extLst>
          </p:cNvPr>
          <p:cNvSpPr/>
          <p:nvPr/>
        </p:nvSpPr>
        <p:spPr>
          <a:xfrm>
            <a:off x="6936574" y="3422569"/>
            <a:ext cx="4428111" cy="753951"/>
          </a:xfrm>
          <a:prstGeom prst="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NOTE: This assumes a relatively long-enough master secret like &gt; 80 bits. This is employed mainly to guarantee the forward secrecy.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D0C256D1-1B95-7B45-8FC8-8F5D07C355AA}"/>
              </a:ext>
            </a:extLst>
          </p:cNvPr>
          <p:cNvSpPr/>
          <p:nvPr/>
        </p:nvSpPr>
        <p:spPr>
          <a:xfrm flipH="1">
            <a:off x="1614408" y="2115005"/>
            <a:ext cx="157184" cy="9774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74EB7A-5009-B14D-868A-89C38020DC25}"/>
              </a:ext>
            </a:extLst>
          </p:cNvPr>
          <p:cNvSpPr txBox="1"/>
          <p:nvPr/>
        </p:nvSpPr>
        <p:spPr>
          <a:xfrm>
            <a:off x="884352" y="239932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1F8659BB-F495-9E4C-BA2C-1D261354C048}"/>
              </a:ext>
            </a:extLst>
          </p:cNvPr>
          <p:cNvSpPr/>
          <p:nvPr/>
        </p:nvSpPr>
        <p:spPr>
          <a:xfrm flipH="1">
            <a:off x="1762172" y="4549314"/>
            <a:ext cx="220538" cy="8036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89CB6E-97DE-6345-9543-0E726BE023DF}"/>
              </a:ext>
            </a:extLst>
          </p:cNvPr>
          <p:cNvSpPr txBox="1"/>
          <p:nvPr/>
        </p:nvSpPr>
        <p:spPr>
          <a:xfrm>
            <a:off x="998821" y="476645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DB1526-1794-EC45-B022-8227AF8C04DC}"/>
              </a:ext>
            </a:extLst>
          </p:cNvPr>
          <p:cNvSpPr txBox="1"/>
          <p:nvPr/>
        </p:nvSpPr>
        <p:spPr>
          <a:xfrm>
            <a:off x="2106599" y="2055198"/>
            <a:ext cx="12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Key Length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9D8091-F2FE-DD41-A459-2B4253841971}"/>
              </a:ext>
            </a:extLst>
          </p:cNvPr>
          <p:cNvCxnSpPr>
            <a:cxnSpLocks/>
          </p:cNvCxnSpPr>
          <p:nvPr/>
        </p:nvCxnSpPr>
        <p:spPr>
          <a:xfrm>
            <a:off x="3338020" y="2227267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16C0FBA-F946-FC46-AFBB-99583AFFBC08}"/>
              </a:ext>
            </a:extLst>
          </p:cNvPr>
          <p:cNvSpPr txBox="1"/>
          <p:nvPr/>
        </p:nvSpPr>
        <p:spPr>
          <a:xfrm>
            <a:off x="2092419" y="4549314"/>
            <a:ext cx="12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Key Length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CC4D1C-7C9B-B240-AAF7-857B574752F0}"/>
              </a:ext>
            </a:extLst>
          </p:cNvPr>
          <p:cNvCxnSpPr>
            <a:cxnSpLocks/>
          </p:cNvCxnSpPr>
          <p:nvPr/>
        </p:nvCxnSpPr>
        <p:spPr>
          <a:xfrm>
            <a:off x="3323840" y="4721383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828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15438-2A56-6547-B056-FFA90248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94" y="593767"/>
            <a:ext cx="8318500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01DC56-EB70-024E-BA8A-161A2FB5A679}"/>
              </a:ext>
            </a:extLst>
          </p:cNvPr>
          <p:cNvSpPr txBox="1"/>
          <p:nvPr/>
        </p:nvSpPr>
        <p:spPr>
          <a:xfrm>
            <a:off x="2788342" y="267849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パスワードから鍵を導出するためのパラメタ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6A80D-E0AD-6B4D-BF10-EBB2263E6F6C}"/>
              </a:ext>
            </a:extLst>
          </p:cNvPr>
          <p:cNvCxnSpPr>
            <a:cxnSpLocks/>
          </p:cNvCxnSpPr>
          <p:nvPr/>
        </p:nvCxnSpPr>
        <p:spPr>
          <a:xfrm>
            <a:off x="1723733" y="1667396"/>
            <a:ext cx="334321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A68734-1E16-1842-B08D-F6328630A035}"/>
              </a:ext>
            </a:extLst>
          </p:cNvPr>
          <p:cNvSpPr/>
          <p:nvPr/>
        </p:nvSpPr>
        <p:spPr>
          <a:xfrm>
            <a:off x="1628336" y="2038524"/>
            <a:ext cx="5772321" cy="638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41CF19-BD5F-DD41-8057-AA2D204A176D}"/>
              </a:ext>
            </a:extLst>
          </p:cNvPr>
          <p:cNvCxnSpPr>
            <a:cxnSpLocks/>
          </p:cNvCxnSpPr>
          <p:nvPr/>
        </p:nvCxnSpPr>
        <p:spPr>
          <a:xfrm>
            <a:off x="1723733" y="1870130"/>
            <a:ext cx="33432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e Callout 2 (Accent Bar) 12">
            <a:extLst>
              <a:ext uri="{FF2B5EF4-FFF2-40B4-BE49-F238E27FC236}">
                <a16:creationId xmlns:a16="http://schemas.microsoft.com/office/drawing/2014/main" id="{022B49C5-37D0-C045-A462-C00C0EC7E0D3}"/>
              </a:ext>
            </a:extLst>
          </p:cNvPr>
          <p:cNvSpPr/>
          <p:nvPr/>
        </p:nvSpPr>
        <p:spPr>
          <a:xfrm>
            <a:off x="5659112" y="1562820"/>
            <a:ext cx="2587265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91090"/>
              <a:gd name="adj6" fmla="val -2429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AES</a:t>
            </a:r>
            <a:r>
              <a:rPr lang="ja-JP" altLang="en-US" b="1">
                <a:solidFill>
                  <a:srgbClr val="00B050"/>
                </a:solidFill>
              </a:rPr>
              <a:t>暗号化に使われる</a:t>
            </a:r>
            <a:r>
              <a:rPr lang="en-US" altLang="ja-JP" b="1" dirty="0">
                <a:solidFill>
                  <a:srgbClr val="00B050"/>
                </a:solidFill>
              </a:rPr>
              <a:t>IV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" name="Line Callout 2 (Accent Bar) 13">
            <a:extLst>
              <a:ext uri="{FF2B5EF4-FFF2-40B4-BE49-F238E27FC236}">
                <a16:creationId xmlns:a16="http://schemas.microsoft.com/office/drawing/2014/main" id="{064525B6-6841-594D-AAD0-690760370AAF}"/>
              </a:ext>
            </a:extLst>
          </p:cNvPr>
          <p:cNvSpPr/>
          <p:nvPr/>
        </p:nvSpPr>
        <p:spPr>
          <a:xfrm>
            <a:off x="5659111" y="1111354"/>
            <a:ext cx="2738269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143332"/>
              <a:gd name="adj6" fmla="val -249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AES</a:t>
            </a:r>
            <a:r>
              <a:rPr lang="ja-JP" altLang="en-US" b="1">
                <a:solidFill>
                  <a:srgbClr val="002060"/>
                </a:solidFill>
              </a:rPr>
              <a:t>暗号化されたデータ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51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F84CE-CB29-4E4F-8A48-1B682C27D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393950"/>
            <a:ext cx="6654800" cy="207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0EE5E9-29BB-A04A-80F2-5B26D7BF565E}"/>
              </a:ext>
            </a:extLst>
          </p:cNvPr>
          <p:cNvSpPr txBox="1"/>
          <p:nvPr/>
        </p:nvSpPr>
        <p:spPr>
          <a:xfrm>
            <a:off x="4383086" y="372538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パスワードから鍵を導出するためのパラメタ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6CD89A-7E72-2D4F-85A4-0E27B4BC8B7F}"/>
              </a:ext>
            </a:extLst>
          </p:cNvPr>
          <p:cNvSpPr/>
          <p:nvPr/>
        </p:nvSpPr>
        <p:spPr>
          <a:xfrm>
            <a:off x="3209839" y="3368982"/>
            <a:ext cx="5772321" cy="3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EF52C71-9AC0-2F46-88BC-BEE39E3FC01C}"/>
              </a:ext>
            </a:extLst>
          </p:cNvPr>
          <p:cNvSpPr/>
          <p:nvPr/>
        </p:nvSpPr>
        <p:spPr>
          <a:xfrm>
            <a:off x="7240615" y="2750353"/>
            <a:ext cx="2587265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91090"/>
              <a:gd name="adj6" fmla="val -2429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AES</a:t>
            </a:r>
            <a:r>
              <a:rPr lang="ja-JP" altLang="en-US" b="1">
                <a:solidFill>
                  <a:srgbClr val="00B050"/>
                </a:solidFill>
              </a:rPr>
              <a:t>暗号化に使われる</a:t>
            </a:r>
            <a:r>
              <a:rPr lang="en-US" altLang="ja-JP" b="1" dirty="0">
                <a:solidFill>
                  <a:srgbClr val="00B050"/>
                </a:solidFill>
              </a:rPr>
              <a:t>IV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41374BC5-9276-9843-B4A4-61E4BD52E2F3}"/>
              </a:ext>
            </a:extLst>
          </p:cNvPr>
          <p:cNvSpPr/>
          <p:nvPr/>
        </p:nvSpPr>
        <p:spPr>
          <a:xfrm>
            <a:off x="7240614" y="2298887"/>
            <a:ext cx="2738269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143332"/>
              <a:gd name="adj6" fmla="val -249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AES</a:t>
            </a:r>
            <a:r>
              <a:rPr lang="ja-JP" altLang="en-US" b="1">
                <a:solidFill>
                  <a:srgbClr val="002060"/>
                </a:solidFill>
              </a:rPr>
              <a:t>暗号化されたデータ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053DA5-CFA5-604C-B215-85171C97361E}"/>
              </a:ext>
            </a:extLst>
          </p:cNvPr>
          <p:cNvCxnSpPr>
            <a:cxnSpLocks/>
          </p:cNvCxnSpPr>
          <p:nvPr/>
        </p:nvCxnSpPr>
        <p:spPr>
          <a:xfrm>
            <a:off x="3245464" y="2964452"/>
            <a:ext cx="334321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0A6696-9026-0D49-8E16-89787360CDD6}"/>
              </a:ext>
            </a:extLst>
          </p:cNvPr>
          <p:cNvCxnSpPr>
            <a:cxnSpLocks/>
          </p:cNvCxnSpPr>
          <p:nvPr/>
        </p:nvCxnSpPr>
        <p:spPr>
          <a:xfrm>
            <a:off x="3245464" y="3167186"/>
            <a:ext cx="33432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512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C48840-1E86-084F-9006-34C53B371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91956" y="4318210"/>
            <a:ext cx="695926" cy="347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0D74C0-8CE0-B64C-BE3A-EFEB1C10B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02" y="4144228"/>
            <a:ext cx="219766" cy="6959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8464D5-2192-1B49-A33A-69346E43A9F9}"/>
              </a:ext>
            </a:extLst>
          </p:cNvPr>
          <p:cNvSpPr txBox="1"/>
          <p:nvPr/>
        </p:nvSpPr>
        <p:spPr>
          <a:xfrm>
            <a:off x="6797680" y="4354293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8C0DD-E420-9849-921F-403DABB752F3}"/>
              </a:ext>
            </a:extLst>
          </p:cNvPr>
          <p:cNvSpPr txBox="1"/>
          <p:nvPr/>
        </p:nvSpPr>
        <p:spPr>
          <a:xfrm>
            <a:off x="3496334" y="4307525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012C5661-F307-CD49-8EF7-29DC44C4A60E}"/>
              </a:ext>
            </a:extLst>
          </p:cNvPr>
          <p:cNvSpPr/>
          <p:nvPr/>
        </p:nvSpPr>
        <p:spPr>
          <a:xfrm rot="5400000">
            <a:off x="5781328" y="3921226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35B52-51B8-AA4F-9071-9B97585A5773}"/>
              </a:ext>
            </a:extLst>
          </p:cNvPr>
          <p:cNvSpPr txBox="1"/>
          <p:nvPr/>
        </p:nvSpPr>
        <p:spPr>
          <a:xfrm>
            <a:off x="5733875" y="4344636"/>
            <a:ext cx="542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Pair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F73D2B-50E5-B541-BAE1-7567EF337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579" y="206717"/>
            <a:ext cx="219766" cy="6959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D1F97A-44F5-0745-9770-437F17B30E2F}"/>
              </a:ext>
            </a:extLst>
          </p:cNvPr>
          <p:cNvSpPr txBox="1"/>
          <p:nvPr/>
        </p:nvSpPr>
        <p:spPr>
          <a:xfrm>
            <a:off x="1542976" y="416782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FF2D335-F574-224A-A172-90CA3E86A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624" y="1559447"/>
            <a:ext cx="897261" cy="9538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4DA211-6F4E-3945-8355-1E81AD545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23" y="1559448"/>
            <a:ext cx="953873" cy="953873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A6D574A-6309-C84C-ABF8-57B267667C76}"/>
              </a:ext>
            </a:extLst>
          </p:cNvPr>
          <p:cNvSpPr/>
          <p:nvPr/>
        </p:nvSpPr>
        <p:spPr>
          <a:xfrm>
            <a:off x="2234652" y="1665680"/>
            <a:ext cx="1137619" cy="7414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Encrypt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CFB9AE-D985-A64F-B77F-56ADD2F066E2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1458096" y="2036383"/>
            <a:ext cx="776556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102ABA-7841-4449-968B-EE52F770EB91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>
            <a:off x="3372271" y="2036383"/>
            <a:ext cx="7353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8830D6-D625-8043-BF28-C69BD2EE89F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803462" y="1025611"/>
            <a:ext cx="0" cy="640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8EEA087-05E6-8A49-B5E2-6934BE417BAB}"/>
              </a:ext>
            </a:extLst>
          </p:cNvPr>
          <p:cNvSpPr/>
          <p:nvPr/>
        </p:nvSpPr>
        <p:spPr>
          <a:xfrm>
            <a:off x="5532595" y="179406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85D8AA9-A230-C249-B3F2-C31DD811D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967" y="1559445"/>
            <a:ext cx="897261" cy="95387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61B1FD8-A3C4-5244-832E-AFC3E9AF3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0552" y="1559444"/>
            <a:ext cx="953873" cy="953873"/>
          </a:xfrm>
          <a:prstGeom prst="rect">
            <a:avLst/>
          </a:prstGeom>
        </p:spPr>
      </p:pic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4F4944C-D38D-6545-B581-9861A3E89AFE}"/>
              </a:ext>
            </a:extLst>
          </p:cNvPr>
          <p:cNvSpPr/>
          <p:nvPr/>
        </p:nvSpPr>
        <p:spPr>
          <a:xfrm>
            <a:off x="8487581" y="1665680"/>
            <a:ext cx="1137619" cy="7414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Decrypt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4C80579-B623-B547-BF67-3416AC0330C3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7752228" y="2036382"/>
            <a:ext cx="7353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579FFAB-B6CE-4F4C-A3E4-6BEA101EC2DF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 flipV="1">
            <a:off x="9625200" y="2036381"/>
            <a:ext cx="735352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37B4EE-A5E3-E941-8C2F-8E2C6BE84DC8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9056391" y="1025611"/>
            <a:ext cx="0" cy="640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55E79D6B-B874-2B40-8402-DEDF8753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708429" y="450510"/>
            <a:ext cx="695926" cy="34796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7B92294-2B8B-3044-8255-F4C56361E5DA}"/>
              </a:ext>
            </a:extLst>
          </p:cNvPr>
          <p:cNvSpPr txBox="1"/>
          <p:nvPr/>
        </p:nvSpPr>
        <p:spPr>
          <a:xfrm>
            <a:off x="7721545" y="445035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EBCD1A-F122-8E4C-9BF3-C9A18DD3A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6388" y="2232808"/>
            <a:ext cx="815111" cy="54497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CAB6B10-3173-DF46-AAFA-1C3521066E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7919" y="2173615"/>
            <a:ext cx="731995" cy="73199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E813D6A-3E90-3A4B-BCFE-F4AA49F4F996}"/>
              </a:ext>
            </a:extLst>
          </p:cNvPr>
          <p:cNvSpPr txBox="1"/>
          <p:nvPr/>
        </p:nvSpPr>
        <p:spPr>
          <a:xfrm>
            <a:off x="379979" y="3012593"/>
            <a:ext cx="484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Anyone can encrypt information only with public key without knowing private key!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15D119-EFB6-EF4A-9FE6-710056C44BB2}"/>
              </a:ext>
            </a:extLst>
          </p:cNvPr>
          <p:cNvSpPr txBox="1"/>
          <p:nvPr/>
        </p:nvSpPr>
        <p:spPr>
          <a:xfrm>
            <a:off x="6632906" y="3012592"/>
            <a:ext cx="484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the private key owner can decrypt the information encrypted under its paired public key.</a:t>
            </a:r>
          </a:p>
        </p:txBody>
      </p:sp>
    </p:spTree>
    <p:extLst>
      <p:ext uri="{BB962C8B-B14F-4D97-AF65-F5344CB8AC3E}">
        <p14:creationId xmlns:p14="http://schemas.microsoft.com/office/powerpoint/2010/main" val="2645326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DB395E-90A2-804F-8735-2EE9672C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980150" y="6207514"/>
            <a:ext cx="695926" cy="347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09AEC0-4D77-BF46-A3CE-DA98C1A25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096" y="6033532"/>
            <a:ext cx="219766" cy="6959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26ED22-6B06-8949-AC52-74399E6A0A69}"/>
              </a:ext>
            </a:extLst>
          </p:cNvPr>
          <p:cNvSpPr txBox="1"/>
          <p:nvPr/>
        </p:nvSpPr>
        <p:spPr>
          <a:xfrm>
            <a:off x="10185874" y="6243597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35A06-1986-774C-8FC7-C4C93AC8758A}"/>
              </a:ext>
            </a:extLst>
          </p:cNvPr>
          <p:cNvSpPr txBox="1"/>
          <p:nvPr/>
        </p:nvSpPr>
        <p:spPr>
          <a:xfrm>
            <a:off x="6884528" y="6196829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Private Key</a:t>
            </a:r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AEACC31C-114E-A342-9CF6-BA8603CA6968}"/>
              </a:ext>
            </a:extLst>
          </p:cNvPr>
          <p:cNvSpPr/>
          <p:nvPr/>
        </p:nvSpPr>
        <p:spPr>
          <a:xfrm rot="5400000">
            <a:off x="9169522" y="5810530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0932D-137F-094E-BD9F-3CC41D5BF4A3}"/>
              </a:ext>
            </a:extLst>
          </p:cNvPr>
          <p:cNvSpPr txBox="1"/>
          <p:nvPr/>
        </p:nvSpPr>
        <p:spPr>
          <a:xfrm>
            <a:off x="9122069" y="6233940"/>
            <a:ext cx="542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Pair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D1C3B2B-D7F5-D649-BC1A-BBD83E7765A7}"/>
              </a:ext>
            </a:extLst>
          </p:cNvPr>
          <p:cNvSpPr/>
          <p:nvPr/>
        </p:nvSpPr>
        <p:spPr>
          <a:xfrm>
            <a:off x="7696682" y="736625"/>
            <a:ext cx="1137619" cy="133859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ECDH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7110DDE-2D16-9443-93B0-DC30E2699CD4}"/>
              </a:ext>
            </a:extLst>
          </p:cNvPr>
          <p:cNvSpPr/>
          <p:nvPr/>
        </p:nvSpPr>
        <p:spPr>
          <a:xfrm>
            <a:off x="196849" y="1797215"/>
            <a:ext cx="1544594" cy="13221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ECC Key Pair Generation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51EEF5-8FA9-544A-A5D1-24A50D1F61C0}"/>
              </a:ext>
            </a:extLst>
          </p:cNvPr>
          <p:cNvCxnSpPr/>
          <p:nvPr/>
        </p:nvCxnSpPr>
        <p:spPr>
          <a:xfrm>
            <a:off x="1741443" y="2106130"/>
            <a:ext cx="13353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6D2832-0C4F-CD43-AFA6-1F4C3AB8F0C1}"/>
              </a:ext>
            </a:extLst>
          </p:cNvPr>
          <p:cNvCxnSpPr/>
          <p:nvPr/>
        </p:nvCxnSpPr>
        <p:spPr>
          <a:xfrm>
            <a:off x="1741443" y="2888725"/>
            <a:ext cx="13353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F632189-2B99-2F45-B2A5-AF275680F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40" y="747234"/>
            <a:ext cx="219766" cy="6959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91ED66-25AA-8348-81E6-AF5E380FF0C9}"/>
              </a:ext>
            </a:extLst>
          </p:cNvPr>
          <p:cNvSpPr txBox="1"/>
          <p:nvPr/>
        </p:nvSpPr>
        <p:spPr>
          <a:xfrm>
            <a:off x="5601704" y="905801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Key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720EA4-D1DA-6C44-AA5B-D3014E1E0E3F}"/>
              </a:ext>
            </a:extLst>
          </p:cNvPr>
          <p:cNvCxnSpPr>
            <a:cxnSpLocks/>
          </p:cNvCxnSpPr>
          <p:nvPr/>
        </p:nvCxnSpPr>
        <p:spPr>
          <a:xfrm>
            <a:off x="6851682" y="1071219"/>
            <a:ext cx="8276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186C6D-8F24-0B49-9DC8-F71E15EAD57A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>
            <a:off x="8834301" y="1405924"/>
            <a:ext cx="447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C972A9-69B8-D14C-87C6-737314377E67}"/>
              </a:ext>
            </a:extLst>
          </p:cNvPr>
          <p:cNvSpPr txBox="1"/>
          <p:nvPr/>
        </p:nvSpPr>
        <p:spPr>
          <a:xfrm>
            <a:off x="9281751" y="1221258"/>
            <a:ext cx="219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Shared Master Secret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77191BD-9E1F-DD45-B07B-7D00D4A76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016" y="2654298"/>
            <a:ext cx="567708" cy="5677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08A1A20-9D10-0942-A521-F23A846DD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697" y="1850561"/>
            <a:ext cx="457200" cy="46170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4B6EA16-B714-0C4F-9C52-B90C14E0D041}"/>
              </a:ext>
            </a:extLst>
          </p:cNvPr>
          <p:cNvSpPr txBox="1"/>
          <p:nvPr/>
        </p:nvSpPr>
        <p:spPr>
          <a:xfrm>
            <a:off x="1741443" y="1758249"/>
            <a:ext cx="121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Ephemeral Private Key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DDBC02-3A86-154B-9343-D518BDD2B2CE}"/>
              </a:ext>
            </a:extLst>
          </p:cNvPr>
          <p:cNvSpPr txBox="1"/>
          <p:nvPr/>
        </p:nvSpPr>
        <p:spPr>
          <a:xfrm>
            <a:off x="1797847" y="2568820"/>
            <a:ext cx="121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Ephemeral Public Key</a:t>
            </a:r>
          </a:p>
        </p:txBody>
      </p:sp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635BB0AF-F6DF-F944-8E68-603B90F31EB5}"/>
              </a:ext>
            </a:extLst>
          </p:cNvPr>
          <p:cNvSpPr/>
          <p:nvPr/>
        </p:nvSpPr>
        <p:spPr>
          <a:xfrm>
            <a:off x="2298905" y="983707"/>
            <a:ext cx="2886035" cy="612648"/>
          </a:xfrm>
          <a:prstGeom prst="accentCallout2">
            <a:avLst>
              <a:gd name="adj1" fmla="val 18751"/>
              <a:gd name="adj2" fmla="val -1918"/>
              <a:gd name="adj3" fmla="val 18750"/>
              <a:gd name="adj4" fmla="val -6637"/>
              <a:gd name="adj5" fmla="val 137647"/>
              <a:gd name="adj6" fmla="val -1347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Used at encryption side with destination’s public key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D11DCBC5-5656-B643-8731-CBA030076D5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656897" y="1712084"/>
            <a:ext cx="4041082" cy="36933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ine Callout 2 (Accent Bar) 42">
            <a:extLst>
              <a:ext uri="{FF2B5EF4-FFF2-40B4-BE49-F238E27FC236}">
                <a16:creationId xmlns:a16="http://schemas.microsoft.com/office/drawing/2014/main" id="{C740AE7E-8035-0D42-BC6B-617D9A3C828D}"/>
              </a:ext>
            </a:extLst>
          </p:cNvPr>
          <p:cNvSpPr/>
          <p:nvPr/>
        </p:nvSpPr>
        <p:spPr>
          <a:xfrm>
            <a:off x="2152463" y="3772757"/>
            <a:ext cx="2912529" cy="737443"/>
          </a:xfrm>
          <a:prstGeom prst="accentCallout2">
            <a:avLst>
              <a:gd name="adj1" fmla="val 19889"/>
              <a:gd name="adj2" fmla="val 962"/>
              <a:gd name="adj3" fmla="val 19888"/>
              <a:gd name="adj4" fmla="val -2605"/>
              <a:gd name="adj5" fmla="val -88720"/>
              <a:gd name="adj6" fmla="val -75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Sent with encrypted data </a:t>
            </a:r>
            <a:r>
              <a:rPr lang="en-US" dirty="0">
                <a:solidFill>
                  <a:schemeClr val="tx1"/>
                </a:solidFill>
              </a:rPr>
              <a:t>and used at decryption side with destination’s private key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BF0EB6A-D989-FD46-9B73-A2DF57EA8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78039" y="5042621"/>
            <a:ext cx="695926" cy="34796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3AA553E-32D7-FD49-8605-CF939E4FC7C9}"/>
              </a:ext>
            </a:extLst>
          </p:cNvPr>
          <p:cNvSpPr txBox="1"/>
          <p:nvPr/>
        </p:nvSpPr>
        <p:spPr>
          <a:xfrm>
            <a:off x="5634294" y="5031936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Private Key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23D3A5D-9CAC-1544-9438-001162CA0CC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727724" y="2938152"/>
            <a:ext cx="3940462" cy="158966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D4E613A-79BB-3C4E-BB13-B5E819D2839F}"/>
              </a:ext>
            </a:extLst>
          </p:cNvPr>
          <p:cNvCxnSpPr>
            <a:cxnSpLocks/>
          </p:cNvCxnSpPr>
          <p:nvPr/>
        </p:nvCxnSpPr>
        <p:spPr>
          <a:xfrm>
            <a:off x="7014417" y="5207966"/>
            <a:ext cx="6350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F87EE3D-3EFD-1D46-9236-42F3D380FE15}"/>
              </a:ext>
            </a:extLst>
          </p:cNvPr>
          <p:cNvSpPr/>
          <p:nvPr/>
        </p:nvSpPr>
        <p:spPr>
          <a:xfrm>
            <a:off x="7668186" y="4185875"/>
            <a:ext cx="1137619" cy="133859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ECDH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1E983F4-16C4-0040-AA76-79C2C7794DFD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>
            <a:off x="8805805" y="4855174"/>
            <a:ext cx="446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BEE7E8B-D557-054C-80CF-98FA587BC4A5}"/>
              </a:ext>
            </a:extLst>
          </p:cNvPr>
          <p:cNvSpPr txBox="1"/>
          <p:nvPr/>
        </p:nvSpPr>
        <p:spPr>
          <a:xfrm>
            <a:off x="9251958" y="4670508"/>
            <a:ext cx="21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Shared Master Secret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9A45EFD-F912-8C4B-8624-F3B7BFEE5C54}"/>
              </a:ext>
            </a:extLst>
          </p:cNvPr>
          <p:cNvCxnSpPr>
            <a:cxnSpLocks/>
          </p:cNvCxnSpPr>
          <p:nvPr/>
        </p:nvCxnSpPr>
        <p:spPr>
          <a:xfrm>
            <a:off x="7524411" y="3194357"/>
            <a:ext cx="0" cy="3386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6EC34FC-B359-0543-8D3C-547BDE2821EE}"/>
              </a:ext>
            </a:extLst>
          </p:cNvPr>
          <p:cNvSpPr txBox="1"/>
          <p:nvPr/>
        </p:nvSpPr>
        <p:spPr>
          <a:xfrm>
            <a:off x="6709860" y="2859604"/>
            <a:ext cx="162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Encryption side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FB2BA3-5FA2-E645-A16B-D277EA175258}"/>
              </a:ext>
            </a:extLst>
          </p:cNvPr>
          <p:cNvSpPr txBox="1"/>
          <p:nvPr/>
        </p:nvSpPr>
        <p:spPr>
          <a:xfrm>
            <a:off x="6697838" y="3437768"/>
            <a:ext cx="165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Decryption side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236D47DE-7B3F-D04F-91A2-F8171D8E0B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3616" y="3376366"/>
            <a:ext cx="9613363" cy="15302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Up-Down Arrow 85">
            <a:extLst>
              <a:ext uri="{FF2B5EF4-FFF2-40B4-BE49-F238E27FC236}">
                <a16:creationId xmlns:a16="http://schemas.microsoft.com/office/drawing/2014/main" id="{25D1116F-659C-EC4E-BC76-C00D88FAD5F6}"/>
              </a:ext>
            </a:extLst>
          </p:cNvPr>
          <p:cNvSpPr/>
          <p:nvPr/>
        </p:nvSpPr>
        <p:spPr>
          <a:xfrm>
            <a:off x="9937612" y="1578978"/>
            <a:ext cx="484632" cy="3091530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FBF9918-E89D-454B-B4A4-068F1EE94A1E}"/>
              </a:ext>
            </a:extLst>
          </p:cNvPr>
          <p:cNvSpPr txBox="1"/>
          <p:nvPr/>
        </p:nvSpPr>
        <p:spPr>
          <a:xfrm>
            <a:off x="9829607" y="2938152"/>
            <a:ext cx="7006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Equal</a:t>
            </a:r>
          </a:p>
        </p:txBody>
      </p:sp>
    </p:spTree>
    <p:extLst>
      <p:ext uri="{BB962C8B-B14F-4D97-AF65-F5344CB8AC3E}">
        <p14:creationId xmlns:p14="http://schemas.microsoft.com/office/powerpoint/2010/main" val="194432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13C8295C-1C9C-0B48-B59F-AFB9AF182170}"/>
              </a:ext>
            </a:extLst>
          </p:cNvPr>
          <p:cNvSpPr txBox="1"/>
          <p:nvPr/>
        </p:nvSpPr>
        <p:spPr>
          <a:xfrm flipH="1">
            <a:off x="636221" y="561953"/>
            <a:ext cx="152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Master Secret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004A182-F843-DE45-BCF3-2072BFFC0982}"/>
              </a:ext>
            </a:extLst>
          </p:cNvPr>
          <p:cNvSpPr/>
          <p:nvPr/>
        </p:nvSpPr>
        <p:spPr>
          <a:xfrm>
            <a:off x="2673563" y="388886"/>
            <a:ext cx="1523024" cy="99246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Derivation Function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FD451E7-84C5-FF4A-AB61-9BA0356C58F5}"/>
              </a:ext>
            </a:extLst>
          </p:cNvPr>
          <p:cNvSpPr/>
          <p:nvPr/>
        </p:nvSpPr>
        <p:spPr>
          <a:xfrm>
            <a:off x="5966872" y="388885"/>
            <a:ext cx="1523024" cy="99246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B10CFE-6158-2A43-A118-0D7D8B3CAB25}"/>
              </a:ext>
            </a:extLst>
          </p:cNvPr>
          <p:cNvCxnSpPr>
            <a:cxnSpLocks/>
            <a:stCxn id="33" idx="1"/>
            <a:endCxn id="35" idx="1"/>
          </p:cNvCxnSpPr>
          <p:nvPr/>
        </p:nvCxnSpPr>
        <p:spPr>
          <a:xfrm flipV="1">
            <a:off x="2159245" y="885118"/>
            <a:ext cx="514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DEA29D-9855-0846-BF34-423DA2C2437E}"/>
              </a:ext>
            </a:extLst>
          </p:cNvPr>
          <p:cNvCxnSpPr>
            <a:cxnSpLocks/>
            <a:stCxn id="35" idx="3"/>
            <a:endCxn id="62" idx="3"/>
          </p:cNvCxnSpPr>
          <p:nvPr/>
        </p:nvCxnSpPr>
        <p:spPr>
          <a:xfrm>
            <a:off x="4196587" y="885118"/>
            <a:ext cx="565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A615002-64CA-CD42-89A6-21F390536854}"/>
              </a:ext>
            </a:extLst>
          </p:cNvPr>
          <p:cNvCxnSpPr>
            <a:cxnSpLocks/>
            <a:stCxn id="53" idx="3"/>
            <a:endCxn id="35" idx="2"/>
          </p:cNvCxnSpPr>
          <p:nvPr/>
        </p:nvCxnSpPr>
        <p:spPr>
          <a:xfrm flipV="1">
            <a:off x="2564867" y="1381350"/>
            <a:ext cx="870208" cy="48154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82BCE03-7679-3641-B682-E4FFECE6A257}"/>
              </a:ext>
            </a:extLst>
          </p:cNvPr>
          <p:cNvSpPr txBox="1"/>
          <p:nvPr/>
        </p:nvSpPr>
        <p:spPr>
          <a:xfrm>
            <a:off x="1213150" y="1539730"/>
            <a:ext cx="1351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KDF params </a:t>
            </a:r>
          </a:p>
          <a:p>
            <a:pPr algn="ctr"/>
            <a:r>
              <a:rPr lang="en-US" dirty="0"/>
              <a:t>(Salt, etc.)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3DD14-DB8E-0647-86CB-FEC75C885B07}"/>
              </a:ext>
            </a:extLst>
          </p:cNvPr>
          <p:cNvCxnSpPr>
            <a:cxnSpLocks/>
            <a:stCxn id="40" idx="3"/>
            <a:endCxn id="102" idx="1"/>
          </p:cNvCxnSpPr>
          <p:nvPr/>
        </p:nvCxnSpPr>
        <p:spPr>
          <a:xfrm>
            <a:off x="7489896" y="885118"/>
            <a:ext cx="652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A1692DB-0E1F-5248-A473-E10C80DE041F}"/>
              </a:ext>
            </a:extLst>
          </p:cNvPr>
          <p:cNvSpPr txBox="1"/>
          <p:nvPr/>
        </p:nvSpPr>
        <p:spPr>
          <a:xfrm flipH="1">
            <a:off x="4761728" y="700452"/>
            <a:ext cx="64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7CF192A-0B94-A740-8EE5-88DA49063F89}"/>
              </a:ext>
            </a:extLst>
          </p:cNvPr>
          <p:cNvCxnSpPr>
            <a:cxnSpLocks/>
            <a:stCxn id="62" idx="1"/>
            <a:endCxn id="40" idx="1"/>
          </p:cNvCxnSpPr>
          <p:nvPr/>
        </p:nvCxnSpPr>
        <p:spPr>
          <a:xfrm>
            <a:off x="5401731" y="885118"/>
            <a:ext cx="565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9BDD2FE9-716E-EA4B-B824-8852DD23CF80}"/>
              </a:ext>
            </a:extLst>
          </p:cNvPr>
          <p:cNvCxnSpPr>
            <a:cxnSpLocks/>
            <a:stCxn id="74" idx="3"/>
            <a:endCxn id="40" idx="2"/>
          </p:cNvCxnSpPr>
          <p:nvPr/>
        </p:nvCxnSpPr>
        <p:spPr>
          <a:xfrm flipV="1">
            <a:off x="6109343" y="1381350"/>
            <a:ext cx="619041" cy="48154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A416881-79E3-DF49-829C-C34E645142E0}"/>
              </a:ext>
            </a:extLst>
          </p:cNvPr>
          <p:cNvSpPr txBox="1"/>
          <p:nvPr/>
        </p:nvSpPr>
        <p:spPr>
          <a:xfrm>
            <a:off x="4755854" y="1678229"/>
            <a:ext cx="13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DAA9BAD-E51C-4347-8298-EAF98486F485}"/>
              </a:ext>
            </a:extLst>
          </p:cNvPr>
          <p:cNvSpPr txBox="1"/>
          <p:nvPr/>
        </p:nvSpPr>
        <p:spPr>
          <a:xfrm>
            <a:off x="8142803" y="700452"/>
            <a:ext cx="125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Ciphertext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3AAEDC-32A4-1542-9D05-3040A9387F21}"/>
              </a:ext>
            </a:extLst>
          </p:cNvPr>
          <p:cNvSpPr txBox="1"/>
          <p:nvPr/>
        </p:nvSpPr>
        <p:spPr>
          <a:xfrm flipH="1">
            <a:off x="636221" y="3298889"/>
            <a:ext cx="152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Master Secret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B10A482D-6026-A54C-B302-92E6A150448A}"/>
              </a:ext>
            </a:extLst>
          </p:cNvPr>
          <p:cNvSpPr/>
          <p:nvPr/>
        </p:nvSpPr>
        <p:spPr>
          <a:xfrm>
            <a:off x="2673563" y="3125822"/>
            <a:ext cx="1523024" cy="99246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Derivation Function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DAE16DC2-90F4-5249-8C57-3C2F32189B5C}"/>
              </a:ext>
            </a:extLst>
          </p:cNvPr>
          <p:cNvSpPr/>
          <p:nvPr/>
        </p:nvSpPr>
        <p:spPr>
          <a:xfrm>
            <a:off x="6120508" y="5143532"/>
            <a:ext cx="1768603" cy="80471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AES Encryption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A2824B7-3C7A-C748-9CBA-8F1A7BC1C36A}"/>
              </a:ext>
            </a:extLst>
          </p:cNvPr>
          <p:cNvCxnSpPr>
            <a:cxnSpLocks/>
            <a:stCxn id="113" idx="1"/>
            <a:endCxn id="115" idx="1"/>
          </p:cNvCxnSpPr>
          <p:nvPr/>
        </p:nvCxnSpPr>
        <p:spPr>
          <a:xfrm flipV="1">
            <a:off x="2159245" y="3622054"/>
            <a:ext cx="514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652C420-EFFF-E14D-B034-1D5F58669B38}"/>
              </a:ext>
            </a:extLst>
          </p:cNvPr>
          <p:cNvCxnSpPr>
            <a:cxnSpLocks/>
            <a:stCxn id="115" idx="3"/>
            <a:endCxn id="123" idx="3"/>
          </p:cNvCxnSpPr>
          <p:nvPr/>
        </p:nvCxnSpPr>
        <p:spPr>
          <a:xfrm flipV="1">
            <a:off x="4196587" y="3621346"/>
            <a:ext cx="375396" cy="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B593C813-49F8-6841-9E28-5953122A3FEF}"/>
              </a:ext>
            </a:extLst>
          </p:cNvPr>
          <p:cNvCxnSpPr>
            <a:cxnSpLocks/>
            <a:stCxn id="121" idx="3"/>
            <a:endCxn id="115" idx="2"/>
          </p:cNvCxnSpPr>
          <p:nvPr/>
        </p:nvCxnSpPr>
        <p:spPr>
          <a:xfrm flipV="1">
            <a:off x="2564867" y="4118286"/>
            <a:ext cx="870208" cy="48154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E388964-FF88-FA45-9D9C-874D5D20C714}"/>
              </a:ext>
            </a:extLst>
          </p:cNvPr>
          <p:cNvSpPr txBox="1"/>
          <p:nvPr/>
        </p:nvSpPr>
        <p:spPr>
          <a:xfrm>
            <a:off x="1213150" y="4276666"/>
            <a:ext cx="1351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KDF params </a:t>
            </a:r>
          </a:p>
          <a:p>
            <a:pPr algn="ctr"/>
            <a:r>
              <a:rPr lang="en-US" dirty="0"/>
              <a:t>(Salt, etc.)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613ACB5-86CB-9647-9F96-1CE950DD4BA3}"/>
              </a:ext>
            </a:extLst>
          </p:cNvPr>
          <p:cNvCxnSpPr>
            <a:cxnSpLocks/>
            <a:stCxn id="116" idx="3"/>
            <a:endCxn id="127" idx="1"/>
          </p:cNvCxnSpPr>
          <p:nvPr/>
        </p:nvCxnSpPr>
        <p:spPr>
          <a:xfrm flipV="1">
            <a:off x="7889111" y="5545888"/>
            <a:ext cx="55529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54113B2-902D-7F43-A30D-41FF059B2587}"/>
              </a:ext>
            </a:extLst>
          </p:cNvPr>
          <p:cNvSpPr txBox="1"/>
          <p:nvPr/>
        </p:nvSpPr>
        <p:spPr>
          <a:xfrm flipH="1">
            <a:off x="4571983" y="3159681"/>
            <a:ext cx="1213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Encryption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Key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33998F9-A0CC-9444-B548-E9EE3759DBA6}"/>
              </a:ext>
            </a:extLst>
          </p:cNvPr>
          <p:cNvCxnSpPr>
            <a:cxnSpLocks/>
            <a:stCxn id="167" idx="3"/>
            <a:endCxn id="116" idx="1"/>
          </p:cNvCxnSpPr>
          <p:nvPr/>
        </p:nvCxnSpPr>
        <p:spPr>
          <a:xfrm>
            <a:off x="5580427" y="5545889"/>
            <a:ext cx="540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309CD14D-B58A-E740-BFEF-C23C148D1E8E}"/>
              </a:ext>
            </a:extLst>
          </p:cNvPr>
          <p:cNvCxnSpPr>
            <a:cxnSpLocks/>
            <a:stCxn id="126" idx="3"/>
            <a:endCxn id="116" idx="2"/>
          </p:cNvCxnSpPr>
          <p:nvPr/>
        </p:nvCxnSpPr>
        <p:spPr>
          <a:xfrm flipV="1">
            <a:off x="6462516" y="5948245"/>
            <a:ext cx="542294" cy="52604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D44375A-48D9-8D49-BA62-225E3B5E4A44}"/>
              </a:ext>
            </a:extLst>
          </p:cNvPr>
          <p:cNvSpPr txBox="1"/>
          <p:nvPr/>
        </p:nvSpPr>
        <p:spPr>
          <a:xfrm>
            <a:off x="5109027" y="6289624"/>
            <a:ext cx="13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BCE17AC-C535-4543-8F6D-211742D75CC8}"/>
              </a:ext>
            </a:extLst>
          </p:cNvPr>
          <p:cNvSpPr txBox="1"/>
          <p:nvPr/>
        </p:nvSpPr>
        <p:spPr>
          <a:xfrm>
            <a:off x="8444401" y="5361222"/>
            <a:ext cx="12528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Ciphertext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560D66A2-B03E-9F4A-918D-10C098ABEB58}"/>
              </a:ext>
            </a:extLst>
          </p:cNvPr>
          <p:cNvSpPr/>
          <p:nvPr/>
        </p:nvSpPr>
        <p:spPr>
          <a:xfrm>
            <a:off x="6120509" y="3125821"/>
            <a:ext cx="1768603" cy="99246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AES Encryption (Key Wrapping)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16CD1F3-CECD-6249-B32A-2B98B76862CE}"/>
              </a:ext>
            </a:extLst>
          </p:cNvPr>
          <p:cNvCxnSpPr>
            <a:cxnSpLocks/>
            <a:stCxn id="123" idx="1"/>
            <a:endCxn id="131" idx="1"/>
          </p:cNvCxnSpPr>
          <p:nvPr/>
        </p:nvCxnSpPr>
        <p:spPr>
          <a:xfrm>
            <a:off x="5785771" y="3621346"/>
            <a:ext cx="334738" cy="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0D2764F5-D7DF-2B48-9E9F-77B1E5E6F9C7}"/>
              </a:ext>
            </a:extLst>
          </p:cNvPr>
          <p:cNvSpPr txBox="1"/>
          <p:nvPr/>
        </p:nvSpPr>
        <p:spPr>
          <a:xfrm>
            <a:off x="4196587" y="5361223"/>
            <a:ext cx="138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Random Key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DDA084E-3D05-2D40-BFD2-F05BB66342D3}"/>
              </a:ext>
            </a:extLst>
          </p:cNvPr>
          <p:cNvCxnSpPr>
            <a:cxnSpLocks/>
            <a:stCxn id="131" idx="3"/>
          </p:cNvCxnSpPr>
          <p:nvPr/>
        </p:nvCxnSpPr>
        <p:spPr>
          <a:xfrm>
            <a:off x="7889112" y="3622054"/>
            <a:ext cx="5552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759C76DD-E2D0-8B42-AF9A-731EB8B4A6B9}"/>
              </a:ext>
            </a:extLst>
          </p:cNvPr>
          <p:cNvSpPr txBox="1"/>
          <p:nvPr/>
        </p:nvSpPr>
        <p:spPr>
          <a:xfrm>
            <a:off x="8434700" y="3443896"/>
            <a:ext cx="23405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Encrypted Random Key</a:t>
            </a:r>
          </a:p>
        </p:txBody>
      </p: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EF1B4E16-5770-D24B-829C-B4C61612B4B4}"/>
              </a:ext>
            </a:extLst>
          </p:cNvPr>
          <p:cNvCxnSpPr>
            <a:cxnSpLocks/>
            <a:stCxn id="167" idx="0"/>
            <a:endCxn id="131" idx="2"/>
          </p:cNvCxnSpPr>
          <p:nvPr/>
        </p:nvCxnSpPr>
        <p:spPr>
          <a:xfrm rot="5400000" flipH="1" flipV="1">
            <a:off x="5325191" y="3681603"/>
            <a:ext cx="1242936" cy="21163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138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641C92-0216-1442-84FA-518529305328}"/>
              </a:ext>
            </a:extLst>
          </p:cNvPr>
          <p:cNvCxnSpPr>
            <a:cxnSpLocks/>
          </p:cNvCxnSpPr>
          <p:nvPr/>
        </p:nvCxnSpPr>
        <p:spPr>
          <a:xfrm>
            <a:off x="5332779" y="2380386"/>
            <a:ext cx="17466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E8DAEF-31EE-E740-B1D0-B57F1E21AA93}"/>
              </a:ext>
            </a:extLst>
          </p:cNvPr>
          <p:cNvCxnSpPr>
            <a:cxnSpLocks/>
          </p:cNvCxnSpPr>
          <p:nvPr/>
        </p:nvCxnSpPr>
        <p:spPr>
          <a:xfrm>
            <a:off x="1828800" y="4190143"/>
            <a:ext cx="9205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6D08CF-ED6D-6C44-B6CA-84B0368EF71B}"/>
              </a:ext>
            </a:extLst>
          </p:cNvPr>
          <p:cNvSpPr txBox="1"/>
          <p:nvPr/>
        </p:nvSpPr>
        <p:spPr>
          <a:xfrm>
            <a:off x="5181936" y="20110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39109-5699-EF4B-946D-25B85234DA3C}"/>
              </a:ext>
            </a:extLst>
          </p:cNvPr>
          <p:cNvSpPr txBox="1"/>
          <p:nvPr/>
        </p:nvSpPr>
        <p:spPr>
          <a:xfrm>
            <a:off x="6777700" y="201105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64B71-5FEA-5947-88E3-3AB2FEE00F6A}"/>
              </a:ext>
            </a:extLst>
          </p:cNvPr>
          <p:cNvSpPr txBox="1"/>
          <p:nvPr/>
        </p:nvSpPr>
        <p:spPr>
          <a:xfrm>
            <a:off x="1677957" y="3820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51240-1562-5445-8F73-F9B6C26E28B5}"/>
              </a:ext>
            </a:extLst>
          </p:cNvPr>
          <p:cNvSpPr txBox="1"/>
          <p:nvPr/>
        </p:nvSpPr>
        <p:spPr>
          <a:xfrm>
            <a:off x="10497118" y="382081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3072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FAE5781-B014-E041-B669-9CCFC850DCAE}"/>
              </a:ext>
            </a:extLst>
          </p:cNvPr>
          <p:cNvSpPr/>
          <p:nvPr/>
        </p:nvSpPr>
        <p:spPr>
          <a:xfrm>
            <a:off x="9637136" y="4025755"/>
            <a:ext cx="113040" cy="328774"/>
          </a:xfrm>
          <a:custGeom>
            <a:avLst/>
            <a:gdLst>
              <a:gd name="connsiteX0" fmla="*/ 24 w 113040"/>
              <a:gd name="connsiteY0" fmla="*/ 0 h 328774"/>
              <a:gd name="connsiteX1" fmla="*/ 113040 w 113040"/>
              <a:gd name="connsiteY1" fmla="*/ 113016 h 328774"/>
              <a:gd name="connsiteX2" fmla="*/ 24 w 113040"/>
              <a:gd name="connsiteY2" fmla="*/ 226032 h 328774"/>
              <a:gd name="connsiteX3" fmla="*/ 102766 w 113040"/>
              <a:gd name="connsiteY3" fmla="*/ 328774 h 32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0" h="328774">
                <a:moveTo>
                  <a:pt x="24" y="0"/>
                </a:moveTo>
                <a:cubicBezTo>
                  <a:pt x="56532" y="37672"/>
                  <a:pt x="113040" y="75344"/>
                  <a:pt x="113040" y="113016"/>
                </a:cubicBezTo>
                <a:cubicBezTo>
                  <a:pt x="113040" y="150688"/>
                  <a:pt x="1736" y="190072"/>
                  <a:pt x="24" y="226032"/>
                </a:cubicBezTo>
                <a:cubicBezTo>
                  <a:pt x="-1688" y="261992"/>
                  <a:pt x="85642" y="303089"/>
                  <a:pt x="102766" y="32877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884F6E3C-0525-3848-8448-37E15009DCDE}"/>
              </a:ext>
            </a:extLst>
          </p:cNvPr>
          <p:cNvSpPr/>
          <p:nvPr/>
        </p:nvSpPr>
        <p:spPr>
          <a:xfrm>
            <a:off x="9729628" y="4025755"/>
            <a:ext cx="113040" cy="328774"/>
          </a:xfrm>
          <a:custGeom>
            <a:avLst/>
            <a:gdLst>
              <a:gd name="connsiteX0" fmla="*/ 24 w 113040"/>
              <a:gd name="connsiteY0" fmla="*/ 0 h 328774"/>
              <a:gd name="connsiteX1" fmla="*/ 113040 w 113040"/>
              <a:gd name="connsiteY1" fmla="*/ 113016 h 328774"/>
              <a:gd name="connsiteX2" fmla="*/ 24 w 113040"/>
              <a:gd name="connsiteY2" fmla="*/ 226032 h 328774"/>
              <a:gd name="connsiteX3" fmla="*/ 102766 w 113040"/>
              <a:gd name="connsiteY3" fmla="*/ 328774 h 32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0" h="328774">
                <a:moveTo>
                  <a:pt x="24" y="0"/>
                </a:moveTo>
                <a:cubicBezTo>
                  <a:pt x="56532" y="37672"/>
                  <a:pt x="113040" y="75344"/>
                  <a:pt x="113040" y="113016"/>
                </a:cubicBezTo>
                <a:cubicBezTo>
                  <a:pt x="113040" y="150688"/>
                  <a:pt x="1736" y="190072"/>
                  <a:pt x="24" y="226032"/>
                </a:cubicBezTo>
                <a:cubicBezTo>
                  <a:pt x="-1688" y="261992"/>
                  <a:pt x="85642" y="303089"/>
                  <a:pt x="102766" y="32877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DD3EC9-7E2B-6949-86E9-12CEB7A89310}"/>
              </a:ext>
            </a:extLst>
          </p:cNvPr>
          <p:cNvSpPr/>
          <p:nvPr/>
        </p:nvSpPr>
        <p:spPr>
          <a:xfrm>
            <a:off x="5494642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74B2F8-2040-1447-AFC9-0C0037D1A791}"/>
              </a:ext>
            </a:extLst>
          </p:cNvPr>
          <p:cNvSpPr/>
          <p:nvPr/>
        </p:nvSpPr>
        <p:spPr>
          <a:xfrm>
            <a:off x="5371352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A13A57-7991-1F45-B065-66D1AA2D4C96}"/>
              </a:ext>
            </a:extLst>
          </p:cNvPr>
          <p:cNvSpPr/>
          <p:nvPr/>
        </p:nvSpPr>
        <p:spPr>
          <a:xfrm>
            <a:off x="5739974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E9E5EA-FDEA-8C41-8102-555C41E49CF1}"/>
              </a:ext>
            </a:extLst>
          </p:cNvPr>
          <p:cNvSpPr/>
          <p:nvPr/>
        </p:nvSpPr>
        <p:spPr>
          <a:xfrm>
            <a:off x="5609525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2956B3-8B5A-A544-AC8F-F5E266EDA9E0}"/>
              </a:ext>
            </a:extLst>
          </p:cNvPr>
          <p:cNvSpPr/>
          <p:nvPr/>
        </p:nvSpPr>
        <p:spPr>
          <a:xfrm>
            <a:off x="5970988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400570F-8223-FB42-BDA8-8DDE2BF04E6F}"/>
              </a:ext>
            </a:extLst>
          </p:cNvPr>
          <p:cNvSpPr/>
          <p:nvPr/>
        </p:nvSpPr>
        <p:spPr>
          <a:xfrm>
            <a:off x="5847698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4F8306-4E9F-6147-BF3E-3B8B38FA9C06}"/>
              </a:ext>
            </a:extLst>
          </p:cNvPr>
          <p:cNvSpPr/>
          <p:nvPr/>
        </p:nvSpPr>
        <p:spPr>
          <a:xfrm>
            <a:off x="6216320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9392FE-A0CE-7140-83EC-7E2280756C1C}"/>
              </a:ext>
            </a:extLst>
          </p:cNvPr>
          <p:cNvSpPr/>
          <p:nvPr/>
        </p:nvSpPr>
        <p:spPr>
          <a:xfrm>
            <a:off x="6085871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E036134-4829-6D46-B385-C0E05DA75468}"/>
              </a:ext>
            </a:extLst>
          </p:cNvPr>
          <p:cNvSpPr/>
          <p:nvPr/>
        </p:nvSpPr>
        <p:spPr>
          <a:xfrm>
            <a:off x="6470059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228715A-F301-8742-9579-0C0DCE93B769}"/>
              </a:ext>
            </a:extLst>
          </p:cNvPr>
          <p:cNvSpPr/>
          <p:nvPr/>
        </p:nvSpPr>
        <p:spPr>
          <a:xfrm>
            <a:off x="6346769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458D039-9DF2-7743-A798-CF7514A03870}"/>
              </a:ext>
            </a:extLst>
          </p:cNvPr>
          <p:cNvSpPr/>
          <p:nvPr/>
        </p:nvSpPr>
        <p:spPr>
          <a:xfrm>
            <a:off x="6715391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A3B4AF2-0109-5343-8471-4512345A6461}"/>
              </a:ext>
            </a:extLst>
          </p:cNvPr>
          <p:cNvSpPr/>
          <p:nvPr/>
        </p:nvSpPr>
        <p:spPr>
          <a:xfrm>
            <a:off x="6584942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449FC24-8A0B-AE47-B505-0D6C70BCE4B5}"/>
              </a:ext>
            </a:extLst>
          </p:cNvPr>
          <p:cNvSpPr/>
          <p:nvPr/>
        </p:nvSpPr>
        <p:spPr>
          <a:xfrm>
            <a:off x="6823115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52EF36C8-2796-7840-80C2-E936BF03A41E}"/>
              </a:ext>
            </a:extLst>
          </p:cNvPr>
          <p:cNvSpPr/>
          <p:nvPr/>
        </p:nvSpPr>
        <p:spPr>
          <a:xfrm rot="5400000">
            <a:off x="6054695" y="1858007"/>
            <a:ext cx="208364" cy="1575055"/>
          </a:xfrm>
          <a:prstGeom prst="rightBrace">
            <a:avLst>
              <a:gd name="adj1" fmla="val 74820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74EA8AB-332F-364D-BD42-EC3773D2EBCA}"/>
              </a:ext>
            </a:extLst>
          </p:cNvPr>
          <p:cNvSpPr/>
          <p:nvPr/>
        </p:nvSpPr>
        <p:spPr>
          <a:xfrm>
            <a:off x="2420930" y="4128501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81343BD-FF47-044C-B877-94CCA15E921B}"/>
              </a:ext>
            </a:extLst>
          </p:cNvPr>
          <p:cNvSpPr/>
          <p:nvPr/>
        </p:nvSpPr>
        <p:spPr>
          <a:xfrm>
            <a:off x="1880754" y="4128501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5A5662B-2D96-1849-AFC2-8595F14C4A36}"/>
              </a:ext>
            </a:extLst>
          </p:cNvPr>
          <p:cNvSpPr/>
          <p:nvPr/>
        </p:nvSpPr>
        <p:spPr>
          <a:xfrm>
            <a:off x="4168279" y="411651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5C7583-2850-4A4A-A46E-5EE88A6430B1}"/>
              </a:ext>
            </a:extLst>
          </p:cNvPr>
          <p:cNvSpPr/>
          <p:nvPr/>
        </p:nvSpPr>
        <p:spPr>
          <a:xfrm>
            <a:off x="3190199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3880FF8-0D9A-DE40-9E68-8B22A0C9A005}"/>
              </a:ext>
            </a:extLst>
          </p:cNvPr>
          <p:cNvSpPr/>
          <p:nvPr/>
        </p:nvSpPr>
        <p:spPr>
          <a:xfrm>
            <a:off x="6035587" y="412507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1C759DD-A9CC-874E-ABE4-B13CC601ED24}"/>
              </a:ext>
            </a:extLst>
          </p:cNvPr>
          <p:cNvSpPr/>
          <p:nvPr/>
        </p:nvSpPr>
        <p:spPr>
          <a:xfrm>
            <a:off x="5119353" y="4126787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E615DD0-B409-384A-A9BD-574B9BD8E63C}"/>
              </a:ext>
            </a:extLst>
          </p:cNvPr>
          <p:cNvSpPr/>
          <p:nvPr/>
        </p:nvSpPr>
        <p:spPr>
          <a:xfrm>
            <a:off x="8105965" y="411651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1F130FE-965A-434A-9AA4-514C36ADA454}"/>
              </a:ext>
            </a:extLst>
          </p:cNvPr>
          <p:cNvSpPr/>
          <p:nvPr/>
        </p:nvSpPr>
        <p:spPr>
          <a:xfrm>
            <a:off x="7039899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21C968-8BA1-7B44-9252-08767B6B2922}"/>
              </a:ext>
            </a:extLst>
          </p:cNvPr>
          <p:cNvSpPr/>
          <p:nvPr/>
        </p:nvSpPr>
        <p:spPr>
          <a:xfrm>
            <a:off x="9174395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4204870-08A9-8141-8F49-ED5571DE346B}"/>
              </a:ext>
            </a:extLst>
          </p:cNvPr>
          <p:cNvSpPr/>
          <p:nvPr/>
        </p:nvSpPr>
        <p:spPr>
          <a:xfrm>
            <a:off x="8579993" y="411651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B98D5EC-E1E3-0C4F-9E24-7047C2F412C1}"/>
              </a:ext>
            </a:extLst>
          </p:cNvPr>
          <p:cNvSpPr/>
          <p:nvPr/>
        </p:nvSpPr>
        <p:spPr>
          <a:xfrm>
            <a:off x="10386250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003DB1AF-07AA-C044-B358-EEE496E86F67}"/>
              </a:ext>
            </a:extLst>
          </p:cNvPr>
          <p:cNvSpPr/>
          <p:nvPr/>
        </p:nvSpPr>
        <p:spPr>
          <a:xfrm rot="16200000">
            <a:off x="6105442" y="-370057"/>
            <a:ext cx="213236" cy="8594967"/>
          </a:xfrm>
          <a:prstGeom prst="rightBrace">
            <a:avLst>
              <a:gd name="adj1" fmla="val 74820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2104C4-F97A-A24A-BACC-AF5E293BA62A}"/>
              </a:ext>
            </a:extLst>
          </p:cNvPr>
          <p:cNvSpPr txBox="1"/>
          <p:nvPr/>
        </p:nvSpPr>
        <p:spPr>
          <a:xfrm>
            <a:off x="4337064" y="3143676"/>
            <a:ext cx="36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number of key candidates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EFB47F-2789-F640-A404-AF54657EC81E}"/>
              </a:ext>
            </a:extLst>
          </p:cNvPr>
          <p:cNvSpPr txBox="1"/>
          <p:nvPr/>
        </p:nvSpPr>
        <p:spPr>
          <a:xfrm>
            <a:off x="4569852" y="2238908"/>
            <a:ext cx="5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06AD2C-1A1C-5249-8746-7B332B0E94FC}"/>
              </a:ext>
            </a:extLst>
          </p:cNvPr>
          <p:cNvSpPr txBox="1"/>
          <p:nvPr/>
        </p:nvSpPr>
        <p:spPr>
          <a:xfrm>
            <a:off x="1200123" y="4005476"/>
            <a:ext cx="5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RSA</a:t>
            </a:r>
          </a:p>
        </p:txBody>
      </p:sp>
    </p:spTree>
    <p:extLst>
      <p:ext uri="{BB962C8B-B14F-4D97-AF65-F5344CB8AC3E}">
        <p14:creationId xmlns:p14="http://schemas.microsoft.com/office/powerpoint/2010/main" val="3639275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F4FB069-9FC1-45D9-927A-D932EB37C5F4}"/>
              </a:ext>
            </a:extLst>
          </p:cNvPr>
          <p:cNvCxnSpPr>
            <a:cxnSpLocks/>
          </p:cNvCxnSpPr>
          <p:nvPr/>
        </p:nvCxnSpPr>
        <p:spPr>
          <a:xfrm>
            <a:off x="2725445" y="2760955"/>
            <a:ext cx="1162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F5E538-2065-4763-BB0C-83791B22C7DA}"/>
              </a:ext>
            </a:extLst>
          </p:cNvPr>
          <p:cNvSpPr txBox="1"/>
          <p:nvPr/>
        </p:nvSpPr>
        <p:spPr>
          <a:xfrm>
            <a:off x="2232326" y="2393677"/>
            <a:ext cx="165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Original</a:t>
            </a:r>
            <a:r>
              <a:rPr kumimoji="1" lang="ja-JP" altLang="en-US" dirty="0"/>
              <a:t> </a:t>
            </a:r>
            <a:r>
              <a:rPr kumimoji="1" lang="en-US" altLang="ja-JP" dirty="0"/>
              <a:t>Data</a:t>
            </a:r>
            <a:r>
              <a:rPr kumimoji="1" lang="ja-JP" altLang="en-US" dirty="0"/>
              <a:t> </a:t>
            </a:r>
            <a:r>
              <a:rPr kumimoji="1" lang="en-US" altLang="ja-JP" i="1" dirty="0"/>
              <a:t>M</a:t>
            </a:r>
            <a:endParaRPr kumimoji="1" lang="ja-JP" altLang="en-US" i="1" dirty="0"/>
          </a:p>
        </p:txBody>
      </p:sp>
      <p:sp>
        <p:nvSpPr>
          <p:cNvPr id="8" name="Rounded Rectangle 130">
            <a:extLst>
              <a:ext uri="{FF2B5EF4-FFF2-40B4-BE49-F238E27FC236}">
                <a16:creationId xmlns:a16="http://schemas.microsoft.com/office/drawing/2014/main" id="{57B7A42E-F302-4CF8-8E9E-648040DB2EFF}"/>
              </a:ext>
            </a:extLst>
          </p:cNvPr>
          <p:cNvSpPr/>
          <p:nvPr/>
        </p:nvSpPr>
        <p:spPr>
          <a:xfrm>
            <a:off x="3888420" y="2264722"/>
            <a:ext cx="1768603" cy="99246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Padding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371EB1D-C3AA-4459-9802-474887B1D807}"/>
              </a:ext>
            </a:extLst>
          </p:cNvPr>
          <p:cNvCxnSpPr>
            <a:cxnSpLocks/>
          </p:cNvCxnSpPr>
          <p:nvPr/>
        </p:nvCxnSpPr>
        <p:spPr>
          <a:xfrm>
            <a:off x="5657023" y="2760955"/>
            <a:ext cx="1162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130">
            <a:extLst>
              <a:ext uri="{FF2B5EF4-FFF2-40B4-BE49-F238E27FC236}">
                <a16:creationId xmlns:a16="http://schemas.microsoft.com/office/drawing/2014/main" id="{B607E8CE-15B1-480A-BFA6-58BC7C28F222}"/>
              </a:ext>
            </a:extLst>
          </p:cNvPr>
          <p:cNvSpPr/>
          <p:nvPr/>
        </p:nvSpPr>
        <p:spPr>
          <a:xfrm>
            <a:off x="6846833" y="2264722"/>
            <a:ext cx="1768603" cy="99246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RSA Encryption 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C5E9072-A1BA-48C0-B001-6E5614F4F81D}"/>
              </a:ext>
            </a:extLst>
          </p:cNvPr>
          <p:cNvCxnSpPr>
            <a:cxnSpLocks/>
          </p:cNvCxnSpPr>
          <p:nvPr/>
        </p:nvCxnSpPr>
        <p:spPr>
          <a:xfrm>
            <a:off x="8615436" y="2760955"/>
            <a:ext cx="1162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D766936-FEE5-45C1-8EBB-08A13AF57CB5}"/>
              </a:ext>
            </a:extLst>
          </p:cNvPr>
          <p:cNvSpPr txBox="1"/>
          <p:nvPr/>
        </p:nvSpPr>
        <p:spPr>
          <a:xfrm>
            <a:off x="5648428" y="2391623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Plaintext </a:t>
            </a:r>
            <a:r>
              <a:rPr kumimoji="1" lang="en-US" altLang="ja-JP" i="1" dirty="0"/>
              <a:t>D</a:t>
            </a:r>
            <a:endParaRPr kumimoji="1" lang="ja-JP" altLang="en-US" i="1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88C60F3-F0CB-422C-AB2A-524DBF7082E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731134" y="1800173"/>
            <a:ext cx="1" cy="464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980E455-B5DF-42D5-A444-EE8F830614FB}"/>
              </a:ext>
            </a:extLst>
          </p:cNvPr>
          <p:cNvSpPr txBox="1"/>
          <p:nvPr/>
        </p:nvSpPr>
        <p:spPr>
          <a:xfrm>
            <a:off x="7016452" y="1430841"/>
            <a:ext cx="142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Public Key </a:t>
            </a:r>
            <a:r>
              <a:rPr kumimoji="1" lang="en-US" altLang="ja-JP" i="1" dirty="0"/>
              <a:t>PK</a:t>
            </a:r>
            <a:endParaRPr kumimoji="1" lang="ja-JP" altLang="en-US" i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1E848F-1015-4187-A679-C189B7784D5D}"/>
              </a:ext>
            </a:extLst>
          </p:cNvPr>
          <p:cNvSpPr txBox="1"/>
          <p:nvPr/>
        </p:nvSpPr>
        <p:spPr>
          <a:xfrm>
            <a:off x="8606841" y="2393677"/>
            <a:ext cx="133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Ciphertext </a:t>
            </a:r>
            <a:r>
              <a:rPr kumimoji="1" lang="en-US" altLang="ja-JP" i="1" dirty="0"/>
              <a:t>X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2805707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BEBF20-86A8-4952-8784-7156E98E718B}"/>
              </a:ext>
            </a:extLst>
          </p:cNvPr>
          <p:cNvSpPr/>
          <p:nvPr/>
        </p:nvSpPr>
        <p:spPr>
          <a:xfrm>
            <a:off x="6612835" y="626165"/>
            <a:ext cx="225287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Original Data </a:t>
            </a:r>
            <a:r>
              <a:rPr kumimoji="1" lang="en-US" altLang="ja-JP" b="1" i="1" dirty="0">
                <a:solidFill>
                  <a:schemeClr val="tx1"/>
                </a:solidFill>
              </a:rPr>
              <a:t>M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542E751-6BBC-4687-89A5-4DF3465DCD62}"/>
              </a:ext>
            </a:extLst>
          </p:cNvPr>
          <p:cNvSpPr/>
          <p:nvPr/>
        </p:nvSpPr>
        <p:spPr>
          <a:xfrm>
            <a:off x="5893905" y="626165"/>
            <a:ext cx="71893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0x00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B5B247F-E4DB-4D12-BE8F-C3B43E4B169B}"/>
              </a:ext>
            </a:extLst>
          </p:cNvPr>
          <p:cNvSpPr/>
          <p:nvPr/>
        </p:nvSpPr>
        <p:spPr>
          <a:xfrm>
            <a:off x="4770783" y="629478"/>
            <a:ext cx="1123122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0x00…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4F742F0-0EB0-40F4-89F4-10AA21AA34CB}"/>
              </a:ext>
            </a:extLst>
          </p:cNvPr>
          <p:cNvSpPr/>
          <p:nvPr/>
        </p:nvSpPr>
        <p:spPr>
          <a:xfrm>
            <a:off x="3727174" y="626165"/>
            <a:ext cx="1043609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Header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711594FC-955E-4C7E-BB60-1DC596320395}"/>
              </a:ext>
            </a:extLst>
          </p:cNvPr>
          <p:cNvSpPr/>
          <p:nvPr/>
        </p:nvSpPr>
        <p:spPr>
          <a:xfrm rot="16200000">
            <a:off x="5239547" y="-77793"/>
            <a:ext cx="185595" cy="1123121"/>
          </a:xfrm>
          <a:prstGeom prst="rightBrace">
            <a:avLst>
              <a:gd name="adj1" fmla="val 5776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F85A53-DF01-4E96-AABC-ED3A4D644E3E}"/>
              </a:ext>
            </a:extLst>
          </p:cNvPr>
          <p:cNvSpPr txBox="1"/>
          <p:nvPr/>
        </p:nvSpPr>
        <p:spPr>
          <a:xfrm>
            <a:off x="4864170" y="19982"/>
            <a:ext cx="95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Padding</a:t>
            </a:r>
            <a:endParaRPr kumimoji="1" lang="ja-JP" altLang="en-US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7407977-8635-43C3-B9BC-E6E8067670C5}"/>
              </a:ext>
            </a:extLst>
          </p:cNvPr>
          <p:cNvSpPr/>
          <p:nvPr/>
        </p:nvSpPr>
        <p:spPr>
          <a:xfrm>
            <a:off x="1447799" y="626165"/>
            <a:ext cx="104361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Random</a:t>
            </a:r>
          </a:p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Seed</a:t>
            </a:r>
            <a:endParaRPr kumimoji="1" lang="ja-JP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3BAB6A9-3009-4A4B-90D2-64C8F527EBA4}"/>
              </a:ext>
            </a:extLst>
          </p:cNvPr>
          <p:cNvSpPr/>
          <p:nvPr/>
        </p:nvSpPr>
        <p:spPr>
          <a:xfrm>
            <a:off x="378926" y="3776870"/>
            <a:ext cx="71893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0x00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99F62F4-096E-479F-9E47-CD060C8CBE87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978301" y="1277179"/>
            <a:ext cx="0" cy="13202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B33D2AB-6CA7-4267-B74A-21743CB3226D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120847" y="1272208"/>
            <a:ext cx="0" cy="387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62C58EE-08B8-4BF3-A3E0-6E76AC8E65E0}"/>
              </a:ext>
            </a:extLst>
          </p:cNvPr>
          <p:cNvSpPr/>
          <p:nvPr/>
        </p:nvSpPr>
        <p:spPr>
          <a:xfrm>
            <a:off x="2870341" y="1659835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Mask Generation Function</a:t>
            </a:r>
            <a:endParaRPr kumimoji="1" lang="ja-JP" altLang="en-US" b="1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664A0F10-09ED-4BCA-BF19-02528FC0689B}"/>
              </a:ext>
            </a:extLst>
          </p:cNvPr>
          <p:cNvSpPr/>
          <p:nvPr/>
        </p:nvSpPr>
        <p:spPr>
          <a:xfrm>
            <a:off x="5753100" y="1659835"/>
            <a:ext cx="735494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XOR</a:t>
            </a:r>
            <a:endParaRPr kumimoji="1" lang="ja-JP" altLang="en-US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7B703A0-0E7D-4D05-82DE-585FC31D7929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123206" y="1977887"/>
            <a:ext cx="6298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970F4C7A-7374-49B7-8CEC-183D206D5BC7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969604" y="1977887"/>
            <a:ext cx="900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D9773A9C-F496-414A-8EB1-DD772C3C3C5D}"/>
              </a:ext>
            </a:extLst>
          </p:cNvPr>
          <p:cNvSpPr/>
          <p:nvPr/>
        </p:nvSpPr>
        <p:spPr>
          <a:xfrm>
            <a:off x="1610554" y="2597426"/>
            <a:ext cx="735494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XOR</a:t>
            </a:r>
            <a:endParaRPr kumimoji="1" lang="ja-JP" altLang="en-US" b="1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EF9C9B1C-9F70-4D42-BA4B-DB4CDCD18BC4}"/>
              </a:ext>
            </a:extLst>
          </p:cNvPr>
          <p:cNvSpPr/>
          <p:nvPr/>
        </p:nvSpPr>
        <p:spPr>
          <a:xfrm>
            <a:off x="2870340" y="2597426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Mask Generation Function</a:t>
            </a:r>
            <a:endParaRPr kumimoji="1" lang="ja-JP" altLang="en-US" b="1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E933A028-3DB6-4C91-8CDE-FE9B0BE9B919}"/>
              </a:ext>
            </a:extLst>
          </p:cNvPr>
          <p:cNvCxnSpPr>
            <a:cxnSpLocks/>
            <a:stCxn id="37" idx="1"/>
            <a:endCxn id="34" idx="3"/>
          </p:cNvCxnSpPr>
          <p:nvPr/>
        </p:nvCxnSpPr>
        <p:spPr>
          <a:xfrm flipH="1">
            <a:off x="2346048" y="2915478"/>
            <a:ext cx="524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96A7088-D506-438F-92B1-23126D61384C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120847" y="2295939"/>
            <a:ext cx="0" cy="1480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ABF8BEC-E71E-4910-BEE7-58F28CA8EB19}"/>
              </a:ext>
            </a:extLst>
          </p:cNvPr>
          <p:cNvCxnSpPr>
            <a:cxnSpLocks/>
          </p:cNvCxnSpPr>
          <p:nvPr/>
        </p:nvCxnSpPr>
        <p:spPr>
          <a:xfrm flipH="1">
            <a:off x="5123205" y="2915478"/>
            <a:ext cx="9976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BF552FB-D65D-464B-9B8C-274493BE1F0E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1969604" y="3233530"/>
            <a:ext cx="8697" cy="543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D07EE77-DCE9-471C-B418-66899C8BB890}"/>
              </a:ext>
            </a:extLst>
          </p:cNvPr>
          <p:cNvSpPr/>
          <p:nvPr/>
        </p:nvSpPr>
        <p:spPr>
          <a:xfrm>
            <a:off x="1447799" y="3776870"/>
            <a:ext cx="104361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Masked</a:t>
            </a:r>
          </a:p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Seed</a:t>
            </a:r>
            <a:endParaRPr kumimoji="1" lang="ja-JP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8D0FC10-379C-4A19-8590-0EA3757B0320}"/>
              </a:ext>
            </a:extLst>
          </p:cNvPr>
          <p:cNvSpPr/>
          <p:nvPr/>
        </p:nvSpPr>
        <p:spPr>
          <a:xfrm>
            <a:off x="3727172" y="3776870"/>
            <a:ext cx="5138523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Masked Data Block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63A9A22F-D301-4D25-A46F-D6C0BB7C2E11}"/>
              </a:ext>
            </a:extLst>
          </p:cNvPr>
          <p:cNvSpPr/>
          <p:nvPr/>
        </p:nvSpPr>
        <p:spPr>
          <a:xfrm rot="5400000">
            <a:off x="4524550" y="227592"/>
            <a:ext cx="195529" cy="8486779"/>
          </a:xfrm>
          <a:prstGeom prst="rightBrace">
            <a:avLst>
              <a:gd name="adj1" fmla="val 5776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966A0A1-A712-4AD7-9813-7C3AF7F8A4CF}"/>
              </a:ext>
            </a:extLst>
          </p:cNvPr>
          <p:cNvSpPr txBox="1"/>
          <p:nvPr/>
        </p:nvSpPr>
        <p:spPr>
          <a:xfrm>
            <a:off x="3358346" y="4572866"/>
            <a:ext cx="25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Data </a:t>
            </a:r>
            <a:r>
              <a:rPr kumimoji="1" lang="en-US" altLang="ja-JP" b="1" i="1" dirty="0"/>
              <a:t>D </a:t>
            </a:r>
            <a:r>
              <a:rPr kumimoji="1" lang="en-US" altLang="ja-JP" b="1" dirty="0"/>
              <a:t>(to be encrypted)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91892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7412" y="550874"/>
            <a:ext cx="1057298" cy="962260"/>
          </a:xfrm>
          <a:prstGeom prst="rect">
            <a:avLst/>
          </a:prstGeom>
        </p:spPr>
      </p:pic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789171" y="91955"/>
            <a:ext cx="3919193" cy="1033994"/>
          </a:xfrm>
          <a:prstGeom prst="wedgeRoundRectCallout">
            <a:avLst>
              <a:gd name="adj1" fmla="val 58603"/>
              <a:gd name="adj2" fmla="val 37050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But how about the user data in cloud platform? </a:t>
            </a:r>
            <a:r>
              <a:rPr lang="en-US" b="1" dirty="0">
                <a:solidFill>
                  <a:srgbClr val="FF0000"/>
                </a:solidFill>
              </a:rPr>
              <a:t>Are the app provider and cloud platform provider truly trusted?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1E7CB0AE-EFD7-F14A-8CC5-A94C1E9E2BB5}"/>
              </a:ext>
            </a:extLst>
          </p:cNvPr>
          <p:cNvSpPr/>
          <p:nvPr/>
        </p:nvSpPr>
        <p:spPr>
          <a:xfrm>
            <a:off x="651702" y="5041114"/>
            <a:ext cx="3386838" cy="839399"/>
          </a:xfrm>
          <a:prstGeom prst="wedgeRoundRectCallout">
            <a:avLst>
              <a:gd name="adj1" fmla="val -40659"/>
              <a:gd name="adj2" fmla="val -9322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Also  how about the user data in browsers? This may be observed by malware?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A7CB67F-EAAA-F046-A987-550537AE9C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719" y="4014323"/>
            <a:ext cx="1057298" cy="9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38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3F4F8D4-D001-42A8-86DC-5C856772662B}"/>
              </a:ext>
            </a:extLst>
          </p:cNvPr>
          <p:cNvSpPr/>
          <p:nvPr/>
        </p:nvSpPr>
        <p:spPr>
          <a:xfrm>
            <a:off x="5756992" y="1545866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Encryption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2405BC3-BF13-41E3-8248-356DFA379CBC}"/>
              </a:ext>
            </a:extLst>
          </p:cNvPr>
          <p:cNvSpPr/>
          <p:nvPr/>
        </p:nvSpPr>
        <p:spPr>
          <a:xfrm>
            <a:off x="1853069" y="2894606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Key Generation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7C21F71-1D0E-4BA3-9938-15D1BB06E2BC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4105934" y="1863918"/>
            <a:ext cx="1651058" cy="13487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9A4C848-0864-44F5-BE39-0D047D07AEDC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4105934" y="3212658"/>
            <a:ext cx="1651058" cy="1199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4ED025C-D0D0-49E6-9A2D-245223DBB858}"/>
              </a:ext>
            </a:extLst>
          </p:cNvPr>
          <p:cNvSpPr/>
          <p:nvPr/>
        </p:nvSpPr>
        <p:spPr>
          <a:xfrm>
            <a:off x="5756992" y="4093928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Decryption</a:t>
            </a:r>
          </a:p>
        </p:txBody>
      </p:sp>
      <p:pic>
        <p:nvPicPr>
          <p:cNvPr id="16" name="Picture 14">
            <a:extLst>
              <a:ext uri="{FF2B5EF4-FFF2-40B4-BE49-F238E27FC236}">
                <a16:creationId xmlns:a16="http://schemas.microsoft.com/office/drawing/2014/main" id="{E45DC478-3C79-459F-AC18-D4BA10846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070" y="1605847"/>
            <a:ext cx="219766" cy="695926"/>
          </a:xfrm>
          <a:prstGeom prst="rect">
            <a:avLst/>
          </a:prstGeom>
        </p:spPr>
      </p:pic>
      <p:sp>
        <p:nvSpPr>
          <p:cNvPr id="17" name="TextBox 15">
            <a:extLst>
              <a:ext uri="{FF2B5EF4-FFF2-40B4-BE49-F238E27FC236}">
                <a16:creationId xmlns:a16="http://schemas.microsoft.com/office/drawing/2014/main" id="{0C6238B9-FD6D-4D1F-94A5-D4CD7192EB70}"/>
              </a:ext>
            </a:extLst>
          </p:cNvPr>
          <p:cNvSpPr txBox="1"/>
          <p:nvPr/>
        </p:nvSpPr>
        <p:spPr>
          <a:xfrm>
            <a:off x="3784334" y="1764414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Key</a:t>
            </a:r>
          </a:p>
        </p:txBody>
      </p:sp>
      <p:pic>
        <p:nvPicPr>
          <p:cNvPr id="18" name="Picture 44">
            <a:extLst>
              <a:ext uri="{FF2B5EF4-FFF2-40B4-BE49-F238E27FC236}">
                <a16:creationId xmlns:a16="http://schemas.microsoft.com/office/drawing/2014/main" id="{71D71B19-717B-4CE4-8EA4-59A45592B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747971" y="4117589"/>
            <a:ext cx="695926" cy="347963"/>
          </a:xfrm>
          <a:prstGeom prst="rect">
            <a:avLst/>
          </a:prstGeom>
        </p:spPr>
      </p:pic>
      <p:sp>
        <p:nvSpPr>
          <p:cNvPr id="19" name="TextBox 45">
            <a:extLst>
              <a:ext uri="{FF2B5EF4-FFF2-40B4-BE49-F238E27FC236}">
                <a16:creationId xmlns:a16="http://schemas.microsoft.com/office/drawing/2014/main" id="{2E4430BA-C75C-4124-A927-43031FC953A4}"/>
              </a:ext>
            </a:extLst>
          </p:cNvPr>
          <p:cNvSpPr txBox="1"/>
          <p:nvPr/>
        </p:nvSpPr>
        <p:spPr>
          <a:xfrm>
            <a:off x="3804226" y="4106904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Private Key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97AA04D-3E37-4B6C-84BE-74BCC8F0DE73}"/>
              </a:ext>
            </a:extLst>
          </p:cNvPr>
          <p:cNvCxnSpPr>
            <a:cxnSpLocks/>
          </p:cNvCxnSpPr>
          <p:nvPr/>
        </p:nvCxnSpPr>
        <p:spPr>
          <a:xfrm>
            <a:off x="6883424" y="710296"/>
            <a:ext cx="0" cy="835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7885FAE-8966-4751-957C-2FCD64CBA816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6883425" y="2181970"/>
            <a:ext cx="0" cy="1911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97A0C5D-7FD3-449D-ABF3-BE4B788479B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883425" y="4730032"/>
            <a:ext cx="0" cy="733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33">
            <a:extLst>
              <a:ext uri="{FF2B5EF4-FFF2-40B4-BE49-F238E27FC236}">
                <a16:creationId xmlns:a16="http://schemas.microsoft.com/office/drawing/2014/main" id="{86DE05E0-BD78-457D-9877-7D4B3C2FE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425" y="414031"/>
            <a:ext cx="811960" cy="811960"/>
          </a:xfrm>
          <a:prstGeom prst="rect">
            <a:avLst/>
          </a:prstGeom>
        </p:spPr>
      </p:pic>
      <p:pic>
        <p:nvPicPr>
          <p:cNvPr id="29" name="Picture 60">
            <a:extLst>
              <a:ext uri="{FF2B5EF4-FFF2-40B4-BE49-F238E27FC236}">
                <a16:creationId xmlns:a16="http://schemas.microsoft.com/office/drawing/2014/main" id="{E202D001-2354-4D64-96AF-EE5A1648E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262" y="2704866"/>
            <a:ext cx="814759" cy="866165"/>
          </a:xfrm>
          <a:prstGeom prst="rect">
            <a:avLst/>
          </a:prstGeom>
        </p:spPr>
      </p:pic>
      <p:pic>
        <p:nvPicPr>
          <p:cNvPr id="30" name="Picture 33">
            <a:extLst>
              <a:ext uri="{FF2B5EF4-FFF2-40B4-BE49-F238E27FC236}">
                <a16:creationId xmlns:a16="http://schemas.microsoft.com/office/drawing/2014/main" id="{27A01BA0-D2AC-42E4-B2C8-DBA859530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825" y="4906154"/>
            <a:ext cx="811960" cy="811960"/>
          </a:xfrm>
          <a:prstGeom prst="rect">
            <a:avLst/>
          </a:prstGeom>
        </p:spPr>
      </p:pic>
      <p:sp>
        <p:nvSpPr>
          <p:cNvPr id="31" name="TextBox 45">
            <a:extLst>
              <a:ext uri="{FF2B5EF4-FFF2-40B4-BE49-F238E27FC236}">
                <a16:creationId xmlns:a16="http://schemas.microsoft.com/office/drawing/2014/main" id="{C5C26643-13B4-4033-B6AF-AEC8B0DBCD90}"/>
              </a:ext>
            </a:extLst>
          </p:cNvPr>
          <p:cNvSpPr txBox="1"/>
          <p:nvPr/>
        </p:nvSpPr>
        <p:spPr>
          <a:xfrm>
            <a:off x="6883425" y="1128081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32" name="TextBox 45">
            <a:extLst>
              <a:ext uri="{FF2B5EF4-FFF2-40B4-BE49-F238E27FC236}">
                <a16:creationId xmlns:a16="http://schemas.microsoft.com/office/drawing/2014/main" id="{75379D0F-D341-426B-8680-5378B58E1B42}"/>
              </a:ext>
            </a:extLst>
          </p:cNvPr>
          <p:cNvSpPr txBox="1"/>
          <p:nvPr/>
        </p:nvSpPr>
        <p:spPr>
          <a:xfrm>
            <a:off x="6883425" y="3426913"/>
            <a:ext cx="203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Encrypted Data </a:t>
            </a:r>
            <a:r>
              <a:rPr lang="en-US" i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33" name="TextBox 45">
            <a:extLst>
              <a:ext uri="{FF2B5EF4-FFF2-40B4-BE49-F238E27FC236}">
                <a16:creationId xmlns:a16="http://schemas.microsoft.com/office/drawing/2014/main" id="{17ED37A5-BD67-4237-ACC3-14F7BC880BE2}"/>
              </a:ext>
            </a:extLst>
          </p:cNvPr>
          <p:cNvSpPr txBox="1"/>
          <p:nvPr/>
        </p:nvSpPr>
        <p:spPr>
          <a:xfrm>
            <a:off x="7033252" y="5611302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34" name="吹き出し: 折線 (強調線付き) 33">
            <a:extLst>
              <a:ext uri="{FF2B5EF4-FFF2-40B4-BE49-F238E27FC236}">
                <a16:creationId xmlns:a16="http://schemas.microsoft.com/office/drawing/2014/main" id="{841FA5C4-48D5-4CDC-A4AD-FCF7F8D3803B}"/>
              </a:ext>
            </a:extLst>
          </p:cNvPr>
          <p:cNvSpPr/>
          <p:nvPr/>
        </p:nvSpPr>
        <p:spPr>
          <a:xfrm>
            <a:off x="8729434" y="2588282"/>
            <a:ext cx="3237772" cy="612648"/>
          </a:xfrm>
          <a:prstGeom prst="accentCallout2">
            <a:avLst>
              <a:gd name="adj1" fmla="val 18751"/>
              <a:gd name="adj2" fmla="val -1660"/>
              <a:gd name="adj3" fmla="val 20616"/>
              <a:gd name="adj4" fmla="val -11019"/>
              <a:gd name="adj5" fmla="val 97574"/>
              <a:gd name="adj6" fmla="val -295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As an example of E2E security,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you can register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this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encrypted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data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to the remote server.</a:t>
            </a:r>
          </a:p>
        </p:txBody>
      </p:sp>
    </p:spTree>
    <p:extLst>
      <p:ext uri="{BB962C8B-B14F-4D97-AF65-F5344CB8AC3E}">
        <p14:creationId xmlns:p14="http://schemas.microsoft.com/office/powerpoint/2010/main" val="6952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328C6637-363B-5D42-84A8-2163A735873D}"/>
              </a:ext>
            </a:extLst>
          </p:cNvPr>
          <p:cNvSpPr/>
          <p:nvPr/>
        </p:nvSpPr>
        <p:spPr>
          <a:xfrm>
            <a:off x="2602795" y="1530850"/>
            <a:ext cx="4312340" cy="3539608"/>
          </a:xfrm>
          <a:custGeom>
            <a:avLst/>
            <a:gdLst>
              <a:gd name="connsiteX0" fmla="*/ 0 w 2743523"/>
              <a:gd name="connsiteY0" fmla="*/ 0 h 3462391"/>
              <a:gd name="connsiteX1" fmla="*/ 2743200 w 2743523"/>
              <a:gd name="connsiteY1" fmla="*/ 842481 h 3462391"/>
              <a:gd name="connsiteX2" fmla="*/ 143838 w 2743523"/>
              <a:gd name="connsiteY2" fmla="*/ 3462391 h 346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523" h="3462391">
                <a:moveTo>
                  <a:pt x="0" y="0"/>
                </a:moveTo>
                <a:cubicBezTo>
                  <a:pt x="1359613" y="132708"/>
                  <a:pt x="2719227" y="265416"/>
                  <a:pt x="2743200" y="842481"/>
                </a:cubicBezTo>
                <a:cubicBezTo>
                  <a:pt x="2767173" y="1419546"/>
                  <a:pt x="1455505" y="2440968"/>
                  <a:pt x="143838" y="3462391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id="{7EF9D729-B477-8343-9CED-E596CEC2D5F5}"/>
              </a:ext>
            </a:extLst>
          </p:cNvPr>
          <p:cNvSpPr/>
          <p:nvPr/>
        </p:nvSpPr>
        <p:spPr>
          <a:xfrm>
            <a:off x="367866" y="75034"/>
            <a:ext cx="3425524" cy="902872"/>
          </a:xfrm>
          <a:prstGeom prst="wedgeRoundRectCallout">
            <a:avLst>
              <a:gd name="adj1" fmla="val 2502"/>
              <a:gd name="adj2" fmla="val 7022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shared </a:t>
            </a:r>
            <a:r>
              <a:rPr lang="en-US" dirty="0">
                <a:solidFill>
                  <a:srgbClr val="FF0000"/>
                </a:solidFill>
              </a:rPr>
              <a:t>between users </a:t>
            </a:r>
            <a:r>
              <a:rPr lang="en-US" dirty="0">
                <a:solidFill>
                  <a:schemeClr val="tx1"/>
                </a:solidFill>
              </a:rPr>
              <a:t>via a cloud platform like messenger, cloud storage…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4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61F2069-DDDB-9F48-9CCA-87F302EAD7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7018" y="725614"/>
            <a:ext cx="1057298" cy="9622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C2F5E0D-4B04-0B49-B02F-FF643889AF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4263" y="1284631"/>
            <a:ext cx="811960" cy="811960"/>
          </a:xfrm>
          <a:prstGeom prst="rect">
            <a:avLst/>
          </a:prstGeom>
        </p:spPr>
      </p:pic>
      <p:sp>
        <p:nvSpPr>
          <p:cNvPr id="38" name="Cross 37">
            <a:extLst>
              <a:ext uri="{FF2B5EF4-FFF2-40B4-BE49-F238E27FC236}">
                <a16:creationId xmlns:a16="http://schemas.microsoft.com/office/drawing/2014/main" id="{3A8D4A4A-BBE8-2846-8D97-9CAD9BD484E4}"/>
              </a:ext>
            </a:extLst>
          </p:cNvPr>
          <p:cNvSpPr/>
          <p:nvPr/>
        </p:nvSpPr>
        <p:spPr>
          <a:xfrm rot="18731972">
            <a:off x="8325618" y="725845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D8881A-1EE9-6E4C-84CD-487C28D9F715}"/>
              </a:ext>
            </a:extLst>
          </p:cNvPr>
          <p:cNvGrpSpPr/>
          <p:nvPr/>
        </p:nvGrpSpPr>
        <p:grpSpPr>
          <a:xfrm>
            <a:off x="2967361" y="1342145"/>
            <a:ext cx="4045873" cy="3728313"/>
            <a:chOff x="3707842" y="1564843"/>
            <a:chExt cx="4083492" cy="3728313"/>
          </a:xfrm>
        </p:grpSpPr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310060BA-FFE8-7143-98DE-32B4C1DB8856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AC409B-A205-344B-B3C0-5FFB0211D050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75B1717-775A-674C-8018-48023FC65536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6CBF57-252E-A140-9468-DE6AE57014AA}"/>
              </a:ext>
            </a:extLst>
          </p:cNvPr>
          <p:cNvCxnSpPr>
            <a:stCxn id="46" idx="6"/>
            <a:endCxn id="76" idx="3"/>
          </p:cNvCxnSpPr>
          <p:nvPr/>
        </p:nvCxnSpPr>
        <p:spPr>
          <a:xfrm flipH="1" flipV="1">
            <a:off x="2701125" y="1528089"/>
            <a:ext cx="541083" cy="33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28251B-33C0-AF45-9C84-E154856B3FB2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2822264" y="4773624"/>
            <a:ext cx="606386" cy="3147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92CC3A60-E513-FB41-9E4A-2F6E6CEF9B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8579" y="1561188"/>
            <a:ext cx="814759" cy="866165"/>
          </a:xfrm>
          <a:prstGeom prst="rect">
            <a:avLst/>
          </a:prstGeom>
        </p:spPr>
      </p:pic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72543C33-2030-A443-B70F-A7F60A9DD9A8}"/>
              </a:ext>
            </a:extLst>
          </p:cNvPr>
          <p:cNvSpPr/>
          <p:nvPr/>
        </p:nvSpPr>
        <p:spPr>
          <a:xfrm>
            <a:off x="4904408" y="63105"/>
            <a:ext cx="3425524" cy="902872"/>
          </a:xfrm>
          <a:prstGeom prst="wedgeRoundRectCallout">
            <a:avLst>
              <a:gd name="adj1" fmla="val -7765"/>
              <a:gd name="adj2" fmla="val 114738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encrypted in such a way that </a:t>
            </a:r>
            <a:r>
              <a:rPr lang="en-US" dirty="0">
                <a:solidFill>
                  <a:srgbClr val="FF0000"/>
                </a:solidFill>
              </a:rPr>
              <a:t>only recipient can decrypt it in the context of </a:t>
            </a:r>
            <a:r>
              <a:rPr lang="en-US" b="1" u="sng" dirty="0">
                <a:solidFill>
                  <a:srgbClr val="FF0000"/>
                </a:solidFill>
              </a:rPr>
              <a:t>E2E Encryption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35A51AF-0E41-2D46-A541-C1213C732E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5051" y="5490782"/>
            <a:ext cx="502486" cy="4609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7CD9F1E-7780-0349-B1DD-7DBFE53ABE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7024" y="1900237"/>
            <a:ext cx="502486" cy="4609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1BC2DF5-6330-7A46-958F-4F4E065AB8FB}"/>
              </a:ext>
            </a:extLst>
          </p:cNvPr>
          <p:cNvSpPr txBox="1"/>
          <p:nvPr/>
        </p:nvSpPr>
        <p:spPr>
          <a:xfrm>
            <a:off x="1317354" y="2276363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6529F6-256E-AA4C-BFD3-BDD3A7EEED3A}"/>
              </a:ext>
            </a:extLst>
          </p:cNvPr>
          <p:cNvSpPr txBox="1"/>
          <p:nvPr/>
        </p:nvSpPr>
        <p:spPr>
          <a:xfrm>
            <a:off x="1219236" y="5835064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</p:spTree>
    <p:extLst>
      <p:ext uri="{BB962C8B-B14F-4D97-AF65-F5344CB8AC3E}">
        <p14:creationId xmlns:p14="http://schemas.microsoft.com/office/powerpoint/2010/main" val="16901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64B14E3-F458-284D-B723-EEF3BAA1751A}"/>
              </a:ext>
            </a:extLst>
          </p:cNvPr>
          <p:cNvGrpSpPr/>
          <p:nvPr/>
        </p:nvGrpSpPr>
        <p:grpSpPr>
          <a:xfrm>
            <a:off x="3707842" y="1564843"/>
            <a:ext cx="4083492" cy="3728313"/>
            <a:chOff x="3707842" y="1564843"/>
            <a:chExt cx="4083492" cy="3728313"/>
          </a:xfrm>
        </p:grpSpPr>
        <p:sp>
          <p:nvSpPr>
            <p:cNvPr id="41" name="Rectangle 8">
              <a:extLst>
                <a:ext uri="{FF2B5EF4-FFF2-40B4-BE49-F238E27FC236}">
                  <a16:creationId xmlns:a16="http://schemas.microsoft.com/office/drawing/2014/main" id="{F7C1AD42-186E-2048-87E8-B95C9165E0C7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07D558-9335-AE46-955A-F8BF59319441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DAC3534-573C-9E47-AD51-7C9B2ED63F0B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646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6E0A1AB-B63B-4645-80D4-858A42FF5224}"/>
              </a:ext>
            </a:extLst>
          </p:cNvPr>
          <p:cNvSpPr/>
          <p:nvPr/>
        </p:nvSpPr>
        <p:spPr>
          <a:xfrm>
            <a:off x="2381459" y="2105869"/>
            <a:ext cx="1296238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</a:rPr>
              <a:t>Encryption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F77C7-E42B-B940-982F-820429C7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56" y="2157089"/>
            <a:ext cx="811960" cy="811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319A7D-F6ED-DB49-810F-49A169528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340" y="2129986"/>
            <a:ext cx="814759" cy="866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5205B1-6ED0-AC4E-B25E-5D9C1587B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476" y="812504"/>
            <a:ext cx="502486" cy="4609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0049E1-F5A2-7D48-A0C1-F11AE9235CB4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346816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7BD53F-2BB6-F446-AD27-6BF7A0E655DD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677697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699D69-739D-F24D-BD9E-F742896FF962}"/>
              </a:ext>
            </a:extLst>
          </p:cNvPr>
          <p:cNvSpPr txBox="1"/>
          <p:nvPr/>
        </p:nvSpPr>
        <p:spPr>
          <a:xfrm>
            <a:off x="4249929" y="419055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128/192/256-bit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AEA64A7-5326-8443-A22D-2444CDA76161}"/>
              </a:ext>
            </a:extLst>
          </p:cNvPr>
          <p:cNvSpPr/>
          <p:nvPr/>
        </p:nvSpPr>
        <p:spPr>
          <a:xfrm>
            <a:off x="6561740" y="2105869"/>
            <a:ext cx="1296238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0070C0"/>
                </a:solidFill>
              </a:rPr>
              <a:t>Decryption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4A18BA-CB7A-E841-B643-D68D6A6FB35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527099" y="2563069"/>
            <a:ext cx="1034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57E1D-E09B-6341-8DAB-280D4B22498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7857978" y="2563069"/>
            <a:ext cx="1034643" cy="2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BAB0829-211F-7E4B-AD37-E9E9D207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621" y="2159549"/>
            <a:ext cx="811960" cy="811960"/>
          </a:xfrm>
          <a:prstGeom prst="rect">
            <a:avLst/>
          </a:prstGeom>
        </p:spPr>
      </p:pic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821EF96-8881-8A41-B8F4-D7FE427B1E2B}"/>
              </a:ext>
            </a:extLst>
          </p:cNvPr>
          <p:cNvCxnSpPr>
            <a:stCxn id="5" idx="2"/>
            <a:endCxn id="2" idx="0"/>
          </p:cNvCxnSpPr>
          <p:nvPr/>
        </p:nvCxnSpPr>
        <p:spPr>
          <a:xfrm rot="5400000">
            <a:off x="3658445" y="644594"/>
            <a:ext cx="832409" cy="209014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248BDD9-3982-B14B-8AFB-E51E90DCA6AE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5748585" y="644594"/>
            <a:ext cx="832409" cy="20901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0693DF6-5B91-DA41-BE57-09EDA960F2AB}"/>
              </a:ext>
            </a:extLst>
          </p:cNvPr>
          <p:cNvSpPr txBox="1"/>
          <p:nvPr/>
        </p:nvSpPr>
        <p:spPr>
          <a:xfrm>
            <a:off x="383099" y="3012982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C07A22-9957-2F44-80E4-99D997E74001}"/>
              </a:ext>
            </a:extLst>
          </p:cNvPr>
          <p:cNvSpPr txBox="1"/>
          <p:nvPr/>
        </p:nvSpPr>
        <p:spPr>
          <a:xfrm>
            <a:off x="4316902" y="3012982"/>
            <a:ext cx="160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encrypted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34248A-E8C3-C94F-82D0-A63F5C5686C4}"/>
              </a:ext>
            </a:extLst>
          </p:cNvPr>
          <p:cNvSpPr txBox="1"/>
          <p:nvPr/>
        </p:nvSpPr>
        <p:spPr>
          <a:xfrm>
            <a:off x="8742263" y="2974509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</p:spTree>
    <p:extLst>
      <p:ext uri="{BB962C8B-B14F-4D97-AF65-F5344CB8AC3E}">
        <p14:creationId xmlns:p14="http://schemas.microsoft.com/office/powerpoint/2010/main" val="268400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22DAF6-61E6-4D43-9F23-8D69679D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2617040"/>
            <a:ext cx="811960" cy="81196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7E0E65-14BA-2E49-BCB1-6DE75E352044}"/>
              </a:ext>
            </a:extLst>
          </p:cNvPr>
          <p:cNvSpPr/>
          <p:nvPr/>
        </p:nvSpPr>
        <p:spPr>
          <a:xfrm>
            <a:off x="8224968" y="3460642"/>
            <a:ext cx="1446964" cy="988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br>
              <a:rPr lang="en-US" dirty="0"/>
            </a:br>
            <a:r>
              <a:rPr lang="en-US" dirty="0"/>
              <a:t>Mock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8C28E5-547A-894C-A9C0-BEE6B042BFB7}"/>
              </a:ext>
            </a:extLst>
          </p:cNvPr>
          <p:cNvSpPr/>
          <p:nvPr/>
        </p:nvSpPr>
        <p:spPr>
          <a:xfrm>
            <a:off x="1797321" y="233957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E139-8322-2440-BE41-95F4E5551C6B}"/>
              </a:ext>
            </a:extLst>
          </p:cNvPr>
          <p:cNvSpPr txBox="1"/>
          <p:nvPr/>
        </p:nvSpPr>
        <p:spPr>
          <a:xfrm>
            <a:off x="1938557" y="2111510"/>
            <a:ext cx="955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0CF7EB-9613-8B47-8D90-720CDD6AEB3A}"/>
              </a:ext>
            </a:extLst>
          </p:cNvPr>
          <p:cNvSpPr/>
          <p:nvPr/>
        </p:nvSpPr>
        <p:spPr>
          <a:xfrm>
            <a:off x="3179362" y="251934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E79B95-0190-C248-AE49-ADD35E940BD3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2681028" y="302302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2FB1F1-5064-0A40-AD7F-591AA57659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777050" y="302301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756220-7284-C441-A221-180D4C32D604}"/>
              </a:ext>
            </a:extLst>
          </p:cNvPr>
          <p:cNvSpPr/>
          <p:nvPr/>
        </p:nvSpPr>
        <p:spPr>
          <a:xfrm>
            <a:off x="5345722" y="256581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6EADBC-BA26-B646-9648-5674CD7447B2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6591718" y="3023019"/>
            <a:ext cx="1633250" cy="93164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343739C9-D3F0-E64F-85FC-C51CF74A4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4379480"/>
            <a:ext cx="811960" cy="811960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0876F74-3EB6-DE4E-9784-B3A80AD6B522}"/>
              </a:ext>
            </a:extLst>
          </p:cNvPr>
          <p:cNvSpPr/>
          <p:nvPr/>
        </p:nvSpPr>
        <p:spPr>
          <a:xfrm>
            <a:off x="1797321" y="410201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E4F78A-1163-764B-B153-950D801F421C}"/>
              </a:ext>
            </a:extLst>
          </p:cNvPr>
          <p:cNvSpPr txBox="1"/>
          <p:nvPr/>
        </p:nvSpPr>
        <p:spPr>
          <a:xfrm>
            <a:off x="1938557" y="3873950"/>
            <a:ext cx="8947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Node.js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80C57BC-C346-2B4E-9E61-245F8C6C9B19}"/>
              </a:ext>
            </a:extLst>
          </p:cNvPr>
          <p:cNvSpPr/>
          <p:nvPr/>
        </p:nvSpPr>
        <p:spPr>
          <a:xfrm>
            <a:off x="3179362" y="428178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43150F-93D0-B74A-880E-601CE59C9F2A}"/>
              </a:ext>
            </a:extLst>
          </p:cNvPr>
          <p:cNvCxnSpPr>
            <a:stCxn id="49" idx="3"/>
            <a:endCxn id="52" idx="1"/>
          </p:cNvCxnSpPr>
          <p:nvPr/>
        </p:nvCxnSpPr>
        <p:spPr>
          <a:xfrm>
            <a:off x="2681028" y="478546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F130E7-A91C-D14C-AE7B-00E257D2975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777050" y="478545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C3E7BFC-B9FD-DF48-9A5C-BA9FC3A903B1}"/>
              </a:ext>
            </a:extLst>
          </p:cNvPr>
          <p:cNvSpPr/>
          <p:nvPr/>
        </p:nvSpPr>
        <p:spPr>
          <a:xfrm>
            <a:off x="5345722" y="432825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51A0E1-EEDC-EE41-9C20-3F08B94231C1}"/>
              </a:ext>
            </a:extLst>
          </p:cNvPr>
          <p:cNvCxnSpPr>
            <a:cxnSpLocks/>
            <a:stCxn id="55" idx="3"/>
            <a:endCxn id="36" idx="1"/>
          </p:cNvCxnSpPr>
          <p:nvPr/>
        </p:nvCxnSpPr>
        <p:spPr>
          <a:xfrm flipV="1">
            <a:off x="6591718" y="3954665"/>
            <a:ext cx="1633250" cy="83079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E57251A-E750-AD47-A23F-A94EA718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636" y="3231460"/>
            <a:ext cx="814759" cy="866165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916F562-C63D-B547-8F16-D1C6A47CC798}"/>
              </a:ext>
            </a:extLst>
          </p:cNvPr>
          <p:cNvSpPr/>
          <p:nvPr/>
        </p:nvSpPr>
        <p:spPr>
          <a:xfrm>
            <a:off x="9677734" y="3123871"/>
            <a:ext cx="323442" cy="1661588"/>
          </a:xfrm>
          <a:prstGeom prst="leftBrace">
            <a:avLst>
              <a:gd name="adj1" fmla="val 549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6A6A9-669C-7741-B072-931DC173CC94}"/>
              </a:ext>
            </a:extLst>
          </p:cNvPr>
          <p:cNvSpPr txBox="1"/>
          <p:nvPr/>
        </p:nvSpPr>
        <p:spPr>
          <a:xfrm>
            <a:off x="9914995" y="4035024"/>
            <a:ext cx="16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Registered Data</a:t>
            </a:r>
          </a:p>
        </p:txBody>
      </p:sp>
      <p:sp>
        <p:nvSpPr>
          <p:cNvPr id="64" name="Rounded Rectangular Callout 63">
            <a:extLst>
              <a:ext uri="{FF2B5EF4-FFF2-40B4-BE49-F238E27FC236}">
                <a16:creationId xmlns:a16="http://schemas.microsoft.com/office/drawing/2014/main" id="{047DD333-8FCD-EF49-9615-4F915733B52D}"/>
              </a:ext>
            </a:extLst>
          </p:cNvPr>
          <p:cNvSpPr/>
          <p:nvPr/>
        </p:nvSpPr>
        <p:spPr>
          <a:xfrm>
            <a:off x="7278361" y="2235006"/>
            <a:ext cx="3576034" cy="689723"/>
          </a:xfrm>
          <a:prstGeom prst="wedgeRoundRectCallout">
            <a:avLst>
              <a:gd name="adj1" fmla="val 35523"/>
              <a:gd name="adj2" fmla="val 8509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We shall check if the original data is not disclosed at the server.</a:t>
            </a:r>
          </a:p>
        </p:txBody>
      </p:sp>
    </p:spTree>
    <p:extLst>
      <p:ext uri="{BB962C8B-B14F-4D97-AF65-F5344CB8AC3E}">
        <p14:creationId xmlns:p14="http://schemas.microsoft.com/office/powerpoint/2010/main" val="278624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8BDD46-B8A4-BA4F-9C7C-59D5BDF7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943100"/>
            <a:ext cx="9982200" cy="2971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47DE5B-64E3-564F-A98F-FCEC9B539746}"/>
              </a:ext>
            </a:extLst>
          </p:cNvPr>
          <p:cNvSpPr/>
          <p:nvPr/>
        </p:nvSpPr>
        <p:spPr>
          <a:xfrm>
            <a:off x="1657978" y="2783393"/>
            <a:ext cx="3999244" cy="5627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3552-BB2C-7144-8EB9-8282A31001F3}"/>
              </a:ext>
            </a:extLst>
          </p:cNvPr>
          <p:cNvSpPr/>
          <p:nvPr/>
        </p:nvSpPr>
        <p:spPr>
          <a:xfrm>
            <a:off x="1657977" y="3629130"/>
            <a:ext cx="5848141" cy="844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DB93B-9992-CD47-8D94-ABF70DC83CE8}"/>
              </a:ext>
            </a:extLst>
          </p:cNvPr>
          <p:cNvSpPr txBox="1"/>
          <p:nvPr/>
        </p:nvSpPr>
        <p:spPr>
          <a:xfrm>
            <a:off x="5657222" y="2859538"/>
            <a:ext cx="620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0070C0"/>
                </a:solidFill>
              </a:rPr>
              <a:t>生のまま登録されているデータ</a:t>
            </a:r>
            <a:r>
              <a:rPr lang="en-US" altLang="ja-JP" b="1" dirty="0">
                <a:solidFill>
                  <a:srgbClr val="0070C0"/>
                </a:solidFill>
              </a:rPr>
              <a:t> (=</a:t>
            </a:r>
            <a:r>
              <a:rPr lang="ja-JP" altLang="en-US" b="1">
                <a:solidFill>
                  <a:srgbClr val="0070C0"/>
                </a:solidFill>
              </a:rPr>
              <a:t>事業者は中身を見放題</a:t>
            </a:r>
            <a:r>
              <a:rPr lang="en-US" altLang="ja-JP" b="1" dirty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A98E5-DE12-634E-8627-E90101333869}"/>
              </a:ext>
            </a:extLst>
          </p:cNvPr>
          <p:cNvSpPr txBox="1"/>
          <p:nvPr/>
        </p:nvSpPr>
        <p:spPr>
          <a:xfrm>
            <a:off x="5333026" y="4473192"/>
            <a:ext cx="690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暗号化して登録されているデータ</a:t>
            </a:r>
            <a:r>
              <a:rPr lang="en-US" altLang="ja-JP" b="1" dirty="0">
                <a:solidFill>
                  <a:srgbClr val="FF0000"/>
                </a:solidFill>
              </a:rPr>
              <a:t> (=</a:t>
            </a:r>
            <a:r>
              <a:rPr lang="ja-JP" altLang="en-US" b="1">
                <a:solidFill>
                  <a:srgbClr val="FF0000"/>
                </a:solidFill>
              </a:rPr>
              <a:t>事業者は中身を見られない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36C395-4CC5-044E-968A-EC79F06D6BCA}"/>
              </a:ext>
            </a:extLst>
          </p:cNvPr>
          <p:cNvCxnSpPr>
            <a:cxnSpLocks/>
          </p:cNvCxnSpPr>
          <p:nvPr/>
        </p:nvCxnSpPr>
        <p:spPr>
          <a:xfrm>
            <a:off x="2780746" y="3064747"/>
            <a:ext cx="2652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791E29-7AFF-A84B-9DA0-6DEB027610BE}"/>
              </a:ext>
            </a:extLst>
          </p:cNvPr>
          <p:cNvCxnSpPr>
            <a:cxnSpLocks/>
          </p:cNvCxnSpPr>
          <p:nvPr/>
        </p:nvCxnSpPr>
        <p:spPr>
          <a:xfrm>
            <a:off x="2780746" y="3840145"/>
            <a:ext cx="4594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06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1105</Words>
  <Application>Microsoft Office PowerPoint</Application>
  <PresentationFormat>ワイド画面</PresentationFormat>
  <Paragraphs>314</Paragraphs>
  <Slides>30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5" baseType="lpstr">
      <vt:lpstr>Helvetica Neue</vt:lpstr>
      <vt:lpstr>Arial</vt:lpstr>
      <vt:lpstr>Calibri</vt:lpstr>
      <vt:lpstr>Calibri Light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kurihara</cp:lastModifiedBy>
  <cp:revision>202</cp:revision>
  <dcterms:created xsi:type="dcterms:W3CDTF">2019-07-26T09:39:50Z</dcterms:created>
  <dcterms:modified xsi:type="dcterms:W3CDTF">2019-09-24T10:48:34Z</dcterms:modified>
</cp:coreProperties>
</file>