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73" r:id="rId13"/>
    <p:sldId id="274" r:id="rId14"/>
    <p:sldId id="275" r:id="rId15"/>
    <p:sldId id="276" r:id="rId16"/>
    <p:sldId id="272" r:id="rId17"/>
    <p:sldId id="277" r:id="rId18"/>
    <p:sldId id="278" r:id="rId19"/>
    <p:sldId id="279" r:id="rId20"/>
    <p:sldId id="280" r:id="rId21"/>
  </p:sldIdLst>
  <p:sldSz cx="12192000" cy="6858000"/>
  <p:notesSz cx="6858000" cy="9144000"/>
  <p:defaultTextStyle>
    <a:defPPr>
      <a:defRPr lang="en-JP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191"/>
    <p:restoredTop sz="96405"/>
  </p:normalViewPr>
  <p:slideViewPr>
    <p:cSldViewPr snapToGrid="0" snapToObjects="1">
      <p:cViewPr varScale="1">
        <p:scale>
          <a:sx n="108" d="100"/>
          <a:sy n="108" d="100"/>
        </p:scale>
        <p:origin x="232" y="6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FF864-5128-E144-92CE-3CE62AE756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59A8E9-18D9-9F48-8DF6-44D6676A8E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89B497-E375-4E41-93FB-35F6ADC65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06DCE-DF2A-A444-87A0-6650BF1B98E4}" type="datetimeFigureOut">
              <a:rPr lang="en-JP" smtClean="0"/>
              <a:t>2020/05/25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C7CBE2-C5E8-C44C-8517-7AFD85A73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E08E7-7C69-E54C-95C7-879EBE5FB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F6F19-7866-DE4F-922F-ABCAAF0623E4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587517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114DF-98C6-1248-A9A8-DACA7EF94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5DED87-B494-9D4C-B99E-DE95259959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CBE7B2-D4A6-534D-B2C5-221A77AAB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06DCE-DF2A-A444-87A0-6650BF1B98E4}" type="datetimeFigureOut">
              <a:rPr lang="en-JP" smtClean="0"/>
              <a:t>2020/05/25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9B9FA7-F03E-FE4D-9085-744EC1770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4BD4A7-ADDD-8540-9210-25A5D5A24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F6F19-7866-DE4F-922F-ABCAAF0623E4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935826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9711BD-452C-2F4C-A2E0-162F9C84C1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7515AA-94E0-1744-AD63-78DF0CF4DC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B85022-ED6E-B04F-9D44-0CD716A1E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06DCE-DF2A-A444-87A0-6650BF1B98E4}" type="datetimeFigureOut">
              <a:rPr lang="en-JP" smtClean="0"/>
              <a:t>2020/05/25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E54BA0-718B-774A-BB85-D603315DC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DC0937-376E-6744-AE7F-17C918AE1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F6F19-7866-DE4F-922F-ABCAAF0623E4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141455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36D6E-4159-2246-982C-B27D7BD2C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53E4E-FFDA-DB46-B408-19AD8BABED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58658E-9EE6-5F40-A963-0EA6EB5B2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06DCE-DF2A-A444-87A0-6650BF1B98E4}" type="datetimeFigureOut">
              <a:rPr lang="en-JP" smtClean="0"/>
              <a:t>2020/05/25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D6F8C3-C784-BD42-A737-B60C1708E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DED3A2-572D-A643-B8E2-E6CA60419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F6F19-7866-DE4F-922F-ABCAAF0623E4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287297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823D3-3C92-1142-AF92-48BC057DA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35A389-EDFF-BF43-B688-416B4DE853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187B12-FC83-A44E-B0DB-A8B8ECFDA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06DCE-DF2A-A444-87A0-6650BF1B98E4}" type="datetimeFigureOut">
              <a:rPr lang="en-JP" smtClean="0"/>
              <a:t>2020/05/25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B4636-6DCE-6D47-AB69-28FACD215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E0ECE0-0D3E-2141-8B0E-BD1BF09F7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F6F19-7866-DE4F-922F-ABCAAF0623E4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915708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6402D-81B6-E945-A9E0-4ABD22949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F89A0F-6B35-284B-AB98-6E5B27B585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D43E01-E48A-5146-8228-049434741C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82CAA2-4F2C-7F42-A525-40B9D246A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06DCE-DF2A-A444-87A0-6650BF1B98E4}" type="datetimeFigureOut">
              <a:rPr lang="en-JP" smtClean="0"/>
              <a:t>2020/05/25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2A0D5B-28DC-D941-9ACA-FF0F11F1D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BBC54B-8EB0-8645-BD8D-0663EAC83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F6F19-7866-DE4F-922F-ABCAAF0623E4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293662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430A1-2845-524F-A268-F4F0BE76B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53924F-81CF-9740-B15A-4DF027881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5E0F54-D544-F147-A544-92B2FCA2C9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C5AA19-5FBF-CE41-87F5-1FA5881A20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E25DAC-20E3-0F4D-A1CD-26C649F6F5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A9F2BF-8D44-2B4D-9D0D-09BE4A3F7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06DCE-DF2A-A444-87A0-6650BF1B98E4}" type="datetimeFigureOut">
              <a:rPr lang="en-JP" smtClean="0"/>
              <a:t>2020/05/25</a:t>
            </a:fld>
            <a:endParaRPr lang="en-JP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7569F3-FC45-FD47-AE3F-EBEC8A42B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7D20C8-C3DB-AE4A-87DD-A0218E79B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F6F19-7866-DE4F-922F-ABCAAF0623E4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4025477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F3934-8C04-A24B-A608-B0D680657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9EF70F-2132-4547-A8F6-99E708789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06DCE-DF2A-A444-87A0-6650BF1B98E4}" type="datetimeFigureOut">
              <a:rPr lang="en-JP" smtClean="0"/>
              <a:t>2020/05/25</a:t>
            </a:fld>
            <a:endParaRPr lang="en-JP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13CD78-AF74-094A-A45E-583FD1D05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1948EB-7084-5142-9EA6-C0A22D5AE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F6F19-7866-DE4F-922F-ABCAAF0623E4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421123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C30FDD-ACEE-7043-B836-A75EDD77F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06DCE-DF2A-A444-87A0-6650BF1B98E4}" type="datetimeFigureOut">
              <a:rPr lang="en-JP" smtClean="0"/>
              <a:t>2020/05/25</a:t>
            </a:fld>
            <a:endParaRPr lang="en-JP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CB2BF3-C9CA-7241-AC73-AB3017D3D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38E51E-D7EA-934F-9189-4A9AE6731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F6F19-7866-DE4F-922F-ABCAAF0623E4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101894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4913D-6211-A441-8BD7-E1E021F42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EF1165-A0E3-A942-91F5-A84C8EE0E9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9C26A8-C3AA-874D-AC5E-87663AA61B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C2CDA1-E506-024C-A40C-A122A6B15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06DCE-DF2A-A444-87A0-6650BF1B98E4}" type="datetimeFigureOut">
              <a:rPr lang="en-JP" smtClean="0"/>
              <a:t>2020/05/25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3EE1C5-81A1-8B4D-A35D-C5B9BA35D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C4754F-2657-6947-8059-3C07559EF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F6F19-7866-DE4F-922F-ABCAAF0623E4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902406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242AD-C54F-FD4B-98A2-2E5B6FAEB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FD1024-2C99-C647-BC0E-944E0515C4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J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BD4AA3-E044-114D-9140-E0DB6842A8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06C778-6A63-3E4D-8233-897861691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06DCE-DF2A-A444-87A0-6650BF1B98E4}" type="datetimeFigureOut">
              <a:rPr lang="en-JP" smtClean="0"/>
              <a:t>2020/05/25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173308-C926-9C47-9A40-808EE4020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6DC555-CB64-E04A-8EA1-AE97D9392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F6F19-7866-DE4F-922F-ABCAAF0623E4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542652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C40103-3F98-624B-A8A8-68D31CA46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EF2E7C-FA33-7B44-9A9D-344187B742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C5D55-CBB2-4048-A0ED-F24D6EA18B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06DCE-DF2A-A444-87A0-6650BF1B98E4}" type="datetimeFigureOut">
              <a:rPr lang="en-JP" smtClean="0"/>
              <a:t>2020/05/25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E1874C-BF88-2644-87E7-7A2F2484B6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5F9874-9C51-5A46-A68C-7EEEC709EF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6F6F19-7866-DE4F-922F-ABCAAF0623E4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489121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JP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jp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0.png"/><Relationship Id="rId7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0.png"/><Relationship Id="rId7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0.png"/><Relationship Id="rId7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0.png"/><Relationship Id="rId7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0.png"/><Relationship Id="rId7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jp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C0855-3912-6A49-99D3-06B2C3527F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3A1BCA-1D7D-7C46-8855-195A5F7CF3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3902659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Picture 69">
            <a:extLst>
              <a:ext uri="{FF2B5EF4-FFF2-40B4-BE49-F238E27FC236}">
                <a16:creationId xmlns:a16="http://schemas.microsoft.com/office/drawing/2014/main" id="{ED9A81C0-19BB-6446-B090-A17DE2D0BD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7048" y="4520730"/>
            <a:ext cx="756408" cy="1767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E03593B-301A-F749-9424-2125A2FB84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8971" y="3382023"/>
            <a:ext cx="548837" cy="548837"/>
          </a:xfrm>
          <a:prstGeom prst="rect">
            <a:avLst/>
          </a:prstGeom>
        </p:spPr>
      </p:pic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EB58D45E-4D0A-3942-9749-CE20C5578EFC}"/>
              </a:ext>
            </a:extLst>
          </p:cNvPr>
          <p:cNvSpPr/>
          <p:nvPr/>
        </p:nvSpPr>
        <p:spPr>
          <a:xfrm>
            <a:off x="4530619" y="1796167"/>
            <a:ext cx="2771041" cy="369332"/>
          </a:xfrm>
          <a:prstGeom prst="round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Web App</a:t>
            </a:r>
            <a:endParaRPr lang="en-JP" b="1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B31B3E5C-5FB7-4345-A472-77B556DFBE69}"/>
              </a:ext>
            </a:extLst>
          </p:cNvPr>
          <p:cNvSpPr/>
          <p:nvPr/>
        </p:nvSpPr>
        <p:spPr>
          <a:xfrm>
            <a:off x="4530619" y="2323503"/>
            <a:ext cx="2771041" cy="36933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Browser</a:t>
            </a:r>
            <a:endParaRPr lang="en-JP" b="1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A5A7AFF-8EA7-4240-A347-3993E3F185E3}"/>
              </a:ext>
            </a:extLst>
          </p:cNvPr>
          <p:cNvSpPr/>
          <p:nvPr/>
        </p:nvSpPr>
        <p:spPr>
          <a:xfrm>
            <a:off x="4530619" y="626795"/>
            <a:ext cx="2771041" cy="369332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Relying Party</a:t>
            </a:r>
            <a:r>
              <a:rPr lang="ja-JP" altLang="en-US" b="1"/>
              <a:t> </a:t>
            </a:r>
            <a:r>
              <a:rPr lang="en-US" altLang="ja-JP" b="1" dirty="0"/>
              <a:t>(RP)</a:t>
            </a:r>
            <a:endParaRPr lang="en-JP" b="1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4560F26-4A23-E042-8743-933A7EB2FA7E}"/>
              </a:ext>
            </a:extLst>
          </p:cNvPr>
          <p:cNvCxnSpPr/>
          <p:nvPr/>
        </p:nvCxnSpPr>
        <p:spPr>
          <a:xfrm>
            <a:off x="4961593" y="2709706"/>
            <a:ext cx="0" cy="77852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676013E-0329-5744-BB09-5D0CC9443352}"/>
              </a:ext>
            </a:extLst>
          </p:cNvPr>
          <p:cNvCxnSpPr>
            <a:cxnSpLocks/>
          </p:cNvCxnSpPr>
          <p:nvPr/>
        </p:nvCxnSpPr>
        <p:spPr>
          <a:xfrm flipV="1">
            <a:off x="6792475" y="2682077"/>
            <a:ext cx="0" cy="7785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74C945B-A0AB-AD43-A10C-56528FD87E3E}"/>
              </a:ext>
            </a:extLst>
          </p:cNvPr>
          <p:cNvCxnSpPr/>
          <p:nvPr/>
        </p:nvCxnSpPr>
        <p:spPr>
          <a:xfrm>
            <a:off x="4961593" y="996127"/>
            <a:ext cx="0" cy="778523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9311239-CA58-DA4F-89E2-501A635B4577}"/>
              </a:ext>
            </a:extLst>
          </p:cNvPr>
          <p:cNvCxnSpPr>
            <a:cxnSpLocks/>
          </p:cNvCxnSpPr>
          <p:nvPr/>
        </p:nvCxnSpPr>
        <p:spPr>
          <a:xfrm flipV="1">
            <a:off x="6787421" y="996127"/>
            <a:ext cx="0" cy="778524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3AB77842-3B1E-A449-8307-510A829E47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0258" y="4215498"/>
            <a:ext cx="365725" cy="369332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24297743-4EEF-C14F-BF79-09FBD00EEB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9457" y="4218175"/>
            <a:ext cx="363978" cy="363978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C1C397F3-3698-D94C-B1EC-EBCE2AD7E5D0}"/>
              </a:ext>
            </a:extLst>
          </p:cNvPr>
          <p:cNvSpPr txBox="1"/>
          <p:nvPr/>
        </p:nvSpPr>
        <p:spPr>
          <a:xfrm>
            <a:off x="4940355" y="4673177"/>
            <a:ext cx="8761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JP" sz="1200" dirty="0"/>
              <a:t>Attestation</a:t>
            </a:r>
          </a:p>
          <a:p>
            <a:pPr algn="ctr"/>
            <a:r>
              <a:rPr lang="en-JP" sz="1200" dirty="0"/>
              <a:t>Private Key</a:t>
            </a:r>
          </a:p>
        </p:txBody>
      </p:sp>
      <p:sp>
        <p:nvSpPr>
          <p:cNvPr id="30" name="Line Callout 2 (Accent Bar) 29">
            <a:extLst>
              <a:ext uri="{FF2B5EF4-FFF2-40B4-BE49-F238E27FC236}">
                <a16:creationId xmlns:a16="http://schemas.microsoft.com/office/drawing/2014/main" id="{B6519E2A-2353-F144-9498-59ECA6F16B3F}"/>
              </a:ext>
            </a:extLst>
          </p:cNvPr>
          <p:cNvSpPr/>
          <p:nvPr/>
        </p:nvSpPr>
        <p:spPr>
          <a:xfrm>
            <a:off x="6925665" y="4336064"/>
            <a:ext cx="1410813" cy="369332"/>
          </a:xfrm>
          <a:prstGeom prst="accentCallout2">
            <a:avLst>
              <a:gd name="adj1" fmla="val 21891"/>
              <a:gd name="adj2" fmla="val 43"/>
              <a:gd name="adj3" fmla="val 21663"/>
              <a:gd name="adj4" fmla="val -3177"/>
              <a:gd name="adj5" fmla="val 78941"/>
              <a:gd name="adj6" fmla="val -1722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JP" sz="1200" dirty="0">
                <a:solidFill>
                  <a:schemeClr val="tx1"/>
                </a:solidFill>
              </a:rPr>
              <a:t>Attestation Private Key</a:t>
            </a:r>
            <a:r>
              <a:rPr lang="ja-JP" altLang="en-US" sz="1200">
                <a:solidFill>
                  <a:schemeClr val="tx1"/>
                </a:solidFill>
              </a:rPr>
              <a:t>による署名</a:t>
            </a:r>
            <a:endParaRPr lang="en-JP" sz="1200" dirty="0">
              <a:solidFill>
                <a:schemeClr val="tx1"/>
              </a:solidFill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4EB3B679-DF2F-F24C-85E1-95E422B64B0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94167" y="121651"/>
            <a:ext cx="439705" cy="439705"/>
          </a:xfrm>
          <a:prstGeom prst="rect">
            <a:avLst/>
          </a:prstGeom>
        </p:spPr>
      </p:pic>
      <p:sp>
        <p:nvSpPr>
          <p:cNvPr id="32" name="Line Callout 2 (Accent Bar) 31">
            <a:extLst>
              <a:ext uri="{FF2B5EF4-FFF2-40B4-BE49-F238E27FC236}">
                <a16:creationId xmlns:a16="http://schemas.microsoft.com/office/drawing/2014/main" id="{F3721DAD-7296-6B40-B0E9-58B47CB7BA57}"/>
              </a:ext>
            </a:extLst>
          </p:cNvPr>
          <p:cNvSpPr/>
          <p:nvPr/>
        </p:nvSpPr>
        <p:spPr>
          <a:xfrm>
            <a:off x="5435879" y="66191"/>
            <a:ext cx="1603629" cy="369333"/>
          </a:xfrm>
          <a:prstGeom prst="accentCallout2">
            <a:avLst>
              <a:gd name="adj1" fmla="val 20506"/>
              <a:gd name="adj2" fmla="val 1577"/>
              <a:gd name="adj3" fmla="val 17152"/>
              <a:gd name="adj4" fmla="val -4119"/>
              <a:gd name="adj5" fmla="val 58189"/>
              <a:gd name="adj6" fmla="val -1358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200" dirty="0">
                <a:solidFill>
                  <a:schemeClr val="tx1"/>
                </a:solidFill>
              </a:rPr>
              <a:t>Attestation Certificate</a:t>
            </a:r>
            <a:r>
              <a:rPr lang="ja-JP" altLang="en-US" sz="1200">
                <a:solidFill>
                  <a:schemeClr val="tx1"/>
                </a:solidFill>
              </a:rPr>
              <a:t>の検証鍵</a:t>
            </a:r>
            <a:endParaRPr lang="en-JP" sz="1200" dirty="0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1A147C5-71D3-824C-A921-734620A699F1}"/>
              </a:ext>
            </a:extLst>
          </p:cNvPr>
          <p:cNvSpPr txBox="1"/>
          <p:nvPr/>
        </p:nvSpPr>
        <p:spPr>
          <a:xfrm>
            <a:off x="5987440" y="4673177"/>
            <a:ext cx="8756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JP" sz="1200" dirty="0"/>
              <a:t>Attestation</a:t>
            </a:r>
          </a:p>
          <a:p>
            <a:pPr algn="ctr"/>
            <a:r>
              <a:rPr lang="en-JP" sz="1200" dirty="0"/>
              <a:t>Public Key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AB548E91-B23A-8D47-AF62-5599E28A63BE}"/>
              </a:ext>
            </a:extLst>
          </p:cNvPr>
          <p:cNvSpPr/>
          <p:nvPr/>
        </p:nvSpPr>
        <p:spPr>
          <a:xfrm>
            <a:off x="4530620" y="3467371"/>
            <a:ext cx="2771040" cy="369332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b="1" dirty="0">
                <a:solidFill>
                  <a:schemeClr val="tx1"/>
                </a:solidFill>
              </a:rPr>
              <a:t>Authenticator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424787D-CE28-0D48-B0B9-F620D5A9D14C}"/>
              </a:ext>
            </a:extLst>
          </p:cNvPr>
          <p:cNvCxnSpPr>
            <a:cxnSpLocks/>
          </p:cNvCxnSpPr>
          <p:nvPr/>
        </p:nvCxnSpPr>
        <p:spPr>
          <a:xfrm flipV="1">
            <a:off x="5457173" y="996127"/>
            <a:ext cx="0" cy="778524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1A8AB9DA-2C5F-BF46-B06E-90B1ADEB3E54}"/>
              </a:ext>
            </a:extLst>
          </p:cNvPr>
          <p:cNvSpPr txBox="1"/>
          <p:nvPr/>
        </p:nvSpPr>
        <p:spPr>
          <a:xfrm>
            <a:off x="5435879" y="1218633"/>
            <a:ext cx="9893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b="1"/>
              <a:t>⓪</a:t>
            </a:r>
            <a:r>
              <a:rPr lang="en-US" altLang="ja-JP" sz="1200" b="1" dirty="0"/>
              <a:t> </a:t>
            </a:r>
            <a:r>
              <a:rPr lang="ja-JP" altLang="en-US" sz="1200" b="1"/>
              <a:t>登録要求</a:t>
            </a:r>
            <a:endParaRPr lang="en-JP" sz="1200" b="1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2F46565-A348-654D-A7F7-D0F04362093D}"/>
              </a:ext>
            </a:extLst>
          </p:cNvPr>
          <p:cNvSpPr txBox="1"/>
          <p:nvPr/>
        </p:nvSpPr>
        <p:spPr>
          <a:xfrm>
            <a:off x="2274083" y="1146538"/>
            <a:ext cx="26919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200" b="1" dirty="0"/>
              <a:t>① </a:t>
            </a:r>
            <a:r>
              <a:rPr lang="en-US" altLang="ja-JP" sz="1200" b="1" dirty="0" err="1"/>
              <a:t>PublicKeyCredentialCreationOption</a:t>
            </a:r>
            <a:endParaRPr lang="en-US" altLang="ja-JP" sz="1200" b="1" dirty="0"/>
          </a:p>
          <a:p>
            <a:r>
              <a:rPr lang="ja-JP" altLang="en-US" sz="1200" b="1"/>
              <a:t>　  の送付</a:t>
            </a:r>
            <a:endParaRPr lang="en-JP" sz="1200" b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E2474DA-8F69-C444-9758-AE9D394452E4}"/>
              </a:ext>
            </a:extLst>
          </p:cNvPr>
          <p:cNvSpPr txBox="1"/>
          <p:nvPr/>
        </p:nvSpPr>
        <p:spPr>
          <a:xfrm>
            <a:off x="5002771" y="2116612"/>
            <a:ext cx="1853455" cy="276999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JP" sz="1200" b="1" dirty="0"/>
              <a:t>WebAuthn API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867A35F-19A9-0142-8BD4-5538437EE95B}"/>
              </a:ext>
            </a:extLst>
          </p:cNvPr>
          <p:cNvSpPr txBox="1"/>
          <p:nvPr/>
        </p:nvSpPr>
        <p:spPr>
          <a:xfrm>
            <a:off x="2849719" y="2995222"/>
            <a:ext cx="21259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200" b="1" dirty="0"/>
              <a:t>③Credential</a:t>
            </a:r>
            <a:r>
              <a:rPr lang="ja-JP" altLang="en-US" sz="1200" b="1"/>
              <a:t>生成要求の送付</a:t>
            </a:r>
            <a:endParaRPr lang="en-JP" sz="1200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15841C5-BA76-694D-80ED-A2CED459B9F0}"/>
              </a:ext>
            </a:extLst>
          </p:cNvPr>
          <p:cNvSpPr txBox="1"/>
          <p:nvPr/>
        </p:nvSpPr>
        <p:spPr>
          <a:xfrm>
            <a:off x="6787421" y="1118008"/>
            <a:ext cx="26344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200" b="1" dirty="0"/>
              <a:t>⑦ AuthenticatorAttestationResponse</a:t>
            </a:r>
          </a:p>
          <a:p>
            <a:r>
              <a:rPr lang="ja-JP" altLang="en-US" sz="1200" b="1"/>
              <a:t>　  の送付</a:t>
            </a:r>
            <a:endParaRPr lang="en-JP" sz="1200" b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6EA66A1-4CC1-914A-9FB4-EC963D5CACD4}"/>
              </a:ext>
            </a:extLst>
          </p:cNvPr>
          <p:cNvSpPr txBox="1"/>
          <p:nvPr/>
        </p:nvSpPr>
        <p:spPr>
          <a:xfrm>
            <a:off x="2677163" y="2037545"/>
            <a:ext cx="18534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200" b="1" dirty="0"/>
              <a:t>② </a:t>
            </a:r>
            <a:r>
              <a:rPr lang="ja-JP" altLang="en-US" sz="1200" b="1"/>
              <a:t>認証器への</a:t>
            </a:r>
            <a:r>
              <a:rPr lang="en-US" altLang="ja-JP" sz="1200" b="1" dirty="0"/>
              <a:t>Credential</a:t>
            </a:r>
          </a:p>
          <a:p>
            <a:r>
              <a:rPr lang="ja-JP" altLang="en-US" sz="1200" b="1"/>
              <a:t>　  生成要求の作成</a:t>
            </a:r>
            <a:endParaRPr lang="en-JP" sz="1200" b="1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677C081-4B65-1545-8150-8E8EED6847AE}"/>
              </a:ext>
            </a:extLst>
          </p:cNvPr>
          <p:cNvSpPr txBox="1"/>
          <p:nvPr/>
        </p:nvSpPr>
        <p:spPr>
          <a:xfrm>
            <a:off x="7316861" y="3548062"/>
            <a:ext cx="25548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200" b="1" dirty="0"/>
              <a:t>④</a:t>
            </a:r>
            <a:r>
              <a:rPr lang="en-US" sz="1200" b="1" dirty="0"/>
              <a:t> Credential Key Pair</a:t>
            </a:r>
            <a:r>
              <a:rPr lang="ja-JP" altLang="en-US" sz="1200" b="1"/>
              <a:t>の新規生成、</a:t>
            </a:r>
            <a:endParaRPr lang="en-US" altLang="ja-JP" sz="1200" b="1" dirty="0"/>
          </a:p>
          <a:p>
            <a:r>
              <a:rPr lang="ja-JP" altLang="en-US" sz="1200" b="1"/>
              <a:t>　   署名を付与</a:t>
            </a:r>
            <a:endParaRPr lang="en-JP" sz="1200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E9DEE9D-769B-C94D-9023-542E78468F13}"/>
              </a:ext>
            </a:extLst>
          </p:cNvPr>
          <p:cNvSpPr txBox="1"/>
          <p:nvPr/>
        </p:nvSpPr>
        <p:spPr>
          <a:xfrm>
            <a:off x="6848499" y="2972358"/>
            <a:ext cx="20040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⑤ </a:t>
            </a:r>
            <a:r>
              <a:rPr lang="en-US" sz="1200" b="1" dirty="0" err="1"/>
              <a:t>attestationObject</a:t>
            </a:r>
            <a:r>
              <a:rPr lang="ja-JP" altLang="en-US" sz="1200" b="1"/>
              <a:t>の送付</a:t>
            </a:r>
            <a:endParaRPr lang="en-JP" sz="1200" b="1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264CFDB-B434-7849-B01A-E05318361B9E}"/>
              </a:ext>
            </a:extLst>
          </p:cNvPr>
          <p:cNvSpPr txBox="1"/>
          <p:nvPr/>
        </p:nvSpPr>
        <p:spPr>
          <a:xfrm>
            <a:off x="7292182" y="2123346"/>
            <a:ext cx="16706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200" b="1" dirty="0"/>
              <a:t>⑥ RP</a:t>
            </a:r>
            <a:r>
              <a:rPr lang="ja-JP" altLang="en-US" sz="1200" b="1"/>
              <a:t>への応答の生成</a:t>
            </a:r>
            <a:endParaRPr lang="en-JP" sz="1200" b="1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A6D468C-3BCC-0C49-8005-00A1D91A6C0B}"/>
              </a:ext>
            </a:extLst>
          </p:cNvPr>
          <p:cNvSpPr txBox="1"/>
          <p:nvPr/>
        </p:nvSpPr>
        <p:spPr>
          <a:xfrm>
            <a:off x="7186501" y="334305"/>
            <a:ext cx="29669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JP" sz="1200" b="1" dirty="0"/>
              <a:t>⑧</a:t>
            </a:r>
            <a:r>
              <a:rPr lang="ja-JP" altLang="en-US" sz="1200" b="1"/>
              <a:t> </a:t>
            </a:r>
            <a:r>
              <a:rPr lang="en-US" altLang="ja-JP" sz="1200" b="1" dirty="0" err="1"/>
              <a:t>AttestationResponse</a:t>
            </a:r>
            <a:r>
              <a:rPr lang="ja-JP" altLang="en-US" sz="1200" b="1"/>
              <a:t>の検証</a:t>
            </a:r>
            <a:endParaRPr lang="en-US" altLang="ja-JP" sz="1200" b="1" dirty="0"/>
          </a:p>
          <a:p>
            <a:r>
              <a:rPr lang="ja-JP" altLang="en-US" sz="1200" b="1"/>
              <a:t>　  </a:t>
            </a:r>
            <a:r>
              <a:rPr lang="en-US" altLang="ja-JP" sz="1200" b="1" dirty="0"/>
              <a:t>Attested Credential Public Key</a:t>
            </a:r>
            <a:r>
              <a:rPr lang="ja-JP" altLang="en-US" sz="1200" b="1"/>
              <a:t>を登録</a:t>
            </a:r>
            <a:endParaRPr lang="en-JP" sz="1200" b="1" dirty="0"/>
          </a:p>
        </p:txBody>
      </p:sp>
    </p:spTree>
    <p:extLst>
      <p:ext uri="{BB962C8B-B14F-4D97-AF65-F5344CB8AC3E}">
        <p14:creationId xmlns:p14="http://schemas.microsoft.com/office/powerpoint/2010/main" val="16562491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BB16E77-4C5A-EE4B-8951-017E2E34B2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8971" y="3382023"/>
            <a:ext cx="548837" cy="548837"/>
          </a:xfrm>
          <a:prstGeom prst="rect">
            <a:avLst/>
          </a:prstGeom>
        </p:spPr>
      </p:pic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DE13ECB7-BAE5-AE44-B6FA-E837ED650D36}"/>
              </a:ext>
            </a:extLst>
          </p:cNvPr>
          <p:cNvSpPr/>
          <p:nvPr/>
        </p:nvSpPr>
        <p:spPr>
          <a:xfrm>
            <a:off x="4530619" y="1796167"/>
            <a:ext cx="2771041" cy="369332"/>
          </a:xfrm>
          <a:prstGeom prst="round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Web App</a:t>
            </a:r>
            <a:endParaRPr lang="en-JP" b="1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EC16796-AA12-7642-9453-F8A3E98CA0F1}"/>
              </a:ext>
            </a:extLst>
          </p:cNvPr>
          <p:cNvSpPr/>
          <p:nvPr/>
        </p:nvSpPr>
        <p:spPr>
          <a:xfrm>
            <a:off x="4530619" y="2323503"/>
            <a:ext cx="2771041" cy="36933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Browser</a:t>
            </a:r>
            <a:endParaRPr lang="en-JP" b="1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667C2817-EB5F-234E-B260-12E87E4C5165}"/>
              </a:ext>
            </a:extLst>
          </p:cNvPr>
          <p:cNvSpPr/>
          <p:nvPr/>
        </p:nvSpPr>
        <p:spPr>
          <a:xfrm>
            <a:off x="4530619" y="626795"/>
            <a:ext cx="2771041" cy="369332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Relying Party</a:t>
            </a:r>
            <a:r>
              <a:rPr lang="ja-JP" altLang="en-US" b="1"/>
              <a:t> </a:t>
            </a:r>
            <a:r>
              <a:rPr lang="en-US" altLang="ja-JP" b="1" dirty="0"/>
              <a:t>(RP)</a:t>
            </a:r>
            <a:endParaRPr lang="en-JP" b="1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3E40130-3BED-B941-88CF-D1299972173E}"/>
              </a:ext>
            </a:extLst>
          </p:cNvPr>
          <p:cNvCxnSpPr/>
          <p:nvPr/>
        </p:nvCxnSpPr>
        <p:spPr>
          <a:xfrm>
            <a:off x="4961593" y="2709706"/>
            <a:ext cx="0" cy="77852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E3EB259-E7FF-D047-8D6B-D88B029D6503}"/>
              </a:ext>
            </a:extLst>
          </p:cNvPr>
          <p:cNvCxnSpPr>
            <a:cxnSpLocks/>
          </p:cNvCxnSpPr>
          <p:nvPr/>
        </p:nvCxnSpPr>
        <p:spPr>
          <a:xfrm flipV="1">
            <a:off x="6792475" y="2682077"/>
            <a:ext cx="0" cy="7785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493BA4F-6CA1-1749-8DEF-907D657C82A8}"/>
              </a:ext>
            </a:extLst>
          </p:cNvPr>
          <p:cNvCxnSpPr/>
          <p:nvPr/>
        </p:nvCxnSpPr>
        <p:spPr>
          <a:xfrm>
            <a:off x="4961593" y="996127"/>
            <a:ext cx="0" cy="778523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0566FA4-7A0D-9347-9D4C-6667961C2B07}"/>
              </a:ext>
            </a:extLst>
          </p:cNvPr>
          <p:cNvCxnSpPr>
            <a:cxnSpLocks/>
          </p:cNvCxnSpPr>
          <p:nvPr/>
        </p:nvCxnSpPr>
        <p:spPr>
          <a:xfrm flipV="1">
            <a:off x="6787421" y="996127"/>
            <a:ext cx="0" cy="778524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1A8FA66B-4F4F-6341-B599-4D64AD97C0A9}"/>
              </a:ext>
            </a:extLst>
          </p:cNvPr>
          <p:cNvSpPr/>
          <p:nvPr/>
        </p:nvSpPr>
        <p:spPr>
          <a:xfrm>
            <a:off x="4530620" y="3467371"/>
            <a:ext cx="2771040" cy="369332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b="1" dirty="0">
                <a:solidFill>
                  <a:schemeClr val="tx1"/>
                </a:solidFill>
              </a:rPr>
              <a:t>Authenticator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6E3324E-4537-B443-A408-263E62032076}"/>
              </a:ext>
            </a:extLst>
          </p:cNvPr>
          <p:cNvCxnSpPr>
            <a:cxnSpLocks/>
          </p:cNvCxnSpPr>
          <p:nvPr/>
        </p:nvCxnSpPr>
        <p:spPr>
          <a:xfrm flipV="1">
            <a:off x="5457173" y="996127"/>
            <a:ext cx="0" cy="778524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4BB5431-8EB3-E940-8E58-C244A24ACCC5}"/>
              </a:ext>
            </a:extLst>
          </p:cNvPr>
          <p:cNvSpPr txBox="1"/>
          <p:nvPr/>
        </p:nvSpPr>
        <p:spPr>
          <a:xfrm>
            <a:off x="5435879" y="1218633"/>
            <a:ext cx="9893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b="1"/>
              <a:t>⓪</a:t>
            </a:r>
            <a:r>
              <a:rPr lang="en-US" altLang="ja-JP" sz="1200" b="1" dirty="0"/>
              <a:t> </a:t>
            </a:r>
            <a:r>
              <a:rPr lang="ja-JP" altLang="en-US" sz="1200" b="1"/>
              <a:t>登録要求</a:t>
            </a:r>
            <a:endParaRPr lang="en-JP" sz="12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70ED225-BE02-A14C-91BF-816B734C1B44}"/>
              </a:ext>
            </a:extLst>
          </p:cNvPr>
          <p:cNvSpPr txBox="1"/>
          <p:nvPr/>
        </p:nvSpPr>
        <p:spPr>
          <a:xfrm>
            <a:off x="5002771" y="2116612"/>
            <a:ext cx="1853455" cy="276999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JP" sz="1200" b="1" dirty="0"/>
              <a:t>WebAuthn API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11681B5-1931-004B-9856-198305101D77}"/>
              </a:ext>
            </a:extLst>
          </p:cNvPr>
          <p:cNvSpPr txBox="1"/>
          <p:nvPr/>
        </p:nvSpPr>
        <p:spPr>
          <a:xfrm>
            <a:off x="2849719" y="2995222"/>
            <a:ext cx="21259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200" b="1" dirty="0"/>
              <a:t>③Credential</a:t>
            </a:r>
            <a:r>
              <a:rPr lang="ja-JP" altLang="en-US" sz="1200" b="1"/>
              <a:t>生成要求の送付</a:t>
            </a:r>
            <a:endParaRPr lang="en-JP" sz="12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2733BE3-D5D4-0040-B084-BEF2BD1EE342}"/>
              </a:ext>
            </a:extLst>
          </p:cNvPr>
          <p:cNvSpPr txBox="1"/>
          <p:nvPr/>
        </p:nvSpPr>
        <p:spPr>
          <a:xfrm>
            <a:off x="7582285" y="1218633"/>
            <a:ext cx="26344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200" b="1" dirty="0"/>
              <a:t>⑦ AuthenticatorAttestationResponse</a:t>
            </a:r>
          </a:p>
          <a:p>
            <a:r>
              <a:rPr lang="ja-JP" altLang="en-US" sz="1200" b="1"/>
              <a:t>　  の送付</a:t>
            </a:r>
            <a:endParaRPr lang="en-JP" sz="12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32BAFB0-CC41-7043-929D-41E53C4299CD}"/>
              </a:ext>
            </a:extLst>
          </p:cNvPr>
          <p:cNvSpPr txBox="1"/>
          <p:nvPr/>
        </p:nvSpPr>
        <p:spPr>
          <a:xfrm>
            <a:off x="1574667" y="2012954"/>
            <a:ext cx="3153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200" b="1" dirty="0"/>
              <a:t>② </a:t>
            </a:r>
            <a:r>
              <a:rPr lang="en-US" altLang="ja-JP" sz="1200" b="1" dirty="0" err="1"/>
              <a:t>PublicKeyCredentialCreationOption</a:t>
            </a:r>
            <a:r>
              <a:rPr lang="ja-JP" altLang="en-US" sz="1200" b="1"/>
              <a:t>生成、</a:t>
            </a:r>
            <a:endParaRPr lang="en-US" altLang="ja-JP" sz="1200" b="1" dirty="0"/>
          </a:p>
          <a:p>
            <a:r>
              <a:rPr lang="ja-JP" altLang="en-US" sz="1200" b="1"/>
              <a:t>　  認証器へ</a:t>
            </a:r>
            <a:r>
              <a:rPr lang="en-US" altLang="ja-JP" sz="1200" b="1" dirty="0"/>
              <a:t>Credential</a:t>
            </a:r>
            <a:r>
              <a:rPr lang="ja-JP" altLang="en-US" sz="1200" b="1"/>
              <a:t>生成要求</a:t>
            </a:r>
            <a:endParaRPr lang="en-JP" sz="12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1269EB4-2697-534A-B26E-312359FF4FC5}"/>
              </a:ext>
            </a:extLst>
          </p:cNvPr>
          <p:cNvSpPr txBox="1"/>
          <p:nvPr/>
        </p:nvSpPr>
        <p:spPr>
          <a:xfrm>
            <a:off x="6981572" y="3963444"/>
            <a:ext cx="32079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200" b="1" dirty="0"/>
              <a:t>④</a:t>
            </a:r>
            <a:r>
              <a:rPr lang="en-US" sz="1200" b="1" dirty="0"/>
              <a:t> </a:t>
            </a:r>
            <a:r>
              <a:rPr lang="ja-JP" altLang="en-US" sz="1200" b="1"/>
              <a:t>要求ユーザのローカル認証</a:t>
            </a:r>
            <a:r>
              <a:rPr lang="en-US" altLang="ja-JP" sz="1200" b="1" dirty="0"/>
              <a:t>(PIN</a:t>
            </a:r>
            <a:r>
              <a:rPr lang="ja-JP" altLang="en-US" sz="1200" b="1"/>
              <a:t>や指紋</a:t>
            </a:r>
            <a:r>
              <a:rPr lang="en-US" altLang="ja-JP" sz="1200" b="1" dirty="0"/>
              <a:t>)</a:t>
            </a:r>
            <a:r>
              <a:rPr lang="ja-JP" altLang="en-US" sz="1200" b="1"/>
              <a:t>、</a:t>
            </a:r>
            <a:br>
              <a:rPr lang="en-US" altLang="ja-JP" sz="1200" b="1" dirty="0"/>
            </a:br>
            <a:r>
              <a:rPr lang="ja-JP" altLang="en-US" sz="1200" b="1"/>
              <a:t>　  </a:t>
            </a:r>
            <a:r>
              <a:rPr lang="en-US" sz="1200" b="1" dirty="0"/>
              <a:t>Credential Key Pair</a:t>
            </a:r>
            <a:r>
              <a:rPr lang="ja-JP" altLang="en-US" sz="1200" b="1"/>
              <a:t>の新規生成・署名付与</a:t>
            </a:r>
            <a:endParaRPr lang="en-JP" sz="12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A1A0A65-4FC6-7343-A487-93B65FE2AE12}"/>
              </a:ext>
            </a:extLst>
          </p:cNvPr>
          <p:cNvSpPr txBox="1"/>
          <p:nvPr/>
        </p:nvSpPr>
        <p:spPr>
          <a:xfrm>
            <a:off x="7669705" y="2975900"/>
            <a:ext cx="20040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⑤ </a:t>
            </a:r>
            <a:r>
              <a:rPr lang="en-US" sz="1200" b="1" dirty="0" err="1"/>
              <a:t>attestationObject</a:t>
            </a:r>
            <a:r>
              <a:rPr lang="ja-JP" altLang="en-US" sz="1200" b="1"/>
              <a:t>の送付</a:t>
            </a:r>
            <a:endParaRPr lang="en-JP" sz="12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B4378D1-3D72-0443-A137-64E51F2AEE9F}"/>
              </a:ext>
            </a:extLst>
          </p:cNvPr>
          <p:cNvSpPr txBox="1"/>
          <p:nvPr/>
        </p:nvSpPr>
        <p:spPr>
          <a:xfrm>
            <a:off x="7292182" y="2123346"/>
            <a:ext cx="16706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200" b="1" dirty="0"/>
              <a:t>⑥ RP</a:t>
            </a:r>
            <a:r>
              <a:rPr lang="ja-JP" altLang="en-US" sz="1200" b="1"/>
              <a:t>への応答の生成</a:t>
            </a:r>
            <a:endParaRPr lang="en-JP" sz="12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4AD18DD-7940-D446-A3F4-E64DF3918033}"/>
              </a:ext>
            </a:extLst>
          </p:cNvPr>
          <p:cNvSpPr txBox="1"/>
          <p:nvPr/>
        </p:nvSpPr>
        <p:spPr>
          <a:xfrm>
            <a:off x="7994658" y="242550"/>
            <a:ext cx="2771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JP" sz="1200" b="1" dirty="0"/>
              <a:t>⑧</a:t>
            </a:r>
            <a:r>
              <a:rPr lang="ja-JP" altLang="en-US" sz="1200" b="1"/>
              <a:t> </a:t>
            </a:r>
            <a:r>
              <a:rPr lang="en-US" altLang="ja-JP" sz="1200" b="1" dirty="0" err="1"/>
              <a:t>AttestationResponse</a:t>
            </a:r>
            <a:r>
              <a:rPr lang="ja-JP" altLang="en-US" sz="1200" b="1"/>
              <a:t>の検証</a:t>
            </a:r>
            <a:endParaRPr lang="en-US" altLang="ja-JP" sz="1200" b="1" dirty="0"/>
          </a:p>
          <a:p>
            <a:r>
              <a:rPr lang="ja-JP" altLang="en-US" sz="1200" b="1"/>
              <a:t>　  </a:t>
            </a:r>
            <a:r>
              <a:rPr lang="en-US" altLang="ja-JP" sz="1200" b="1" dirty="0"/>
              <a:t>Attested</a:t>
            </a:r>
            <a:r>
              <a:rPr lang="ja-JP" altLang="en-US" sz="1200" b="1"/>
              <a:t> </a:t>
            </a:r>
            <a:r>
              <a:rPr lang="en-US" altLang="ja-JP" sz="1200" b="1" dirty="0"/>
              <a:t>Credential Public Key</a:t>
            </a:r>
          </a:p>
          <a:p>
            <a:r>
              <a:rPr lang="ja-JP" altLang="en-US" sz="1200" b="1"/>
              <a:t>　  の登録</a:t>
            </a:r>
            <a:endParaRPr lang="en-JP" sz="1200" b="1" dirty="0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A66662D6-03CB-AB4A-87F8-3041B46166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0619" y="3956613"/>
            <a:ext cx="407646" cy="407646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969BED74-38CB-4148-881C-135F38EE66F3}"/>
              </a:ext>
            </a:extLst>
          </p:cNvPr>
          <p:cNvSpPr txBox="1"/>
          <p:nvPr/>
        </p:nvSpPr>
        <p:spPr>
          <a:xfrm>
            <a:off x="4836191" y="3937811"/>
            <a:ext cx="83869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100" b="1" dirty="0"/>
              <a:t>Credential</a:t>
            </a:r>
          </a:p>
          <a:p>
            <a:pPr algn="ctr"/>
            <a:r>
              <a:rPr lang="en-US" altLang="ja-JP" sz="1100" b="1" dirty="0"/>
              <a:t>Private key</a:t>
            </a:r>
            <a:endParaRPr lang="en-JP" sz="1100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35EA6E4-C0ED-A74A-B366-C5D526D7F5B8}"/>
              </a:ext>
            </a:extLst>
          </p:cNvPr>
          <p:cNvSpPr txBox="1"/>
          <p:nvPr/>
        </p:nvSpPr>
        <p:spPr>
          <a:xfrm>
            <a:off x="6190972" y="3944992"/>
            <a:ext cx="79060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100" b="1" dirty="0"/>
              <a:t>Credential</a:t>
            </a:r>
            <a:br>
              <a:rPr lang="en-US" altLang="ja-JP" sz="1100" b="1" dirty="0"/>
            </a:br>
            <a:r>
              <a:rPr lang="en-US" altLang="ja-JP" sz="1100" b="1" dirty="0"/>
              <a:t>Public Key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CB4927AA-DF97-6D42-ADF2-DF1B7FD806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1831" y="4219422"/>
            <a:ext cx="539141" cy="1259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/>
            </a:solidFill>
          </a:ln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9DE219C0-1324-D14E-BEE1-126EAD00A6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65474" y="3940076"/>
            <a:ext cx="342327" cy="342327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13FE219C-F4FA-D246-B8A9-C2B23B2AA6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4038" y="3126189"/>
            <a:ext cx="539141" cy="1259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/>
            </a:solidFill>
          </a:ln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87D8CD30-CDB4-7443-8D5E-BCAD0212B0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17681" y="2846843"/>
            <a:ext cx="342327" cy="342327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0A7198CA-4B04-8A48-8DD7-0DA6BDAE65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6766" y="1436908"/>
            <a:ext cx="539141" cy="1259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/>
            </a:solidFill>
          </a:ln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B4C08914-B8A6-EE4F-A8A8-DB6EE1319D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10409" y="1157562"/>
            <a:ext cx="342327" cy="342327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96162302-A3B6-5041-9523-E359CB3F20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1229" y="431764"/>
            <a:ext cx="539141" cy="1259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/>
            </a:solidFill>
          </a:ln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8030818F-769D-5947-BEBC-9365317D02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84872" y="152418"/>
            <a:ext cx="342327" cy="34232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BBB916A-07E1-934E-8172-CA95599A153E}"/>
              </a:ext>
            </a:extLst>
          </p:cNvPr>
          <p:cNvSpPr txBox="1"/>
          <p:nvPr/>
        </p:nvSpPr>
        <p:spPr>
          <a:xfrm rot="19887843">
            <a:off x="5754212" y="61925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>
                <a:solidFill>
                  <a:srgbClr val="FF0000"/>
                </a:solidFill>
                <a:latin typeface="Phosphate Inline" panose="02000506050000020004" pitchFamily="2" charset="77"/>
                <a:cs typeface="Phosphate Inline" panose="02000506050000020004" pitchFamily="2" charset="77"/>
              </a:rPr>
              <a:t>OK !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72EDD9D-066A-2548-8313-FAC76D0C3B0C}"/>
              </a:ext>
            </a:extLst>
          </p:cNvPr>
          <p:cNvSpPr txBox="1"/>
          <p:nvPr/>
        </p:nvSpPr>
        <p:spPr>
          <a:xfrm>
            <a:off x="2196176" y="1157877"/>
            <a:ext cx="25548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200" b="1" dirty="0"/>
              <a:t>①</a:t>
            </a:r>
            <a:r>
              <a:rPr lang="ja-JP" altLang="en-US" sz="1200" b="1"/>
              <a:t> </a:t>
            </a:r>
            <a:r>
              <a:rPr lang="en-US" altLang="ja-JP" sz="1200" b="1" dirty="0"/>
              <a:t>Credential</a:t>
            </a:r>
            <a:r>
              <a:rPr lang="ja-JP" altLang="en-US" sz="1200" b="1"/>
              <a:t> </a:t>
            </a:r>
            <a:r>
              <a:rPr lang="en-US" altLang="ja-JP" sz="1200" b="1" dirty="0"/>
              <a:t>Key Pair</a:t>
            </a:r>
            <a:r>
              <a:rPr lang="ja-JP" altLang="en-US" sz="1200" b="1"/>
              <a:t>生成のための</a:t>
            </a:r>
            <a:endParaRPr lang="en-US" altLang="ja-JP" sz="1200" b="1" dirty="0"/>
          </a:p>
          <a:p>
            <a:r>
              <a:rPr lang="ja-JP" altLang="en-US" sz="1200" b="1"/>
              <a:t>　  パラメータ送付</a:t>
            </a:r>
            <a:endParaRPr lang="en-JP" sz="1200" b="1" dirty="0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DB5ED0B6-4820-4D4F-8AF4-ABB95062311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01065" y="4448091"/>
            <a:ext cx="365725" cy="369332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16C986BB-7D2F-8446-B1A6-A1AFCCA2727A}"/>
              </a:ext>
            </a:extLst>
          </p:cNvPr>
          <p:cNvSpPr txBox="1"/>
          <p:nvPr/>
        </p:nvSpPr>
        <p:spPr>
          <a:xfrm>
            <a:off x="7016691" y="4470959"/>
            <a:ext cx="84991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100" b="1" dirty="0"/>
              <a:t>Attestation</a:t>
            </a:r>
          </a:p>
          <a:p>
            <a:pPr algn="ctr"/>
            <a:r>
              <a:rPr lang="en-US" altLang="ja-JP" sz="1100" b="1" dirty="0"/>
              <a:t>Private key</a:t>
            </a:r>
            <a:endParaRPr lang="en-JP" sz="1100" b="1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5B824FA-1EA1-AB45-9DC4-5B4E2F38E0A6}"/>
              </a:ext>
            </a:extLst>
          </p:cNvPr>
          <p:cNvCxnSpPr>
            <a:cxnSpLocks/>
          </p:cNvCxnSpPr>
          <p:nvPr/>
        </p:nvCxnSpPr>
        <p:spPr>
          <a:xfrm flipH="1" flipV="1">
            <a:off x="6281832" y="4343591"/>
            <a:ext cx="363366" cy="2658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4DB0C824-39F1-544D-A434-4FD89AA7235C}"/>
              </a:ext>
            </a:extLst>
          </p:cNvPr>
          <p:cNvSpPr txBox="1"/>
          <p:nvPr/>
        </p:nvSpPr>
        <p:spPr>
          <a:xfrm>
            <a:off x="6181435" y="4436207"/>
            <a:ext cx="4523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200" b="1" dirty="0"/>
              <a:t>Sign</a:t>
            </a: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9599907E-5C26-4843-89CE-22C2E0F8457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94658" y="4456012"/>
            <a:ext cx="363367" cy="454014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5E3DC3BE-6ACD-3946-BEA2-9A6740050CD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53805" y="4557176"/>
            <a:ext cx="256850" cy="256850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A0ABF116-B7F4-F04C-905F-F48AA3D1B0D5}"/>
              </a:ext>
            </a:extLst>
          </p:cNvPr>
          <p:cNvSpPr txBox="1"/>
          <p:nvPr/>
        </p:nvSpPr>
        <p:spPr>
          <a:xfrm>
            <a:off x="8320747" y="4462676"/>
            <a:ext cx="84991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100" b="1" dirty="0"/>
              <a:t>Attestation</a:t>
            </a:r>
          </a:p>
          <a:p>
            <a:pPr algn="ctr"/>
            <a:r>
              <a:rPr lang="en-US" altLang="ja-JP" sz="1100" b="1" dirty="0"/>
              <a:t>Certificate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460E12BF-2D02-194C-A628-6675B38CE42B}"/>
              </a:ext>
            </a:extLst>
          </p:cNvPr>
          <p:cNvGrpSpPr/>
          <p:nvPr/>
        </p:nvGrpSpPr>
        <p:grpSpPr>
          <a:xfrm>
            <a:off x="7316087" y="2871960"/>
            <a:ext cx="363367" cy="454014"/>
            <a:chOff x="8147058" y="4608412"/>
            <a:chExt cx="363367" cy="454014"/>
          </a:xfrm>
        </p:grpSpPr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BE1618A7-23F0-E042-BB2D-FFC567242BB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147058" y="4608412"/>
              <a:ext cx="363367" cy="454014"/>
            </a:xfrm>
            <a:prstGeom prst="rect">
              <a:avLst/>
            </a:prstGeom>
          </p:spPr>
        </p:pic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6EC33DE6-C722-704E-A0CF-BA1CABEE217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206205" y="4709576"/>
              <a:ext cx="256850" cy="25685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67E6E98F-6089-0B4A-A20F-22BA480A9281}"/>
              </a:ext>
            </a:extLst>
          </p:cNvPr>
          <p:cNvGrpSpPr/>
          <p:nvPr/>
        </p:nvGrpSpPr>
        <p:grpSpPr>
          <a:xfrm>
            <a:off x="7269971" y="1181066"/>
            <a:ext cx="363367" cy="454014"/>
            <a:chOff x="8147058" y="4608412"/>
            <a:chExt cx="363367" cy="454014"/>
          </a:xfrm>
        </p:grpSpPr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5BD1F38A-B387-E948-90D4-7275CB6D38C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147058" y="4608412"/>
              <a:ext cx="363367" cy="454014"/>
            </a:xfrm>
            <a:prstGeom prst="rect">
              <a:avLst/>
            </a:prstGeom>
          </p:spPr>
        </p:pic>
        <p:pic>
          <p:nvPicPr>
            <p:cNvPr id="57" name="Picture 56">
              <a:extLst>
                <a:ext uri="{FF2B5EF4-FFF2-40B4-BE49-F238E27FC236}">
                  <a16:creationId xmlns:a16="http://schemas.microsoft.com/office/drawing/2014/main" id="{B9D38857-4C00-1542-B4FC-32E3A9C9FC6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206205" y="4709576"/>
              <a:ext cx="256850" cy="256850"/>
            </a:xfrm>
            <a:prstGeom prst="rect">
              <a:avLst/>
            </a:prstGeom>
          </p:spPr>
        </p:pic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FE86200A-496E-934F-B729-EB4A6EB8A7BC}"/>
              </a:ext>
            </a:extLst>
          </p:cNvPr>
          <p:cNvGrpSpPr/>
          <p:nvPr/>
        </p:nvGrpSpPr>
        <p:grpSpPr>
          <a:xfrm>
            <a:off x="6874523" y="266338"/>
            <a:ext cx="363367" cy="454014"/>
            <a:chOff x="8147058" y="4608412"/>
            <a:chExt cx="363367" cy="454014"/>
          </a:xfrm>
        </p:grpSpPr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9F4D96E3-FEDB-9449-A916-90F5C097443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147058" y="4608412"/>
              <a:ext cx="363367" cy="454014"/>
            </a:xfrm>
            <a:prstGeom prst="rect">
              <a:avLst/>
            </a:prstGeom>
          </p:spPr>
        </p:pic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73951FB8-0107-B740-97D9-98DF091EA12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206205" y="4709576"/>
              <a:ext cx="256850" cy="256850"/>
            </a:xfrm>
            <a:prstGeom prst="rect">
              <a:avLst/>
            </a:prstGeom>
          </p:spPr>
        </p:pic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54F5C2DA-3B4A-A347-B6D5-5991D8A71CD0}"/>
              </a:ext>
            </a:extLst>
          </p:cNvPr>
          <p:cNvSpPr txBox="1"/>
          <p:nvPr/>
        </p:nvSpPr>
        <p:spPr>
          <a:xfrm>
            <a:off x="6278413" y="247414"/>
            <a:ext cx="7051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200" b="1" dirty="0"/>
              <a:t>Validate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A385CD2A-94F3-6243-B2D0-873F554AC4EE}"/>
              </a:ext>
            </a:extLst>
          </p:cNvPr>
          <p:cNvCxnSpPr>
            <a:cxnSpLocks/>
            <a:stCxn id="59" idx="1"/>
            <a:endCxn id="46" idx="3"/>
          </p:cNvCxnSpPr>
          <p:nvPr/>
        </p:nvCxnSpPr>
        <p:spPr>
          <a:xfrm flipH="1">
            <a:off x="6310370" y="493345"/>
            <a:ext cx="564153" cy="1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702B255F-1B37-6D45-B2C7-CF487B819378}"/>
              </a:ext>
            </a:extLst>
          </p:cNvPr>
          <p:cNvSpPr txBox="1"/>
          <p:nvPr/>
        </p:nvSpPr>
        <p:spPr>
          <a:xfrm>
            <a:off x="7283936" y="264081"/>
            <a:ext cx="10075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200" b="1" dirty="0"/>
              <a:t>Validate</a:t>
            </a:r>
          </a:p>
          <a:p>
            <a:r>
              <a:rPr lang="en-US" sz="1200" b="1" dirty="0"/>
              <a:t>by root cert. </a:t>
            </a:r>
            <a:endParaRPr lang="en-JP" sz="1200" b="1" dirty="0"/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ED7BAF21-6B0E-EF4E-816E-E8C9241C976A}"/>
              </a:ext>
            </a:extLst>
          </p:cNvPr>
          <p:cNvCxnSpPr>
            <a:cxnSpLocks/>
          </p:cNvCxnSpPr>
          <p:nvPr/>
        </p:nvCxnSpPr>
        <p:spPr>
          <a:xfrm flipH="1" flipV="1">
            <a:off x="7240655" y="492560"/>
            <a:ext cx="640319" cy="7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8915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BB16E77-4C5A-EE4B-8951-017E2E34B2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8971" y="3382023"/>
            <a:ext cx="548837" cy="548837"/>
          </a:xfrm>
          <a:prstGeom prst="rect">
            <a:avLst/>
          </a:prstGeom>
        </p:spPr>
      </p:pic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DE13ECB7-BAE5-AE44-B6FA-E837ED650D36}"/>
              </a:ext>
            </a:extLst>
          </p:cNvPr>
          <p:cNvSpPr/>
          <p:nvPr/>
        </p:nvSpPr>
        <p:spPr>
          <a:xfrm>
            <a:off x="4530619" y="1796167"/>
            <a:ext cx="2771041" cy="369332"/>
          </a:xfrm>
          <a:prstGeom prst="round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Web App</a:t>
            </a:r>
            <a:endParaRPr lang="en-JP" b="1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EC16796-AA12-7642-9453-F8A3E98CA0F1}"/>
              </a:ext>
            </a:extLst>
          </p:cNvPr>
          <p:cNvSpPr/>
          <p:nvPr/>
        </p:nvSpPr>
        <p:spPr>
          <a:xfrm>
            <a:off x="4530619" y="2323503"/>
            <a:ext cx="2771041" cy="36933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Browser</a:t>
            </a:r>
            <a:endParaRPr lang="en-JP" b="1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667C2817-EB5F-234E-B260-12E87E4C5165}"/>
              </a:ext>
            </a:extLst>
          </p:cNvPr>
          <p:cNvSpPr/>
          <p:nvPr/>
        </p:nvSpPr>
        <p:spPr>
          <a:xfrm>
            <a:off x="4530619" y="626795"/>
            <a:ext cx="2771041" cy="369332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Relying Party</a:t>
            </a:r>
            <a:r>
              <a:rPr lang="ja-JP" altLang="en-US" b="1"/>
              <a:t> </a:t>
            </a:r>
            <a:r>
              <a:rPr lang="en-US" altLang="ja-JP" b="1" dirty="0"/>
              <a:t>(RP)</a:t>
            </a:r>
            <a:endParaRPr lang="en-JP" b="1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3E40130-3BED-B941-88CF-D1299972173E}"/>
              </a:ext>
            </a:extLst>
          </p:cNvPr>
          <p:cNvCxnSpPr/>
          <p:nvPr/>
        </p:nvCxnSpPr>
        <p:spPr>
          <a:xfrm>
            <a:off x="4961593" y="2709706"/>
            <a:ext cx="0" cy="77852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E3EB259-E7FF-D047-8D6B-D88B029D6503}"/>
              </a:ext>
            </a:extLst>
          </p:cNvPr>
          <p:cNvCxnSpPr>
            <a:cxnSpLocks/>
          </p:cNvCxnSpPr>
          <p:nvPr/>
        </p:nvCxnSpPr>
        <p:spPr>
          <a:xfrm flipV="1">
            <a:off x="6792475" y="2682077"/>
            <a:ext cx="0" cy="7785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493BA4F-6CA1-1749-8DEF-907D657C82A8}"/>
              </a:ext>
            </a:extLst>
          </p:cNvPr>
          <p:cNvCxnSpPr/>
          <p:nvPr/>
        </p:nvCxnSpPr>
        <p:spPr>
          <a:xfrm>
            <a:off x="4961593" y="996127"/>
            <a:ext cx="0" cy="778523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0566FA4-7A0D-9347-9D4C-6667961C2B07}"/>
              </a:ext>
            </a:extLst>
          </p:cNvPr>
          <p:cNvCxnSpPr>
            <a:cxnSpLocks/>
          </p:cNvCxnSpPr>
          <p:nvPr/>
        </p:nvCxnSpPr>
        <p:spPr>
          <a:xfrm flipV="1">
            <a:off x="6787421" y="996127"/>
            <a:ext cx="0" cy="778524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1A8FA66B-4F4F-6341-B599-4D64AD97C0A9}"/>
              </a:ext>
            </a:extLst>
          </p:cNvPr>
          <p:cNvSpPr/>
          <p:nvPr/>
        </p:nvSpPr>
        <p:spPr>
          <a:xfrm>
            <a:off x="4530620" y="3467371"/>
            <a:ext cx="2771040" cy="369332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b="1" dirty="0">
                <a:solidFill>
                  <a:schemeClr val="tx1"/>
                </a:solidFill>
              </a:rPr>
              <a:t>Authenticator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6E3324E-4537-B443-A408-263E62032076}"/>
              </a:ext>
            </a:extLst>
          </p:cNvPr>
          <p:cNvCxnSpPr>
            <a:cxnSpLocks/>
          </p:cNvCxnSpPr>
          <p:nvPr/>
        </p:nvCxnSpPr>
        <p:spPr>
          <a:xfrm flipV="1">
            <a:off x="5457173" y="996127"/>
            <a:ext cx="0" cy="778524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4BB5431-8EB3-E940-8E58-C244A24ACCC5}"/>
              </a:ext>
            </a:extLst>
          </p:cNvPr>
          <p:cNvSpPr txBox="1"/>
          <p:nvPr/>
        </p:nvSpPr>
        <p:spPr>
          <a:xfrm>
            <a:off x="5435879" y="1218633"/>
            <a:ext cx="9893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b="1">
                <a:highlight>
                  <a:srgbClr val="FFFF00"/>
                </a:highlight>
              </a:rPr>
              <a:t>⓪</a:t>
            </a:r>
            <a:r>
              <a:rPr lang="en-US" altLang="ja-JP" sz="1200" b="1" dirty="0">
                <a:highlight>
                  <a:srgbClr val="FFFF00"/>
                </a:highlight>
              </a:rPr>
              <a:t> </a:t>
            </a:r>
            <a:r>
              <a:rPr lang="ja-JP" altLang="en-US" sz="1200" b="1">
                <a:highlight>
                  <a:srgbClr val="FFFF00"/>
                </a:highlight>
              </a:rPr>
              <a:t>登録要求</a:t>
            </a:r>
            <a:endParaRPr lang="en-JP" sz="1200" b="1" dirty="0">
              <a:highlight>
                <a:srgbClr val="FFFF00"/>
              </a:highlight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70ED225-BE02-A14C-91BF-816B734C1B44}"/>
              </a:ext>
            </a:extLst>
          </p:cNvPr>
          <p:cNvSpPr txBox="1"/>
          <p:nvPr/>
        </p:nvSpPr>
        <p:spPr>
          <a:xfrm>
            <a:off x="5002771" y="2116612"/>
            <a:ext cx="1853455" cy="276999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JP" sz="1200" b="1" dirty="0"/>
              <a:t>WebAuthn API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11681B5-1931-004B-9856-198305101D77}"/>
              </a:ext>
            </a:extLst>
          </p:cNvPr>
          <p:cNvSpPr txBox="1"/>
          <p:nvPr/>
        </p:nvSpPr>
        <p:spPr>
          <a:xfrm>
            <a:off x="2849719" y="2995222"/>
            <a:ext cx="21259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200" b="1" dirty="0">
                <a:solidFill>
                  <a:schemeClr val="bg2">
                    <a:lumMod val="90000"/>
                  </a:schemeClr>
                </a:solidFill>
              </a:rPr>
              <a:t>③Credential</a:t>
            </a:r>
            <a:r>
              <a:rPr lang="ja-JP" altLang="en-US" sz="1200" b="1">
                <a:solidFill>
                  <a:schemeClr val="bg2">
                    <a:lumMod val="90000"/>
                  </a:schemeClr>
                </a:solidFill>
              </a:rPr>
              <a:t>生成要求の送付</a:t>
            </a:r>
            <a:endParaRPr lang="en-JP" sz="1200" b="1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2733BE3-D5D4-0040-B084-BEF2BD1EE342}"/>
              </a:ext>
            </a:extLst>
          </p:cNvPr>
          <p:cNvSpPr txBox="1"/>
          <p:nvPr/>
        </p:nvSpPr>
        <p:spPr>
          <a:xfrm>
            <a:off x="7582285" y="1218633"/>
            <a:ext cx="26344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200" b="1" dirty="0">
                <a:solidFill>
                  <a:schemeClr val="bg2">
                    <a:lumMod val="90000"/>
                  </a:schemeClr>
                </a:solidFill>
              </a:rPr>
              <a:t>⑦ AuthenticatorAttestationResponse</a:t>
            </a:r>
          </a:p>
          <a:p>
            <a:r>
              <a:rPr lang="ja-JP" altLang="en-US" sz="1200" b="1">
                <a:solidFill>
                  <a:schemeClr val="bg2">
                    <a:lumMod val="90000"/>
                  </a:schemeClr>
                </a:solidFill>
              </a:rPr>
              <a:t>　  の送付</a:t>
            </a:r>
            <a:endParaRPr lang="en-JP" sz="1200" b="1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32BAFB0-CC41-7043-929D-41E53C4299CD}"/>
              </a:ext>
            </a:extLst>
          </p:cNvPr>
          <p:cNvSpPr txBox="1"/>
          <p:nvPr/>
        </p:nvSpPr>
        <p:spPr>
          <a:xfrm>
            <a:off x="1574667" y="2012954"/>
            <a:ext cx="3153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200" b="1" dirty="0">
                <a:solidFill>
                  <a:schemeClr val="bg2">
                    <a:lumMod val="90000"/>
                  </a:schemeClr>
                </a:solidFill>
              </a:rPr>
              <a:t>② </a:t>
            </a:r>
            <a:r>
              <a:rPr lang="en-US" altLang="ja-JP" sz="1200" b="1" dirty="0" err="1">
                <a:solidFill>
                  <a:schemeClr val="bg2">
                    <a:lumMod val="90000"/>
                  </a:schemeClr>
                </a:solidFill>
              </a:rPr>
              <a:t>PublicKeyCredentialCreationOption</a:t>
            </a:r>
            <a:r>
              <a:rPr lang="ja-JP" altLang="en-US" sz="1200" b="1">
                <a:solidFill>
                  <a:schemeClr val="bg2">
                    <a:lumMod val="90000"/>
                  </a:schemeClr>
                </a:solidFill>
              </a:rPr>
              <a:t>生成、</a:t>
            </a:r>
            <a:endParaRPr lang="en-US" altLang="ja-JP" sz="1200" b="1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ja-JP" altLang="en-US" sz="1200" b="1">
                <a:solidFill>
                  <a:schemeClr val="bg2">
                    <a:lumMod val="90000"/>
                  </a:schemeClr>
                </a:solidFill>
              </a:rPr>
              <a:t>　  認証器へ</a:t>
            </a:r>
            <a:r>
              <a:rPr lang="en-US" altLang="ja-JP" sz="1200" b="1" dirty="0">
                <a:solidFill>
                  <a:schemeClr val="bg2">
                    <a:lumMod val="90000"/>
                  </a:schemeClr>
                </a:solidFill>
              </a:rPr>
              <a:t>Credential</a:t>
            </a:r>
            <a:r>
              <a:rPr lang="ja-JP" altLang="en-US" sz="1200" b="1">
                <a:solidFill>
                  <a:schemeClr val="bg2">
                    <a:lumMod val="90000"/>
                  </a:schemeClr>
                </a:solidFill>
              </a:rPr>
              <a:t>生成要求</a:t>
            </a:r>
            <a:endParaRPr lang="en-JP" sz="1200" b="1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1269EB4-2697-534A-B26E-312359FF4FC5}"/>
              </a:ext>
            </a:extLst>
          </p:cNvPr>
          <p:cNvSpPr txBox="1"/>
          <p:nvPr/>
        </p:nvSpPr>
        <p:spPr>
          <a:xfrm>
            <a:off x="6981572" y="3963444"/>
            <a:ext cx="32079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200" b="1" dirty="0">
                <a:solidFill>
                  <a:schemeClr val="bg2">
                    <a:lumMod val="90000"/>
                  </a:schemeClr>
                </a:solidFill>
              </a:rPr>
              <a:t>④</a:t>
            </a:r>
            <a:r>
              <a:rPr lang="en-US" sz="1200" b="1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ja-JP" altLang="en-US" sz="1200" b="1">
                <a:solidFill>
                  <a:schemeClr val="bg2">
                    <a:lumMod val="90000"/>
                  </a:schemeClr>
                </a:solidFill>
              </a:rPr>
              <a:t>要求ユーザのローカル認証</a:t>
            </a:r>
            <a:r>
              <a:rPr lang="en-US" altLang="ja-JP" sz="1200" b="1" dirty="0">
                <a:solidFill>
                  <a:schemeClr val="bg2">
                    <a:lumMod val="90000"/>
                  </a:schemeClr>
                </a:solidFill>
              </a:rPr>
              <a:t>(PIN</a:t>
            </a:r>
            <a:r>
              <a:rPr lang="ja-JP" altLang="en-US" sz="1200" b="1">
                <a:solidFill>
                  <a:schemeClr val="bg2">
                    <a:lumMod val="90000"/>
                  </a:schemeClr>
                </a:solidFill>
              </a:rPr>
              <a:t>や指紋</a:t>
            </a:r>
            <a:r>
              <a:rPr lang="en-US" altLang="ja-JP" sz="1200" b="1" dirty="0">
                <a:solidFill>
                  <a:schemeClr val="bg2">
                    <a:lumMod val="90000"/>
                  </a:schemeClr>
                </a:solidFill>
              </a:rPr>
              <a:t>)</a:t>
            </a:r>
            <a:r>
              <a:rPr lang="ja-JP" altLang="en-US" sz="1200" b="1">
                <a:solidFill>
                  <a:schemeClr val="bg2">
                    <a:lumMod val="90000"/>
                  </a:schemeClr>
                </a:solidFill>
              </a:rPr>
              <a:t>、</a:t>
            </a:r>
            <a:br>
              <a:rPr lang="en-US" altLang="ja-JP" sz="1200" b="1" dirty="0">
                <a:solidFill>
                  <a:schemeClr val="bg2">
                    <a:lumMod val="90000"/>
                  </a:schemeClr>
                </a:solidFill>
              </a:rPr>
            </a:br>
            <a:r>
              <a:rPr lang="ja-JP" altLang="en-US" sz="1200" b="1">
                <a:solidFill>
                  <a:schemeClr val="bg2">
                    <a:lumMod val="90000"/>
                  </a:schemeClr>
                </a:solidFill>
              </a:rPr>
              <a:t>　  </a:t>
            </a:r>
            <a:r>
              <a:rPr lang="en-US" sz="1200" b="1" dirty="0">
                <a:solidFill>
                  <a:schemeClr val="bg2">
                    <a:lumMod val="90000"/>
                  </a:schemeClr>
                </a:solidFill>
              </a:rPr>
              <a:t>Credential Key Pair</a:t>
            </a:r>
            <a:r>
              <a:rPr lang="ja-JP" altLang="en-US" sz="1200" b="1">
                <a:solidFill>
                  <a:schemeClr val="bg2">
                    <a:lumMod val="90000"/>
                  </a:schemeClr>
                </a:solidFill>
              </a:rPr>
              <a:t>の新規生成・署名付与</a:t>
            </a:r>
            <a:endParaRPr lang="en-JP" sz="1200" b="1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A1A0A65-4FC6-7343-A487-93B65FE2AE12}"/>
              </a:ext>
            </a:extLst>
          </p:cNvPr>
          <p:cNvSpPr txBox="1"/>
          <p:nvPr/>
        </p:nvSpPr>
        <p:spPr>
          <a:xfrm>
            <a:off x="7669705" y="2975900"/>
            <a:ext cx="20040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2">
                    <a:lumMod val="90000"/>
                  </a:schemeClr>
                </a:solidFill>
              </a:rPr>
              <a:t>⑤ </a:t>
            </a:r>
            <a:r>
              <a:rPr lang="en-US" sz="1200" b="1" dirty="0" err="1">
                <a:solidFill>
                  <a:schemeClr val="bg2">
                    <a:lumMod val="90000"/>
                  </a:schemeClr>
                </a:solidFill>
              </a:rPr>
              <a:t>attestationObject</a:t>
            </a:r>
            <a:r>
              <a:rPr lang="ja-JP" altLang="en-US" sz="1200" b="1">
                <a:solidFill>
                  <a:schemeClr val="bg2">
                    <a:lumMod val="90000"/>
                  </a:schemeClr>
                </a:solidFill>
              </a:rPr>
              <a:t>の送付</a:t>
            </a:r>
            <a:endParaRPr lang="en-JP" sz="1200" b="1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B4378D1-3D72-0443-A137-64E51F2AEE9F}"/>
              </a:ext>
            </a:extLst>
          </p:cNvPr>
          <p:cNvSpPr txBox="1"/>
          <p:nvPr/>
        </p:nvSpPr>
        <p:spPr>
          <a:xfrm>
            <a:off x="7292182" y="2123346"/>
            <a:ext cx="16706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200" b="1" dirty="0">
                <a:solidFill>
                  <a:schemeClr val="bg2">
                    <a:lumMod val="90000"/>
                  </a:schemeClr>
                </a:solidFill>
              </a:rPr>
              <a:t>⑥ RP</a:t>
            </a:r>
            <a:r>
              <a:rPr lang="ja-JP" altLang="en-US" sz="1200" b="1">
                <a:solidFill>
                  <a:schemeClr val="bg2">
                    <a:lumMod val="90000"/>
                  </a:schemeClr>
                </a:solidFill>
              </a:rPr>
              <a:t>への応答の生成</a:t>
            </a:r>
            <a:endParaRPr lang="en-JP" sz="1200" b="1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4AD18DD-7940-D446-A3F4-E64DF3918033}"/>
              </a:ext>
            </a:extLst>
          </p:cNvPr>
          <p:cNvSpPr txBox="1"/>
          <p:nvPr/>
        </p:nvSpPr>
        <p:spPr>
          <a:xfrm>
            <a:off x="7994658" y="242550"/>
            <a:ext cx="2771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JP" sz="1200" b="1" dirty="0">
                <a:solidFill>
                  <a:schemeClr val="bg2">
                    <a:lumMod val="90000"/>
                  </a:schemeClr>
                </a:solidFill>
              </a:rPr>
              <a:t>⑧</a:t>
            </a:r>
            <a:r>
              <a:rPr lang="ja-JP" altLang="en-US" sz="1200" b="1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en-US" altLang="ja-JP" sz="1200" b="1" dirty="0" err="1">
                <a:solidFill>
                  <a:schemeClr val="bg2">
                    <a:lumMod val="90000"/>
                  </a:schemeClr>
                </a:solidFill>
              </a:rPr>
              <a:t>AttestationResponse</a:t>
            </a:r>
            <a:r>
              <a:rPr lang="ja-JP" altLang="en-US" sz="1200" b="1">
                <a:solidFill>
                  <a:schemeClr val="bg2">
                    <a:lumMod val="90000"/>
                  </a:schemeClr>
                </a:solidFill>
              </a:rPr>
              <a:t>の検証</a:t>
            </a:r>
            <a:endParaRPr lang="en-US" altLang="ja-JP" sz="1200" b="1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ja-JP" altLang="en-US" sz="1200" b="1">
                <a:solidFill>
                  <a:schemeClr val="bg2">
                    <a:lumMod val="90000"/>
                  </a:schemeClr>
                </a:solidFill>
              </a:rPr>
              <a:t>　  </a:t>
            </a:r>
            <a:r>
              <a:rPr lang="en-US" altLang="ja-JP" sz="1200" b="1" dirty="0">
                <a:solidFill>
                  <a:schemeClr val="bg2">
                    <a:lumMod val="90000"/>
                  </a:schemeClr>
                </a:solidFill>
              </a:rPr>
              <a:t>Attested</a:t>
            </a:r>
            <a:r>
              <a:rPr lang="ja-JP" altLang="en-US" sz="1200" b="1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en-US" altLang="ja-JP" sz="1200" b="1" dirty="0">
                <a:solidFill>
                  <a:schemeClr val="bg2">
                    <a:lumMod val="90000"/>
                  </a:schemeClr>
                </a:solidFill>
              </a:rPr>
              <a:t>Credential Public Key</a:t>
            </a:r>
          </a:p>
          <a:p>
            <a:r>
              <a:rPr lang="ja-JP" altLang="en-US" sz="1200" b="1">
                <a:solidFill>
                  <a:schemeClr val="bg2">
                    <a:lumMod val="90000"/>
                  </a:schemeClr>
                </a:solidFill>
              </a:rPr>
              <a:t>　  の登録</a:t>
            </a:r>
            <a:endParaRPr lang="en-JP" sz="1200" b="1" dirty="0">
              <a:solidFill>
                <a:schemeClr val="bg2">
                  <a:lumMod val="90000"/>
                </a:schemeClr>
              </a:solidFill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A66662D6-03CB-AB4A-87F8-3041B46166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0619" y="3956613"/>
            <a:ext cx="407646" cy="407646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969BED74-38CB-4148-881C-135F38EE66F3}"/>
              </a:ext>
            </a:extLst>
          </p:cNvPr>
          <p:cNvSpPr txBox="1"/>
          <p:nvPr/>
        </p:nvSpPr>
        <p:spPr>
          <a:xfrm>
            <a:off x="4836191" y="3937811"/>
            <a:ext cx="83869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100" b="1" dirty="0"/>
              <a:t>Credential</a:t>
            </a:r>
          </a:p>
          <a:p>
            <a:pPr algn="ctr"/>
            <a:r>
              <a:rPr lang="en-US" altLang="ja-JP" sz="1100" b="1" dirty="0"/>
              <a:t>Private key</a:t>
            </a:r>
            <a:endParaRPr lang="en-JP" sz="1100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35EA6E4-C0ED-A74A-B366-C5D526D7F5B8}"/>
              </a:ext>
            </a:extLst>
          </p:cNvPr>
          <p:cNvSpPr txBox="1"/>
          <p:nvPr/>
        </p:nvSpPr>
        <p:spPr>
          <a:xfrm>
            <a:off x="6190972" y="3944992"/>
            <a:ext cx="79060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100" b="1" dirty="0"/>
              <a:t>Credential</a:t>
            </a:r>
            <a:br>
              <a:rPr lang="en-US" altLang="ja-JP" sz="1100" b="1" dirty="0"/>
            </a:br>
            <a:r>
              <a:rPr lang="en-US" altLang="ja-JP" sz="1100" b="1" dirty="0"/>
              <a:t>Public Key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CB4927AA-DF97-6D42-ADF2-DF1B7FD806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1831" y="4219422"/>
            <a:ext cx="539141" cy="1259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/>
            </a:solidFill>
          </a:ln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9DE219C0-1324-D14E-BEE1-126EAD00A6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65474" y="3940076"/>
            <a:ext cx="342327" cy="342327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13FE219C-F4FA-D246-B8A9-C2B23B2AA6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4038" y="3126189"/>
            <a:ext cx="539141" cy="1259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/>
            </a:solidFill>
          </a:ln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87D8CD30-CDB4-7443-8D5E-BCAD0212B0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17681" y="2846843"/>
            <a:ext cx="342327" cy="342327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0A7198CA-4B04-8A48-8DD7-0DA6BDAE65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6766" y="1436908"/>
            <a:ext cx="539141" cy="1259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/>
            </a:solidFill>
          </a:ln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B4C08914-B8A6-EE4F-A8A8-DB6EE1319D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10409" y="1157562"/>
            <a:ext cx="342327" cy="342327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96162302-A3B6-5041-9523-E359CB3F20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1229" y="431764"/>
            <a:ext cx="539141" cy="1259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/>
            </a:solidFill>
          </a:ln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8030818F-769D-5947-BEBC-9365317D02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84872" y="152418"/>
            <a:ext cx="342327" cy="34232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BBB916A-07E1-934E-8172-CA95599A153E}"/>
              </a:ext>
            </a:extLst>
          </p:cNvPr>
          <p:cNvSpPr txBox="1"/>
          <p:nvPr/>
        </p:nvSpPr>
        <p:spPr>
          <a:xfrm rot="19887843">
            <a:off x="5754212" y="61925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>
                <a:solidFill>
                  <a:srgbClr val="FF0000"/>
                </a:solidFill>
                <a:latin typeface="Phosphate Inline" panose="02000506050000020004" pitchFamily="2" charset="77"/>
                <a:cs typeface="Phosphate Inline" panose="02000506050000020004" pitchFamily="2" charset="77"/>
              </a:rPr>
              <a:t>OK !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72EDD9D-066A-2548-8313-FAC76D0C3B0C}"/>
              </a:ext>
            </a:extLst>
          </p:cNvPr>
          <p:cNvSpPr txBox="1"/>
          <p:nvPr/>
        </p:nvSpPr>
        <p:spPr>
          <a:xfrm>
            <a:off x="2196176" y="1157877"/>
            <a:ext cx="25548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200" b="1" dirty="0">
                <a:highlight>
                  <a:srgbClr val="FFFF00"/>
                </a:highlight>
              </a:rPr>
              <a:t>①</a:t>
            </a:r>
            <a:r>
              <a:rPr lang="ja-JP" altLang="en-US" sz="1200" b="1">
                <a:highlight>
                  <a:srgbClr val="FFFF00"/>
                </a:highlight>
              </a:rPr>
              <a:t> </a:t>
            </a:r>
            <a:r>
              <a:rPr lang="en-US" altLang="ja-JP" sz="1200" b="1" dirty="0">
                <a:highlight>
                  <a:srgbClr val="FFFF00"/>
                </a:highlight>
              </a:rPr>
              <a:t>Credential</a:t>
            </a:r>
            <a:r>
              <a:rPr lang="ja-JP" altLang="en-US" sz="1200" b="1">
                <a:highlight>
                  <a:srgbClr val="FFFF00"/>
                </a:highlight>
              </a:rPr>
              <a:t> </a:t>
            </a:r>
            <a:r>
              <a:rPr lang="en-US" altLang="ja-JP" sz="1200" b="1" dirty="0">
                <a:highlight>
                  <a:srgbClr val="FFFF00"/>
                </a:highlight>
              </a:rPr>
              <a:t>Key Pair</a:t>
            </a:r>
            <a:r>
              <a:rPr lang="ja-JP" altLang="en-US" sz="1200" b="1">
                <a:highlight>
                  <a:srgbClr val="FFFF00"/>
                </a:highlight>
              </a:rPr>
              <a:t>生成のための</a:t>
            </a:r>
            <a:endParaRPr lang="en-US" altLang="ja-JP" sz="1200" b="1" dirty="0">
              <a:highlight>
                <a:srgbClr val="FFFF00"/>
              </a:highlight>
            </a:endParaRPr>
          </a:p>
          <a:p>
            <a:r>
              <a:rPr lang="ja-JP" altLang="en-US" sz="1200" b="1">
                <a:highlight>
                  <a:srgbClr val="FFFF00"/>
                </a:highlight>
              </a:rPr>
              <a:t>　  パラメータ送付</a:t>
            </a:r>
            <a:endParaRPr lang="en-JP" sz="1200" b="1" dirty="0">
              <a:highlight>
                <a:srgbClr val="FFFF00"/>
              </a:highlight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DB5ED0B6-4820-4D4F-8AF4-ABB95062311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01065" y="4448091"/>
            <a:ext cx="365725" cy="369332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16C986BB-7D2F-8446-B1A6-A1AFCCA2727A}"/>
              </a:ext>
            </a:extLst>
          </p:cNvPr>
          <p:cNvSpPr txBox="1"/>
          <p:nvPr/>
        </p:nvSpPr>
        <p:spPr>
          <a:xfrm>
            <a:off x="7016691" y="4470959"/>
            <a:ext cx="84991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100" b="1" dirty="0"/>
              <a:t>Attestation</a:t>
            </a:r>
          </a:p>
          <a:p>
            <a:pPr algn="ctr"/>
            <a:r>
              <a:rPr lang="en-US" altLang="ja-JP" sz="1100" b="1" dirty="0"/>
              <a:t>Private key</a:t>
            </a:r>
            <a:endParaRPr lang="en-JP" sz="1100" b="1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5B824FA-1EA1-AB45-9DC4-5B4E2F38E0A6}"/>
              </a:ext>
            </a:extLst>
          </p:cNvPr>
          <p:cNvCxnSpPr>
            <a:cxnSpLocks/>
          </p:cNvCxnSpPr>
          <p:nvPr/>
        </p:nvCxnSpPr>
        <p:spPr>
          <a:xfrm flipH="1" flipV="1">
            <a:off x="6281832" y="4343591"/>
            <a:ext cx="363366" cy="2658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4DB0C824-39F1-544D-A434-4FD89AA7235C}"/>
              </a:ext>
            </a:extLst>
          </p:cNvPr>
          <p:cNvSpPr txBox="1"/>
          <p:nvPr/>
        </p:nvSpPr>
        <p:spPr>
          <a:xfrm>
            <a:off x="6181435" y="4436207"/>
            <a:ext cx="4523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200" b="1" dirty="0"/>
              <a:t>Sign</a:t>
            </a: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9599907E-5C26-4843-89CE-22C2E0F8457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94658" y="4456012"/>
            <a:ext cx="363367" cy="454014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5E3DC3BE-6ACD-3946-BEA2-9A6740050CD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53805" y="4557176"/>
            <a:ext cx="256850" cy="256850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A0ABF116-B7F4-F04C-905F-F48AA3D1B0D5}"/>
              </a:ext>
            </a:extLst>
          </p:cNvPr>
          <p:cNvSpPr txBox="1"/>
          <p:nvPr/>
        </p:nvSpPr>
        <p:spPr>
          <a:xfrm>
            <a:off x="8320747" y="4462676"/>
            <a:ext cx="84991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100" b="1" dirty="0"/>
              <a:t>Attestation</a:t>
            </a:r>
          </a:p>
          <a:p>
            <a:pPr algn="ctr"/>
            <a:r>
              <a:rPr lang="en-US" altLang="ja-JP" sz="1100" b="1" dirty="0"/>
              <a:t>Certificate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460E12BF-2D02-194C-A628-6675B38CE42B}"/>
              </a:ext>
            </a:extLst>
          </p:cNvPr>
          <p:cNvGrpSpPr/>
          <p:nvPr/>
        </p:nvGrpSpPr>
        <p:grpSpPr>
          <a:xfrm>
            <a:off x="7316087" y="2871960"/>
            <a:ext cx="363367" cy="454014"/>
            <a:chOff x="8147058" y="4608412"/>
            <a:chExt cx="363367" cy="454014"/>
          </a:xfrm>
        </p:grpSpPr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BE1618A7-23F0-E042-BB2D-FFC567242BB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147058" y="4608412"/>
              <a:ext cx="363367" cy="454014"/>
            </a:xfrm>
            <a:prstGeom prst="rect">
              <a:avLst/>
            </a:prstGeom>
          </p:spPr>
        </p:pic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6EC33DE6-C722-704E-A0CF-BA1CABEE217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206205" y="4709576"/>
              <a:ext cx="256850" cy="25685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67E6E98F-6089-0B4A-A20F-22BA480A9281}"/>
              </a:ext>
            </a:extLst>
          </p:cNvPr>
          <p:cNvGrpSpPr/>
          <p:nvPr/>
        </p:nvGrpSpPr>
        <p:grpSpPr>
          <a:xfrm>
            <a:off x="7269971" y="1181066"/>
            <a:ext cx="363367" cy="454014"/>
            <a:chOff x="8147058" y="4608412"/>
            <a:chExt cx="363367" cy="454014"/>
          </a:xfrm>
        </p:grpSpPr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5BD1F38A-B387-E948-90D4-7275CB6D38C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147058" y="4608412"/>
              <a:ext cx="363367" cy="454014"/>
            </a:xfrm>
            <a:prstGeom prst="rect">
              <a:avLst/>
            </a:prstGeom>
          </p:spPr>
        </p:pic>
        <p:pic>
          <p:nvPicPr>
            <p:cNvPr id="57" name="Picture 56">
              <a:extLst>
                <a:ext uri="{FF2B5EF4-FFF2-40B4-BE49-F238E27FC236}">
                  <a16:creationId xmlns:a16="http://schemas.microsoft.com/office/drawing/2014/main" id="{B9D38857-4C00-1542-B4FC-32E3A9C9FC6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206205" y="4709576"/>
              <a:ext cx="256850" cy="256850"/>
            </a:xfrm>
            <a:prstGeom prst="rect">
              <a:avLst/>
            </a:prstGeom>
          </p:spPr>
        </p:pic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FE86200A-496E-934F-B729-EB4A6EB8A7BC}"/>
              </a:ext>
            </a:extLst>
          </p:cNvPr>
          <p:cNvGrpSpPr/>
          <p:nvPr/>
        </p:nvGrpSpPr>
        <p:grpSpPr>
          <a:xfrm>
            <a:off x="6874523" y="266338"/>
            <a:ext cx="363367" cy="454014"/>
            <a:chOff x="8147058" y="4608412"/>
            <a:chExt cx="363367" cy="454014"/>
          </a:xfrm>
        </p:grpSpPr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9F4D96E3-FEDB-9449-A916-90F5C097443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147058" y="4608412"/>
              <a:ext cx="363367" cy="454014"/>
            </a:xfrm>
            <a:prstGeom prst="rect">
              <a:avLst/>
            </a:prstGeom>
          </p:spPr>
        </p:pic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73951FB8-0107-B740-97D9-98DF091EA12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206205" y="4709576"/>
              <a:ext cx="256850" cy="256850"/>
            </a:xfrm>
            <a:prstGeom prst="rect">
              <a:avLst/>
            </a:prstGeom>
          </p:spPr>
        </p:pic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54F5C2DA-3B4A-A347-B6D5-5991D8A71CD0}"/>
              </a:ext>
            </a:extLst>
          </p:cNvPr>
          <p:cNvSpPr txBox="1"/>
          <p:nvPr/>
        </p:nvSpPr>
        <p:spPr>
          <a:xfrm>
            <a:off x="6278413" y="247414"/>
            <a:ext cx="7051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200" b="1" dirty="0"/>
              <a:t>Validate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A385CD2A-94F3-6243-B2D0-873F554AC4EE}"/>
              </a:ext>
            </a:extLst>
          </p:cNvPr>
          <p:cNvCxnSpPr>
            <a:cxnSpLocks/>
            <a:stCxn id="59" idx="1"/>
            <a:endCxn id="46" idx="3"/>
          </p:cNvCxnSpPr>
          <p:nvPr/>
        </p:nvCxnSpPr>
        <p:spPr>
          <a:xfrm flipH="1">
            <a:off x="6310370" y="493345"/>
            <a:ext cx="564153" cy="1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702B255F-1B37-6D45-B2C7-CF487B819378}"/>
              </a:ext>
            </a:extLst>
          </p:cNvPr>
          <p:cNvSpPr txBox="1"/>
          <p:nvPr/>
        </p:nvSpPr>
        <p:spPr>
          <a:xfrm>
            <a:off x="7283936" y="264081"/>
            <a:ext cx="10075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200" b="1" dirty="0"/>
              <a:t>Validate</a:t>
            </a:r>
          </a:p>
          <a:p>
            <a:r>
              <a:rPr lang="en-US" sz="1200" b="1" dirty="0"/>
              <a:t>by root cert. </a:t>
            </a:r>
            <a:endParaRPr lang="en-JP" sz="1200" b="1" dirty="0"/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ED7BAF21-6B0E-EF4E-816E-E8C9241C976A}"/>
              </a:ext>
            </a:extLst>
          </p:cNvPr>
          <p:cNvCxnSpPr>
            <a:cxnSpLocks/>
          </p:cNvCxnSpPr>
          <p:nvPr/>
        </p:nvCxnSpPr>
        <p:spPr>
          <a:xfrm flipH="1" flipV="1">
            <a:off x="7240655" y="492560"/>
            <a:ext cx="640319" cy="7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14785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BB16E77-4C5A-EE4B-8951-017E2E34B2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8971" y="3382023"/>
            <a:ext cx="548837" cy="548837"/>
          </a:xfrm>
          <a:prstGeom prst="rect">
            <a:avLst/>
          </a:prstGeom>
        </p:spPr>
      </p:pic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DE13ECB7-BAE5-AE44-B6FA-E837ED650D36}"/>
              </a:ext>
            </a:extLst>
          </p:cNvPr>
          <p:cNvSpPr/>
          <p:nvPr/>
        </p:nvSpPr>
        <p:spPr>
          <a:xfrm>
            <a:off x="4530619" y="1796167"/>
            <a:ext cx="2771041" cy="369332"/>
          </a:xfrm>
          <a:prstGeom prst="round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Web App</a:t>
            </a:r>
            <a:endParaRPr lang="en-JP" b="1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EC16796-AA12-7642-9453-F8A3E98CA0F1}"/>
              </a:ext>
            </a:extLst>
          </p:cNvPr>
          <p:cNvSpPr/>
          <p:nvPr/>
        </p:nvSpPr>
        <p:spPr>
          <a:xfrm>
            <a:off x="4530619" y="2323503"/>
            <a:ext cx="2771041" cy="36933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Browser</a:t>
            </a:r>
            <a:endParaRPr lang="en-JP" b="1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667C2817-EB5F-234E-B260-12E87E4C5165}"/>
              </a:ext>
            </a:extLst>
          </p:cNvPr>
          <p:cNvSpPr/>
          <p:nvPr/>
        </p:nvSpPr>
        <p:spPr>
          <a:xfrm>
            <a:off x="4530619" y="626795"/>
            <a:ext cx="2771041" cy="369332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Relying Party</a:t>
            </a:r>
            <a:r>
              <a:rPr lang="ja-JP" altLang="en-US" b="1"/>
              <a:t> </a:t>
            </a:r>
            <a:r>
              <a:rPr lang="en-US" altLang="ja-JP" b="1" dirty="0"/>
              <a:t>(RP)</a:t>
            </a:r>
            <a:endParaRPr lang="en-JP" b="1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3E40130-3BED-B941-88CF-D1299972173E}"/>
              </a:ext>
            </a:extLst>
          </p:cNvPr>
          <p:cNvCxnSpPr/>
          <p:nvPr/>
        </p:nvCxnSpPr>
        <p:spPr>
          <a:xfrm>
            <a:off x="4961593" y="2709706"/>
            <a:ext cx="0" cy="77852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E3EB259-E7FF-D047-8D6B-D88B029D6503}"/>
              </a:ext>
            </a:extLst>
          </p:cNvPr>
          <p:cNvCxnSpPr>
            <a:cxnSpLocks/>
          </p:cNvCxnSpPr>
          <p:nvPr/>
        </p:nvCxnSpPr>
        <p:spPr>
          <a:xfrm flipV="1">
            <a:off x="6792475" y="2682077"/>
            <a:ext cx="0" cy="7785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493BA4F-6CA1-1749-8DEF-907D657C82A8}"/>
              </a:ext>
            </a:extLst>
          </p:cNvPr>
          <p:cNvCxnSpPr/>
          <p:nvPr/>
        </p:nvCxnSpPr>
        <p:spPr>
          <a:xfrm>
            <a:off x="4961593" y="996127"/>
            <a:ext cx="0" cy="778523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0566FA4-7A0D-9347-9D4C-6667961C2B07}"/>
              </a:ext>
            </a:extLst>
          </p:cNvPr>
          <p:cNvCxnSpPr>
            <a:cxnSpLocks/>
          </p:cNvCxnSpPr>
          <p:nvPr/>
        </p:nvCxnSpPr>
        <p:spPr>
          <a:xfrm flipV="1">
            <a:off x="6787421" y="996127"/>
            <a:ext cx="0" cy="778524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1A8FA66B-4F4F-6341-B599-4D64AD97C0A9}"/>
              </a:ext>
            </a:extLst>
          </p:cNvPr>
          <p:cNvSpPr/>
          <p:nvPr/>
        </p:nvSpPr>
        <p:spPr>
          <a:xfrm>
            <a:off x="4530620" y="3467371"/>
            <a:ext cx="2771040" cy="369332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b="1" dirty="0">
                <a:solidFill>
                  <a:schemeClr val="tx1"/>
                </a:solidFill>
              </a:rPr>
              <a:t>Authenticator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6E3324E-4537-B443-A408-263E62032076}"/>
              </a:ext>
            </a:extLst>
          </p:cNvPr>
          <p:cNvCxnSpPr>
            <a:cxnSpLocks/>
          </p:cNvCxnSpPr>
          <p:nvPr/>
        </p:nvCxnSpPr>
        <p:spPr>
          <a:xfrm flipV="1">
            <a:off x="5457173" y="996127"/>
            <a:ext cx="0" cy="778524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4BB5431-8EB3-E940-8E58-C244A24ACCC5}"/>
              </a:ext>
            </a:extLst>
          </p:cNvPr>
          <p:cNvSpPr txBox="1"/>
          <p:nvPr/>
        </p:nvSpPr>
        <p:spPr>
          <a:xfrm>
            <a:off x="5435879" y="1218633"/>
            <a:ext cx="9893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b="1">
                <a:solidFill>
                  <a:schemeClr val="bg2">
                    <a:lumMod val="90000"/>
                  </a:schemeClr>
                </a:solidFill>
              </a:rPr>
              <a:t>⓪</a:t>
            </a:r>
            <a:r>
              <a:rPr lang="en-US" altLang="ja-JP" sz="1200" b="1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ja-JP" altLang="en-US" sz="1200" b="1">
                <a:solidFill>
                  <a:schemeClr val="bg2">
                    <a:lumMod val="90000"/>
                  </a:schemeClr>
                </a:solidFill>
              </a:rPr>
              <a:t>登録要求</a:t>
            </a:r>
            <a:endParaRPr lang="en-JP" sz="1200" b="1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70ED225-BE02-A14C-91BF-816B734C1B44}"/>
              </a:ext>
            </a:extLst>
          </p:cNvPr>
          <p:cNvSpPr txBox="1"/>
          <p:nvPr/>
        </p:nvSpPr>
        <p:spPr>
          <a:xfrm>
            <a:off x="5002771" y="2116612"/>
            <a:ext cx="1853455" cy="276999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JP" sz="1200" b="1" dirty="0"/>
              <a:t>WebAuthn API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11681B5-1931-004B-9856-198305101D77}"/>
              </a:ext>
            </a:extLst>
          </p:cNvPr>
          <p:cNvSpPr txBox="1"/>
          <p:nvPr/>
        </p:nvSpPr>
        <p:spPr>
          <a:xfrm>
            <a:off x="2849719" y="2995222"/>
            <a:ext cx="21259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200" b="1" dirty="0">
                <a:highlight>
                  <a:srgbClr val="FFFF00"/>
                </a:highlight>
              </a:rPr>
              <a:t>③Credential</a:t>
            </a:r>
            <a:r>
              <a:rPr lang="ja-JP" altLang="en-US" sz="1200" b="1">
                <a:highlight>
                  <a:srgbClr val="FFFF00"/>
                </a:highlight>
              </a:rPr>
              <a:t>生成要求の送付</a:t>
            </a:r>
            <a:endParaRPr lang="en-JP" sz="1200" b="1" dirty="0">
              <a:highlight>
                <a:srgbClr val="FFFF00"/>
              </a:highlight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2733BE3-D5D4-0040-B084-BEF2BD1EE342}"/>
              </a:ext>
            </a:extLst>
          </p:cNvPr>
          <p:cNvSpPr txBox="1"/>
          <p:nvPr/>
        </p:nvSpPr>
        <p:spPr>
          <a:xfrm>
            <a:off x="7582285" y="1218633"/>
            <a:ext cx="26344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200" b="1" dirty="0">
                <a:solidFill>
                  <a:schemeClr val="bg2">
                    <a:lumMod val="90000"/>
                  </a:schemeClr>
                </a:solidFill>
              </a:rPr>
              <a:t>⑦ AuthenticatorAttestationResponse</a:t>
            </a:r>
          </a:p>
          <a:p>
            <a:r>
              <a:rPr lang="ja-JP" altLang="en-US" sz="1200" b="1">
                <a:solidFill>
                  <a:schemeClr val="bg2">
                    <a:lumMod val="90000"/>
                  </a:schemeClr>
                </a:solidFill>
              </a:rPr>
              <a:t>　  の送付</a:t>
            </a:r>
            <a:endParaRPr lang="en-JP" sz="1200" b="1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32BAFB0-CC41-7043-929D-41E53C4299CD}"/>
              </a:ext>
            </a:extLst>
          </p:cNvPr>
          <p:cNvSpPr txBox="1"/>
          <p:nvPr/>
        </p:nvSpPr>
        <p:spPr>
          <a:xfrm>
            <a:off x="1574667" y="2012954"/>
            <a:ext cx="3153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200" b="1" dirty="0">
                <a:highlight>
                  <a:srgbClr val="FFFF00"/>
                </a:highlight>
              </a:rPr>
              <a:t>② </a:t>
            </a:r>
            <a:r>
              <a:rPr lang="en-US" altLang="ja-JP" sz="1200" b="1" dirty="0" err="1">
                <a:highlight>
                  <a:srgbClr val="FFFF00"/>
                </a:highlight>
              </a:rPr>
              <a:t>PublicKeyCredentialCreationOption</a:t>
            </a:r>
            <a:r>
              <a:rPr lang="ja-JP" altLang="en-US" sz="1200" b="1">
                <a:highlight>
                  <a:srgbClr val="FFFF00"/>
                </a:highlight>
              </a:rPr>
              <a:t>生成、</a:t>
            </a:r>
            <a:endParaRPr lang="en-US" altLang="ja-JP" sz="1200" b="1" dirty="0">
              <a:highlight>
                <a:srgbClr val="FFFF00"/>
              </a:highlight>
            </a:endParaRPr>
          </a:p>
          <a:p>
            <a:r>
              <a:rPr lang="ja-JP" altLang="en-US" sz="1200" b="1">
                <a:highlight>
                  <a:srgbClr val="FFFF00"/>
                </a:highlight>
              </a:rPr>
              <a:t>　  認証器へ</a:t>
            </a:r>
            <a:r>
              <a:rPr lang="en-US" altLang="ja-JP" sz="1200" b="1" dirty="0">
                <a:highlight>
                  <a:srgbClr val="FFFF00"/>
                </a:highlight>
              </a:rPr>
              <a:t>Credential</a:t>
            </a:r>
            <a:r>
              <a:rPr lang="ja-JP" altLang="en-US" sz="1200" b="1">
                <a:highlight>
                  <a:srgbClr val="FFFF00"/>
                </a:highlight>
              </a:rPr>
              <a:t>生成要求</a:t>
            </a:r>
            <a:endParaRPr lang="en-JP" sz="1200" b="1" dirty="0">
              <a:highlight>
                <a:srgbClr val="FFFF00"/>
              </a:highlight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1269EB4-2697-534A-B26E-312359FF4FC5}"/>
              </a:ext>
            </a:extLst>
          </p:cNvPr>
          <p:cNvSpPr txBox="1"/>
          <p:nvPr/>
        </p:nvSpPr>
        <p:spPr>
          <a:xfrm>
            <a:off x="6981572" y="3963444"/>
            <a:ext cx="32079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200" b="1" dirty="0">
                <a:solidFill>
                  <a:schemeClr val="bg2">
                    <a:lumMod val="90000"/>
                  </a:schemeClr>
                </a:solidFill>
              </a:rPr>
              <a:t>④</a:t>
            </a:r>
            <a:r>
              <a:rPr lang="en-US" sz="1200" b="1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ja-JP" altLang="en-US" sz="1200" b="1">
                <a:solidFill>
                  <a:schemeClr val="bg2">
                    <a:lumMod val="90000"/>
                  </a:schemeClr>
                </a:solidFill>
              </a:rPr>
              <a:t>要求ユーザのローカル認証</a:t>
            </a:r>
            <a:r>
              <a:rPr lang="en-US" altLang="ja-JP" sz="1200" b="1" dirty="0">
                <a:solidFill>
                  <a:schemeClr val="bg2">
                    <a:lumMod val="90000"/>
                  </a:schemeClr>
                </a:solidFill>
              </a:rPr>
              <a:t>(PIN</a:t>
            </a:r>
            <a:r>
              <a:rPr lang="ja-JP" altLang="en-US" sz="1200" b="1">
                <a:solidFill>
                  <a:schemeClr val="bg2">
                    <a:lumMod val="90000"/>
                  </a:schemeClr>
                </a:solidFill>
              </a:rPr>
              <a:t>や指紋</a:t>
            </a:r>
            <a:r>
              <a:rPr lang="en-US" altLang="ja-JP" sz="1200" b="1" dirty="0">
                <a:solidFill>
                  <a:schemeClr val="bg2">
                    <a:lumMod val="90000"/>
                  </a:schemeClr>
                </a:solidFill>
              </a:rPr>
              <a:t>)</a:t>
            </a:r>
            <a:r>
              <a:rPr lang="ja-JP" altLang="en-US" sz="1200" b="1">
                <a:solidFill>
                  <a:schemeClr val="bg2">
                    <a:lumMod val="90000"/>
                  </a:schemeClr>
                </a:solidFill>
              </a:rPr>
              <a:t>、</a:t>
            </a:r>
            <a:br>
              <a:rPr lang="en-US" altLang="ja-JP" sz="1200" b="1" dirty="0">
                <a:solidFill>
                  <a:schemeClr val="bg2">
                    <a:lumMod val="90000"/>
                  </a:schemeClr>
                </a:solidFill>
              </a:rPr>
            </a:br>
            <a:r>
              <a:rPr lang="ja-JP" altLang="en-US" sz="1200" b="1">
                <a:solidFill>
                  <a:schemeClr val="bg2">
                    <a:lumMod val="90000"/>
                  </a:schemeClr>
                </a:solidFill>
              </a:rPr>
              <a:t>　  </a:t>
            </a:r>
            <a:r>
              <a:rPr lang="en-US" sz="1200" b="1" dirty="0">
                <a:solidFill>
                  <a:schemeClr val="bg2">
                    <a:lumMod val="90000"/>
                  </a:schemeClr>
                </a:solidFill>
              </a:rPr>
              <a:t>Credential Key Pair</a:t>
            </a:r>
            <a:r>
              <a:rPr lang="ja-JP" altLang="en-US" sz="1200" b="1">
                <a:solidFill>
                  <a:schemeClr val="bg2">
                    <a:lumMod val="90000"/>
                  </a:schemeClr>
                </a:solidFill>
              </a:rPr>
              <a:t>の新規生成・署名付与</a:t>
            </a:r>
            <a:endParaRPr lang="en-JP" sz="1200" b="1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A1A0A65-4FC6-7343-A487-93B65FE2AE12}"/>
              </a:ext>
            </a:extLst>
          </p:cNvPr>
          <p:cNvSpPr txBox="1"/>
          <p:nvPr/>
        </p:nvSpPr>
        <p:spPr>
          <a:xfrm>
            <a:off x="7669705" y="2975900"/>
            <a:ext cx="20040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2">
                    <a:lumMod val="90000"/>
                  </a:schemeClr>
                </a:solidFill>
              </a:rPr>
              <a:t>⑤ </a:t>
            </a:r>
            <a:r>
              <a:rPr lang="en-US" sz="1200" b="1" dirty="0" err="1">
                <a:solidFill>
                  <a:schemeClr val="bg2">
                    <a:lumMod val="90000"/>
                  </a:schemeClr>
                </a:solidFill>
              </a:rPr>
              <a:t>attestationObject</a:t>
            </a:r>
            <a:r>
              <a:rPr lang="ja-JP" altLang="en-US" sz="1200" b="1">
                <a:solidFill>
                  <a:schemeClr val="bg2">
                    <a:lumMod val="90000"/>
                  </a:schemeClr>
                </a:solidFill>
              </a:rPr>
              <a:t>の送付</a:t>
            </a:r>
            <a:endParaRPr lang="en-JP" sz="1200" b="1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B4378D1-3D72-0443-A137-64E51F2AEE9F}"/>
              </a:ext>
            </a:extLst>
          </p:cNvPr>
          <p:cNvSpPr txBox="1"/>
          <p:nvPr/>
        </p:nvSpPr>
        <p:spPr>
          <a:xfrm>
            <a:off x="7292182" y="2123346"/>
            <a:ext cx="16706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200" b="1" dirty="0">
                <a:solidFill>
                  <a:schemeClr val="bg2">
                    <a:lumMod val="90000"/>
                  </a:schemeClr>
                </a:solidFill>
              </a:rPr>
              <a:t>⑥ RP</a:t>
            </a:r>
            <a:r>
              <a:rPr lang="ja-JP" altLang="en-US" sz="1200" b="1">
                <a:solidFill>
                  <a:schemeClr val="bg2">
                    <a:lumMod val="90000"/>
                  </a:schemeClr>
                </a:solidFill>
              </a:rPr>
              <a:t>への応答の生成</a:t>
            </a:r>
            <a:endParaRPr lang="en-JP" sz="1200" b="1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4AD18DD-7940-D446-A3F4-E64DF3918033}"/>
              </a:ext>
            </a:extLst>
          </p:cNvPr>
          <p:cNvSpPr txBox="1"/>
          <p:nvPr/>
        </p:nvSpPr>
        <p:spPr>
          <a:xfrm>
            <a:off x="7994658" y="242550"/>
            <a:ext cx="2771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JP" sz="1200" b="1" dirty="0">
                <a:solidFill>
                  <a:schemeClr val="bg2">
                    <a:lumMod val="90000"/>
                  </a:schemeClr>
                </a:solidFill>
              </a:rPr>
              <a:t>⑧</a:t>
            </a:r>
            <a:r>
              <a:rPr lang="ja-JP" altLang="en-US" sz="1200" b="1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en-US" altLang="ja-JP" sz="1200" b="1" dirty="0" err="1">
                <a:solidFill>
                  <a:schemeClr val="bg2">
                    <a:lumMod val="90000"/>
                  </a:schemeClr>
                </a:solidFill>
              </a:rPr>
              <a:t>AttestationResponse</a:t>
            </a:r>
            <a:r>
              <a:rPr lang="ja-JP" altLang="en-US" sz="1200" b="1">
                <a:solidFill>
                  <a:schemeClr val="bg2">
                    <a:lumMod val="90000"/>
                  </a:schemeClr>
                </a:solidFill>
              </a:rPr>
              <a:t>の検証</a:t>
            </a:r>
            <a:endParaRPr lang="en-US" altLang="ja-JP" sz="1200" b="1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ja-JP" altLang="en-US" sz="1200" b="1">
                <a:solidFill>
                  <a:schemeClr val="bg2">
                    <a:lumMod val="90000"/>
                  </a:schemeClr>
                </a:solidFill>
              </a:rPr>
              <a:t>　  </a:t>
            </a:r>
            <a:r>
              <a:rPr lang="en-US" altLang="ja-JP" sz="1200" b="1" dirty="0">
                <a:solidFill>
                  <a:schemeClr val="bg2">
                    <a:lumMod val="90000"/>
                  </a:schemeClr>
                </a:solidFill>
              </a:rPr>
              <a:t>Attested</a:t>
            </a:r>
            <a:r>
              <a:rPr lang="ja-JP" altLang="en-US" sz="1200" b="1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en-US" altLang="ja-JP" sz="1200" b="1" dirty="0">
                <a:solidFill>
                  <a:schemeClr val="bg2">
                    <a:lumMod val="90000"/>
                  </a:schemeClr>
                </a:solidFill>
              </a:rPr>
              <a:t>Credential Public Key</a:t>
            </a:r>
          </a:p>
          <a:p>
            <a:r>
              <a:rPr lang="ja-JP" altLang="en-US" sz="1200" b="1">
                <a:solidFill>
                  <a:schemeClr val="bg2">
                    <a:lumMod val="90000"/>
                  </a:schemeClr>
                </a:solidFill>
              </a:rPr>
              <a:t>　  の登録</a:t>
            </a:r>
            <a:endParaRPr lang="en-JP" sz="1200" b="1" dirty="0">
              <a:solidFill>
                <a:schemeClr val="bg2">
                  <a:lumMod val="90000"/>
                </a:schemeClr>
              </a:solidFill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A66662D6-03CB-AB4A-87F8-3041B46166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0619" y="3956613"/>
            <a:ext cx="407646" cy="407646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969BED74-38CB-4148-881C-135F38EE66F3}"/>
              </a:ext>
            </a:extLst>
          </p:cNvPr>
          <p:cNvSpPr txBox="1"/>
          <p:nvPr/>
        </p:nvSpPr>
        <p:spPr>
          <a:xfrm>
            <a:off x="4836191" y="3937811"/>
            <a:ext cx="83869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100" b="1" dirty="0"/>
              <a:t>Credential</a:t>
            </a:r>
          </a:p>
          <a:p>
            <a:pPr algn="ctr"/>
            <a:r>
              <a:rPr lang="en-US" altLang="ja-JP" sz="1100" b="1" dirty="0"/>
              <a:t>Private key</a:t>
            </a:r>
            <a:endParaRPr lang="en-JP" sz="1100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35EA6E4-C0ED-A74A-B366-C5D526D7F5B8}"/>
              </a:ext>
            </a:extLst>
          </p:cNvPr>
          <p:cNvSpPr txBox="1"/>
          <p:nvPr/>
        </p:nvSpPr>
        <p:spPr>
          <a:xfrm>
            <a:off x="6190972" y="3944992"/>
            <a:ext cx="79060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100" b="1" dirty="0"/>
              <a:t>Credential</a:t>
            </a:r>
            <a:br>
              <a:rPr lang="en-US" altLang="ja-JP" sz="1100" b="1" dirty="0"/>
            </a:br>
            <a:r>
              <a:rPr lang="en-US" altLang="ja-JP" sz="1100" b="1" dirty="0"/>
              <a:t>Public Key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CB4927AA-DF97-6D42-ADF2-DF1B7FD806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1831" y="4219422"/>
            <a:ext cx="539141" cy="1259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/>
            </a:solidFill>
          </a:ln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9DE219C0-1324-D14E-BEE1-126EAD00A6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65474" y="3940076"/>
            <a:ext cx="342327" cy="342327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13FE219C-F4FA-D246-B8A9-C2B23B2AA6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4038" y="3126189"/>
            <a:ext cx="539141" cy="1259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/>
            </a:solidFill>
          </a:ln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87D8CD30-CDB4-7443-8D5E-BCAD0212B0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17681" y="2846843"/>
            <a:ext cx="342327" cy="342327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0A7198CA-4B04-8A48-8DD7-0DA6BDAE65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6766" y="1436908"/>
            <a:ext cx="539141" cy="1259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/>
            </a:solidFill>
          </a:ln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B4C08914-B8A6-EE4F-A8A8-DB6EE1319D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10409" y="1157562"/>
            <a:ext cx="342327" cy="342327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96162302-A3B6-5041-9523-E359CB3F20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1229" y="431764"/>
            <a:ext cx="539141" cy="1259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/>
            </a:solidFill>
          </a:ln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8030818F-769D-5947-BEBC-9365317D02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84872" y="152418"/>
            <a:ext cx="342327" cy="34232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BBB916A-07E1-934E-8172-CA95599A153E}"/>
              </a:ext>
            </a:extLst>
          </p:cNvPr>
          <p:cNvSpPr txBox="1"/>
          <p:nvPr/>
        </p:nvSpPr>
        <p:spPr>
          <a:xfrm rot="19887843">
            <a:off x="5754212" y="61925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>
                <a:solidFill>
                  <a:srgbClr val="FF0000"/>
                </a:solidFill>
                <a:latin typeface="Phosphate Inline" panose="02000506050000020004" pitchFamily="2" charset="77"/>
                <a:cs typeface="Phosphate Inline" panose="02000506050000020004" pitchFamily="2" charset="77"/>
              </a:rPr>
              <a:t>OK !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72EDD9D-066A-2548-8313-FAC76D0C3B0C}"/>
              </a:ext>
            </a:extLst>
          </p:cNvPr>
          <p:cNvSpPr txBox="1"/>
          <p:nvPr/>
        </p:nvSpPr>
        <p:spPr>
          <a:xfrm>
            <a:off x="2196176" y="1157877"/>
            <a:ext cx="25548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200" b="1" dirty="0">
                <a:solidFill>
                  <a:schemeClr val="bg2">
                    <a:lumMod val="90000"/>
                  </a:schemeClr>
                </a:solidFill>
              </a:rPr>
              <a:t>①</a:t>
            </a:r>
            <a:r>
              <a:rPr lang="ja-JP" altLang="en-US" sz="1200" b="1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en-US" altLang="ja-JP" sz="1200" b="1" dirty="0">
                <a:solidFill>
                  <a:schemeClr val="bg2">
                    <a:lumMod val="90000"/>
                  </a:schemeClr>
                </a:solidFill>
              </a:rPr>
              <a:t>Credential</a:t>
            </a:r>
            <a:r>
              <a:rPr lang="ja-JP" altLang="en-US" sz="1200" b="1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en-US" altLang="ja-JP" sz="1200" b="1" dirty="0">
                <a:solidFill>
                  <a:schemeClr val="bg2">
                    <a:lumMod val="90000"/>
                  </a:schemeClr>
                </a:solidFill>
              </a:rPr>
              <a:t>Key Pair</a:t>
            </a:r>
            <a:r>
              <a:rPr lang="ja-JP" altLang="en-US" sz="1200" b="1">
                <a:solidFill>
                  <a:schemeClr val="bg2">
                    <a:lumMod val="90000"/>
                  </a:schemeClr>
                </a:solidFill>
              </a:rPr>
              <a:t>生成のための</a:t>
            </a:r>
            <a:endParaRPr lang="en-US" altLang="ja-JP" sz="1200" b="1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ja-JP" altLang="en-US" sz="1200" b="1">
                <a:solidFill>
                  <a:schemeClr val="bg2">
                    <a:lumMod val="90000"/>
                  </a:schemeClr>
                </a:solidFill>
              </a:rPr>
              <a:t>　  パラメータ送付</a:t>
            </a:r>
            <a:endParaRPr lang="en-JP" sz="1200" b="1" dirty="0">
              <a:solidFill>
                <a:schemeClr val="bg2">
                  <a:lumMod val="90000"/>
                </a:schemeClr>
              </a:solidFill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DB5ED0B6-4820-4D4F-8AF4-ABB95062311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01065" y="4448091"/>
            <a:ext cx="365725" cy="369332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16C986BB-7D2F-8446-B1A6-A1AFCCA2727A}"/>
              </a:ext>
            </a:extLst>
          </p:cNvPr>
          <p:cNvSpPr txBox="1"/>
          <p:nvPr/>
        </p:nvSpPr>
        <p:spPr>
          <a:xfrm>
            <a:off x="7016691" y="4470959"/>
            <a:ext cx="84991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100" b="1" dirty="0"/>
              <a:t>Attestation</a:t>
            </a:r>
          </a:p>
          <a:p>
            <a:pPr algn="ctr"/>
            <a:r>
              <a:rPr lang="en-US" altLang="ja-JP" sz="1100" b="1" dirty="0"/>
              <a:t>Private key</a:t>
            </a:r>
            <a:endParaRPr lang="en-JP" sz="1100" b="1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5B824FA-1EA1-AB45-9DC4-5B4E2F38E0A6}"/>
              </a:ext>
            </a:extLst>
          </p:cNvPr>
          <p:cNvCxnSpPr>
            <a:cxnSpLocks/>
          </p:cNvCxnSpPr>
          <p:nvPr/>
        </p:nvCxnSpPr>
        <p:spPr>
          <a:xfrm flipH="1" flipV="1">
            <a:off x="6281832" y="4343591"/>
            <a:ext cx="363366" cy="2658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4DB0C824-39F1-544D-A434-4FD89AA7235C}"/>
              </a:ext>
            </a:extLst>
          </p:cNvPr>
          <p:cNvSpPr txBox="1"/>
          <p:nvPr/>
        </p:nvSpPr>
        <p:spPr>
          <a:xfrm>
            <a:off x="6181435" y="4436207"/>
            <a:ext cx="4523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200" b="1" dirty="0"/>
              <a:t>Sign</a:t>
            </a: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9599907E-5C26-4843-89CE-22C2E0F8457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94658" y="4456012"/>
            <a:ext cx="363367" cy="454014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5E3DC3BE-6ACD-3946-BEA2-9A6740050CD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53805" y="4557176"/>
            <a:ext cx="256850" cy="256850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A0ABF116-B7F4-F04C-905F-F48AA3D1B0D5}"/>
              </a:ext>
            </a:extLst>
          </p:cNvPr>
          <p:cNvSpPr txBox="1"/>
          <p:nvPr/>
        </p:nvSpPr>
        <p:spPr>
          <a:xfrm>
            <a:off x="8320747" y="4462676"/>
            <a:ext cx="84991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100" b="1" dirty="0"/>
              <a:t>Attestation</a:t>
            </a:r>
          </a:p>
          <a:p>
            <a:pPr algn="ctr"/>
            <a:r>
              <a:rPr lang="en-US" altLang="ja-JP" sz="1100" b="1" dirty="0"/>
              <a:t>Certificate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460E12BF-2D02-194C-A628-6675B38CE42B}"/>
              </a:ext>
            </a:extLst>
          </p:cNvPr>
          <p:cNvGrpSpPr/>
          <p:nvPr/>
        </p:nvGrpSpPr>
        <p:grpSpPr>
          <a:xfrm>
            <a:off x="7316087" y="2871960"/>
            <a:ext cx="363367" cy="454014"/>
            <a:chOff x="8147058" y="4608412"/>
            <a:chExt cx="363367" cy="454014"/>
          </a:xfrm>
        </p:grpSpPr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BE1618A7-23F0-E042-BB2D-FFC567242BB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147058" y="4608412"/>
              <a:ext cx="363367" cy="454014"/>
            </a:xfrm>
            <a:prstGeom prst="rect">
              <a:avLst/>
            </a:prstGeom>
          </p:spPr>
        </p:pic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6EC33DE6-C722-704E-A0CF-BA1CABEE217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206205" y="4709576"/>
              <a:ext cx="256850" cy="25685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67E6E98F-6089-0B4A-A20F-22BA480A9281}"/>
              </a:ext>
            </a:extLst>
          </p:cNvPr>
          <p:cNvGrpSpPr/>
          <p:nvPr/>
        </p:nvGrpSpPr>
        <p:grpSpPr>
          <a:xfrm>
            <a:off x="7269971" y="1181066"/>
            <a:ext cx="363367" cy="454014"/>
            <a:chOff x="8147058" y="4608412"/>
            <a:chExt cx="363367" cy="454014"/>
          </a:xfrm>
        </p:grpSpPr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5BD1F38A-B387-E948-90D4-7275CB6D38C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147058" y="4608412"/>
              <a:ext cx="363367" cy="454014"/>
            </a:xfrm>
            <a:prstGeom prst="rect">
              <a:avLst/>
            </a:prstGeom>
          </p:spPr>
        </p:pic>
        <p:pic>
          <p:nvPicPr>
            <p:cNvPr id="57" name="Picture 56">
              <a:extLst>
                <a:ext uri="{FF2B5EF4-FFF2-40B4-BE49-F238E27FC236}">
                  <a16:creationId xmlns:a16="http://schemas.microsoft.com/office/drawing/2014/main" id="{B9D38857-4C00-1542-B4FC-32E3A9C9FC6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206205" y="4709576"/>
              <a:ext cx="256850" cy="256850"/>
            </a:xfrm>
            <a:prstGeom prst="rect">
              <a:avLst/>
            </a:prstGeom>
          </p:spPr>
        </p:pic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FE86200A-496E-934F-B729-EB4A6EB8A7BC}"/>
              </a:ext>
            </a:extLst>
          </p:cNvPr>
          <p:cNvGrpSpPr/>
          <p:nvPr/>
        </p:nvGrpSpPr>
        <p:grpSpPr>
          <a:xfrm>
            <a:off x="6874523" y="266338"/>
            <a:ext cx="363367" cy="454014"/>
            <a:chOff x="8147058" y="4608412"/>
            <a:chExt cx="363367" cy="454014"/>
          </a:xfrm>
        </p:grpSpPr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9F4D96E3-FEDB-9449-A916-90F5C097443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147058" y="4608412"/>
              <a:ext cx="363367" cy="454014"/>
            </a:xfrm>
            <a:prstGeom prst="rect">
              <a:avLst/>
            </a:prstGeom>
          </p:spPr>
        </p:pic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73951FB8-0107-B740-97D9-98DF091EA12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206205" y="4709576"/>
              <a:ext cx="256850" cy="256850"/>
            </a:xfrm>
            <a:prstGeom prst="rect">
              <a:avLst/>
            </a:prstGeom>
          </p:spPr>
        </p:pic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54F5C2DA-3B4A-A347-B6D5-5991D8A71CD0}"/>
              </a:ext>
            </a:extLst>
          </p:cNvPr>
          <p:cNvSpPr txBox="1"/>
          <p:nvPr/>
        </p:nvSpPr>
        <p:spPr>
          <a:xfrm>
            <a:off x="6278413" y="247414"/>
            <a:ext cx="7051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200" b="1" dirty="0"/>
              <a:t>Validate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A385CD2A-94F3-6243-B2D0-873F554AC4EE}"/>
              </a:ext>
            </a:extLst>
          </p:cNvPr>
          <p:cNvCxnSpPr>
            <a:cxnSpLocks/>
            <a:stCxn id="59" idx="1"/>
            <a:endCxn id="46" idx="3"/>
          </p:cNvCxnSpPr>
          <p:nvPr/>
        </p:nvCxnSpPr>
        <p:spPr>
          <a:xfrm flipH="1">
            <a:off x="6310370" y="493345"/>
            <a:ext cx="564153" cy="1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702B255F-1B37-6D45-B2C7-CF487B819378}"/>
              </a:ext>
            </a:extLst>
          </p:cNvPr>
          <p:cNvSpPr txBox="1"/>
          <p:nvPr/>
        </p:nvSpPr>
        <p:spPr>
          <a:xfrm>
            <a:off x="7283936" y="264081"/>
            <a:ext cx="10075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200" b="1" dirty="0"/>
              <a:t>Validate</a:t>
            </a:r>
          </a:p>
          <a:p>
            <a:r>
              <a:rPr lang="en-US" sz="1200" b="1" dirty="0"/>
              <a:t>by root cert. </a:t>
            </a:r>
            <a:endParaRPr lang="en-JP" sz="1200" b="1" dirty="0"/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ED7BAF21-6B0E-EF4E-816E-E8C9241C976A}"/>
              </a:ext>
            </a:extLst>
          </p:cNvPr>
          <p:cNvCxnSpPr>
            <a:cxnSpLocks/>
          </p:cNvCxnSpPr>
          <p:nvPr/>
        </p:nvCxnSpPr>
        <p:spPr>
          <a:xfrm flipH="1" flipV="1">
            <a:off x="7240655" y="492560"/>
            <a:ext cx="640319" cy="7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49545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BB16E77-4C5A-EE4B-8951-017E2E34B2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8971" y="3382023"/>
            <a:ext cx="548837" cy="548837"/>
          </a:xfrm>
          <a:prstGeom prst="rect">
            <a:avLst/>
          </a:prstGeom>
        </p:spPr>
      </p:pic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DE13ECB7-BAE5-AE44-B6FA-E837ED650D36}"/>
              </a:ext>
            </a:extLst>
          </p:cNvPr>
          <p:cNvSpPr/>
          <p:nvPr/>
        </p:nvSpPr>
        <p:spPr>
          <a:xfrm>
            <a:off x="4530619" y="1796167"/>
            <a:ext cx="2771041" cy="369332"/>
          </a:xfrm>
          <a:prstGeom prst="round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Web App</a:t>
            </a:r>
            <a:endParaRPr lang="en-JP" b="1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EC16796-AA12-7642-9453-F8A3E98CA0F1}"/>
              </a:ext>
            </a:extLst>
          </p:cNvPr>
          <p:cNvSpPr/>
          <p:nvPr/>
        </p:nvSpPr>
        <p:spPr>
          <a:xfrm>
            <a:off x="4530619" y="2323503"/>
            <a:ext cx="2771041" cy="36933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Browser</a:t>
            </a:r>
            <a:endParaRPr lang="en-JP" b="1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667C2817-EB5F-234E-B260-12E87E4C5165}"/>
              </a:ext>
            </a:extLst>
          </p:cNvPr>
          <p:cNvSpPr/>
          <p:nvPr/>
        </p:nvSpPr>
        <p:spPr>
          <a:xfrm>
            <a:off x="4530619" y="626795"/>
            <a:ext cx="2771041" cy="369332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Relying Party</a:t>
            </a:r>
            <a:r>
              <a:rPr lang="ja-JP" altLang="en-US" b="1"/>
              <a:t> </a:t>
            </a:r>
            <a:r>
              <a:rPr lang="en-US" altLang="ja-JP" b="1" dirty="0"/>
              <a:t>(RP)</a:t>
            </a:r>
            <a:endParaRPr lang="en-JP" b="1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3E40130-3BED-B941-88CF-D1299972173E}"/>
              </a:ext>
            </a:extLst>
          </p:cNvPr>
          <p:cNvCxnSpPr/>
          <p:nvPr/>
        </p:nvCxnSpPr>
        <p:spPr>
          <a:xfrm>
            <a:off x="4961593" y="2709706"/>
            <a:ext cx="0" cy="77852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E3EB259-E7FF-D047-8D6B-D88B029D6503}"/>
              </a:ext>
            </a:extLst>
          </p:cNvPr>
          <p:cNvCxnSpPr>
            <a:cxnSpLocks/>
          </p:cNvCxnSpPr>
          <p:nvPr/>
        </p:nvCxnSpPr>
        <p:spPr>
          <a:xfrm flipV="1">
            <a:off x="6792475" y="2682077"/>
            <a:ext cx="0" cy="7785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493BA4F-6CA1-1749-8DEF-907D657C82A8}"/>
              </a:ext>
            </a:extLst>
          </p:cNvPr>
          <p:cNvCxnSpPr/>
          <p:nvPr/>
        </p:nvCxnSpPr>
        <p:spPr>
          <a:xfrm>
            <a:off x="4961593" y="996127"/>
            <a:ext cx="0" cy="778523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0566FA4-7A0D-9347-9D4C-6667961C2B07}"/>
              </a:ext>
            </a:extLst>
          </p:cNvPr>
          <p:cNvCxnSpPr>
            <a:cxnSpLocks/>
          </p:cNvCxnSpPr>
          <p:nvPr/>
        </p:nvCxnSpPr>
        <p:spPr>
          <a:xfrm flipV="1">
            <a:off x="6787421" y="996127"/>
            <a:ext cx="0" cy="778524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1A8FA66B-4F4F-6341-B599-4D64AD97C0A9}"/>
              </a:ext>
            </a:extLst>
          </p:cNvPr>
          <p:cNvSpPr/>
          <p:nvPr/>
        </p:nvSpPr>
        <p:spPr>
          <a:xfrm>
            <a:off x="4530620" y="3467371"/>
            <a:ext cx="2771040" cy="369332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b="1" dirty="0">
                <a:solidFill>
                  <a:schemeClr val="tx1"/>
                </a:solidFill>
              </a:rPr>
              <a:t>Authenticator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6E3324E-4537-B443-A408-263E62032076}"/>
              </a:ext>
            </a:extLst>
          </p:cNvPr>
          <p:cNvCxnSpPr>
            <a:cxnSpLocks/>
          </p:cNvCxnSpPr>
          <p:nvPr/>
        </p:nvCxnSpPr>
        <p:spPr>
          <a:xfrm flipV="1">
            <a:off x="5457173" y="996127"/>
            <a:ext cx="0" cy="778524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4BB5431-8EB3-E940-8E58-C244A24ACCC5}"/>
              </a:ext>
            </a:extLst>
          </p:cNvPr>
          <p:cNvSpPr txBox="1"/>
          <p:nvPr/>
        </p:nvSpPr>
        <p:spPr>
          <a:xfrm>
            <a:off x="5435879" y="1218633"/>
            <a:ext cx="9893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b="1">
                <a:solidFill>
                  <a:schemeClr val="bg2">
                    <a:lumMod val="90000"/>
                  </a:schemeClr>
                </a:solidFill>
              </a:rPr>
              <a:t>⓪</a:t>
            </a:r>
            <a:r>
              <a:rPr lang="en-US" altLang="ja-JP" sz="1200" b="1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ja-JP" altLang="en-US" sz="1200" b="1">
                <a:solidFill>
                  <a:schemeClr val="bg2">
                    <a:lumMod val="90000"/>
                  </a:schemeClr>
                </a:solidFill>
              </a:rPr>
              <a:t>登録要求</a:t>
            </a:r>
            <a:endParaRPr lang="en-JP" sz="1200" b="1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70ED225-BE02-A14C-91BF-816B734C1B44}"/>
              </a:ext>
            </a:extLst>
          </p:cNvPr>
          <p:cNvSpPr txBox="1"/>
          <p:nvPr/>
        </p:nvSpPr>
        <p:spPr>
          <a:xfrm>
            <a:off x="5002771" y="2116612"/>
            <a:ext cx="1853455" cy="276999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JP" sz="1200" b="1" dirty="0"/>
              <a:t>WebAuthn API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11681B5-1931-004B-9856-198305101D77}"/>
              </a:ext>
            </a:extLst>
          </p:cNvPr>
          <p:cNvSpPr txBox="1"/>
          <p:nvPr/>
        </p:nvSpPr>
        <p:spPr>
          <a:xfrm>
            <a:off x="2849719" y="2995222"/>
            <a:ext cx="21259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200" b="1" dirty="0">
                <a:solidFill>
                  <a:schemeClr val="bg2">
                    <a:lumMod val="90000"/>
                  </a:schemeClr>
                </a:solidFill>
              </a:rPr>
              <a:t>③Credential</a:t>
            </a:r>
            <a:r>
              <a:rPr lang="ja-JP" altLang="en-US" sz="1200" b="1">
                <a:solidFill>
                  <a:schemeClr val="bg2">
                    <a:lumMod val="90000"/>
                  </a:schemeClr>
                </a:solidFill>
              </a:rPr>
              <a:t>生成要求の送付</a:t>
            </a:r>
            <a:endParaRPr lang="en-JP" sz="1200" b="1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2733BE3-D5D4-0040-B084-BEF2BD1EE342}"/>
              </a:ext>
            </a:extLst>
          </p:cNvPr>
          <p:cNvSpPr txBox="1"/>
          <p:nvPr/>
        </p:nvSpPr>
        <p:spPr>
          <a:xfrm>
            <a:off x="7582285" y="1218633"/>
            <a:ext cx="26344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200" b="1" dirty="0">
                <a:solidFill>
                  <a:schemeClr val="bg2">
                    <a:lumMod val="90000"/>
                  </a:schemeClr>
                </a:solidFill>
              </a:rPr>
              <a:t>⑦ AuthenticatorAttestationResponse</a:t>
            </a:r>
          </a:p>
          <a:p>
            <a:r>
              <a:rPr lang="ja-JP" altLang="en-US" sz="1200" b="1">
                <a:solidFill>
                  <a:schemeClr val="bg2">
                    <a:lumMod val="90000"/>
                  </a:schemeClr>
                </a:solidFill>
              </a:rPr>
              <a:t>　  の送付</a:t>
            </a:r>
            <a:endParaRPr lang="en-JP" sz="1200" b="1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32BAFB0-CC41-7043-929D-41E53C4299CD}"/>
              </a:ext>
            </a:extLst>
          </p:cNvPr>
          <p:cNvSpPr txBox="1"/>
          <p:nvPr/>
        </p:nvSpPr>
        <p:spPr>
          <a:xfrm>
            <a:off x="1574667" y="2012954"/>
            <a:ext cx="3153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200" b="1" dirty="0">
                <a:solidFill>
                  <a:schemeClr val="bg2">
                    <a:lumMod val="90000"/>
                  </a:schemeClr>
                </a:solidFill>
              </a:rPr>
              <a:t>② </a:t>
            </a:r>
            <a:r>
              <a:rPr lang="en-US" altLang="ja-JP" sz="1200" b="1" dirty="0" err="1">
                <a:solidFill>
                  <a:schemeClr val="bg2">
                    <a:lumMod val="90000"/>
                  </a:schemeClr>
                </a:solidFill>
              </a:rPr>
              <a:t>PublicKeyCredentialCreationOption</a:t>
            </a:r>
            <a:r>
              <a:rPr lang="ja-JP" altLang="en-US" sz="1200" b="1">
                <a:solidFill>
                  <a:schemeClr val="bg2">
                    <a:lumMod val="90000"/>
                  </a:schemeClr>
                </a:solidFill>
              </a:rPr>
              <a:t>生成、</a:t>
            </a:r>
            <a:endParaRPr lang="en-US" altLang="ja-JP" sz="1200" b="1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ja-JP" altLang="en-US" sz="1200" b="1">
                <a:solidFill>
                  <a:schemeClr val="bg2">
                    <a:lumMod val="90000"/>
                  </a:schemeClr>
                </a:solidFill>
              </a:rPr>
              <a:t>　  認証器へ</a:t>
            </a:r>
            <a:r>
              <a:rPr lang="en-US" altLang="ja-JP" sz="1200" b="1" dirty="0">
                <a:solidFill>
                  <a:schemeClr val="bg2">
                    <a:lumMod val="90000"/>
                  </a:schemeClr>
                </a:solidFill>
              </a:rPr>
              <a:t>Credential</a:t>
            </a:r>
            <a:r>
              <a:rPr lang="ja-JP" altLang="en-US" sz="1200" b="1">
                <a:solidFill>
                  <a:schemeClr val="bg2">
                    <a:lumMod val="90000"/>
                  </a:schemeClr>
                </a:solidFill>
              </a:rPr>
              <a:t>生成要求</a:t>
            </a:r>
            <a:endParaRPr lang="en-JP" sz="1200" b="1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1269EB4-2697-534A-B26E-312359FF4FC5}"/>
              </a:ext>
            </a:extLst>
          </p:cNvPr>
          <p:cNvSpPr txBox="1"/>
          <p:nvPr/>
        </p:nvSpPr>
        <p:spPr>
          <a:xfrm>
            <a:off x="6981572" y="3963444"/>
            <a:ext cx="32079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200" b="1" dirty="0">
                <a:highlight>
                  <a:srgbClr val="FFFF00"/>
                </a:highlight>
              </a:rPr>
              <a:t>④</a:t>
            </a:r>
            <a:r>
              <a:rPr lang="en-US" sz="1200" b="1" dirty="0">
                <a:highlight>
                  <a:srgbClr val="FFFF00"/>
                </a:highlight>
              </a:rPr>
              <a:t> </a:t>
            </a:r>
            <a:r>
              <a:rPr lang="ja-JP" altLang="en-US" sz="1200" b="1">
                <a:highlight>
                  <a:srgbClr val="FFFF00"/>
                </a:highlight>
              </a:rPr>
              <a:t>要求ユーザのローカル認証</a:t>
            </a:r>
            <a:r>
              <a:rPr lang="en-US" altLang="ja-JP" sz="1200" b="1" dirty="0">
                <a:highlight>
                  <a:srgbClr val="FFFF00"/>
                </a:highlight>
              </a:rPr>
              <a:t>(PIN</a:t>
            </a:r>
            <a:r>
              <a:rPr lang="ja-JP" altLang="en-US" sz="1200" b="1">
                <a:highlight>
                  <a:srgbClr val="FFFF00"/>
                </a:highlight>
              </a:rPr>
              <a:t>や指紋</a:t>
            </a:r>
            <a:r>
              <a:rPr lang="en-US" altLang="ja-JP" sz="1200" b="1" dirty="0">
                <a:highlight>
                  <a:srgbClr val="FFFF00"/>
                </a:highlight>
              </a:rPr>
              <a:t>)</a:t>
            </a:r>
            <a:r>
              <a:rPr lang="ja-JP" altLang="en-US" sz="1200" b="1">
                <a:highlight>
                  <a:srgbClr val="FFFF00"/>
                </a:highlight>
              </a:rPr>
              <a:t>、</a:t>
            </a:r>
            <a:br>
              <a:rPr lang="en-US" altLang="ja-JP" sz="1200" b="1" dirty="0">
                <a:highlight>
                  <a:srgbClr val="FFFF00"/>
                </a:highlight>
              </a:rPr>
            </a:br>
            <a:r>
              <a:rPr lang="ja-JP" altLang="en-US" sz="1200" b="1">
                <a:highlight>
                  <a:srgbClr val="FFFF00"/>
                </a:highlight>
              </a:rPr>
              <a:t>　  </a:t>
            </a:r>
            <a:r>
              <a:rPr lang="en-US" sz="1200" b="1" dirty="0">
                <a:highlight>
                  <a:srgbClr val="FFFF00"/>
                </a:highlight>
              </a:rPr>
              <a:t>Credential Key Pair</a:t>
            </a:r>
            <a:r>
              <a:rPr lang="ja-JP" altLang="en-US" sz="1200" b="1">
                <a:highlight>
                  <a:srgbClr val="FFFF00"/>
                </a:highlight>
              </a:rPr>
              <a:t>の新規生成・署名付与</a:t>
            </a:r>
            <a:endParaRPr lang="en-JP" sz="1200" b="1" dirty="0">
              <a:highlight>
                <a:srgbClr val="FFFF00"/>
              </a:highlight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A1A0A65-4FC6-7343-A487-93B65FE2AE12}"/>
              </a:ext>
            </a:extLst>
          </p:cNvPr>
          <p:cNvSpPr txBox="1"/>
          <p:nvPr/>
        </p:nvSpPr>
        <p:spPr>
          <a:xfrm>
            <a:off x="7669705" y="2975900"/>
            <a:ext cx="20040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highlight>
                  <a:srgbClr val="FFFF00"/>
                </a:highlight>
              </a:rPr>
              <a:t>⑤ </a:t>
            </a:r>
            <a:r>
              <a:rPr lang="en-US" sz="1200" b="1" dirty="0" err="1">
                <a:highlight>
                  <a:srgbClr val="FFFF00"/>
                </a:highlight>
              </a:rPr>
              <a:t>attestationObject</a:t>
            </a:r>
            <a:r>
              <a:rPr lang="ja-JP" altLang="en-US" sz="1200" b="1">
                <a:highlight>
                  <a:srgbClr val="FFFF00"/>
                </a:highlight>
              </a:rPr>
              <a:t>の送付</a:t>
            </a:r>
            <a:endParaRPr lang="en-JP" sz="1200" b="1" dirty="0">
              <a:highlight>
                <a:srgbClr val="FFFF00"/>
              </a:highlight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B4378D1-3D72-0443-A137-64E51F2AEE9F}"/>
              </a:ext>
            </a:extLst>
          </p:cNvPr>
          <p:cNvSpPr txBox="1"/>
          <p:nvPr/>
        </p:nvSpPr>
        <p:spPr>
          <a:xfrm>
            <a:off x="7292182" y="2123346"/>
            <a:ext cx="16706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200" b="1" dirty="0">
                <a:solidFill>
                  <a:schemeClr val="bg2">
                    <a:lumMod val="90000"/>
                  </a:schemeClr>
                </a:solidFill>
              </a:rPr>
              <a:t>⑥ RP</a:t>
            </a:r>
            <a:r>
              <a:rPr lang="ja-JP" altLang="en-US" sz="1200" b="1">
                <a:solidFill>
                  <a:schemeClr val="bg2">
                    <a:lumMod val="90000"/>
                  </a:schemeClr>
                </a:solidFill>
              </a:rPr>
              <a:t>への応答の生成</a:t>
            </a:r>
            <a:endParaRPr lang="en-JP" sz="1200" b="1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4AD18DD-7940-D446-A3F4-E64DF3918033}"/>
              </a:ext>
            </a:extLst>
          </p:cNvPr>
          <p:cNvSpPr txBox="1"/>
          <p:nvPr/>
        </p:nvSpPr>
        <p:spPr>
          <a:xfrm>
            <a:off x="7994658" y="242550"/>
            <a:ext cx="2771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JP" sz="1200" b="1" dirty="0">
                <a:solidFill>
                  <a:schemeClr val="bg2">
                    <a:lumMod val="90000"/>
                  </a:schemeClr>
                </a:solidFill>
              </a:rPr>
              <a:t>⑧</a:t>
            </a:r>
            <a:r>
              <a:rPr lang="ja-JP" altLang="en-US" sz="1200" b="1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en-US" altLang="ja-JP" sz="1200" b="1" dirty="0" err="1">
                <a:solidFill>
                  <a:schemeClr val="bg2">
                    <a:lumMod val="90000"/>
                  </a:schemeClr>
                </a:solidFill>
              </a:rPr>
              <a:t>AttestationResponse</a:t>
            </a:r>
            <a:r>
              <a:rPr lang="ja-JP" altLang="en-US" sz="1200" b="1">
                <a:solidFill>
                  <a:schemeClr val="bg2">
                    <a:lumMod val="90000"/>
                  </a:schemeClr>
                </a:solidFill>
              </a:rPr>
              <a:t>の検証</a:t>
            </a:r>
            <a:endParaRPr lang="en-US" altLang="ja-JP" sz="1200" b="1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ja-JP" altLang="en-US" sz="1200" b="1">
                <a:solidFill>
                  <a:schemeClr val="bg2">
                    <a:lumMod val="90000"/>
                  </a:schemeClr>
                </a:solidFill>
              </a:rPr>
              <a:t>　  </a:t>
            </a:r>
            <a:r>
              <a:rPr lang="en-US" altLang="ja-JP" sz="1200" b="1" dirty="0">
                <a:solidFill>
                  <a:schemeClr val="bg2">
                    <a:lumMod val="90000"/>
                  </a:schemeClr>
                </a:solidFill>
              </a:rPr>
              <a:t>Attested</a:t>
            </a:r>
            <a:r>
              <a:rPr lang="ja-JP" altLang="en-US" sz="1200" b="1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en-US" altLang="ja-JP" sz="1200" b="1" dirty="0">
                <a:solidFill>
                  <a:schemeClr val="bg2">
                    <a:lumMod val="90000"/>
                  </a:schemeClr>
                </a:solidFill>
              </a:rPr>
              <a:t>Credential Public Key</a:t>
            </a:r>
          </a:p>
          <a:p>
            <a:r>
              <a:rPr lang="ja-JP" altLang="en-US" sz="1200" b="1">
                <a:solidFill>
                  <a:schemeClr val="bg2">
                    <a:lumMod val="90000"/>
                  </a:schemeClr>
                </a:solidFill>
              </a:rPr>
              <a:t>　  の登録</a:t>
            </a:r>
            <a:endParaRPr lang="en-JP" sz="1200" b="1" dirty="0">
              <a:solidFill>
                <a:schemeClr val="bg2">
                  <a:lumMod val="90000"/>
                </a:schemeClr>
              </a:solidFill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A66662D6-03CB-AB4A-87F8-3041B46166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0619" y="3956613"/>
            <a:ext cx="407646" cy="407646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969BED74-38CB-4148-881C-135F38EE66F3}"/>
              </a:ext>
            </a:extLst>
          </p:cNvPr>
          <p:cNvSpPr txBox="1"/>
          <p:nvPr/>
        </p:nvSpPr>
        <p:spPr>
          <a:xfrm>
            <a:off x="4836191" y="3937811"/>
            <a:ext cx="83869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100" b="1" dirty="0"/>
              <a:t>Credential</a:t>
            </a:r>
          </a:p>
          <a:p>
            <a:pPr algn="ctr"/>
            <a:r>
              <a:rPr lang="en-US" altLang="ja-JP" sz="1100" b="1" dirty="0"/>
              <a:t>Private key</a:t>
            </a:r>
            <a:endParaRPr lang="en-JP" sz="1100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35EA6E4-C0ED-A74A-B366-C5D526D7F5B8}"/>
              </a:ext>
            </a:extLst>
          </p:cNvPr>
          <p:cNvSpPr txBox="1"/>
          <p:nvPr/>
        </p:nvSpPr>
        <p:spPr>
          <a:xfrm>
            <a:off x="6190972" y="3944992"/>
            <a:ext cx="79060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100" b="1" dirty="0"/>
              <a:t>Credential</a:t>
            </a:r>
            <a:br>
              <a:rPr lang="en-US" altLang="ja-JP" sz="1100" b="1" dirty="0"/>
            </a:br>
            <a:r>
              <a:rPr lang="en-US" altLang="ja-JP" sz="1100" b="1" dirty="0"/>
              <a:t>Public Key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CB4927AA-DF97-6D42-ADF2-DF1B7FD806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1831" y="4219422"/>
            <a:ext cx="539141" cy="1259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/>
            </a:solidFill>
          </a:ln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9DE219C0-1324-D14E-BEE1-126EAD00A6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65474" y="3940076"/>
            <a:ext cx="342327" cy="342327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13FE219C-F4FA-D246-B8A9-C2B23B2AA6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4038" y="3126189"/>
            <a:ext cx="539141" cy="1259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/>
            </a:solidFill>
          </a:ln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87D8CD30-CDB4-7443-8D5E-BCAD0212B0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17681" y="2846843"/>
            <a:ext cx="342327" cy="342327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0A7198CA-4B04-8A48-8DD7-0DA6BDAE65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6766" y="1436908"/>
            <a:ext cx="539141" cy="1259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/>
            </a:solidFill>
          </a:ln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B4C08914-B8A6-EE4F-A8A8-DB6EE1319D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10409" y="1157562"/>
            <a:ext cx="342327" cy="342327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96162302-A3B6-5041-9523-E359CB3F20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1229" y="431764"/>
            <a:ext cx="539141" cy="1259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/>
            </a:solidFill>
          </a:ln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8030818F-769D-5947-BEBC-9365317D02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84872" y="152418"/>
            <a:ext cx="342327" cy="34232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BBB916A-07E1-934E-8172-CA95599A153E}"/>
              </a:ext>
            </a:extLst>
          </p:cNvPr>
          <p:cNvSpPr txBox="1"/>
          <p:nvPr/>
        </p:nvSpPr>
        <p:spPr>
          <a:xfrm rot="19887843">
            <a:off x="5754212" y="61925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>
                <a:solidFill>
                  <a:srgbClr val="FF0000"/>
                </a:solidFill>
                <a:latin typeface="Phosphate Inline" panose="02000506050000020004" pitchFamily="2" charset="77"/>
                <a:cs typeface="Phosphate Inline" panose="02000506050000020004" pitchFamily="2" charset="77"/>
              </a:rPr>
              <a:t>OK !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72EDD9D-066A-2548-8313-FAC76D0C3B0C}"/>
              </a:ext>
            </a:extLst>
          </p:cNvPr>
          <p:cNvSpPr txBox="1"/>
          <p:nvPr/>
        </p:nvSpPr>
        <p:spPr>
          <a:xfrm>
            <a:off x="2196176" y="1157877"/>
            <a:ext cx="25548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200" b="1" dirty="0">
                <a:solidFill>
                  <a:schemeClr val="bg2">
                    <a:lumMod val="90000"/>
                  </a:schemeClr>
                </a:solidFill>
              </a:rPr>
              <a:t>①</a:t>
            </a:r>
            <a:r>
              <a:rPr lang="ja-JP" altLang="en-US" sz="1200" b="1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en-US" altLang="ja-JP" sz="1200" b="1" dirty="0">
                <a:solidFill>
                  <a:schemeClr val="bg2">
                    <a:lumMod val="90000"/>
                  </a:schemeClr>
                </a:solidFill>
              </a:rPr>
              <a:t>Credential</a:t>
            </a:r>
            <a:r>
              <a:rPr lang="ja-JP" altLang="en-US" sz="1200" b="1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en-US" altLang="ja-JP" sz="1200" b="1" dirty="0">
                <a:solidFill>
                  <a:schemeClr val="bg2">
                    <a:lumMod val="90000"/>
                  </a:schemeClr>
                </a:solidFill>
              </a:rPr>
              <a:t>Key Pair</a:t>
            </a:r>
            <a:r>
              <a:rPr lang="ja-JP" altLang="en-US" sz="1200" b="1">
                <a:solidFill>
                  <a:schemeClr val="bg2">
                    <a:lumMod val="90000"/>
                  </a:schemeClr>
                </a:solidFill>
              </a:rPr>
              <a:t>生成のための</a:t>
            </a:r>
            <a:endParaRPr lang="en-US" altLang="ja-JP" sz="1200" b="1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ja-JP" altLang="en-US" sz="1200" b="1">
                <a:solidFill>
                  <a:schemeClr val="bg2">
                    <a:lumMod val="90000"/>
                  </a:schemeClr>
                </a:solidFill>
              </a:rPr>
              <a:t>　  パラメータ送付</a:t>
            </a:r>
            <a:endParaRPr lang="en-JP" sz="1200" b="1" dirty="0">
              <a:solidFill>
                <a:schemeClr val="bg2">
                  <a:lumMod val="90000"/>
                </a:schemeClr>
              </a:solidFill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DB5ED0B6-4820-4D4F-8AF4-ABB95062311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01065" y="4448091"/>
            <a:ext cx="365725" cy="369332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16C986BB-7D2F-8446-B1A6-A1AFCCA2727A}"/>
              </a:ext>
            </a:extLst>
          </p:cNvPr>
          <p:cNvSpPr txBox="1"/>
          <p:nvPr/>
        </p:nvSpPr>
        <p:spPr>
          <a:xfrm>
            <a:off x="7016691" y="4470959"/>
            <a:ext cx="84991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100" b="1" dirty="0"/>
              <a:t>Attestation</a:t>
            </a:r>
          </a:p>
          <a:p>
            <a:pPr algn="ctr"/>
            <a:r>
              <a:rPr lang="en-US" altLang="ja-JP" sz="1100" b="1" dirty="0"/>
              <a:t>Private key</a:t>
            </a:r>
            <a:endParaRPr lang="en-JP" sz="1100" b="1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5B824FA-1EA1-AB45-9DC4-5B4E2F38E0A6}"/>
              </a:ext>
            </a:extLst>
          </p:cNvPr>
          <p:cNvCxnSpPr>
            <a:cxnSpLocks/>
          </p:cNvCxnSpPr>
          <p:nvPr/>
        </p:nvCxnSpPr>
        <p:spPr>
          <a:xfrm flipH="1" flipV="1">
            <a:off x="6281832" y="4343591"/>
            <a:ext cx="363366" cy="2658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4DB0C824-39F1-544D-A434-4FD89AA7235C}"/>
              </a:ext>
            </a:extLst>
          </p:cNvPr>
          <p:cNvSpPr txBox="1"/>
          <p:nvPr/>
        </p:nvSpPr>
        <p:spPr>
          <a:xfrm>
            <a:off x="6181435" y="4436207"/>
            <a:ext cx="4523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200" b="1" dirty="0"/>
              <a:t>Sign</a:t>
            </a: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9599907E-5C26-4843-89CE-22C2E0F8457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94658" y="4456012"/>
            <a:ext cx="363367" cy="454014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5E3DC3BE-6ACD-3946-BEA2-9A6740050CD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53805" y="4557176"/>
            <a:ext cx="256850" cy="256850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A0ABF116-B7F4-F04C-905F-F48AA3D1B0D5}"/>
              </a:ext>
            </a:extLst>
          </p:cNvPr>
          <p:cNvSpPr txBox="1"/>
          <p:nvPr/>
        </p:nvSpPr>
        <p:spPr>
          <a:xfrm>
            <a:off x="8320747" y="4462676"/>
            <a:ext cx="84991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100" b="1" dirty="0"/>
              <a:t>Attestation</a:t>
            </a:r>
          </a:p>
          <a:p>
            <a:pPr algn="ctr"/>
            <a:r>
              <a:rPr lang="en-US" altLang="ja-JP" sz="1100" b="1" dirty="0"/>
              <a:t>Certificate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460E12BF-2D02-194C-A628-6675B38CE42B}"/>
              </a:ext>
            </a:extLst>
          </p:cNvPr>
          <p:cNvGrpSpPr/>
          <p:nvPr/>
        </p:nvGrpSpPr>
        <p:grpSpPr>
          <a:xfrm>
            <a:off x="7316087" y="2871960"/>
            <a:ext cx="363367" cy="454014"/>
            <a:chOff x="8147058" y="4608412"/>
            <a:chExt cx="363367" cy="454014"/>
          </a:xfrm>
        </p:grpSpPr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BE1618A7-23F0-E042-BB2D-FFC567242BB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147058" y="4608412"/>
              <a:ext cx="363367" cy="454014"/>
            </a:xfrm>
            <a:prstGeom prst="rect">
              <a:avLst/>
            </a:prstGeom>
          </p:spPr>
        </p:pic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6EC33DE6-C722-704E-A0CF-BA1CABEE217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206205" y="4709576"/>
              <a:ext cx="256850" cy="25685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67E6E98F-6089-0B4A-A20F-22BA480A9281}"/>
              </a:ext>
            </a:extLst>
          </p:cNvPr>
          <p:cNvGrpSpPr/>
          <p:nvPr/>
        </p:nvGrpSpPr>
        <p:grpSpPr>
          <a:xfrm>
            <a:off x="7269971" y="1181066"/>
            <a:ext cx="363367" cy="454014"/>
            <a:chOff x="8147058" y="4608412"/>
            <a:chExt cx="363367" cy="454014"/>
          </a:xfrm>
        </p:grpSpPr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5BD1F38A-B387-E948-90D4-7275CB6D38C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147058" y="4608412"/>
              <a:ext cx="363367" cy="454014"/>
            </a:xfrm>
            <a:prstGeom prst="rect">
              <a:avLst/>
            </a:prstGeom>
          </p:spPr>
        </p:pic>
        <p:pic>
          <p:nvPicPr>
            <p:cNvPr id="57" name="Picture 56">
              <a:extLst>
                <a:ext uri="{FF2B5EF4-FFF2-40B4-BE49-F238E27FC236}">
                  <a16:creationId xmlns:a16="http://schemas.microsoft.com/office/drawing/2014/main" id="{B9D38857-4C00-1542-B4FC-32E3A9C9FC6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206205" y="4709576"/>
              <a:ext cx="256850" cy="256850"/>
            </a:xfrm>
            <a:prstGeom prst="rect">
              <a:avLst/>
            </a:prstGeom>
          </p:spPr>
        </p:pic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FE86200A-496E-934F-B729-EB4A6EB8A7BC}"/>
              </a:ext>
            </a:extLst>
          </p:cNvPr>
          <p:cNvGrpSpPr/>
          <p:nvPr/>
        </p:nvGrpSpPr>
        <p:grpSpPr>
          <a:xfrm>
            <a:off x="6874523" y="266338"/>
            <a:ext cx="363367" cy="454014"/>
            <a:chOff x="8147058" y="4608412"/>
            <a:chExt cx="363367" cy="454014"/>
          </a:xfrm>
        </p:grpSpPr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9F4D96E3-FEDB-9449-A916-90F5C097443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147058" y="4608412"/>
              <a:ext cx="363367" cy="454014"/>
            </a:xfrm>
            <a:prstGeom prst="rect">
              <a:avLst/>
            </a:prstGeom>
          </p:spPr>
        </p:pic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73951FB8-0107-B740-97D9-98DF091EA12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206205" y="4709576"/>
              <a:ext cx="256850" cy="256850"/>
            </a:xfrm>
            <a:prstGeom prst="rect">
              <a:avLst/>
            </a:prstGeom>
          </p:spPr>
        </p:pic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54F5C2DA-3B4A-A347-B6D5-5991D8A71CD0}"/>
              </a:ext>
            </a:extLst>
          </p:cNvPr>
          <p:cNvSpPr txBox="1"/>
          <p:nvPr/>
        </p:nvSpPr>
        <p:spPr>
          <a:xfrm>
            <a:off x="6278413" y="247414"/>
            <a:ext cx="7051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200" b="1" dirty="0"/>
              <a:t>Validate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A385CD2A-94F3-6243-B2D0-873F554AC4EE}"/>
              </a:ext>
            </a:extLst>
          </p:cNvPr>
          <p:cNvCxnSpPr>
            <a:cxnSpLocks/>
            <a:stCxn id="59" idx="1"/>
            <a:endCxn id="46" idx="3"/>
          </p:cNvCxnSpPr>
          <p:nvPr/>
        </p:nvCxnSpPr>
        <p:spPr>
          <a:xfrm flipH="1">
            <a:off x="6310370" y="493345"/>
            <a:ext cx="564153" cy="1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702B255F-1B37-6D45-B2C7-CF487B819378}"/>
              </a:ext>
            </a:extLst>
          </p:cNvPr>
          <p:cNvSpPr txBox="1"/>
          <p:nvPr/>
        </p:nvSpPr>
        <p:spPr>
          <a:xfrm>
            <a:off x="7283936" y="264081"/>
            <a:ext cx="10075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200" b="1" dirty="0"/>
              <a:t>Validate</a:t>
            </a:r>
          </a:p>
          <a:p>
            <a:r>
              <a:rPr lang="en-US" sz="1200" b="1" dirty="0"/>
              <a:t>by root cert. </a:t>
            </a:r>
            <a:endParaRPr lang="en-JP" sz="1200" b="1" dirty="0"/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ED7BAF21-6B0E-EF4E-816E-E8C9241C976A}"/>
              </a:ext>
            </a:extLst>
          </p:cNvPr>
          <p:cNvCxnSpPr>
            <a:cxnSpLocks/>
          </p:cNvCxnSpPr>
          <p:nvPr/>
        </p:nvCxnSpPr>
        <p:spPr>
          <a:xfrm flipH="1" flipV="1">
            <a:off x="7240655" y="492560"/>
            <a:ext cx="640319" cy="7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22464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BB16E77-4C5A-EE4B-8951-017E2E34B2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8971" y="3382023"/>
            <a:ext cx="548837" cy="548837"/>
          </a:xfrm>
          <a:prstGeom prst="rect">
            <a:avLst/>
          </a:prstGeom>
        </p:spPr>
      </p:pic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DE13ECB7-BAE5-AE44-B6FA-E837ED650D36}"/>
              </a:ext>
            </a:extLst>
          </p:cNvPr>
          <p:cNvSpPr/>
          <p:nvPr/>
        </p:nvSpPr>
        <p:spPr>
          <a:xfrm>
            <a:off x="4530619" y="1796167"/>
            <a:ext cx="2771041" cy="369332"/>
          </a:xfrm>
          <a:prstGeom prst="round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Web App</a:t>
            </a:r>
            <a:endParaRPr lang="en-JP" b="1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EC16796-AA12-7642-9453-F8A3E98CA0F1}"/>
              </a:ext>
            </a:extLst>
          </p:cNvPr>
          <p:cNvSpPr/>
          <p:nvPr/>
        </p:nvSpPr>
        <p:spPr>
          <a:xfrm>
            <a:off x="4530619" y="2323503"/>
            <a:ext cx="2771041" cy="36933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Browser</a:t>
            </a:r>
            <a:endParaRPr lang="en-JP" b="1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667C2817-EB5F-234E-B260-12E87E4C5165}"/>
              </a:ext>
            </a:extLst>
          </p:cNvPr>
          <p:cNvSpPr/>
          <p:nvPr/>
        </p:nvSpPr>
        <p:spPr>
          <a:xfrm>
            <a:off x="4530619" y="626795"/>
            <a:ext cx="2771041" cy="369332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Relying Party</a:t>
            </a:r>
            <a:r>
              <a:rPr lang="ja-JP" altLang="en-US" b="1"/>
              <a:t> </a:t>
            </a:r>
            <a:r>
              <a:rPr lang="en-US" altLang="ja-JP" b="1" dirty="0"/>
              <a:t>(RP)</a:t>
            </a:r>
            <a:endParaRPr lang="en-JP" b="1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3E40130-3BED-B941-88CF-D1299972173E}"/>
              </a:ext>
            </a:extLst>
          </p:cNvPr>
          <p:cNvCxnSpPr/>
          <p:nvPr/>
        </p:nvCxnSpPr>
        <p:spPr>
          <a:xfrm>
            <a:off x="4961593" y="2709706"/>
            <a:ext cx="0" cy="77852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E3EB259-E7FF-D047-8D6B-D88B029D6503}"/>
              </a:ext>
            </a:extLst>
          </p:cNvPr>
          <p:cNvCxnSpPr>
            <a:cxnSpLocks/>
          </p:cNvCxnSpPr>
          <p:nvPr/>
        </p:nvCxnSpPr>
        <p:spPr>
          <a:xfrm flipV="1">
            <a:off x="6792475" y="2682077"/>
            <a:ext cx="0" cy="7785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493BA4F-6CA1-1749-8DEF-907D657C82A8}"/>
              </a:ext>
            </a:extLst>
          </p:cNvPr>
          <p:cNvCxnSpPr/>
          <p:nvPr/>
        </p:nvCxnSpPr>
        <p:spPr>
          <a:xfrm>
            <a:off x="4961593" y="996127"/>
            <a:ext cx="0" cy="778523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0566FA4-7A0D-9347-9D4C-6667961C2B07}"/>
              </a:ext>
            </a:extLst>
          </p:cNvPr>
          <p:cNvCxnSpPr>
            <a:cxnSpLocks/>
          </p:cNvCxnSpPr>
          <p:nvPr/>
        </p:nvCxnSpPr>
        <p:spPr>
          <a:xfrm flipV="1">
            <a:off x="6787421" y="996127"/>
            <a:ext cx="0" cy="778524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1A8FA66B-4F4F-6341-B599-4D64AD97C0A9}"/>
              </a:ext>
            </a:extLst>
          </p:cNvPr>
          <p:cNvSpPr/>
          <p:nvPr/>
        </p:nvSpPr>
        <p:spPr>
          <a:xfrm>
            <a:off x="4530620" y="3467371"/>
            <a:ext cx="2771040" cy="369332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b="1" dirty="0">
                <a:solidFill>
                  <a:schemeClr val="tx1"/>
                </a:solidFill>
              </a:rPr>
              <a:t>Authenticator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6E3324E-4537-B443-A408-263E62032076}"/>
              </a:ext>
            </a:extLst>
          </p:cNvPr>
          <p:cNvCxnSpPr>
            <a:cxnSpLocks/>
          </p:cNvCxnSpPr>
          <p:nvPr/>
        </p:nvCxnSpPr>
        <p:spPr>
          <a:xfrm flipV="1">
            <a:off x="5457173" y="996127"/>
            <a:ext cx="0" cy="778524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4BB5431-8EB3-E940-8E58-C244A24ACCC5}"/>
              </a:ext>
            </a:extLst>
          </p:cNvPr>
          <p:cNvSpPr txBox="1"/>
          <p:nvPr/>
        </p:nvSpPr>
        <p:spPr>
          <a:xfrm>
            <a:off x="5435879" y="1218633"/>
            <a:ext cx="9893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b="1">
                <a:solidFill>
                  <a:schemeClr val="bg2">
                    <a:lumMod val="90000"/>
                  </a:schemeClr>
                </a:solidFill>
              </a:rPr>
              <a:t>⓪</a:t>
            </a:r>
            <a:r>
              <a:rPr lang="en-US" altLang="ja-JP" sz="1200" b="1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ja-JP" altLang="en-US" sz="1200" b="1">
                <a:solidFill>
                  <a:schemeClr val="bg2">
                    <a:lumMod val="90000"/>
                  </a:schemeClr>
                </a:solidFill>
              </a:rPr>
              <a:t>登録要求</a:t>
            </a:r>
            <a:endParaRPr lang="en-JP" sz="1200" b="1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70ED225-BE02-A14C-91BF-816B734C1B44}"/>
              </a:ext>
            </a:extLst>
          </p:cNvPr>
          <p:cNvSpPr txBox="1"/>
          <p:nvPr/>
        </p:nvSpPr>
        <p:spPr>
          <a:xfrm>
            <a:off x="5002771" y="2116612"/>
            <a:ext cx="1853455" cy="276999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JP" sz="1200" b="1" dirty="0"/>
              <a:t>WebAuthn API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11681B5-1931-004B-9856-198305101D77}"/>
              </a:ext>
            </a:extLst>
          </p:cNvPr>
          <p:cNvSpPr txBox="1"/>
          <p:nvPr/>
        </p:nvSpPr>
        <p:spPr>
          <a:xfrm>
            <a:off x="2849719" y="2995222"/>
            <a:ext cx="21259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200" b="1" dirty="0">
                <a:solidFill>
                  <a:schemeClr val="bg2">
                    <a:lumMod val="90000"/>
                  </a:schemeClr>
                </a:solidFill>
              </a:rPr>
              <a:t>③Credential</a:t>
            </a:r>
            <a:r>
              <a:rPr lang="ja-JP" altLang="en-US" sz="1200" b="1">
                <a:solidFill>
                  <a:schemeClr val="bg2">
                    <a:lumMod val="90000"/>
                  </a:schemeClr>
                </a:solidFill>
              </a:rPr>
              <a:t>生成要求の送付</a:t>
            </a:r>
            <a:endParaRPr lang="en-JP" sz="1200" b="1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2733BE3-D5D4-0040-B084-BEF2BD1EE342}"/>
              </a:ext>
            </a:extLst>
          </p:cNvPr>
          <p:cNvSpPr txBox="1"/>
          <p:nvPr/>
        </p:nvSpPr>
        <p:spPr>
          <a:xfrm>
            <a:off x="7582285" y="1218633"/>
            <a:ext cx="26344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200" b="1" dirty="0">
                <a:highlight>
                  <a:srgbClr val="FFFF00"/>
                </a:highlight>
              </a:rPr>
              <a:t>⑦ AuthenticatorAttestationResponse</a:t>
            </a:r>
          </a:p>
          <a:p>
            <a:r>
              <a:rPr lang="ja-JP" altLang="en-US" sz="1200" b="1">
                <a:highlight>
                  <a:srgbClr val="FFFF00"/>
                </a:highlight>
              </a:rPr>
              <a:t>　  の送付</a:t>
            </a:r>
            <a:endParaRPr lang="en-JP" sz="1200" b="1" dirty="0">
              <a:highlight>
                <a:srgbClr val="FFFF00"/>
              </a:highlight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32BAFB0-CC41-7043-929D-41E53C4299CD}"/>
              </a:ext>
            </a:extLst>
          </p:cNvPr>
          <p:cNvSpPr txBox="1"/>
          <p:nvPr/>
        </p:nvSpPr>
        <p:spPr>
          <a:xfrm>
            <a:off x="1574667" y="2012954"/>
            <a:ext cx="3153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200" b="1" dirty="0">
                <a:solidFill>
                  <a:schemeClr val="bg2">
                    <a:lumMod val="90000"/>
                  </a:schemeClr>
                </a:solidFill>
              </a:rPr>
              <a:t>② </a:t>
            </a:r>
            <a:r>
              <a:rPr lang="en-US" altLang="ja-JP" sz="1200" b="1" dirty="0" err="1">
                <a:solidFill>
                  <a:schemeClr val="bg2">
                    <a:lumMod val="90000"/>
                  </a:schemeClr>
                </a:solidFill>
              </a:rPr>
              <a:t>PublicKeyCredentialCreationOption</a:t>
            </a:r>
            <a:r>
              <a:rPr lang="ja-JP" altLang="en-US" sz="1200" b="1">
                <a:solidFill>
                  <a:schemeClr val="bg2">
                    <a:lumMod val="90000"/>
                  </a:schemeClr>
                </a:solidFill>
              </a:rPr>
              <a:t>生成、</a:t>
            </a:r>
            <a:endParaRPr lang="en-US" altLang="ja-JP" sz="1200" b="1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ja-JP" altLang="en-US" sz="1200" b="1">
                <a:solidFill>
                  <a:schemeClr val="bg2">
                    <a:lumMod val="90000"/>
                  </a:schemeClr>
                </a:solidFill>
              </a:rPr>
              <a:t>　  認証器へ</a:t>
            </a:r>
            <a:r>
              <a:rPr lang="en-US" altLang="ja-JP" sz="1200" b="1" dirty="0">
                <a:solidFill>
                  <a:schemeClr val="bg2">
                    <a:lumMod val="90000"/>
                  </a:schemeClr>
                </a:solidFill>
              </a:rPr>
              <a:t>Credential</a:t>
            </a:r>
            <a:r>
              <a:rPr lang="ja-JP" altLang="en-US" sz="1200" b="1">
                <a:solidFill>
                  <a:schemeClr val="bg2">
                    <a:lumMod val="90000"/>
                  </a:schemeClr>
                </a:solidFill>
              </a:rPr>
              <a:t>生成要求</a:t>
            </a:r>
            <a:endParaRPr lang="en-JP" sz="1200" b="1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1269EB4-2697-534A-B26E-312359FF4FC5}"/>
              </a:ext>
            </a:extLst>
          </p:cNvPr>
          <p:cNvSpPr txBox="1"/>
          <p:nvPr/>
        </p:nvSpPr>
        <p:spPr>
          <a:xfrm>
            <a:off x="6981572" y="3963444"/>
            <a:ext cx="32079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200" b="1" dirty="0">
                <a:solidFill>
                  <a:schemeClr val="bg2">
                    <a:lumMod val="90000"/>
                  </a:schemeClr>
                </a:solidFill>
              </a:rPr>
              <a:t>④</a:t>
            </a:r>
            <a:r>
              <a:rPr lang="en-US" sz="1200" b="1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ja-JP" altLang="en-US" sz="1200" b="1">
                <a:solidFill>
                  <a:schemeClr val="bg2">
                    <a:lumMod val="90000"/>
                  </a:schemeClr>
                </a:solidFill>
              </a:rPr>
              <a:t>要求ユーザのローカル認証</a:t>
            </a:r>
            <a:r>
              <a:rPr lang="en-US" altLang="ja-JP" sz="1200" b="1" dirty="0">
                <a:solidFill>
                  <a:schemeClr val="bg2">
                    <a:lumMod val="90000"/>
                  </a:schemeClr>
                </a:solidFill>
              </a:rPr>
              <a:t>(PIN</a:t>
            </a:r>
            <a:r>
              <a:rPr lang="ja-JP" altLang="en-US" sz="1200" b="1">
                <a:solidFill>
                  <a:schemeClr val="bg2">
                    <a:lumMod val="90000"/>
                  </a:schemeClr>
                </a:solidFill>
              </a:rPr>
              <a:t>や指紋</a:t>
            </a:r>
            <a:r>
              <a:rPr lang="en-US" altLang="ja-JP" sz="1200" b="1" dirty="0">
                <a:solidFill>
                  <a:schemeClr val="bg2">
                    <a:lumMod val="90000"/>
                  </a:schemeClr>
                </a:solidFill>
              </a:rPr>
              <a:t>)</a:t>
            </a:r>
            <a:r>
              <a:rPr lang="ja-JP" altLang="en-US" sz="1200" b="1">
                <a:solidFill>
                  <a:schemeClr val="bg2">
                    <a:lumMod val="90000"/>
                  </a:schemeClr>
                </a:solidFill>
              </a:rPr>
              <a:t>、</a:t>
            </a:r>
            <a:br>
              <a:rPr lang="en-US" altLang="ja-JP" sz="1200" b="1" dirty="0">
                <a:solidFill>
                  <a:schemeClr val="bg2">
                    <a:lumMod val="90000"/>
                  </a:schemeClr>
                </a:solidFill>
              </a:rPr>
            </a:br>
            <a:r>
              <a:rPr lang="ja-JP" altLang="en-US" sz="1200" b="1">
                <a:solidFill>
                  <a:schemeClr val="bg2">
                    <a:lumMod val="90000"/>
                  </a:schemeClr>
                </a:solidFill>
              </a:rPr>
              <a:t>　  </a:t>
            </a:r>
            <a:r>
              <a:rPr lang="en-US" sz="1200" b="1" dirty="0">
                <a:solidFill>
                  <a:schemeClr val="bg2">
                    <a:lumMod val="90000"/>
                  </a:schemeClr>
                </a:solidFill>
              </a:rPr>
              <a:t>Credential Key Pair</a:t>
            </a:r>
            <a:r>
              <a:rPr lang="ja-JP" altLang="en-US" sz="1200" b="1">
                <a:solidFill>
                  <a:schemeClr val="bg2">
                    <a:lumMod val="90000"/>
                  </a:schemeClr>
                </a:solidFill>
              </a:rPr>
              <a:t>の新規生成・署名付与</a:t>
            </a:r>
            <a:endParaRPr lang="en-JP" sz="1200" b="1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A1A0A65-4FC6-7343-A487-93B65FE2AE12}"/>
              </a:ext>
            </a:extLst>
          </p:cNvPr>
          <p:cNvSpPr txBox="1"/>
          <p:nvPr/>
        </p:nvSpPr>
        <p:spPr>
          <a:xfrm>
            <a:off x="7669705" y="2975900"/>
            <a:ext cx="20040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2">
                    <a:lumMod val="90000"/>
                  </a:schemeClr>
                </a:solidFill>
              </a:rPr>
              <a:t>⑤ </a:t>
            </a:r>
            <a:r>
              <a:rPr lang="en-US" sz="1200" b="1" dirty="0" err="1">
                <a:solidFill>
                  <a:schemeClr val="bg2">
                    <a:lumMod val="90000"/>
                  </a:schemeClr>
                </a:solidFill>
              </a:rPr>
              <a:t>attestationObject</a:t>
            </a:r>
            <a:r>
              <a:rPr lang="ja-JP" altLang="en-US" sz="1200" b="1">
                <a:solidFill>
                  <a:schemeClr val="bg2">
                    <a:lumMod val="90000"/>
                  </a:schemeClr>
                </a:solidFill>
              </a:rPr>
              <a:t>の送付</a:t>
            </a:r>
            <a:endParaRPr lang="en-JP" sz="1200" b="1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B4378D1-3D72-0443-A137-64E51F2AEE9F}"/>
              </a:ext>
            </a:extLst>
          </p:cNvPr>
          <p:cNvSpPr txBox="1"/>
          <p:nvPr/>
        </p:nvSpPr>
        <p:spPr>
          <a:xfrm>
            <a:off x="7292182" y="2123346"/>
            <a:ext cx="16706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200" b="1" dirty="0">
                <a:highlight>
                  <a:srgbClr val="FFFF00"/>
                </a:highlight>
              </a:rPr>
              <a:t>⑥ RP</a:t>
            </a:r>
            <a:r>
              <a:rPr lang="ja-JP" altLang="en-US" sz="1200" b="1">
                <a:highlight>
                  <a:srgbClr val="FFFF00"/>
                </a:highlight>
              </a:rPr>
              <a:t>への応答の生成</a:t>
            </a:r>
            <a:endParaRPr lang="en-JP" sz="1200" b="1" dirty="0">
              <a:highlight>
                <a:srgbClr val="FFFF00"/>
              </a:highlight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4AD18DD-7940-D446-A3F4-E64DF3918033}"/>
              </a:ext>
            </a:extLst>
          </p:cNvPr>
          <p:cNvSpPr txBox="1"/>
          <p:nvPr/>
        </p:nvSpPr>
        <p:spPr>
          <a:xfrm>
            <a:off x="7994658" y="242550"/>
            <a:ext cx="2771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JP" sz="1200" b="1" dirty="0">
                <a:highlight>
                  <a:srgbClr val="FFFF00"/>
                </a:highlight>
              </a:rPr>
              <a:t>⑧</a:t>
            </a:r>
            <a:r>
              <a:rPr lang="ja-JP" altLang="en-US" sz="1200" b="1">
                <a:highlight>
                  <a:srgbClr val="FFFF00"/>
                </a:highlight>
              </a:rPr>
              <a:t> </a:t>
            </a:r>
            <a:r>
              <a:rPr lang="en-US" altLang="ja-JP" sz="1200" b="1" dirty="0" err="1">
                <a:highlight>
                  <a:srgbClr val="FFFF00"/>
                </a:highlight>
              </a:rPr>
              <a:t>AttestationResponse</a:t>
            </a:r>
            <a:r>
              <a:rPr lang="ja-JP" altLang="en-US" sz="1200" b="1">
                <a:highlight>
                  <a:srgbClr val="FFFF00"/>
                </a:highlight>
              </a:rPr>
              <a:t>の検証</a:t>
            </a:r>
            <a:endParaRPr lang="en-US" altLang="ja-JP" sz="1200" b="1" dirty="0">
              <a:highlight>
                <a:srgbClr val="FFFF00"/>
              </a:highlight>
            </a:endParaRPr>
          </a:p>
          <a:p>
            <a:r>
              <a:rPr lang="ja-JP" altLang="en-US" sz="1200" b="1">
                <a:highlight>
                  <a:srgbClr val="FFFF00"/>
                </a:highlight>
              </a:rPr>
              <a:t>　  </a:t>
            </a:r>
            <a:r>
              <a:rPr lang="en-US" altLang="ja-JP" sz="1200" b="1" dirty="0">
                <a:highlight>
                  <a:srgbClr val="FFFF00"/>
                </a:highlight>
              </a:rPr>
              <a:t>Attested</a:t>
            </a:r>
            <a:r>
              <a:rPr lang="ja-JP" altLang="en-US" sz="1200" b="1">
                <a:highlight>
                  <a:srgbClr val="FFFF00"/>
                </a:highlight>
              </a:rPr>
              <a:t> </a:t>
            </a:r>
            <a:r>
              <a:rPr lang="en-US" altLang="ja-JP" sz="1200" b="1" dirty="0">
                <a:highlight>
                  <a:srgbClr val="FFFF00"/>
                </a:highlight>
              </a:rPr>
              <a:t>Credential Public Key</a:t>
            </a:r>
          </a:p>
          <a:p>
            <a:r>
              <a:rPr lang="ja-JP" altLang="en-US" sz="1200" b="1">
                <a:highlight>
                  <a:srgbClr val="FFFF00"/>
                </a:highlight>
              </a:rPr>
              <a:t>　  の登録</a:t>
            </a:r>
            <a:endParaRPr lang="en-JP" sz="1200" b="1" dirty="0">
              <a:highlight>
                <a:srgbClr val="FFFF00"/>
              </a:highlight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A66662D6-03CB-AB4A-87F8-3041B46166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0619" y="3956613"/>
            <a:ext cx="407646" cy="407646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969BED74-38CB-4148-881C-135F38EE66F3}"/>
              </a:ext>
            </a:extLst>
          </p:cNvPr>
          <p:cNvSpPr txBox="1"/>
          <p:nvPr/>
        </p:nvSpPr>
        <p:spPr>
          <a:xfrm>
            <a:off x="4836191" y="3937811"/>
            <a:ext cx="83869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100" b="1" dirty="0"/>
              <a:t>Credential</a:t>
            </a:r>
          </a:p>
          <a:p>
            <a:pPr algn="ctr"/>
            <a:r>
              <a:rPr lang="en-US" altLang="ja-JP" sz="1100" b="1" dirty="0"/>
              <a:t>Private key</a:t>
            </a:r>
            <a:endParaRPr lang="en-JP" sz="1100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35EA6E4-C0ED-A74A-B366-C5D526D7F5B8}"/>
              </a:ext>
            </a:extLst>
          </p:cNvPr>
          <p:cNvSpPr txBox="1"/>
          <p:nvPr/>
        </p:nvSpPr>
        <p:spPr>
          <a:xfrm>
            <a:off x="6190972" y="3944992"/>
            <a:ext cx="79060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100" b="1" dirty="0"/>
              <a:t>Credential</a:t>
            </a:r>
            <a:br>
              <a:rPr lang="en-US" altLang="ja-JP" sz="1100" b="1" dirty="0"/>
            </a:br>
            <a:r>
              <a:rPr lang="en-US" altLang="ja-JP" sz="1100" b="1" dirty="0"/>
              <a:t>Public Key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CB4927AA-DF97-6D42-ADF2-DF1B7FD806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1831" y="4219422"/>
            <a:ext cx="539141" cy="1259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/>
            </a:solidFill>
          </a:ln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9DE219C0-1324-D14E-BEE1-126EAD00A6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65474" y="3940076"/>
            <a:ext cx="342327" cy="342327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13FE219C-F4FA-D246-B8A9-C2B23B2AA6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4038" y="3126189"/>
            <a:ext cx="539141" cy="1259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/>
            </a:solidFill>
          </a:ln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87D8CD30-CDB4-7443-8D5E-BCAD0212B0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17681" y="2846843"/>
            <a:ext cx="342327" cy="342327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0A7198CA-4B04-8A48-8DD7-0DA6BDAE65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6766" y="1436908"/>
            <a:ext cx="539141" cy="1259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/>
            </a:solidFill>
          </a:ln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B4C08914-B8A6-EE4F-A8A8-DB6EE1319D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10409" y="1157562"/>
            <a:ext cx="342327" cy="342327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96162302-A3B6-5041-9523-E359CB3F20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1229" y="431764"/>
            <a:ext cx="539141" cy="1259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/>
            </a:solidFill>
          </a:ln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8030818F-769D-5947-BEBC-9365317D02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84872" y="152418"/>
            <a:ext cx="342327" cy="34232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BBB916A-07E1-934E-8172-CA95599A153E}"/>
              </a:ext>
            </a:extLst>
          </p:cNvPr>
          <p:cNvSpPr txBox="1"/>
          <p:nvPr/>
        </p:nvSpPr>
        <p:spPr>
          <a:xfrm rot="19887843">
            <a:off x="5754212" y="61925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>
                <a:solidFill>
                  <a:srgbClr val="FF0000"/>
                </a:solidFill>
                <a:latin typeface="Phosphate Inline" panose="02000506050000020004" pitchFamily="2" charset="77"/>
                <a:cs typeface="Phosphate Inline" panose="02000506050000020004" pitchFamily="2" charset="77"/>
              </a:rPr>
              <a:t>OK !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72EDD9D-066A-2548-8313-FAC76D0C3B0C}"/>
              </a:ext>
            </a:extLst>
          </p:cNvPr>
          <p:cNvSpPr txBox="1"/>
          <p:nvPr/>
        </p:nvSpPr>
        <p:spPr>
          <a:xfrm>
            <a:off x="2196176" y="1157877"/>
            <a:ext cx="25548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200" b="1" dirty="0">
                <a:solidFill>
                  <a:schemeClr val="bg2">
                    <a:lumMod val="90000"/>
                  </a:schemeClr>
                </a:solidFill>
              </a:rPr>
              <a:t>①</a:t>
            </a:r>
            <a:r>
              <a:rPr lang="ja-JP" altLang="en-US" sz="1200" b="1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en-US" altLang="ja-JP" sz="1200" b="1" dirty="0">
                <a:solidFill>
                  <a:schemeClr val="bg2">
                    <a:lumMod val="90000"/>
                  </a:schemeClr>
                </a:solidFill>
              </a:rPr>
              <a:t>Credential</a:t>
            </a:r>
            <a:r>
              <a:rPr lang="ja-JP" altLang="en-US" sz="1200" b="1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en-US" altLang="ja-JP" sz="1200" b="1" dirty="0">
                <a:solidFill>
                  <a:schemeClr val="bg2">
                    <a:lumMod val="90000"/>
                  </a:schemeClr>
                </a:solidFill>
              </a:rPr>
              <a:t>Key Pair</a:t>
            </a:r>
            <a:r>
              <a:rPr lang="ja-JP" altLang="en-US" sz="1200" b="1">
                <a:solidFill>
                  <a:schemeClr val="bg2">
                    <a:lumMod val="90000"/>
                  </a:schemeClr>
                </a:solidFill>
              </a:rPr>
              <a:t>生成のための</a:t>
            </a:r>
            <a:endParaRPr lang="en-US" altLang="ja-JP" sz="1200" b="1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ja-JP" altLang="en-US" sz="1200" b="1">
                <a:solidFill>
                  <a:schemeClr val="bg2">
                    <a:lumMod val="90000"/>
                  </a:schemeClr>
                </a:solidFill>
              </a:rPr>
              <a:t>　  パラメータ送付</a:t>
            </a:r>
            <a:endParaRPr lang="en-JP" sz="1200" b="1" dirty="0">
              <a:solidFill>
                <a:schemeClr val="bg2">
                  <a:lumMod val="90000"/>
                </a:schemeClr>
              </a:solidFill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DB5ED0B6-4820-4D4F-8AF4-ABB95062311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01065" y="4448091"/>
            <a:ext cx="365725" cy="369332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16C986BB-7D2F-8446-B1A6-A1AFCCA2727A}"/>
              </a:ext>
            </a:extLst>
          </p:cNvPr>
          <p:cNvSpPr txBox="1"/>
          <p:nvPr/>
        </p:nvSpPr>
        <p:spPr>
          <a:xfrm>
            <a:off x="7016691" y="4470959"/>
            <a:ext cx="84991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100" b="1" dirty="0"/>
              <a:t>Attestation</a:t>
            </a:r>
          </a:p>
          <a:p>
            <a:pPr algn="ctr"/>
            <a:r>
              <a:rPr lang="en-US" altLang="ja-JP" sz="1100" b="1" dirty="0"/>
              <a:t>Private key</a:t>
            </a:r>
            <a:endParaRPr lang="en-JP" sz="1100" b="1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5B824FA-1EA1-AB45-9DC4-5B4E2F38E0A6}"/>
              </a:ext>
            </a:extLst>
          </p:cNvPr>
          <p:cNvCxnSpPr>
            <a:cxnSpLocks/>
          </p:cNvCxnSpPr>
          <p:nvPr/>
        </p:nvCxnSpPr>
        <p:spPr>
          <a:xfrm flipH="1" flipV="1">
            <a:off x="6281832" y="4343591"/>
            <a:ext cx="363366" cy="2658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4DB0C824-39F1-544D-A434-4FD89AA7235C}"/>
              </a:ext>
            </a:extLst>
          </p:cNvPr>
          <p:cNvSpPr txBox="1"/>
          <p:nvPr/>
        </p:nvSpPr>
        <p:spPr>
          <a:xfrm>
            <a:off x="6181435" y="4436207"/>
            <a:ext cx="4523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200" b="1" dirty="0"/>
              <a:t>Sign</a:t>
            </a: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9599907E-5C26-4843-89CE-22C2E0F8457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94658" y="4456012"/>
            <a:ext cx="363367" cy="454014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5E3DC3BE-6ACD-3946-BEA2-9A6740050CD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53805" y="4557176"/>
            <a:ext cx="256850" cy="256850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A0ABF116-B7F4-F04C-905F-F48AA3D1B0D5}"/>
              </a:ext>
            </a:extLst>
          </p:cNvPr>
          <p:cNvSpPr txBox="1"/>
          <p:nvPr/>
        </p:nvSpPr>
        <p:spPr>
          <a:xfrm>
            <a:off x="8320747" y="4462676"/>
            <a:ext cx="84991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100" b="1" dirty="0"/>
              <a:t>Attestation</a:t>
            </a:r>
          </a:p>
          <a:p>
            <a:pPr algn="ctr"/>
            <a:r>
              <a:rPr lang="en-US" altLang="ja-JP" sz="1100" b="1" dirty="0"/>
              <a:t>Certificate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460E12BF-2D02-194C-A628-6675B38CE42B}"/>
              </a:ext>
            </a:extLst>
          </p:cNvPr>
          <p:cNvGrpSpPr/>
          <p:nvPr/>
        </p:nvGrpSpPr>
        <p:grpSpPr>
          <a:xfrm>
            <a:off x="7316087" y="2871960"/>
            <a:ext cx="363367" cy="454014"/>
            <a:chOff x="8147058" y="4608412"/>
            <a:chExt cx="363367" cy="454014"/>
          </a:xfrm>
        </p:grpSpPr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BE1618A7-23F0-E042-BB2D-FFC567242BB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147058" y="4608412"/>
              <a:ext cx="363367" cy="454014"/>
            </a:xfrm>
            <a:prstGeom prst="rect">
              <a:avLst/>
            </a:prstGeom>
          </p:spPr>
        </p:pic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6EC33DE6-C722-704E-A0CF-BA1CABEE217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206205" y="4709576"/>
              <a:ext cx="256850" cy="25685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67E6E98F-6089-0B4A-A20F-22BA480A9281}"/>
              </a:ext>
            </a:extLst>
          </p:cNvPr>
          <p:cNvGrpSpPr/>
          <p:nvPr/>
        </p:nvGrpSpPr>
        <p:grpSpPr>
          <a:xfrm>
            <a:off x="7269971" y="1181066"/>
            <a:ext cx="363367" cy="454014"/>
            <a:chOff x="8147058" y="4608412"/>
            <a:chExt cx="363367" cy="454014"/>
          </a:xfrm>
        </p:grpSpPr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5BD1F38A-B387-E948-90D4-7275CB6D38C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147058" y="4608412"/>
              <a:ext cx="363367" cy="454014"/>
            </a:xfrm>
            <a:prstGeom prst="rect">
              <a:avLst/>
            </a:prstGeom>
          </p:spPr>
        </p:pic>
        <p:pic>
          <p:nvPicPr>
            <p:cNvPr id="57" name="Picture 56">
              <a:extLst>
                <a:ext uri="{FF2B5EF4-FFF2-40B4-BE49-F238E27FC236}">
                  <a16:creationId xmlns:a16="http://schemas.microsoft.com/office/drawing/2014/main" id="{B9D38857-4C00-1542-B4FC-32E3A9C9FC6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206205" y="4709576"/>
              <a:ext cx="256850" cy="256850"/>
            </a:xfrm>
            <a:prstGeom prst="rect">
              <a:avLst/>
            </a:prstGeom>
          </p:spPr>
        </p:pic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FE86200A-496E-934F-B729-EB4A6EB8A7BC}"/>
              </a:ext>
            </a:extLst>
          </p:cNvPr>
          <p:cNvGrpSpPr/>
          <p:nvPr/>
        </p:nvGrpSpPr>
        <p:grpSpPr>
          <a:xfrm>
            <a:off x="6874523" y="266338"/>
            <a:ext cx="363367" cy="454014"/>
            <a:chOff x="8147058" y="4608412"/>
            <a:chExt cx="363367" cy="454014"/>
          </a:xfrm>
        </p:grpSpPr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9F4D96E3-FEDB-9449-A916-90F5C097443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147058" y="4608412"/>
              <a:ext cx="363367" cy="454014"/>
            </a:xfrm>
            <a:prstGeom prst="rect">
              <a:avLst/>
            </a:prstGeom>
          </p:spPr>
        </p:pic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73951FB8-0107-B740-97D9-98DF091EA12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206205" y="4709576"/>
              <a:ext cx="256850" cy="256850"/>
            </a:xfrm>
            <a:prstGeom prst="rect">
              <a:avLst/>
            </a:prstGeom>
          </p:spPr>
        </p:pic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54F5C2DA-3B4A-A347-B6D5-5991D8A71CD0}"/>
              </a:ext>
            </a:extLst>
          </p:cNvPr>
          <p:cNvSpPr txBox="1"/>
          <p:nvPr/>
        </p:nvSpPr>
        <p:spPr>
          <a:xfrm>
            <a:off x="6278413" y="247414"/>
            <a:ext cx="7051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200" b="1" dirty="0"/>
              <a:t>Validate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A385CD2A-94F3-6243-B2D0-873F554AC4EE}"/>
              </a:ext>
            </a:extLst>
          </p:cNvPr>
          <p:cNvCxnSpPr>
            <a:cxnSpLocks/>
            <a:stCxn id="59" idx="1"/>
            <a:endCxn id="46" idx="3"/>
          </p:cNvCxnSpPr>
          <p:nvPr/>
        </p:nvCxnSpPr>
        <p:spPr>
          <a:xfrm flipH="1">
            <a:off x="6310370" y="493345"/>
            <a:ext cx="564153" cy="1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702B255F-1B37-6D45-B2C7-CF487B819378}"/>
              </a:ext>
            </a:extLst>
          </p:cNvPr>
          <p:cNvSpPr txBox="1"/>
          <p:nvPr/>
        </p:nvSpPr>
        <p:spPr>
          <a:xfrm>
            <a:off x="7283936" y="264081"/>
            <a:ext cx="10075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200" b="1" dirty="0"/>
              <a:t>Validate</a:t>
            </a:r>
          </a:p>
          <a:p>
            <a:r>
              <a:rPr lang="en-US" sz="1200" b="1" dirty="0"/>
              <a:t>by root cert. </a:t>
            </a:r>
            <a:endParaRPr lang="en-JP" sz="1200" b="1" dirty="0"/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ED7BAF21-6B0E-EF4E-816E-E8C9241C976A}"/>
              </a:ext>
            </a:extLst>
          </p:cNvPr>
          <p:cNvCxnSpPr>
            <a:cxnSpLocks/>
          </p:cNvCxnSpPr>
          <p:nvPr/>
        </p:nvCxnSpPr>
        <p:spPr>
          <a:xfrm flipH="1" flipV="1">
            <a:off x="7240655" y="492560"/>
            <a:ext cx="640319" cy="7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73682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BB16E77-4C5A-EE4B-8951-017E2E34B2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8971" y="3382023"/>
            <a:ext cx="548837" cy="548837"/>
          </a:xfrm>
          <a:prstGeom prst="rect">
            <a:avLst/>
          </a:prstGeom>
        </p:spPr>
      </p:pic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DE13ECB7-BAE5-AE44-B6FA-E837ED650D36}"/>
              </a:ext>
            </a:extLst>
          </p:cNvPr>
          <p:cNvSpPr/>
          <p:nvPr/>
        </p:nvSpPr>
        <p:spPr>
          <a:xfrm>
            <a:off x="4530619" y="1796167"/>
            <a:ext cx="2771041" cy="369332"/>
          </a:xfrm>
          <a:prstGeom prst="round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Web App</a:t>
            </a:r>
            <a:endParaRPr lang="en-JP" b="1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EC16796-AA12-7642-9453-F8A3E98CA0F1}"/>
              </a:ext>
            </a:extLst>
          </p:cNvPr>
          <p:cNvSpPr/>
          <p:nvPr/>
        </p:nvSpPr>
        <p:spPr>
          <a:xfrm>
            <a:off x="4530619" y="2323503"/>
            <a:ext cx="2771041" cy="36933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Browser</a:t>
            </a:r>
            <a:endParaRPr lang="en-JP" b="1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667C2817-EB5F-234E-B260-12E87E4C5165}"/>
              </a:ext>
            </a:extLst>
          </p:cNvPr>
          <p:cNvSpPr/>
          <p:nvPr/>
        </p:nvSpPr>
        <p:spPr>
          <a:xfrm>
            <a:off x="4530619" y="626795"/>
            <a:ext cx="2771041" cy="369332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Relying Party</a:t>
            </a:r>
            <a:r>
              <a:rPr lang="ja-JP" altLang="en-US" b="1"/>
              <a:t> </a:t>
            </a:r>
            <a:r>
              <a:rPr lang="en-US" altLang="ja-JP" b="1" dirty="0"/>
              <a:t>(RP)</a:t>
            </a:r>
            <a:endParaRPr lang="en-JP" b="1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3E40130-3BED-B941-88CF-D1299972173E}"/>
              </a:ext>
            </a:extLst>
          </p:cNvPr>
          <p:cNvCxnSpPr/>
          <p:nvPr/>
        </p:nvCxnSpPr>
        <p:spPr>
          <a:xfrm>
            <a:off x="4961593" y="2709706"/>
            <a:ext cx="0" cy="77852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E3EB259-E7FF-D047-8D6B-D88B029D6503}"/>
              </a:ext>
            </a:extLst>
          </p:cNvPr>
          <p:cNvCxnSpPr>
            <a:cxnSpLocks/>
          </p:cNvCxnSpPr>
          <p:nvPr/>
        </p:nvCxnSpPr>
        <p:spPr>
          <a:xfrm flipV="1">
            <a:off x="6792475" y="2682077"/>
            <a:ext cx="0" cy="7785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493BA4F-6CA1-1749-8DEF-907D657C82A8}"/>
              </a:ext>
            </a:extLst>
          </p:cNvPr>
          <p:cNvCxnSpPr/>
          <p:nvPr/>
        </p:nvCxnSpPr>
        <p:spPr>
          <a:xfrm>
            <a:off x="4961593" y="996127"/>
            <a:ext cx="0" cy="778523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0566FA4-7A0D-9347-9D4C-6667961C2B07}"/>
              </a:ext>
            </a:extLst>
          </p:cNvPr>
          <p:cNvCxnSpPr>
            <a:cxnSpLocks/>
          </p:cNvCxnSpPr>
          <p:nvPr/>
        </p:nvCxnSpPr>
        <p:spPr>
          <a:xfrm flipV="1">
            <a:off x="6787421" y="996127"/>
            <a:ext cx="0" cy="778524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1A8FA66B-4F4F-6341-B599-4D64AD97C0A9}"/>
              </a:ext>
            </a:extLst>
          </p:cNvPr>
          <p:cNvSpPr/>
          <p:nvPr/>
        </p:nvSpPr>
        <p:spPr>
          <a:xfrm>
            <a:off x="4530620" y="3467371"/>
            <a:ext cx="2771040" cy="369332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b="1" dirty="0">
                <a:solidFill>
                  <a:schemeClr val="tx1"/>
                </a:solidFill>
              </a:rPr>
              <a:t>Authenticator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6E3324E-4537-B443-A408-263E62032076}"/>
              </a:ext>
            </a:extLst>
          </p:cNvPr>
          <p:cNvCxnSpPr>
            <a:cxnSpLocks/>
          </p:cNvCxnSpPr>
          <p:nvPr/>
        </p:nvCxnSpPr>
        <p:spPr>
          <a:xfrm flipV="1">
            <a:off x="5457173" y="996127"/>
            <a:ext cx="0" cy="778524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4BB5431-8EB3-E940-8E58-C244A24ACCC5}"/>
              </a:ext>
            </a:extLst>
          </p:cNvPr>
          <p:cNvSpPr txBox="1"/>
          <p:nvPr/>
        </p:nvSpPr>
        <p:spPr>
          <a:xfrm>
            <a:off x="5435879" y="1218633"/>
            <a:ext cx="9893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b="1"/>
              <a:t>⓪</a:t>
            </a:r>
            <a:r>
              <a:rPr lang="en-US" altLang="ja-JP" sz="1200" b="1" dirty="0"/>
              <a:t> </a:t>
            </a:r>
            <a:r>
              <a:rPr lang="ja-JP" altLang="en-US" sz="1200" b="1"/>
              <a:t>認証要求</a:t>
            </a:r>
            <a:endParaRPr lang="en-JP" sz="12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53F5260-C066-394D-B183-950B817A7BAB}"/>
              </a:ext>
            </a:extLst>
          </p:cNvPr>
          <p:cNvSpPr txBox="1"/>
          <p:nvPr/>
        </p:nvSpPr>
        <p:spPr>
          <a:xfrm>
            <a:off x="2041000" y="1105490"/>
            <a:ext cx="2700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JP" sz="1200" b="1" dirty="0"/>
              <a:t>①Challenge</a:t>
            </a:r>
            <a:r>
              <a:rPr lang="ja-JP" altLang="en-US" sz="1200" b="1"/>
              <a:t>と登録済み</a:t>
            </a:r>
            <a:r>
              <a:rPr lang="en-US" altLang="ja-JP" sz="1200" b="1" dirty="0"/>
              <a:t>Attested</a:t>
            </a:r>
          </a:p>
          <a:p>
            <a:r>
              <a:rPr lang="ja-JP" altLang="en-US" sz="1200" b="1"/>
              <a:t>　 </a:t>
            </a:r>
            <a:r>
              <a:rPr lang="en-US" altLang="ja-JP" sz="1200" b="1" dirty="0"/>
              <a:t>Credential Public Key</a:t>
            </a:r>
            <a:r>
              <a:rPr lang="ja-JP" altLang="en-US" sz="1200" b="1"/>
              <a:t>の</a:t>
            </a:r>
            <a:r>
              <a:rPr lang="en-US" altLang="ja-JP" sz="1200" b="1" dirty="0"/>
              <a:t>ID</a:t>
            </a:r>
            <a:r>
              <a:rPr lang="ja-JP" altLang="en-US" sz="1200" b="1"/>
              <a:t>の送付</a:t>
            </a:r>
            <a:endParaRPr lang="en-JP" sz="12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70ED225-BE02-A14C-91BF-816B734C1B44}"/>
              </a:ext>
            </a:extLst>
          </p:cNvPr>
          <p:cNvSpPr txBox="1"/>
          <p:nvPr/>
        </p:nvSpPr>
        <p:spPr>
          <a:xfrm>
            <a:off x="5002771" y="2116612"/>
            <a:ext cx="1853455" cy="276999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JP" sz="1200" b="1" dirty="0"/>
              <a:t>WebAuthn API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11681B5-1931-004B-9856-198305101D77}"/>
              </a:ext>
            </a:extLst>
          </p:cNvPr>
          <p:cNvSpPr txBox="1"/>
          <p:nvPr/>
        </p:nvSpPr>
        <p:spPr>
          <a:xfrm>
            <a:off x="1992474" y="2924051"/>
            <a:ext cx="2709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200" b="1" dirty="0"/>
              <a:t>③Challenge</a:t>
            </a:r>
            <a:r>
              <a:rPr lang="ja-JP" altLang="en-US" sz="1200" b="1"/>
              <a:t>への署名生成要求の送付</a:t>
            </a:r>
            <a:endParaRPr lang="en-JP" sz="12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2733BE3-D5D4-0040-B084-BEF2BD1EE342}"/>
              </a:ext>
            </a:extLst>
          </p:cNvPr>
          <p:cNvSpPr txBox="1"/>
          <p:nvPr/>
        </p:nvSpPr>
        <p:spPr>
          <a:xfrm>
            <a:off x="7158170" y="1222085"/>
            <a:ext cx="25079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200" b="1" dirty="0"/>
              <a:t>⑦ AuthenticatorAssertionResponse</a:t>
            </a:r>
          </a:p>
          <a:p>
            <a:r>
              <a:rPr lang="ja-JP" altLang="en-US" sz="1200" b="1"/>
              <a:t>　  の送付</a:t>
            </a:r>
            <a:endParaRPr lang="en-JP" sz="12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32BAFB0-CC41-7043-929D-41E53C4299CD}"/>
              </a:ext>
            </a:extLst>
          </p:cNvPr>
          <p:cNvSpPr txBox="1"/>
          <p:nvPr/>
        </p:nvSpPr>
        <p:spPr>
          <a:xfrm>
            <a:off x="1574667" y="2012954"/>
            <a:ext cx="31271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200" b="1" dirty="0"/>
              <a:t>② </a:t>
            </a:r>
            <a:r>
              <a:rPr lang="en-US" altLang="ja-JP" sz="1200" b="1" dirty="0" err="1"/>
              <a:t>PublicKeyCredentialRequestOption</a:t>
            </a:r>
            <a:r>
              <a:rPr lang="ja-JP" altLang="en-US" sz="1200" b="1"/>
              <a:t>生成、</a:t>
            </a:r>
            <a:endParaRPr lang="en-US" altLang="ja-JP" sz="1200" b="1" dirty="0"/>
          </a:p>
          <a:p>
            <a:r>
              <a:rPr lang="ja-JP" altLang="en-US" sz="1200" b="1"/>
              <a:t>　  認証器へ署名要求</a:t>
            </a:r>
            <a:endParaRPr lang="en-JP" sz="12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1269EB4-2697-534A-B26E-312359FF4FC5}"/>
              </a:ext>
            </a:extLst>
          </p:cNvPr>
          <p:cNvSpPr txBox="1"/>
          <p:nvPr/>
        </p:nvSpPr>
        <p:spPr>
          <a:xfrm>
            <a:off x="7109076" y="4046307"/>
            <a:ext cx="33649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200" b="1" dirty="0"/>
              <a:t>④</a:t>
            </a:r>
            <a:r>
              <a:rPr lang="en-US" sz="1200" b="1" dirty="0"/>
              <a:t> </a:t>
            </a:r>
            <a:r>
              <a:rPr lang="ja-JP" altLang="en-US" sz="1200" b="1"/>
              <a:t>要求ユーザのローカル認証</a:t>
            </a:r>
            <a:r>
              <a:rPr lang="en-US" altLang="ja-JP" sz="1200" b="1" dirty="0"/>
              <a:t>(PIN</a:t>
            </a:r>
            <a:r>
              <a:rPr lang="ja-JP" altLang="en-US" sz="1200" b="1"/>
              <a:t>や指紋</a:t>
            </a:r>
            <a:r>
              <a:rPr lang="en-US" altLang="ja-JP" sz="1200" b="1" dirty="0"/>
              <a:t>)</a:t>
            </a:r>
            <a:r>
              <a:rPr lang="ja-JP" altLang="en-US" sz="1200" b="1"/>
              <a:t>、</a:t>
            </a:r>
            <a:br>
              <a:rPr lang="en-US" altLang="ja-JP" sz="1200" b="1" dirty="0"/>
            </a:br>
            <a:r>
              <a:rPr lang="ja-JP" altLang="en-US" sz="1200" b="1"/>
              <a:t>　  </a:t>
            </a:r>
            <a:r>
              <a:rPr lang="en-US" altLang="ja-JP" sz="1200" b="1" dirty="0"/>
              <a:t>Challenge</a:t>
            </a:r>
            <a:r>
              <a:rPr lang="ja-JP" altLang="en-US" sz="1200" b="1"/>
              <a:t>へ</a:t>
            </a:r>
            <a:r>
              <a:rPr lang="en-US" altLang="ja-JP" sz="1200" b="1" dirty="0"/>
              <a:t>Credential Private Key</a:t>
            </a:r>
            <a:r>
              <a:rPr lang="ja-JP" altLang="en-US" sz="1200" b="1"/>
              <a:t>で署名付与</a:t>
            </a:r>
            <a:endParaRPr lang="en-US" altLang="ja-JP" sz="1200" b="1" dirty="0"/>
          </a:p>
          <a:p>
            <a:r>
              <a:rPr lang="ja-JP" altLang="en-US" sz="1200" b="1"/>
              <a:t>　  </a:t>
            </a:r>
            <a:r>
              <a:rPr lang="en-US" altLang="ja-JP" sz="1200" b="1" dirty="0"/>
              <a:t>(Assertion</a:t>
            </a:r>
            <a:r>
              <a:rPr lang="ja-JP" altLang="en-US" sz="1200" b="1"/>
              <a:t>の生成</a:t>
            </a:r>
            <a:r>
              <a:rPr lang="en-US" altLang="ja-JP" sz="1200" b="1" dirty="0"/>
              <a:t>)</a:t>
            </a:r>
            <a:endParaRPr lang="en-JP" sz="12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A1A0A65-4FC6-7343-A487-93B65FE2AE12}"/>
              </a:ext>
            </a:extLst>
          </p:cNvPr>
          <p:cNvSpPr txBox="1"/>
          <p:nvPr/>
        </p:nvSpPr>
        <p:spPr>
          <a:xfrm>
            <a:off x="7215470" y="2965539"/>
            <a:ext cx="27286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⑤ </a:t>
            </a:r>
            <a:r>
              <a:rPr lang="en-US" sz="1200" b="1" dirty="0" err="1"/>
              <a:t>authenticatorData</a:t>
            </a:r>
            <a:r>
              <a:rPr lang="en-US" sz="1200" b="1" dirty="0"/>
              <a:t>, signature</a:t>
            </a:r>
            <a:r>
              <a:rPr lang="ja-JP" altLang="en-US" sz="1200" b="1"/>
              <a:t>の送付</a:t>
            </a:r>
            <a:endParaRPr lang="en-JP" sz="12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B4378D1-3D72-0443-A137-64E51F2AEE9F}"/>
              </a:ext>
            </a:extLst>
          </p:cNvPr>
          <p:cNvSpPr txBox="1"/>
          <p:nvPr/>
        </p:nvSpPr>
        <p:spPr>
          <a:xfrm>
            <a:off x="7292182" y="2123346"/>
            <a:ext cx="16706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200" b="1" dirty="0"/>
              <a:t>⑥ RP</a:t>
            </a:r>
            <a:r>
              <a:rPr lang="ja-JP" altLang="en-US" sz="1200" b="1"/>
              <a:t>への応答の生成</a:t>
            </a:r>
            <a:endParaRPr lang="en-JP" sz="12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4AD18DD-7940-D446-A3F4-E64DF3918033}"/>
              </a:ext>
            </a:extLst>
          </p:cNvPr>
          <p:cNvSpPr txBox="1"/>
          <p:nvPr/>
        </p:nvSpPr>
        <p:spPr>
          <a:xfrm>
            <a:off x="8568422" y="162192"/>
            <a:ext cx="19056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b="1"/>
              <a:t>⑧</a:t>
            </a:r>
            <a:r>
              <a:rPr lang="en-US" altLang="ja-JP" sz="1200" b="1" dirty="0"/>
              <a:t> </a:t>
            </a:r>
            <a:r>
              <a:rPr lang="ja-JP" altLang="en-US" sz="1200" b="1"/>
              <a:t>登録済み</a:t>
            </a:r>
            <a:r>
              <a:rPr lang="en-US" altLang="ja-JP" sz="1200" b="1" dirty="0"/>
              <a:t>Credential</a:t>
            </a:r>
          </a:p>
          <a:p>
            <a:r>
              <a:rPr lang="ja-JP" altLang="en-US" sz="1200" b="1"/>
              <a:t>　 </a:t>
            </a:r>
            <a:r>
              <a:rPr lang="en-US" altLang="ja-JP" sz="1200" b="1" dirty="0"/>
              <a:t>Public Key</a:t>
            </a:r>
            <a:r>
              <a:rPr lang="ja-JP" altLang="en-US" sz="1200" b="1"/>
              <a:t>で署名検証</a:t>
            </a:r>
            <a:endParaRPr lang="en-JP" altLang="ja-JP" sz="1200" b="1" dirty="0"/>
          </a:p>
          <a:p>
            <a:r>
              <a:rPr lang="ja-JP" altLang="en-US" sz="1200" b="1"/>
              <a:t>　 </a:t>
            </a:r>
            <a:r>
              <a:rPr lang="en-US" altLang="ja-JP" sz="1200" b="1" dirty="0"/>
              <a:t>(Assertion</a:t>
            </a:r>
            <a:r>
              <a:rPr lang="ja-JP" altLang="en-US" sz="1200" b="1"/>
              <a:t>の検証</a:t>
            </a:r>
            <a:r>
              <a:rPr lang="en-US" altLang="ja-JP" sz="1200" b="1" dirty="0"/>
              <a:t>)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A66662D6-03CB-AB4A-87F8-3041B46166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4441" y="4358534"/>
            <a:ext cx="407646" cy="407646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969BED74-38CB-4148-881C-135F38EE66F3}"/>
              </a:ext>
            </a:extLst>
          </p:cNvPr>
          <p:cNvSpPr txBox="1"/>
          <p:nvPr/>
        </p:nvSpPr>
        <p:spPr>
          <a:xfrm>
            <a:off x="6303063" y="4665722"/>
            <a:ext cx="83869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100" b="1" dirty="0"/>
              <a:t>Credential</a:t>
            </a:r>
          </a:p>
          <a:p>
            <a:pPr algn="ctr"/>
            <a:r>
              <a:rPr lang="en-US" altLang="ja-JP" sz="1100" b="1" dirty="0"/>
              <a:t>Private key</a:t>
            </a:r>
            <a:endParaRPr lang="en-JP" sz="1100" b="1" dirty="0"/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96162302-A3B6-5041-9523-E359CB3F20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98809" y="239737"/>
            <a:ext cx="539141" cy="1259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/>
            </a:solidFill>
          </a:ln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8030818F-769D-5947-BEBC-9365317D02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12452" y="-51484"/>
            <a:ext cx="342327" cy="342327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8AACAF88-AF0F-0743-8741-67C161614DB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86030" y="3914467"/>
            <a:ext cx="334463" cy="334463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D33C992D-FCAD-7243-8B74-3BC30551148E}"/>
              </a:ext>
            </a:extLst>
          </p:cNvPr>
          <p:cNvSpPr txBox="1"/>
          <p:nvPr/>
        </p:nvSpPr>
        <p:spPr>
          <a:xfrm>
            <a:off x="6171551" y="3868723"/>
            <a:ext cx="75854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100" b="1" dirty="0"/>
              <a:t>Challenge</a:t>
            </a:r>
          </a:p>
          <a:p>
            <a:pPr algn="ctr"/>
            <a:r>
              <a:rPr lang="ja-JP" altLang="en-US" sz="1100" b="1"/>
              <a:t>への署名</a:t>
            </a:r>
            <a:endParaRPr lang="en-US" altLang="ja-JP" sz="1100" b="1" dirty="0"/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F434F987-D1B8-CD47-B480-955B7BC950F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10728" y="2884149"/>
            <a:ext cx="491002" cy="491002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DA29C9F1-828F-544F-AB79-81AFB53669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43487" y="1196092"/>
            <a:ext cx="491002" cy="491002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B16785C4-7549-1B48-8AD4-9F46C8A39DBE}"/>
              </a:ext>
            </a:extLst>
          </p:cNvPr>
          <p:cNvSpPr txBox="1"/>
          <p:nvPr/>
        </p:nvSpPr>
        <p:spPr>
          <a:xfrm>
            <a:off x="7888314" y="335136"/>
            <a:ext cx="79060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100" b="1" dirty="0"/>
              <a:t>Credential</a:t>
            </a:r>
          </a:p>
          <a:p>
            <a:pPr algn="ctr"/>
            <a:r>
              <a:rPr lang="en-US" altLang="ja-JP" sz="1100" b="1" dirty="0"/>
              <a:t>Public key</a:t>
            </a:r>
            <a:endParaRPr lang="en-JP" sz="1100" b="1" dirty="0"/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14402A85-FF8F-9D42-8A5D-8C825C13384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38971" y="61707"/>
            <a:ext cx="491002" cy="49100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BBB916A-07E1-934E-8172-CA95599A153E}"/>
              </a:ext>
            </a:extLst>
          </p:cNvPr>
          <p:cNvSpPr txBox="1"/>
          <p:nvPr/>
        </p:nvSpPr>
        <p:spPr>
          <a:xfrm rot="19887843">
            <a:off x="6536554" y="-84298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>
                <a:solidFill>
                  <a:srgbClr val="FF0000"/>
                </a:solidFill>
                <a:latin typeface="Phosphate Inline" panose="02000506050000020004" pitchFamily="2" charset="77"/>
                <a:cs typeface="Phosphate Inline" panose="02000506050000020004" pitchFamily="2" charset="77"/>
              </a:rPr>
              <a:t>OK !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C4F0EE1-9CD1-E542-B8BC-3E2A1B5A7661}"/>
              </a:ext>
            </a:extLst>
          </p:cNvPr>
          <p:cNvSpPr txBox="1"/>
          <p:nvPr/>
        </p:nvSpPr>
        <p:spPr>
          <a:xfrm>
            <a:off x="7273255" y="78729"/>
            <a:ext cx="7051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200" b="1" dirty="0"/>
              <a:t>Validate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C481CB7-7270-554A-A43D-CD1574B56756}"/>
              </a:ext>
            </a:extLst>
          </p:cNvPr>
          <p:cNvCxnSpPr>
            <a:cxnSpLocks/>
            <a:stCxn id="46" idx="1"/>
            <a:endCxn id="48" idx="3"/>
          </p:cNvCxnSpPr>
          <p:nvPr/>
        </p:nvCxnSpPr>
        <p:spPr>
          <a:xfrm flipH="1">
            <a:off x="7229973" y="302719"/>
            <a:ext cx="768836" cy="44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A6C5C667-A0B8-3043-BBBE-138BA85F17B4}"/>
              </a:ext>
            </a:extLst>
          </p:cNvPr>
          <p:cNvSpPr txBox="1"/>
          <p:nvPr/>
        </p:nvSpPr>
        <p:spPr>
          <a:xfrm>
            <a:off x="5886030" y="4400537"/>
            <a:ext cx="4523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200" b="1" dirty="0"/>
              <a:t>Sign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00A01C67-00C2-824A-9F15-D1563CBB080E}"/>
              </a:ext>
            </a:extLst>
          </p:cNvPr>
          <p:cNvCxnSpPr>
            <a:cxnSpLocks/>
            <a:endCxn id="61" idx="2"/>
          </p:cNvCxnSpPr>
          <p:nvPr/>
        </p:nvCxnSpPr>
        <p:spPr>
          <a:xfrm flipH="1" flipV="1">
            <a:off x="5741828" y="4223890"/>
            <a:ext cx="858886" cy="338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Picture 57">
            <a:extLst>
              <a:ext uri="{FF2B5EF4-FFF2-40B4-BE49-F238E27FC236}">
                <a16:creationId xmlns:a16="http://schemas.microsoft.com/office/drawing/2014/main" id="{102AADB9-5369-0A41-8B59-3A0D132303F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76533" y="1093099"/>
            <a:ext cx="295894" cy="343383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E6A6DB37-D755-6F4E-94E3-5D3F46D7433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55289" y="2860550"/>
            <a:ext cx="295894" cy="343383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CD457AFF-4887-554B-B70F-270305BDF0EB}"/>
              </a:ext>
            </a:extLst>
          </p:cNvPr>
          <p:cNvSpPr txBox="1"/>
          <p:nvPr/>
        </p:nvSpPr>
        <p:spPr>
          <a:xfrm>
            <a:off x="4425484" y="1406230"/>
            <a:ext cx="7585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100" b="1" dirty="0"/>
              <a:t>Challenge</a:t>
            </a:r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7173BBD5-A9EF-FC4F-B836-4867E1C3ADE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93881" y="3880507"/>
            <a:ext cx="295894" cy="343383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F83DF493-6FC4-8147-A139-F7DBB7E12084}"/>
              </a:ext>
            </a:extLst>
          </p:cNvPr>
          <p:cNvSpPr txBox="1"/>
          <p:nvPr/>
        </p:nvSpPr>
        <p:spPr>
          <a:xfrm>
            <a:off x="4895387" y="3931255"/>
            <a:ext cx="7585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100" b="1" dirty="0"/>
              <a:t>Challenge</a:t>
            </a:r>
          </a:p>
        </p:txBody>
      </p:sp>
    </p:spTree>
    <p:extLst>
      <p:ext uri="{BB962C8B-B14F-4D97-AF65-F5344CB8AC3E}">
        <p14:creationId xmlns:p14="http://schemas.microsoft.com/office/powerpoint/2010/main" val="21246472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BB16E77-4C5A-EE4B-8951-017E2E34B2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8971" y="3382023"/>
            <a:ext cx="548837" cy="548837"/>
          </a:xfrm>
          <a:prstGeom prst="rect">
            <a:avLst/>
          </a:prstGeom>
        </p:spPr>
      </p:pic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DE13ECB7-BAE5-AE44-B6FA-E837ED650D36}"/>
              </a:ext>
            </a:extLst>
          </p:cNvPr>
          <p:cNvSpPr/>
          <p:nvPr/>
        </p:nvSpPr>
        <p:spPr>
          <a:xfrm>
            <a:off x="4530619" y="1796167"/>
            <a:ext cx="2771041" cy="369332"/>
          </a:xfrm>
          <a:prstGeom prst="round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Web App</a:t>
            </a:r>
            <a:endParaRPr lang="en-JP" b="1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EC16796-AA12-7642-9453-F8A3E98CA0F1}"/>
              </a:ext>
            </a:extLst>
          </p:cNvPr>
          <p:cNvSpPr/>
          <p:nvPr/>
        </p:nvSpPr>
        <p:spPr>
          <a:xfrm>
            <a:off x="4530619" y="2323503"/>
            <a:ext cx="2771041" cy="36933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Browser</a:t>
            </a:r>
            <a:endParaRPr lang="en-JP" b="1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667C2817-EB5F-234E-B260-12E87E4C5165}"/>
              </a:ext>
            </a:extLst>
          </p:cNvPr>
          <p:cNvSpPr/>
          <p:nvPr/>
        </p:nvSpPr>
        <p:spPr>
          <a:xfrm>
            <a:off x="4530619" y="626795"/>
            <a:ext cx="2771041" cy="369332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Relying Party</a:t>
            </a:r>
            <a:r>
              <a:rPr lang="ja-JP" altLang="en-US" b="1"/>
              <a:t> </a:t>
            </a:r>
            <a:r>
              <a:rPr lang="en-US" altLang="ja-JP" b="1" dirty="0"/>
              <a:t>(RP)</a:t>
            </a:r>
            <a:endParaRPr lang="en-JP" b="1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3E40130-3BED-B941-88CF-D1299972173E}"/>
              </a:ext>
            </a:extLst>
          </p:cNvPr>
          <p:cNvCxnSpPr/>
          <p:nvPr/>
        </p:nvCxnSpPr>
        <p:spPr>
          <a:xfrm>
            <a:off x="4961593" y="2709706"/>
            <a:ext cx="0" cy="77852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E3EB259-E7FF-D047-8D6B-D88B029D6503}"/>
              </a:ext>
            </a:extLst>
          </p:cNvPr>
          <p:cNvCxnSpPr>
            <a:cxnSpLocks/>
          </p:cNvCxnSpPr>
          <p:nvPr/>
        </p:nvCxnSpPr>
        <p:spPr>
          <a:xfrm flipV="1">
            <a:off x="6792475" y="2682077"/>
            <a:ext cx="0" cy="7785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493BA4F-6CA1-1749-8DEF-907D657C82A8}"/>
              </a:ext>
            </a:extLst>
          </p:cNvPr>
          <p:cNvCxnSpPr/>
          <p:nvPr/>
        </p:nvCxnSpPr>
        <p:spPr>
          <a:xfrm>
            <a:off x="4961593" y="996127"/>
            <a:ext cx="0" cy="778523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0566FA4-7A0D-9347-9D4C-6667961C2B07}"/>
              </a:ext>
            </a:extLst>
          </p:cNvPr>
          <p:cNvCxnSpPr>
            <a:cxnSpLocks/>
          </p:cNvCxnSpPr>
          <p:nvPr/>
        </p:nvCxnSpPr>
        <p:spPr>
          <a:xfrm flipV="1">
            <a:off x="6787421" y="996127"/>
            <a:ext cx="0" cy="778524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1A8FA66B-4F4F-6341-B599-4D64AD97C0A9}"/>
              </a:ext>
            </a:extLst>
          </p:cNvPr>
          <p:cNvSpPr/>
          <p:nvPr/>
        </p:nvSpPr>
        <p:spPr>
          <a:xfrm>
            <a:off x="4530620" y="3467371"/>
            <a:ext cx="2771040" cy="369332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b="1" dirty="0">
                <a:solidFill>
                  <a:schemeClr val="tx1"/>
                </a:solidFill>
              </a:rPr>
              <a:t>Authenticator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6E3324E-4537-B443-A408-263E62032076}"/>
              </a:ext>
            </a:extLst>
          </p:cNvPr>
          <p:cNvCxnSpPr>
            <a:cxnSpLocks/>
          </p:cNvCxnSpPr>
          <p:nvPr/>
        </p:nvCxnSpPr>
        <p:spPr>
          <a:xfrm flipV="1">
            <a:off x="5457173" y="996127"/>
            <a:ext cx="0" cy="778524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4BB5431-8EB3-E940-8E58-C244A24ACCC5}"/>
              </a:ext>
            </a:extLst>
          </p:cNvPr>
          <p:cNvSpPr txBox="1"/>
          <p:nvPr/>
        </p:nvSpPr>
        <p:spPr>
          <a:xfrm>
            <a:off x="5435879" y="1218633"/>
            <a:ext cx="9893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b="1">
                <a:highlight>
                  <a:srgbClr val="FFFF00"/>
                </a:highlight>
              </a:rPr>
              <a:t>⓪</a:t>
            </a:r>
            <a:r>
              <a:rPr lang="en-US" altLang="ja-JP" sz="1200" b="1" dirty="0">
                <a:highlight>
                  <a:srgbClr val="FFFF00"/>
                </a:highlight>
              </a:rPr>
              <a:t> </a:t>
            </a:r>
            <a:r>
              <a:rPr lang="ja-JP" altLang="en-US" sz="1200" b="1">
                <a:highlight>
                  <a:srgbClr val="FFFF00"/>
                </a:highlight>
              </a:rPr>
              <a:t>認証要求</a:t>
            </a:r>
            <a:endParaRPr lang="en-JP" sz="1200" b="1" dirty="0">
              <a:highlight>
                <a:srgbClr val="FFFF00"/>
              </a:highligh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53F5260-C066-394D-B183-950B817A7BAB}"/>
              </a:ext>
            </a:extLst>
          </p:cNvPr>
          <p:cNvSpPr txBox="1"/>
          <p:nvPr/>
        </p:nvSpPr>
        <p:spPr>
          <a:xfrm>
            <a:off x="2041000" y="1105490"/>
            <a:ext cx="2700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JP" sz="1200" b="1" dirty="0">
                <a:highlight>
                  <a:srgbClr val="FFFF00"/>
                </a:highlight>
              </a:rPr>
              <a:t>①Challenge</a:t>
            </a:r>
            <a:r>
              <a:rPr lang="ja-JP" altLang="en-US" sz="1200" b="1">
                <a:highlight>
                  <a:srgbClr val="FFFF00"/>
                </a:highlight>
              </a:rPr>
              <a:t>と登録済み</a:t>
            </a:r>
            <a:r>
              <a:rPr lang="en-US" altLang="ja-JP" sz="1200" b="1" dirty="0">
                <a:highlight>
                  <a:srgbClr val="FFFF00"/>
                </a:highlight>
              </a:rPr>
              <a:t>Attested</a:t>
            </a:r>
          </a:p>
          <a:p>
            <a:r>
              <a:rPr lang="ja-JP" altLang="en-US" sz="1200" b="1">
                <a:highlight>
                  <a:srgbClr val="FFFF00"/>
                </a:highlight>
              </a:rPr>
              <a:t>　 </a:t>
            </a:r>
            <a:r>
              <a:rPr lang="en-US" altLang="ja-JP" sz="1200" b="1" dirty="0">
                <a:highlight>
                  <a:srgbClr val="FFFF00"/>
                </a:highlight>
              </a:rPr>
              <a:t>Credential Public Key</a:t>
            </a:r>
            <a:r>
              <a:rPr lang="ja-JP" altLang="en-US" sz="1200" b="1">
                <a:highlight>
                  <a:srgbClr val="FFFF00"/>
                </a:highlight>
              </a:rPr>
              <a:t>の</a:t>
            </a:r>
            <a:r>
              <a:rPr lang="en-US" altLang="ja-JP" sz="1200" b="1" dirty="0">
                <a:highlight>
                  <a:srgbClr val="FFFF00"/>
                </a:highlight>
              </a:rPr>
              <a:t>ID</a:t>
            </a:r>
            <a:r>
              <a:rPr lang="ja-JP" altLang="en-US" sz="1200" b="1">
                <a:highlight>
                  <a:srgbClr val="FFFF00"/>
                </a:highlight>
              </a:rPr>
              <a:t>の送付</a:t>
            </a:r>
            <a:endParaRPr lang="en-JP" sz="1200" b="1" dirty="0">
              <a:highlight>
                <a:srgbClr val="FFFF00"/>
              </a:highlight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70ED225-BE02-A14C-91BF-816B734C1B44}"/>
              </a:ext>
            </a:extLst>
          </p:cNvPr>
          <p:cNvSpPr txBox="1"/>
          <p:nvPr/>
        </p:nvSpPr>
        <p:spPr>
          <a:xfrm>
            <a:off x="5002771" y="2116612"/>
            <a:ext cx="1853455" cy="276999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JP" sz="1200" b="1" dirty="0"/>
              <a:t>WebAuthn API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11681B5-1931-004B-9856-198305101D77}"/>
              </a:ext>
            </a:extLst>
          </p:cNvPr>
          <p:cNvSpPr txBox="1"/>
          <p:nvPr/>
        </p:nvSpPr>
        <p:spPr>
          <a:xfrm>
            <a:off x="1992474" y="2924051"/>
            <a:ext cx="2709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200" b="1" dirty="0">
                <a:solidFill>
                  <a:schemeClr val="bg2">
                    <a:lumMod val="90000"/>
                  </a:schemeClr>
                </a:solidFill>
              </a:rPr>
              <a:t>③Challenge</a:t>
            </a:r>
            <a:r>
              <a:rPr lang="ja-JP" altLang="en-US" sz="1200" b="1">
                <a:solidFill>
                  <a:schemeClr val="bg2">
                    <a:lumMod val="90000"/>
                  </a:schemeClr>
                </a:solidFill>
              </a:rPr>
              <a:t>への署名生成要求の送付</a:t>
            </a:r>
            <a:endParaRPr lang="en-JP" sz="1200" b="1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2733BE3-D5D4-0040-B084-BEF2BD1EE342}"/>
              </a:ext>
            </a:extLst>
          </p:cNvPr>
          <p:cNvSpPr txBox="1"/>
          <p:nvPr/>
        </p:nvSpPr>
        <p:spPr>
          <a:xfrm>
            <a:off x="7158170" y="1222085"/>
            <a:ext cx="25079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200" b="1" dirty="0">
                <a:solidFill>
                  <a:schemeClr val="bg2">
                    <a:lumMod val="90000"/>
                  </a:schemeClr>
                </a:solidFill>
              </a:rPr>
              <a:t>⑦ AuthenticatorAssertionResponse</a:t>
            </a:r>
          </a:p>
          <a:p>
            <a:r>
              <a:rPr lang="ja-JP" altLang="en-US" sz="1200" b="1">
                <a:solidFill>
                  <a:schemeClr val="bg2">
                    <a:lumMod val="90000"/>
                  </a:schemeClr>
                </a:solidFill>
              </a:rPr>
              <a:t>　  の送付</a:t>
            </a:r>
            <a:endParaRPr lang="en-JP" sz="1200" b="1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32BAFB0-CC41-7043-929D-41E53C4299CD}"/>
              </a:ext>
            </a:extLst>
          </p:cNvPr>
          <p:cNvSpPr txBox="1"/>
          <p:nvPr/>
        </p:nvSpPr>
        <p:spPr>
          <a:xfrm>
            <a:off x="1574667" y="2012954"/>
            <a:ext cx="31271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200" b="1" dirty="0">
                <a:solidFill>
                  <a:schemeClr val="bg2">
                    <a:lumMod val="90000"/>
                  </a:schemeClr>
                </a:solidFill>
              </a:rPr>
              <a:t>② </a:t>
            </a:r>
            <a:r>
              <a:rPr lang="en-US" altLang="ja-JP" sz="1200" b="1" dirty="0" err="1">
                <a:solidFill>
                  <a:schemeClr val="bg2">
                    <a:lumMod val="90000"/>
                  </a:schemeClr>
                </a:solidFill>
              </a:rPr>
              <a:t>PublicKeyCredentialRequestOption</a:t>
            </a:r>
            <a:r>
              <a:rPr lang="ja-JP" altLang="en-US" sz="1200" b="1">
                <a:solidFill>
                  <a:schemeClr val="bg2">
                    <a:lumMod val="90000"/>
                  </a:schemeClr>
                </a:solidFill>
              </a:rPr>
              <a:t>生成、</a:t>
            </a:r>
            <a:endParaRPr lang="en-US" altLang="ja-JP" sz="1200" b="1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ja-JP" altLang="en-US" sz="1200" b="1">
                <a:solidFill>
                  <a:schemeClr val="bg2">
                    <a:lumMod val="90000"/>
                  </a:schemeClr>
                </a:solidFill>
              </a:rPr>
              <a:t>　  認証器へ署名要求</a:t>
            </a:r>
            <a:endParaRPr lang="en-JP" sz="1200" b="1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A1A0A65-4FC6-7343-A487-93B65FE2AE12}"/>
              </a:ext>
            </a:extLst>
          </p:cNvPr>
          <p:cNvSpPr txBox="1"/>
          <p:nvPr/>
        </p:nvSpPr>
        <p:spPr>
          <a:xfrm>
            <a:off x="7215470" y="2965539"/>
            <a:ext cx="27286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2">
                    <a:lumMod val="90000"/>
                  </a:schemeClr>
                </a:solidFill>
              </a:rPr>
              <a:t>⑤ </a:t>
            </a:r>
            <a:r>
              <a:rPr lang="en-US" sz="1200" b="1" dirty="0" err="1">
                <a:solidFill>
                  <a:schemeClr val="bg2">
                    <a:lumMod val="90000"/>
                  </a:schemeClr>
                </a:solidFill>
              </a:rPr>
              <a:t>authenticatorData</a:t>
            </a:r>
            <a:r>
              <a:rPr lang="en-US" sz="1200" b="1" dirty="0">
                <a:solidFill>
                  <a:schemeClr val="bg2">
                    <a:lumMod val="90000"/>
                  </a:schemeClr>
                </a:solidFill>
              </a:rPr>
              <a:t>, signature</a:t>
            </a:r>
            <a:r>
              <a:rPr lang="ja-JP" altLang="en-US" sz="1200" b="1">
                <a:solidFill>
                  <a:schemeClr val="bg2">
                    <a:lumMod val="90000"/>
                  </a:schemeClr>
                </a:solidFill>
              </a:rPr>
              <a:t>の送付</a:t>
            </a:r>
            <a:endParaRPr lang="en-JP" sz="1200" b="1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B4378D1-3D72-0443-A137-64E51F2AEE9F}"/>
              </a:ext>
            </a:extLst>
          </p:cNvPr>
          <p:cNvSpPr txBox="1"/>
          <p:nvPr/>
        </p:nvSpPr>
        <p:spPr>
          <a:xfrm>
            <a:off x="7292182" y="2123346"/>
            <a:ext cx="16706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200" b="1" dirty="0">
                <a:solidFill>
                  <a:schemeClr val="bg2">
                    <a:lumMod val="90000"/>
                  </a:schemeClr>
                </a:solidFill>
              </a:rPr>
              <a:t>⑥ RP</a:t>
            </a:r>
            <a:r>
              <a:rPr lang="ja-JP" altLang="en-US" sz="1200" b="1">
                <a:solidFill>
                  <a:schemeClr val="bg2">
                    <a:lumMod val="90000"/>
                  </a:schemeClr>
                </a:solidFill>
              </a:rPr>
              <a:t>への応答の生成</a:t>
            </a:r>
            <a:endParaRPr lang="en-JP" sz="1200" b="1" dirty="0">
              <a:solidFill>
                <a:schemeClr val="bg2">
                  <a:lumMod val="90000"/>
                </a:schemeClr>
              </a:solidFill>
            </a:endParaRP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96162302-A3B6-5041-9523-E359CB3F20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8809" y="239737"/>
            <a:ext cx="539141" cy="1259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/>
            </a:solidFill>
          </a:ln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8030818F-769D-5947-BEBC-9365317D02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2452" y="-51484"/>
            <a:ext cx="342327" cy="34232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434F987-D1B8-CD47-B480-955B7BC950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10728" y="2884149"/>
            <a:ext cx="491002" cy="491002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DA29C9F1-828F-544F-AB79-81AFB53669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43487" y="1196092"/>
            <a:ext cx="491002" cy="491002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B16785C4-7549-1B48-8AD4-9F46C8A39DBE}"/>
              </a:ext>
            </a:extLst>
          </p:cNvPr>
          <p:cNvSpPr txBox="1"/>
          <p:nvPr/>
        </p:nvSpPr>
        <p:spPr>
          <a:xfrm>
            <a:off x="7888314" y="335136"/>
            <a:ext cx="79060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100" b="1" dirty="0"/>
              <a:t>Credential</a:t>
            </a:r>
          </a:p>
          <a:p>
            <a:pPr algn="ctr"/>
            <a:r>
              <a:rPr lang="en-US" altLang="ja-JP" sz="1100" b="1" dirty="0"/>
              <a:t>Public key</a:t>
            </a:r>
            <a:endParaRPr lang="en-JP" sz="1100" b="1" dirty="0"/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14402A85-FF8F-9D42-8A5D-8C825C1338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38971" y="61707"/>
            <a:ext cx="491002" cy="49100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BBB916A-07E1-934E-8172-CA95599A153E}"/>
              </a:ext>
            </a:extLst>
          </p:cNvPr>
          <p:cNvSpPr txBox="1"/>
          <p:nvPr/>
        </p:nvSpPr>
        <p:spPr>
          <a:xfrm rot="19887843">
            <a:off x="6536554" y="-84298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>
                <a:solidFill>
                  <a:srgbClr val="FF0000"/>
                </a:solidFill>
                <a:latin typeface="Phosphate Inline" panose="02000506050000020004" pitchFamily="2" charset="77"/>
                <a:cs typeface="Phosphate Inline" panose="02000506050000020004" pitchFamily="2" charset="77"/>
              </a:rPr>
              <a:t>OK !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C4F0EE1-9CD1-E542-B8BC-3E2A1B5A7661}"/>
              </a:ext>
            </a:extLst>
          </p:cNvPr>
          <p:cNvSpPr txBox="1"/>
          <p:nvPr/>
        </p:nvSpPr>
        <p:spPr>
          <a:xfrm>
            <a:off x="7273255" y="78729"/>
            <a:ext cx="7051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200" b="1" dirty="0"/>
              <a:t>Validate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C481CB7-7270-554A-A43D-CD1574B56756}"/>
              </a:ext>
            </a:extLst>
          </p:cNvPr>
          <p:cNvCxnSpPr>
            <a:cxnSpLocks/>
            <a:stCxn id="46" idx="1"/>
            <a:endCxn id="48" idx="3"/>
          </p:cNvCxnSpPr>
          <p:nvPr/>
        </p:nvCxnSpPr>
        <p:spPr>
          <a:xfrm flipH="1">
            <a:off x="7229973" y="302719"/>
            <a:ext cx="768836" cy="44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Picture 57">
            <a:extLst>
              <a:ext uri="{FF2B5EF4-FFF2-40B4-BE49-F238E27FC236}">
                <a16:creationId xmlns:a16="http://schemas.microsoft.com/office/drawing/2014/main" id="{102AADB9-5369-0A41-8B59-3A0D132303F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76533" y="1093099"/>
            <a:ext cx="295894" cy="343383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E6A6DB37-D755-6F4E-94E3-5D3F46D7433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55289" y="2860550"/>
            <a:ext cx="295894" cy="343383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CD457AFF-4887-554B-B70F-270305BDF0EB}"/>
              </a:ext>
            </a:extLst>
          </p:cNvPr>
          <p:cNvSpPr txBox="1"/>
          <p:nvPr/>
        </p:nvSpPr>
        <p:spPr>
          <a:xfrm>
            <a:off x="4425484" y="1406230"/>
            <a:ext cx="7585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100" b="1" dirty="0"/>
              <a:t>Challenge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25F26C1-CDA5-8947-AFC9-258419C86D3F}"/>
              </a:ext>
            </a:extLst>
          </p:cNvPr>
          <p:cNvSpPr txBox="1"/>
          <p:nvPr/>
        </p:nvSpPr>
        <p:spPr>
          <a:xfrm>
            <a:off x="7109076" y="4046307"/>
            <a:ext cx="33649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200" b="1" dirty="0">
                <a:solidFill>
                  <a:schemeClr val="bg2">
                    <a:lumMod val="90000"/>
                  </a:schemeClr>
                </a:solidFill>
              </a:rPr>
              <a:t>④</a:t>
            </a:r>
            <a:r>
              <a:rPr lang="en-US" sz="1200" b="1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ja-JP" altLang="en-US" sz="1200" b="1">
                <a:solidFill>
                  <a:schemeClr val="bg2">
                    <a:lumMod val="90000"/>
                  </a:schemeClr>
                </a:solidFill>
              </a:rPr>
              <a:t>要求ユーザのローカル認証</a:t>
            </a:r>
            <a:r>
              <a:rPr lang="en-US" altLang="ja-JP" sz="1200" b="1" dirty="0">
                <a:solidFill>
                  <a:schemeClr val="bg2">
                    <a:lumMod val="90000"/>
                  </a:schemeClr>
                </a:solidFill>
              </a:rPr>
              <a:t>(PIN</a:t>
            </a:r>
            <a:r>
              <a:rPr lang="ja-JP" altLang="en-US" sz="1200" b="1">
                <a:solidFill>
                  <a:schemeClr val="bg2">
                    <a:lumMod val="90000"/>
                  </a:schemeClr>
                </a:solidFill>
              </a:rPr>
              <a:t>や指紋</a:t>
            </a:r>
            <a:r>
              <a:rPr lang="en-US" altLang="ja-JP" sz="1200" b="1" dirty="0">
                <a:solidFill>
                  <a:schemeClr val="bg2">
                    <a:lumMod val="90000"/>
                  </a:schemeClr>
                </a:solidFill>
              </a:rPr>
              <a:t>)</a:t>
            </a:r>
            <a:r>
              <a:rPr lang="ja-JP" altLang="en-US" sz="1200" b="1">
                <a:solidFill>
                  <a:schemeClr val="bg2">
                    <a:lumMod val="90000"/>
                  </a:schemeClr>
                </a:solidFill>
              </a:rPr>
              <a:t>、</a:t>
            </a:r>
            <a:br>
              <a:rPr lang="en-US" altLang="ja-JP" sz="1200" b="1" dirty="0">
                <a:solidFill>
                  <a:schemeClr val="bg2">
                    <a:lumMod val="90000"/>
                  </a:schemeClr>
                </a:solidFill>
              </a:rPr>
            </a:br>
            <a:r>
              <a:rPr lang="ja-JP" altLang="en-US" sz="1200" b="1">
                <a:solidFill>
                  <a:schemeClr val="bg2">
                    <a:lumMod val="90000"/>
                  </a:schemeClr>
                </a:solidFill>
              </a:rPr>
              <a:t>　  </a:t>
            </a:r>
            <a:r>
              <a:rPr lang="en-US" altLang="ja-JP" sz="1200" b="1" dirty="0">
                <a:solidFill>
                  <a:schemeClr val="bg2">
                    <a:lumMod val="90000"/>
                  </a:schemeClr>
                </a:solidFill>
              </a:rPr>
              <a:t>Challenge</a:t>
            </a:r>
            <a:r>
              <a:rPr lang="ja-JP" altLang="en-US" sz="1200" b="1">
                <a:solidFill>
                  <a:schemeClr val="bg2">
                    <a:lumMod val="90000"/>
                  </a:schemeClr>
                </a:solidFill>
              </a:rPr>
              <a:t>へ</a:t>
            </a:r>
            <a:r>
              <a:rPr lang="en-US" altLang="ja-JP" sz="1200" b="1" dirty="0">
                <a:solidFill>
                  <a:schemeClr val="bg2">
                    <a:lumMod val="90000"/>
                  </a:schemeClr>
                </a:solidFill>
              </a:rPr>
              <a:t>Credential Private Key</a:t>
            </a:r>
            <a:r>
              <a:rPr lang="ja-JP" altLang="en-US" sz="1200" b="1">
                <a:solidFill>
                  <a:schemeClr val="bg2">
                    <a:lumMod val="90000"/>
                  </a:schemeClr>
                </a:solidFill>
              </a:rPr>
              <a:t>で署名付与</a:t>
            </a:r>
            <a:endParaRPr lang="en-US" altLang="ja-JP" sz="1200" b="1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ja-JP" altLang="en-US" sz="1200" b="1">
                <a:solidFill>
                  <a:schemeClr val="bg2">
                    <a:lumMod val="90000"/>
                  </a:schemeClr>
                </a:solidFill>
              </a:rPr>
              <a:t>　  </a:t>
            </a:r>
            <a:r>
              <a:rPr lang="en-US" altLang="ja-JP" sz="1200" b="1" dirty="0">
                <a:solidFill>
                  <a:schemeClr val="bg2">
                    <a:lumMod val="90000"/>
                  </a:schemeClr>
                </a:solidFill>
              </a:rPr>
              <a:t>(Assertion</a:t>
            </a:r>
            <a:r>
              <a:rPr lang="ja-JP" altLang="en-US" sz="1200" b="1">
                <a:solidFill>
                  <a:schemeClr val="bg2">
                    <a:lumMod val="90000"/>
                  </a:schemeClr>
                </a:solidFill>
              </a:rPr>
              <a:t>の生成</a:t>
            </a:r>
            <a:r>
              <a:rPr lang="en-US" altLang="ja-JP" sz="1200" b="1" dirty="0">
                <a:solidFill>
                  <a:schemeClr val="bg2">
                    <a:lumMod val="90000"/>
                  </a:schemeClr>
                </a:solidFill>
              </a:rPr>
              <a:t>)</a:t>
            </a:r>
            <a:endParaRPr lang="en-JP" sz="1200" b="1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349EB2F-BF61-9847-82A7-63CF340E92C6}"/>
              </a:ext>
            </a:extLst>
          </p:cNvPr>
          <p:cNvSpPr txBox="1"/>
          <p:nvPr/>
        </p:nvSpPr>
        <p:spPr>
          <a:xfrm>
            <a:off x="8568422" y="162192"/>
            <a:ext cx="19056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b="1">
                <a:solidFill>
                  <a:schemeClr val="bg2">
                    <a:lumMod val="90000"/>
                  </a:schemeClr>
                </a:solidFill>
              </a:rPr>
              <a:t>⑧</a:t>
            </a:r>
            <a:r>
              <a:rPr lang="en-US" altLang="ja-JP" sz="1200" b="1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ja-JP" altLang="en-US" sz="1200" b="1">
                <a:solidFill>
                  <a:schemeClr val="bg2">
                    <a:lumMod val="90000"/>
                  </a:schemeClr>
                </a:solidFill>
              </a:rPr>
              <a:t>登録済み</a:t>
            </a:r>
            <a:r>
              <a:rPr lang="en-US" altLang="ja-JP" sz="1200" b="1" dirty="0">
                <a:solidFill>
                  <a:schemeClr val="bg2">
                    <a:lumMod val="90000"/>
                  </a:schemeClr>
                </a:solidFill>
              </a:rPr>
              <a:t>Credential</a:t>
            </a:r>
          </a:p>
          <a:p>
            <a:r>
              <a:rPr lang="ja-JP" altLang="en-US" sz="1200" b="1">
                <a:solidFill>
                  <a:schemeClr val="bg2">
                    <a:lumMod val="90000"/>
                  </a:schemeClr>
                </a:solidFill>
              </a:rPr>
              <a:t>　 </a:t>
            </a:r>
            <a:r>
              <a:rPr lang="en-US" altLang="ja-JP" sz="1200" b="1" dirty="0">
                <a:solidFill>
                  <a:schemeClr val="bg2">
                    <a:lumMod val="90000"/>
                  </a:schemeClr>
                </a:solidFill>
              </a:rPr>
              <a:t>Public Key</a:t>
            </a:r>
            <a:r>
              <a:rPr lang="ja-JP" altLang="en-US" sz="1200" b="1">
                <a:solidFill>
                  <a:schemeClr val="bg2">
                    <a:lumMod val="90000"/>
                  </a:schemeClr>
                </a:solidFill>
              </a:rPr>
              <a:t>で署名検証</a:t>
            </a:r>
            <a:endParaRPr lang="en-JP" altLang="ja-JP" sz="1200" b="1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ja-JP" altLang="en-US" sz="1200" b="1">
                <a:solidFill>
                  <a:schemeClr val="bg2">
                    <a:lumMod val="90000"/>
                  </a:schemeClr>
                </a:solidFill>
              </a:rPr>
              <a:t>　 </a:t>
            </a:r>
            <a:r>
              <a:rPr lang="en-US" altLang="ja-JP" sz="1200" b="1" dirty="0">
                <a:solidFill>
                  <a:schemeClr val="bg2">
                    <a:lumMod val="90000"/>
                  </a:schemeClr>
                </a:solidFill>
              </a:rPr>
              <a:t>(Assertion</a:t>
            </a:r>
            <a:r>
              <a:rPr lang="ja-JP" altLang="en-US" sz="1200" b="1">
                <a:solidFill>
                  <a:schemeClr val="bg2">
                    <a:lumMod val="90000"/>
                  </a:schemeClr>
                </a:solidFill>
              </a:rPr>
              <a:t>の検証</a:t>
            </a:r>
            <a:r>
              <a:rPr lang="en-US" altLang="ja-JP" sz="1200" b="1" dirty="0">
                <a:solidFill>
                  <a:schemeClr val="bg2">
                    <a:lumMod val="90000"/>
                  </a:schemeClr>
                </a:solidFill>
              </a:rPr>
              <a:t>)</a:t>
            </a:r>
          </a:p>
        </p:txBody>
      </p:sp>
      <p:pic>
        <p:nvPicPr>
          <p:cNvPr id="64" name="Picture 63">
            <a:extLst>
              <a:ext uri="{FF2B5EF4-FFF2-40B4-BE49-F238E27FC236}">
                <a16:creationId xmlns:a16="http://schemas.microsoft.com/office/drawing/2014/main" id="{62AFC672-6B42-224A-9219-21A7B9BF12B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04441" y="4358534"/>
            <a:ext cx="407646" cy="407646"/>
          </a:xfrm>
          <a:prstGeom prst="rect">
            <a:avLst/>
          </a:prstGeom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09E8827C-E989-6C4A-B17E-4013C430C087}"/>
              </a:ext>
            </a:extLst>
          </p:cNvPr>
          <p:cNvSpPr txBox="1"/>
          <p:nvPr/>
        </p:nvSpPr>
        <p:spPr>
          <a:xfrm>
            <a:off x="6303063" y="4665722"/>
            <a:ext cx="83869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100" b="1" dirty="0"/>
              <a:t>Credential</a:t>
            </a:r>
          </a:p>
          <a:p>
            <a:pPr algn="ctr"/>
            <a:r>
              <a:rPr lang="en-US" altLang="ja-JP" sz="1100" b="1" dirty="0"/>
              <a:t>Private key</a:t>
            </a:r>
            <a:endParaRPr lang="en-JP" sz="1100" b="1" dirty="0"/>
          </a:p>
        </p:txBody>
      </p:sp>
      <p:pic>
        <p:nvPicPr>
          <p:cNvPr id="66" name="Picture 65">
            <a:extLst>
              <a:ext uri="{FF2B5EF4-FFF2-40B4-BE49-F238E27FC236}">
                <a16:creationId xmlns:a16="http://schemas.microsoft.com/office/drawing/2014/main" id="{D69BDF82-5777-8F46-9533-07981AEA42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86030" y="3914467"/>
            <a:ext cx="334463" cy="334463"/>
          </a:xfrm>
          <a:prstGeom prst="rect">
            <a:avLst/>
          </a:prstGeom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E8862445-36D3-EC4D-870D-D327E5A5C751}"/>
              </a:ext>
            </a:extLst>
          </p:cNvPr>
          <p:cNvSpPr txBox="1"/>
          <p:nvPr/>
        </p:nvSpPr>
        <p:spPr>
          <a:xfrm>
            <a:off x="6171551" y="3868723"/>
            <a:ext cx="75854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100" b="1" dirty="0"/>
              <a:t>Challenge</a:t>
            </a:r>
          </a:p>
          <a:p>
            <a:pPr algn="ctr"/>
            <a:r>
              <a:rPr lang="ja-JP" altLang="en-US" sz="1100" b="1"/>
              <a:t>への署名</a:t>
            </a:r>
            <a:endParaRPr lang="en-US" altLang="ja-JP" sz="1100" b="1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9C86BD7-88BB-4946-B013-6B623E3F29A4}"/>
              </a:ext>
            </a:extLst>
          </p:cNvPr>
          <p:cNvSpPr txBox="1"/>
          <p:nvPr/>
        </p:nvSpPr>
        <p:spPr>
          <a:xfrm>
            <a:off x="5886030" y="4400537"/>
            <a:ext cx="4523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200" b="1" dirty="0"/>
              <a:t>Sign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E142366E-B9CD-8544-B19D-693E2AB84001}"/>
              </a:ext>
            </a:extLst>
          </p:cNvPr>
          <p:cNvCxnSpPr>
            <a:cxnSpLocks/>
            <a:endCxn id="70" idx="2"/>
          </p:cNvCxnSpPr>
          <p:nvPr/>
        </p:nvCxnSpPr>
        <p:spPr>
          <a:xfrm flipH="1" flipV="1">
            <a:off x="5741828" y="4223890"/>
            <a:ext cx="858886" cy="338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0" name="Picture 69">
            <a:extLst>
              <a:ext uri="{FF2B5EF4-FFF2-40B4-BE49-F238E27FC236}">
                <a16:creationId xmlns:a16="http://schemas.microsoft.com/office/drawing/2014/main" id="{BC6ADA54-D583-A34B-AD03-4CD1FB4BE29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93881" y="3880507"/>
            <a:ext cx="295894" cy="343383"/>
          </a:xfrm>
          <a:prstGeom prst="rect">
            <a:avLst/>
          </a:prstGeom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id="{41DF7DB0-CC58-4E43-A684-F84BCE9EE358}"/>
              </a:ext>
            </a:extLst>
          </p:cNvPr>
          <p:cNvSpPr txBox="1"/>
          <p:nvPr/>
        </p:nvSpPr>
        <p:spPr>
          <a:xfrm>
            <a:off x="4895387" y="3931255"/>
            <a:ext cx="7585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100" b="1" dirty="0"/>
              <a:t>Challenge</a:t>
            </a:r>
          </a:p>
        </p:txBody>
      </p:sp>
    </p:spTree>
    <p:extLst>
      <p:ext uri="{BB962C8B-B14F-4D97-AF65-F5344CB8AC3E}">
        <p14:creationId xmlns:p14="http://schemas.microsoft.com/office/powerpoint/2010/main" val="8673603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BB16E77-4C5A-EE4B-8951-017E2E34B2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8971" y="3382023"/>
            <a:ext cx="548837" cy="548837"/>
          </a:xfrm>
          <a:prstGeom prst="rect">
            <a:avLst/>
          </a:prstGeom>
        </p:spPr>
      </p:pic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DE13ECB7-BAE5-AE44-B6FA-E837ED650D36}"/>
              </a:ext>
            </a:extLst>
          </p:cNvPr>
          <p:cNvSpPr/>
          <p:nvPr/>
        </p:nvSpPr>
        <p:spPr>
          <a:xfrm>
            <a:off x="4530619" y="1796167"/>
            <a:ext cx="2771041" cy="369332"/>
          </a:xfrm>
          <a:prstGeom prst="round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Web App</a:t>
            </a:r>
            <a:endParaRPr lang="en-JP" b="1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EC16796-AA12-7642-9453-F8A3E98CA0F1}"/>
              </a:ext>
            </a:extLst>
          </p:cNvPr>
          <p:cNvSpPr/>
          <p:nvPr/>
        </p:nvSpPr>
        <p:spPr>
          <a:xfrm>
            <a:off x="4530619" y="2323503"/>
            <a:ext cx="2771041" cy="36933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Browser</a:t>
            </a:r>
            <a:endParaRPr lang="en-JP" b="1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667C2817-EB5F-234E-B260-12E87E4C5165}"/>
              </a:ext>
            </a:extLst>
          </p:cNvPr>
          <p:cNvSpPr/>
          <p:nvPr/>
        </p:nvSpPr>
        <p:spPr>
          <a:xfrm>
            <a:off x="4530619" y="626795"/>
            <a:ext cx="2771041" cy="369332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Relying Party</a:t>
            </a:r>
            <a:r>
              <a:rPr lang="ja-JP" altLang="en-US" b="1"/>
              <a:t> </a:t>
            </a:r>
            <a:r>
              <a:rPr lang="en-US" altLang="ja-JP" b="1" dirty="0"/>
              <a:t>(RP)</a:t>
            </a:r>
            <a:endParaRPr lang="en-JP" b="1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3E40130-3BED-B941-88CF-D1299972173E}"/>
              </a:ext>
            </a:extLst>
          </p:cNvPr>
          <p:cNvCxnSpPr/>
          <p:nvPr/>
        </p:nvCxnSpPr>
        <p:spPr>
          <a:xfrm>
            <a:off x="4961593" y="2709706"/>
            <a:ext cx="0" cy="77852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E3EB259-E7FF-D047-8D6B-D88B029D6503}"/>
              </a:ext>
            </a:extLst>
          </p:cNvPr>
          <p:cNvCxnSpPr>
            <a:cxnSpLocks/>
          </p:cNvCxnSpPr>
          <p:nvPr/>
        </p:nvCxnSpPr>
        <p:spPr>
          <a:xfrm flipV="1">
            <a:off x="6792475" y="2682077"/>
            <a:ext cx="0" cy="7785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493BA4F-6CA1-1749-8DEF-907D657C82A8}"/>
              </a:ext>
            </a:extLst>
          </p:cNvPr>
          <p:cNvCxnSpPr/>
          <p:nvPr/>
        </p:nvCxnSpPr>
        <p:spPr>
          <a:xfrm>
            <a:off x="4961593" y="996127"/>
            <a:ext cx="0" cy="778523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0566FA4-7A0D-9347-9D4C-6667961C2B07}"/>
              </a:ext>
            </a:extLst>
          </p:cNvPr>
          <p:cNvCxnSpPr>
            <a:cxnSpLocks/>
          </p:cNvCxnSpPr>
          <p:nvPr/>
        </p:nvCxnSpPr>
        <p:spPr>
          <a:xfrm flipV="1">
            <a:off x="6787421" y="996127"/>
            <a:ext cx="0" cy="778524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1A8FA66B-4F4F-6341-B599-4D64AD97C0A9}"/>
              </a:ext>
            </a:extLst>
          </p:cNvPr>
          <p:cNvSpPr/>
          <p:nvPr/>
        </p:nvSpPr>
        <p:spPr>
          <a:xfrm>
            <a:off x="4530620" y="3467371"/>
            <a:ext cx="2771040" cy="369332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b="1" dirty="0">
                <a:solidFill>
                  <a:schemeClr val="tx1"/>
                </a:solidFill>
              </a:rPr>
              <a:t>Authenticator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6E3324E-4537-B443-A408-263E62032076}"/>
              </a:ext>
            </a:extLst>
          </p:cNvPr>
          <p:cNvCxnSpPr>
            <a:cxnSpLocks/>
          </p:cNvCxnSpPr>
          <p:nvPr/>
        </p:nvCxnSpPr>
        <p:spPr>
          <a:xfrm flipV="1">
            <a:off x="5457173" y="996127"/>
            <a:ext cx="0" cy="778524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4BB5431-8EB3-E940-8E58-C244A24ACCC5}"/>
              </a:ext>
            </a:extLst>
          </p:cNvPr>
          <p:cNvSpPr txBox="1"/>
          <p:nvPr/>
        </p:nvSpPr>
        <p:spPr>
          <a:xfrm>
            <a:off x="5435879" y="1218633"/>
            <a:ext cx="9893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b="1">
                <a:solidFill>
                  <a:schemeClr val="bg2">
                    <a:lumMod val="90000"/>
                  </a:schemeClr>
                </a:solidFill>
              </a:rPr>
              <a:t>⓪</a:t>
            </a:r>
            <a:r>
              <a:rPr lang="en-US" altLang="ja-JP" sz="1200" b="1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ja-JP" altLang="en-US" sz="1200" b="1">
                <a:solidFill>
                  <a:schemeClr val="bg2">
                    <a:lumMod val="90000"/>
                  </a:schemeClr>
                </a:solidFill>
              </a:rPr>
              <a:t>認証要求</a:t>
            </a:r>
            <a:endParaRPr lang="en-JP" sz="1200" b="1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53F5260-C066-394D-B183-950B817A7BAB}"/>
              </a:ext>
            </a:extLst>
          </p:cNvPr>
          <p:cNvSpPr txBox="1"/>
          <p:nvPr/>
        </p:nvSpPr>
        <p:spPr>
          <a:xfrm>
            <a:off x="2041000" y="1105490"/>
            <a:ext cx="2700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JP" sz="1200" b="1" dirty="0">
                <a:solidFill>
                  <a:schemeClr val="bg2">
                    <a:lumMod val="90000"/>
                  </a:schemeClr>
                </a:solidFill>
              </a:rPr>
              <a:t>①Challenge</a:t>
            </a:r>
            <a:r>
              <a:rPr lang="ja-JP" altLang="en-US" sz="1200" b="1">
                <a:solidFill>
                  <a:schemeClr val="bg2">
                    <a:lumMod val="90000"/>
                  </a:schemeClr>
                </a:solidFill>
              </a:rPr>
              <a:t>と登録済み</a:t>
            </a:r>
            <a:r>
              <a:rPr lang="en-US" altLang="ja-JP" sz="1200" b="1" dirty="0">
                <a:solidFill>
                  <a:schemeClr val="bg2">
                    <a:lumMod val="90000"/>
                  </a:schemeClr>
                </a:solidFill>
              </a:rPr>
              <a:t>Attested</a:t>
            </a:r>
          </a:p>
          <a:p>
            <a:r>
              <a:rPr lang="ja-JP" altLang="en-US" sz="1200" b="1">
                <a:solidFill>
                  <a:schemeClr val="bg2">
                    <a:lumMod val="90000"/>
                  </a:schemeClr>
                </a:solidFill>
              </a:rPr>
              <a:t>　 </a:t>
            </a:r>
            <a:r>
              <a:rPr lang="en-US" altLang="ja-JP" sz="1200" b="1" dirty="0">
                <a:solidFill>
                  <a:schemeClr val="bg2">
                    <a:lumMod val="90000"/>
                  </a:schemeClr>
                </a:solidFill>
              </a:rPr>
              <a:t>Credential Public Key</a:t>
            </a:r>
            <a:r>
              <a:rPr lang="ja-JP" altLang="en-US" sz="1200" b="1">
                <a:solidFill>
                  <a:schemeClr val="bg2">
                    <a:lumMod val="90000"/>
                  </a:schemeClr>
                </a:solidFill>
              </a:rPr>
              <a:t>の</a:t>
            </a:r>
            <a:r>
              <a:rPr lang="en-US" altLang="ja-JP" sz="1200" b="1" dirty="0">
                <a:solidFill>
                  <a:schemeClr val="bg2">
                    <a:lumMod val="90000"/>
                  </a:schemeClr>
                </a:solidFill>
              </a:rPr>
              <a:t>ID</a:t>
            </a:r>
            <a:r>
              <a:rPr lang="ja-JP" altLang="en-US" sz="1200" b="1">
                <a:solidFill>
                  <a:schemeClr val="bg2">
                    <a:lumMod val="90000"/>
                  </a:schemeClr>
                </a:solidFill>
              </a:rPr>
              <a:t>の送付</a:t>
            </a:r>
            <a:endParaRPr lang="en-JP" sz="1200" b="1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70ED225-BE02-A14C-91BF-816B734C1B44}"/>
              </a:ext>
            </a:extLst>
          </p:cNvPr>
          <p:cNvSpPr txBox="1"/>
          <p:nvPr/>
        </p:nvSpPr>
        <p:spPr>
          <a:xfrm>
            <a:off x="5002771" y="2116612"/>
            <a:ext cx="1853455" cy="276999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JP" sz="1200" b="1" dirty="0"/>
              <a:t>WebAuthn API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11681B5-1931-004B-9856-198305101D77}"/>
              </a:ext>
            </a:extLst>
          </p:cNvPr>
          <p:cNvSpPr txBox="1"/>
          <p:nvPr/>
        </p:nvSpPr>
        <p:spPr>
          <a:xfrm>
            <a:off x="1992474" y="2924051"/>
            <a:ext cx="2709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200" b="1" dirty="0">
                <a:highlight>
                  <a:srgbClr val="FFFF00"/>
                </a:highlight>
              </a:rPr>
              <a:t>③Challenge</a:t>
            </a:r>
            <a:r>
              <a:rPr lang="ja-JP" altLang="en-US" sz="1200" b="1">
                <a:highlight>
                  <a:srgbClr val="FFFF00"/>
                </a:highlight>
              </a:rPr>
              <a:t>への署名生成要求の送付</a:t>
            </a:r>
            <a:endParaRPr lang="en-JP" sz="1200" b="1" dirty="0">
              <a:highlight>
                <a:srgbClr val="FFFF00"/>
              </a:highlight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2733BE3-D5D4-0040-B084-BEF2BD1EE342}"/>
              </a:ext>
            </a:extLst>
          </p:cNvPr>
          <p:cNvSpPr txBox="1"/>
          <p:nvPr/>
        </p:nvSpPr>
        <p:spPr>
          <a:xfrm>
            <a:off x="7158170" y="1222085"/>
            <a:ext cx="25079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200" b="1" dirty="0">
                <a:solidFill>
                  <a:schemeClr val="bg2">
                    <a:lumMod val="90000"/>
                  </a:schemeClr>
                </a:solidFill>
              </a:rPr>
              <a:t>⑦ AuthenticatorAssertionResponse</a:t>
            </a:r>
          </a:p>
          <a:p>
            <a:r>
              <a:rPr lang="ja-JP" altLang="en-US" sz="1200" b="1">
                <a:solidFill>
                  <a:schemeClr val="bg2">
                    <a:lumMod val="90000"/>
                  </a:schemeClr>
                </a:solidFill>
              </a:rPr>
              <a:t>　  の送付</a:t>
            </a:r>
            <a:endParaRPr lang="en-JP" sz="1200" b="1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32BAFB0-CC41-7043-929D-41E53C4299CD}"/>
              </a:ext>
            </a:extLst>
          </p:cNvPr>
          <p:cNvSpPr txBox="1"/>
          <p:nvPr/>
        </p:nvSpPr>
        <p:spPr>
          <a:xfrm>
            <a:off x="1574667" y="2012954"/>
            <a:ext cx="31271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200" b="1" dirty="0">
                <a:highlight>
                  <a:srgbClr val="FFFF00"/>
                </a:highlight>
              </a:rPr>
              <a:t>② </a:t>
            </a:r>
            <a:r>
              <a:rPr lang="en-US" altLang="ja-JP" sz="1200" b="1" dirty="0" err="1">
                <a:highlight>
                  <a:srgbClr val="FFFF00"/>
                </a:highlight>
              </a:rPr>
              <a:t>PublicKeyCredentialRequestOption</a:t>
            </a:r>
            <a:r>
              <a:rPr lang="ja-JP" altLang="en-US" sz="1200" b="1">
                <a:highlight>
                  <a:srgbClr val="FFFF00"/>
                </a:highlight>
              </a:rPr>
              <a:t>生成、</a:t>
            </a:r>
            <a:endParaRPr lang="en-US" altLang="ja-JP" sz="1200" b="1" dirty="0">
              <a:highlight>
                <a:srgbClr val="FFFF00"/>
              </a:highlight>
            </a:endParaRPr>
          </a:p>
          <a:p>
            <a:r>
              <a:rPr lang="ja-JP" altLang="en-US" sz="1200" b="1">
                <a:highlight>
                  <a:srgbClr val="FFFF00"/>
                </a:highlight>
              </a:rPr>
              <a:t>　  認証器へ署名要求</a:t>
            </a:r>
            <a:endParaRPr lang="en-JP" sz="1200" b="1" dirty="0">
              <a:highlight>
                <a:srgbClr val="FFFF00"/>
              </a:highlight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A1A0A65-4FC6-7343-A487-93B65FE2AE12}"/>
              </a:ext>
            </a:extLst>
          </p:cNvPr>
          <p:cNvSpPr txBox="1"/>
          <p:nvPr/>
        </p:nvSpPr>
        <p:spPr>
          <a:xfrm>
            <a:off x="7215470" y="2965539"/>
            <a:ext cx="27286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2">
                    <a:lumMod val="90000"/>
                  </a:schemeClr>
                </a:solidFill>
              </a:rPr>
              <a:t>⑤ </a:t>
            </a:r>
            <a:r>
              <a:rPr lang="en-US" sz="1200" b="1" dirty="0" err="1">
                <a:solidFill>
                  <a:schemeClr val="bg2">
                    <a:lumMod val="90000"/>
                  </a:schemeClr>
                </a:solidFill>
              </a:rPr>
              <a:t>authenticatorData</a:t>
            </a:r>
            <a:r>
              <a:rPr lang="en-US" sz="1200" b="1" dirty="0">
                <a:solidFill>
                  <a:schemeClr val="bg2">
                    <a:lumMod val="90000"/>
                  </a:schemeClr>
                </a:solidFill>
              </a:rPr>
              <a:t>, signature</a:t>
            </a:r>
            <a:r>
              <a:rPr lang="ja-JP" altLang="en-US" sz="1200" b="1">
                <a:solidFill>
                  <a:schemeClr val="bg2">
                    <a:lumMod val="90000"/>
                  </a:schemeClr>
                </a:solidFill>
              </a:rPr>
              <a:t>の送付</a:t>
            </a:r>
            <a:endParaRPr lang="en-JP" sz="1200" b="1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B4378D1-3D72-0443-A137-64E51F2AEE9F}"/>
              </a:ext>
            </a:extLst>
          </p:cNvPr>
          <p:cNvSpPr txBox="1"/>
          <p:nvPr/>
        </p:nvSpPr>
        <p:spPr>
          <a:xfrm>
            <a:off x="7292182" y="2123346"/>
            <a:ext cx="16706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200" b="1" dirty="0">
                <a:solidFill>
                  <a:schemeClr val="bg2">
                    <a:lumMod val="90000"/>
                  </a:schemeClr>
                </a:solidFill>
              </a:rPr>
              <a:t>⑥ RP</a:t>
            </a:r>
            <a:r>
              <a:rPr lang="ja-JP" altLang="en-US" sz="1200" b="1">
                <a:solidFill>
                  <a:schemeClr val="bg2">
                    <a:lumMod val="90000"/>
                  </a:schemeClr>
                </a:solidFill>
              </a:rPr>
              <a:t>への応答の生成</a:t>
            </a:r>
            <a:endParaRPr lang="en-JP" sz="1200" b="1" dirty="0">
              <a:solidFill>
                <a:schemeClr val="bg2">
                  <a:lumMod val="90000"/>
                </a:schemeClr>
              </a:solidFill>
            </a:endParaRP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96162302-A3B6-5041-9523-E359CB3F20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8809" y="239737"/>
            <a:ext cx="539141" cy="1259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/>
            </a:solidFill>
          </a:ln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8030818F-769D-5947-BEBC-9365317D02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2452" y="-51484"/>
            <a:ext cx="342327" cy="34232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434F987-D1B8-CD47-B480-955B7BC950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10728" y="2884149"/>
            <a:ext cx="491002" cy="491002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DA29C9F1-828F-544F-AB79-81AFB53669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43487" y="1196092"/>
            <a:ext cx="491002" cy="491002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B16785C4-7549-1B48-8AD4-9F46C8A39DBE}"/>
              </a:ext>
            </a:extLst>
          </p:cNvPr>
          <p:cNvSpPr txBox="1"/>
          <p:nvPr/>
        </p:nvSpPr>
        <p:spPr>
          <a:xfrm>
            <a:off x="7888314" y="335136"/>
            <a:ext cx="79060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100" b="1" dirty="0"/>
              <a:t>Credential</a:t>
            </a:r>
          </a:p>
          <a:p>
            <a:pPr algn="ctr"/>
            <a:r>
              <a:rPr lang="en-US" altLang="ja-JP" sz="1100" b="1" dirty="0"/>
              <a:t>Public key</a:t>
            </a:r>
            <a:endParaRPr lang="en-JP" sz="1100" b="1" dirty="0"/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14402A85-FF8F-9D42-8A5D-8C825C1338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38971" y="61707"/>
            <a:ext cx="491002" cy="49100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BBB916A-07E1-934E-8172-CA95599A153E}"/>
              </a:ext>
            </a:extLst>
          </p:cNvPr>
          <p:cNvSpPr txBox="1"/>
          <p:nvPr/>
        </p:nvSpPr>
        <p:spPr>
          <a:xfrm rot="19887843">
            <a:off x="6536554" y="-84298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>
                <a:solidFill>
                  <a:srgbClr val="FF0000"/>
                </a:solidFill>
                <a:latin typeface="Phosphate Inline" panose="02000506050000020004" pitchFamily="2" charset="77"/>
                <a:cs typeface="Phosphate Inline" panose="02000506050000020004" pitchFamily="2" charset="77"/>
              </a:rPr>
              <a:t>OK !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C4F0EE1-9CD1-E542-B8BC-3E2A1B5A7661}"/>
              </a:ext>
            </a:extLst>
          </p:cNvPr>
          <p:cNvSpPr txBox="1"/>
          <p:nvPr/>
        </p:nvSpPr>
        <p:spPr>
          <a:xfrm>
            <a:off x="7273255" y="78729"/>
            <a:ext cx="7051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200" b="1" dirty="0"/>
              <a:t>Validate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C481CB7-7270-554A-A43D-CD1574B56756}"/>
              </a:ext>
            </a:extLst>
          </p:cNvPr>
          <p:cNvCxnSpPr>
            <a:cxnSpLocks/>
            <a:stCxn id="46" idx="1"/>
            <a:endCxn id="48" idx="3"/>
          </p:cNvCxnSpPr>
          <p:nvPr/>
        </p:nvCxnSpPr>
        <p:spPr>
          <a:xfrm flipH="1">
            <a:off x="7229973" y="302719"/>
            <a:ext cx="768836" cy="44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Picture 57">
            <a:extLst>
              <a:ext uri="{FF2B5EF4-FFF2-40B4-BE49-F238E27FC236}">
                <a16:creationId xmlns:a16="http://schemas.microsoft.com/office/drawing/2014/main" id="{102AADB9-5369-0A41-8B59-3A0D132303F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76533" y="1093099"/>
            <a:ext cx="295894" cy="343383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E6A6DB37-D755-6F4E-94E3-5D3F46D7433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55289" y="2860550"/>
            <a:ext cx="295894" cy="343383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CD457AFF-4887-554B-B70F-270305BDF0EB}"/>
              </a:ext>
            </a:extLst>
          </p:cNvPr>
          <p:cNvSpPr txBox="1"/>
          <p:nvPr/>
        </p:nvSpPr>
        <p:spPr>
          <a:xfrm>
            <a:off x="4425484" y="1406230"/>
            <a:ext cx="7585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100" b="1" dirty="0"/>
              <a:t>Challenge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25BD4FD-A261-BD43-9112-02C993F28F68}"/>
              </a:ext>
            </a:extLst>
          </p:cNvPr>
          <p:cNvSpPr txBox="1"/>
          <p:nvPr/>
        </p:nvSpPr>
        <p:spPr>
          <a:xfrm>
            <a:off x="7109076" y="4046307"/>
            <a:ext cx="33649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200" b="1" dirty="0">
                <a:solidFill>
                  <a:schemeClr val="bg2">
                    <a:lumMod val="90000"/>
                  </a:schemeClr>
                </a:solidFill>
              </a:rPr>
              <a:t>④</a:t>
            </a:r>
            <a:r>
              <a:rPr lang="en-US" sz="1200" b="1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ja-JP" altLang="en-US" sz="1200" b="1">
                <a:solidFill>
                  <a:schemeClr val="bg2">
                    <a:lumMod val="90000"/>
                  </a:schemeClr>
                </a:solidFill>
              </a:rPr>
              <a:t>要求ユーザのローカル認証</a:t>
            </a:r>
            <a:r>
              <a:rPr lang="en-US" altLang="ja-JP" sz="1200" b="1" dirty="0">
                <a:solidFill>
                  <a:schemeClr val="bg2">
                    <a:lumMod val="90000"/>
                  </a:schemeClr>
                </a:solidFill>
              </a:rPr>
              <a:t>(PIN</a:t>
            </a:r>
            <a:r>
              <a:rPr lang="ja-JP" altLang="en-US" sz="1200" b="1">
                <a:solidFill>
                  <a:schemeClr val="bg2">
                    <a:lumMod val="90000"/>
                  </a:schemeClr>
                </a:solidFill>
              </a:rPr>
              <a:t>や指紋</a:t>
            </a:r>
            <a:r>
              <a:rPr lang="en-US" altLang="ja-JP" sz="1200" b="1" dirty="0">
                <a:solidFill>
                  <a:schemeClr val="bg2">
                    <a:lumMod val="90000"/>
                  </a:schemeClr>
                </a:solidFill>
              </a:rPr>
              <a:t>)</a:t>
            </a:r>
            <a:r>
              <a:rPr lang="ja-JP" altLang="en-US" sz="1200" b="1">
                <a:solidFill>
                  <a:schemeClr val="bg2">
                    <a:lumMod val="90000"/>
                  </a:schemeClr>
                </a:solidFill>
              </a:rPr>
              <a:t>、</a:t>
            </a:r>
            <a:br>
              <a:rPr lang="en-US" altLang="ja-JP" sz="1200" b="1" dirty="0">
                <a:solidFill>
                  <a:schemeClr val="bg2">
                    <a:lumMod val="90000"/>
                  </a:schemeClr>
                </a:solidFill>
              </a:rPr>
            </a:br>
            <a:r>
              <a:rPr lang="ja-JP" altLang="en-US" sz="1200" b="1">
                <a:solidFill>
                  <a:schemeClr val="bg2">
                    <a:lumMod val="90000"/>
                  </a:schemeClr>
                </a:solidFill>
              </a:rPr>
              <a:t>　  </a:t>
            </a:r>
            <a:r>
              <a:rPr lang="en-US" altLang="ja-JP" sz="1200" b="1" dirty="0">
                <a:solidFill>
                  <a:schemeClr val="bg2">
                    <a:lumMod val="90000"/>
                  </a:schemeClr>
                </a:solidFill>
              </a:rPr>
              <a:t>Challenge</a:t>
            </a:r>
            <a:r>
              <a:rPr lang="ja-JP" altLang="en-US" sz="1200" b="1">
                <a:solidFill>
                  <a:schemeClr val="bg2">
                    <a:lumMod val="90000"/>
                  </a:schemeClr>
                </a:solidFill>
              </a:rPr>
              <a:t>へ</a:t>
            </a:r>
            <a:r>
              <a:rPr lang="en-US" altLang="ja-JP" sz="1200" b="1" dirty="0">
                <a:solidFill>
                  <a:schemeClr val="bg2">
                    <a:lumMod val="90000"/>
                  </a:schemeClr>
                </a:solidFill>
              </a:rPr>
              <a:t>Credential Private Key</a:t>
            </a:r>
            <a:r>
              <a:rPr lang="ja-JP" altLang="en-US" sz="1200" b="1">
                <a:solidFill>
                  <a:schemeClr val="bg2">
                    <a:lumMod val="90000"/>
                  </a:schemeClr>
                </a:solidFill>
              </a:rPr>
              <a:t>で署名付与</a:t>
            </a:r>
            <a:endParaRPr lang="en-US" altLang="ja-JP" sz="1200" b="1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ja-JP" altLang="en-US" sz="1200" b="1">
                <a:solidFill>
                  <a:schemeClr val="bg2">
                    <a:lumMod val="90000"/>
                  </a:schemeClr>
                </a:solidFill>
              </a:rPr>
              <a:t>　  </a:t>
            </a:r>
            <a:r>
              <a:rPr lang="en-US" altLang="ja-JP" sz="1200" b="1" dirty="0">
                <a:solidFill>
                  <a:schemeClr val="bg2">
                    <a:lumMod val="90000"/>
                  </a:schemeClr>
                </a:solidFill>
              </a:rPr>
              <a:t>(Assertion</a:t>
            </a:r>
            <a:r>
              <a:rPr lang="ja-JP" altLang="en-US" sz="1200" b="1">
                <a:solidFill>
                  <a:schemeClr val="bg2">
                    <a:lumMod val="90000"/>
                  </a:schemeClr>
                </a:solidFill>
              </a:rPr>
              <a:t>の生成</a:t>
            </a:r>
            <a:r>
              <a:rPr lang="en-US" altLang="ja-JP" sz="1200" b="1" dirty="0">
                <a:solidFill>
                  <a:schemeClr val="bg2">
                    <a:lumMod val="90000"/>
                  </a:schemeClr>
                </a:solidFill>
              </a:rPr>
              <a:t>)</a:t>
            </a:r>
            <a:endParaRPr lang="en-JP" sz="1200" b="1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25D5604-ED3C-CE48-AF1B-53F9AB0BBE15}"/>
              </a:ext>
            </a:extLst>
          </p:cNvPr>
          <p:cNvSpPr txBox="1"/>
          <p:nvPr/>
        </p:nvSpPr>
        <p:spPr>
          <a:xfrm>
            <a:off x="8568422" y="162192"/>
            <a:ext cx="19056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b="1">
                <a:solidFill>
                  <a:schemeClr val="bg2">
                    <a:lumMod val="90000"/>
                  </a:schemeClr>
                </a:solidFill>
              </a:rPr>
              <a:t>⑧</a:t>
            </a:r>
            <a:r>
              <a:rPr lang="en-US" altLang="ja-JP" sz="1200" b="1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ja-JP" altLang="en-US" sz="1200" b="1">
                <a:solidFill>
                  <a:schemeClr val="bg2">
                    <a:lumMod val="90000"/>
                  </a:schemeClr>
                </a:solidFill>
              </a:rPr>
              <a:t>登録済み</a:t>
            </a:r>
            <a:r>
              <a:rPr lang="en-US" altLang="ja-JP" sz="1200" b="1" dirty="0">
                <a:solidFill>
                  <a:schemeClr val="bg2">
                    <a:lumMod val="90000"/>
                  </a:schemeClr>
                </a:solidFill>
              </a:rPr>
              <a:t>Credential</a:t>
            </a:r>
          </a:p>
          <a:p>
            <a:r>
              <a:rPr lang="ja-JP" altLang="en-US" sz="1200" b="1">
                <a:solidFill>
                  <a:schemeClr val="bg2">
                    <a:lumMod val="90000"/>
                  </a:schemeClr>
                </a:solidFill>
              </a:rPr>
              <a:t>　 </a:t>
            </a:r>
            <a:r>
              <a:rPr lang="en-US" altLang="ja-JP" sz="1200" b="1" dirty="0">
                <a:solidFill>
                  <a:schemeClr val="bg2">
                    <a:lumMod val="90000"/>
                  </a:schemeClr>
                </a:solidFill>
              </a:rPr>
              <a:t>Public Key</a:t>
            </a:r>
            <a:r>
              <a:rPr lang="ja-JP" altLang="en-US" sz="1200" b="1">
                <a:solidFill>
                  <a:schemeClr val="bg2">
                    <a:lumMod val="90000"/>
                  </a:schemeClr>
                </a:solidFill>
              </a:rPr>
              <a:t>で署名検証</a:t>
            </a:r>
            <a:endParaRPr lang="en-JP" altLang="ja-JP" sz="1200" b="1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ja-JP" altLang="en-US" sz="1200" b="1">
                <a:solidFill>
                  <a:schemeClr val="bg2">
                    <a:lumMod val="90000"/>
                  </a:schemeClr>
                </a:solidFill>
              </a:rPr>
              <a:t>　 </a:t>
            </a:r>
            <a:r>
              <a:rPr lang="en-US" altLang="ja-JP" sz="1200" b="1" dirty="0">
                <a:solidFill>
                  <a:schemeClr val="bg2">
                    <a:lumMod val="90000"/>
                  </a:schemeClr>
                </a:solidFill>
              </a:rPr>
              <a:t>(Assertion</a:t>
            </a:r>
            <a:r>
              <a:rPr lang="ja-JP" altLang="en-US" sz="1200" b="1">
                <a:solidFill>
                  <a:schemeClr val="bg2">
                    <a:lumMod val="90000"/>
                  </a:schemeClr>
                </a:solidFill>
              </a:rPr>
              <a:t>の検証</a:t>
            </a:r>
            <a:r>
              <a:rPr lang="en-US" altLang="ja-JP" sz="1200" b="1" dirty="0">
                <a:solidFill>
                  <a:schemeClr val="bg2">
                    <a:lumMod val="90000"/>
                  </a:schemeClr>
                </a:solidFill>
              </a:rPr>
              <a:t>)</a:t>
            </a:r>
          </a:p>
        </p:txBody>
      </p:sp>
      <p:pic>
        <p:nvPicPr>
          <p:cNvPr id="64" name="Picture 63">
            <a:extLst>
              <a:ext uri="{FF2B5EF4-FFF2-40B4-BE49-F238E27FC236}">
                <a16:creationId xmlns:a16="http://schemas.microsoft.com/office/drawing/2014/main" id="{A0A3340A-C1B5-124E-95FA-4B6CFDCB09C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04441" y="4358534"/>
            <a:ext cx="407646" cy="407646"/>
          </a:xfrm>
          <a:prstGeom prst="rect">
            <a:avLst/>
          </a:prstGeom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9D49EF59-E1EE-EE42-957F-2FA050FA766A}"/>
              </a:ext>
            </a:extLst>
          </p:cNvPr>
          <p:cNvSpPr txBox="1"/>
          <p:nvPr/>
        </p:nvSpPr>
        <p:spPr>
          <a:xfrm>
            <a:off x="6303063" y="4665722"/>
            <a:ext cx="83869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100" b="1" dirty="0"/>
              <a:t>Credential</a:t>
            </a:r>
          </a:p>
          <a:p>
            <a:pPr algn="ctr"/>
            <a:r>
              <a:rPr lang="en-US" altLang="ja-JP" sz="1100" b="1" dirty="0"/>
              <a:t>Private key</a:t>
            </a:r>
            <a:endParaRPr lang="en-JP" sz="1100" b="1" dirty="0"/>
          </a:p>
        </p:txBody>
      </p:sp>
      <p:pic>
        <p:nvPicPr>
          <p:cNvPr id="66" name="Picture 65">
            <a:extLst>
              <a:ext uri="{FF2B5EF4-FFF2-40B4-BE49-F238E27FC236}">
                <a16:creationId xmlns:a16="http://schemas.microsoft.com/office/drawing/2014/main" id="{D8142CC7-F328-C14A-B65D-C32BB64F46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86030" y="3914467"/>
            <a:ext cx="334463" cy="334463"/>
          </a:xfrm>
          <a:prstGeom prst="rect">
            <a:avLst/>
          </a:prstGeom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4D31CF8F-EA05-CF49-8B47-9F7E4CDE3544}"/>
              </a:ext>
            </a:extLst>
          </p:cNvPr>
          <p:cNvSpPr txBox="1"/>
          <p:nvPr/>
        </p:nvSpPr>
        <p:spPr>
          <a:xfrm>
            <a:off x="6171551" y="3868723"/>
            <a:ext cx="75854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100" b="1" dirty="0"/>
              <a:t>Challenge</a:t>
            </a:r>
          </a:p>
          <a:p>
            <a:pPr algn="ctr"/>
            <a:r>
              <a:rPr lang="ja-JP" altLang="en-US" sz="1100" b="1"/>
              <a:t>への署名</a:t>
            </a:r>
            <a:endParaRPr lang="en-US" altLang="ja-JP" sz="1100" b="1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CB91C08-9276-8B4C-A1BF-871CD08A04A1}"/>
              </a:ext>
            </a:extLst>
          </p:cNvPr>
          <p:cNvSpPr txBox="1"/>
          <p:nvPr/>
        </p:nvSpPr>
        <p:spPr>
          <a:xfrm>
            <a:off x="5886030" y="4400537"/>
            <a:ext cx="4523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200" b="1" dirty="0"/>
              <a:t>Sign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218C8221-EF4E-6348-A51A-0F6E065029B9}"/>
              </a:ext>
            </a:extLst>
          </p:cNvPr>
          <p:cNvCxnSpPr>
            <a:cxnSpLocks/>
            <a:endCxn id="70" idx="2"/>
          </p:cNvCxnSpPr>
          <p:nvPr/>
        </p:nvCxnSpPr>
        <p:spPr>
          <a:xfrm flipH="1" flipV="1">
            <a:off x="5741828" y="4223890"/>
            <a:ext cx="858886" cy="338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0" name="Picture 69">
            <a:extLst>
              <a:ext uri="{FF2B5EF4-FFF2-40B4-BE49-F238E27FC236}">
                <a16:creationId xmlns:a16="http://schemas.microsoft.com/office/drawing/2014/main" id="{7B0EE429-76EE-3948-BDDA-7AC84D44985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93881" y="3880507"/>
            <a:ext cx="295894" cy="343383"/>
          </a:xfrm>
          <a:prstGeom prst="rect">
            <a:avLst/>
          </a:prstGeom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id="{23E4522F-7C0E-064F-90C8-13DFCB3F8BAB}"/>
              </a:ext>
            </a:extLst>
          </p:cNvPr>
          <p:cNvSpPr txBox="1"/>
          <p:nvPr/>
        </p:nvSpPr>
        <p:spPr>
          <a:xfrm>
            <a:off x="4895387" y="3931255"/>
            <a:ext cx="7585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100" b="1" dirty="0"/>
              <a:t>Challenge</a:t>
            </a:r>
          </a:p>
        </p:txBody>
      </p:sp>
    </p:spTree>
    <p:extLst>
      <p:ext uri="{BB962C8B-B14F-4D97-AF65-F5344CB8AC3E}">
        <p14:creationId xmlns:p14="http://schemas.microsoft.com/office/powerpoint/2010/main" val="24455170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BB16E77-4C5A-EE4B-8951-017E2E34B2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8971" y="3382023"/>
            <a:ext cx="548837" cy="548837"/>
          </a:xfrm>
          <a:prstGeom prst="rect">
            <a:avLst/>
          </a:prstGeom>
        </p:spPr>
      </p:pic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DE13ECB7-BAE5-AE44-B6FA-E837ED650D36}"/>
              </a:ext>
            </a:extLst>
          </p:cNvPr>
          <p:cNvSpPr/>
          <p:nvPr/>
        </p:nvSpPr>
        <p:spPr>
          <a:xfrm>
            <a:off x="4530619" y="1796167"/>
            <a:ext cx="2771041" cy="369332"/>
          </a:xfrm>
          <a:prstGeom prst="round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Web App</a:t>
            </a:r>
            <a:endParaRPr lang="en-JP" b="1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EC16796-AA12-7642-9453-F8A3E98CA0F1}"/>
              </a:ext>
            </a:extLst>
          </p:cNvPr>
          <p:cNvSpPr/>
          <p:nvPr/>
        </p:nvSpPr>
        <p:spPr>
          <a:xfrm>
            <a:off x="4530619" y="2323503"/>
            <a:ext cx="2771041" cy="36933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Browser</a:t>
            </a:r>
            <a:endParaRPr lang="en-JP" b="1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667C2817-EB5F-234E-B260-12E87E4C5165}"/>
              </a:ext>
            </a:extLst>
          </p:cNvPr>
          <p:cNvSpPr/>
          <p:nvPr/>
        </p:nvSpPr>
        <p:spPr>
          <a:xfrm>
            <a:off x="4530619" y="626795"/>
            <a:ext cx="2771041" cy="369332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Relying Party</a:t>
            </a:r>
            <a:r>
              <a:rPr lang="ja-JP" altLang="en-US" b="1"/>
              <a:t> </a:t>
            </a:r>
            <a:r>
              <a:rPr lang="en-US" altLang="ja-JP" b="1" dirty="0"/>
              <a:t>(RP)</a:t>
            </a:r>
            <a:endParaRPr lang="en-JP" b="1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3E40130-3BED-B941-88CF-D1299972173E}"/>
              </a:ext>
            </a:extLst>
          </p:cNvPr>
          <p:cNvCxnSpPr/>
          <p:nvPr/>
        </p:nvCxnSpPr>
        <p:spPr>
          <a:xfrm>
            <a:off x="4961593" y="2709706"/>
            <a:ext cx="0" cy="77852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E3EB259-E7FF-D047-8D6B-D88B029D6503}"/>
              </a:ext>
            </a:extLst>
          </p:cNvPr>
          <p:cNvCxnSpPr>
            <a:cxnSpLocks/>
          </p:cNvCxnSpPr>
          <p:nvPr/>
        </p:nvCxnSpPr>
        <p:spPr>
          <a:xfrm flipV="1">
            <a:off x="6792475" y="2682077"/>
            <a:ext cx="0" cy="7785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493BA4F-6CA1-1749-8DEF-907D657C82A8}"/>
              </a:ext>
            </a:extLst>
          </p:cNvPr>
          <p:cNvCxnSpPr/>
          <p:nvPr/>
        </p:nvCxnSpPr>
        <p:spPr>
          <a:xfrm>
            <a:off x="4961593" y="996127"/>
            <a:ext cx="0" cy="778523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0566FA4-7A0D-9347-9D4C-6667961C2B07}"/>
              </a:ext>
            </a:extLst>
          </p:cNvPr>
          <p:cNvCxnSpPr>
            <a:cxnSpLocks/>
          </p:cNvCxnSpPr>
          <p:nvPr/>
        </p:nvCxnSpPr>
        <p:spPr>
          <a:xfrm flipV="1">
            <a:off x="6787421" y="996127"/>
            <a:ext cx="0" cy="778524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1A8FA66B-4F4F-6341-B599-4D64AD97C0A9}"/>
              </a:ext>
            </a:extLst>
          </p:cNvPr>
          <p:cNvSpPr/>
          <p:nvPr/>
        </p:nvSpPr>
        <p:spPr>
          <a:xfrm>
            <a:off x="4530620" y="3467371"/>
            <a:ext cx="2771040" cy="369332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b="1" dirty="0">
                <a:solidFill>
                  <a:schemeClr val="tx1"/>
                </a:solidFill>
              </a:rPr>
              <a:t>Authenticator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6E3324E-4537-B443-A408-263E62032076}"/>
              </a:ext>
            </a:extLst>
          </p:cNvPr>
          <p:cNvCxnSpPr>
            <a:cxnSpLocks/>
          </p:cNvCxnSpPr>
          <p:nvPr/>
        </p:nvCxnSpPr>
        <p:spPr>
          <a:xfrm flipV="1">
            <a:off x="5457173" y="996127"/>
            <a:ext cx="0" cy="778524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53F5260-C066-394D-B183-950B817A7BAB}"/>
              </a:ext>
            </a:extLst>
          </p:cNvPr>
          <p:cNvSpPr txBox="1"/>
          <p:nvPr/>
        </p:nvSpPr>
        <p:spPr>
          <a:xfrm>
            <a:off x="2041000" y="1105490"/>
            <a:ext cx="2700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JP" sz="1200" b="1" dirty="0">
                <a:solidFill>
                  <a:schemeClr val="bg2">
                    <a:lumMod val="90000"/>
                  </a:schemeClr>
                </a:solidFill>
              </a:rPr>
              <a:t>①Challenge</a:t>
            </a:r>
            <a:r>
              <a:rPr lang="ja-JP" altLang="en-US" sz="1200" b="1">
                <a:solidFill>
                  <a:schemeClr val="bg2">
                    <a:lumMod val="90000"/>
                  </a:schemeClr>
                </a:solidFill>
              </a:rPr>
              <a:t>と登録済み</a:t>
            </a:r>
            <a:r>
              <a:rPr lang="en-US" altLang="ja-JP" sz="1200" b="1" dirty="0">
                <a:solidFill>
                  <a:schemeClr val="bg2">
                    <a:lumMod val="90000"/>
                  </a:schemeClr>
                </a:solidFill>
              </a:rPr>
              <a:t>Attested</a:t>
            </a:r>
          </a:p>
          <a:p>
            <a:r>
              <a:rPr lang="ja-JP" altLang="en-US" sz="1200" b="1">
                <a:solidFill>
                  <a:schemeClr val="bg2">
                    <a:lumMod val="90000"/>
                  </a:schemeClr>
                </a:solidFill>
              </a:rPr>
              <a:t>　 </a:t>
            </a:r>
            <a:r>
              <a:rPr lang="en-US" altLang="ja-JP" sz="1200" b="1" dirty="0">
                <a:solidFill>
                  <a:schemeClr val="bg2">
                    <a:lumMod val="90000"/>
                  </a:schemeClr>
                </a:solidFill>
              </a:rPr>
              <a:t>Credential Public Key</a:t>
            </a:r>
            <a:r>
              <a:rPr lang="ja-JP" altLang="en-US" sz="1200" b="1">
                <a:solidFill>
                  <a:schemeClr val="bg2">
                    <a:lumMod val="90000"/>
                  </a:schemeClr>
                </a:solidFill>
              </a:rPr>
              <a:t>の</a:t>
            </a:r>
            <a:r>
              <a:rPr lang="en-US" altLang="ja-JP" sz="1200" b="1" dirty="0">
                <a:solidFill>
                  <a:schemeClr val="bg2">
                    <a:lumMod val="90000"/>
                  </a:schemeClr>
                </a:solidFill>
              </a:rPr>
              <a:t>ID</a:t>
            </a:r>
            <a:r>
              <a:rPr lang="ja-JP" altLang="en-US" sz="1200" b="1">
                <a:solidFill>
                  <a:schemeClr val="bg2">
                    <a:lumMod val="90000"/>
                  </a:schemeClr>
                </a:solidFill>
              </a:rPr>
              <a:t>の送付</a:t>
            </a:r>
            <a:endParaRPr lang="en-JP" sz="1200" b="1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70ED225-BE02-A14C-91BF-816B734C1B44}"/>
              </a:ext>
            </a:extLst>
          </p:cNvPr>
          <p:cNvSpPr txBox="1"/>
          <p:nvPr/>
        </p:nvSpPr>
        <p:spPr>
          <a:xfrm>
            <a:off x="5002771" y="2116612"/>
            <a:ext cx="1853455" cy="276999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JP" sz="1200" b="1" dirty="0"/>
              <a:t>WebAuthn API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11681B5-1931-004B-9856-198305101D77}"/>
              </a:ext>
            </a:extLst>
          </p:cNvPr>
          <p:cNvSpPr txBox="1"/>
          <p:nvPr/>
        </p:nvSpPr>
        <p:spPr>
          <a:xfrm>
            <a:off x="1992474" y="2924051"/>
            <a:ext cx="2709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200" b="1" dirty="0">
                <a:solidFill>
                  <a:schemeClr val="bg2">
                    <a:lumMod val="90000"/>
                  </a:schemeClr>
                </a:solidFill>
              </a:rPr>
              <a:t>③Challenge</a:t>
            </a:r>
            <a:r>
              <a:rPr lang="ja-JP" altLang="en-US" sz="1200" b="1">
                <a:solidFill>
                  <a:schemeClr val="bg2">
                    <a:lumMod val="90000"/>
                  </a:schemeClr>
                </a:solidFill>
              </a:rPr>
              <a:t>への署名生成要求の送付</a:t>
            </a:r>
            <a:endParaRPr lang="en-JP" sz="1200" b="1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2733BE3-D5D4-0040-B084-BEF2BD1EE342}"/>
              </a:ext>
            </a:extLst>
          </p:cNvPr>
          <p:cNvSpPr txBox="1"/>
          <p:nvPr/>
        </p:nvSpPr>
        <p:spPr>
          <a:xfrm>
            <a:off x="7158170" y="1222085"/>
            <a:ext cx="25079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200" b="1" dirty="0">
                <a:solidFill>
                  <a:schemeClr val="bg2">
                    <a:lumMod val="90000"/>
                  </a:schemeClr>
                </a:solidFill>
              </a:rPr>
              <a:t>⑦ AuthenticatorAssertionResponse</a:t>
            </a:r>
          </a:p>
          <a:p>
            <a:r>
              <a:rPr lang="ja-JP" altLang="en-US" sz="1200" b="1">
                <a:solidFill>
                  <a:schemeClr val="bg2">
                    <a:lumMod val="90000"/>
                  </a:schemeClr>
                </a:solidFill>
              </a:rPr>
              <a:t>　  の送付</a:t>
            </a:r>
            <a:endParaRPr lang="en-JP" sz="1200" b="1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32BAFB0-CC41-7043-929D-41E53C4299CD}"/>
              </a:ext>
            </a:extLst>
          </p:cNvPr>
          <p:cNvSpPr txBox="1"/>
          <p:nvPr/>
        </p:nvSpPr>
        <p:spPr>
          <a:xfrm>
            <a:off x="1574667" y="2012954"/>
            <a:ext cx="31271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200" b="1" dirty="0">
                <a:solidFill>
                  <a:schemeClr val="bg2">
                    <a:lumMod val="90000"/>
                  </a:schemeClr>
                </a:solidFill>
              </a:rPr>
              <a:t>② </a:t>
            </a:r>
            <a:r>
              <a:rPr lang="en-US" altLang="ja-JP" sz="1200" b="1" dirty="0" err="1">
                <a:solidFill>
                  <a:schemeClr val="bg2">
                    <a:lumMod val="90000"/>
                  </a:schemeClr>
                </a:solidFill>
              </a:rPr>
              <a:t>PublicKeyCredentialRequestOption</a:t>
            </a:r>
            <a:r>
              <a:rPr lang="ja-JP" altLang="en-US" sz="1200" b="1">
                <a:solidFill>
                  <a:schemeClr val="bg2">
                    <a:lumMod val="90000"/>
                  </a:schemeClr>
                </a:solidFill>
              </a:rPr>
              <a:t>生成、</a:t>
            </a:r>
            <a:endParaRPr lang="en-US" altLang="ja-JP" sz="1200" b="1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ja-JP" altLang="en-US" sz="1200" b="1">
                <a:solidFill>
                  <a:schemeClr val="bg2">
                    <a:lumMod val="90000"/>
                  </a:schemeClr>
                </a:solidFill>
              </a:rPr>
              <a:t>　  認証器へ署名要求</a:t>
            </a:r>
            <a:endParaRPr lang="en-JP" sz="1200" b="1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A1A0A65-4FC6-7343-A487-93B65FE2AE12}"/>
              </a:ext>
            </a:extLst>
          </p:cNvPr>
          <p:cNvSpPr txBox="1"/>
          <p:nvPr/>
        </p:nvSpPr>
        <p:spPr>
          <a:xfrm>
            <a:off x="7215470" y="2965539"/>
            <a:ext cx="27286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highlight>
                  <a:srgbClr val="FFFF00"/>
                </a:highlight>
              </a:rPr>
              <a:t>⑤ </a:t>
            </a:r>
            <a:r>
              <a:rPr lang="en-US" sz="1200" b="1" dirty="0" err="1">
                <a:highlight>
                  <a:srgbClr val="FFFF00"/>
                </a:highlight>
              </a:rPr>
              <a:t>authenticatorData</a:t>
            </a:r>
            <a:r>
              <a:rPr lang="en-US" sz="1200" b="1" dirty="0">
                <a:highlight>
                  <a:srgbClr val="FFFF00"/>
                </a:highlight>
              </a:rPr>
              <a:t>, signature</a:t>
            </a:r>
            <a:r>
              <a:rPr lang="ja-JP" altLang="en-US" sz="1200" b="1">
                <a:highlight>
                  <a:srgbClr val="FFFF00"/>
                </a:highlight>
              </a:rPr>
              <a:t>の送付</a:t>
            </a:r>
            <a:endParaRPr lang="en-JP" sz="1200" b="1" dirty="0">
              <a:highlight>
                <a:srgbClr val="FFFF00"/>
              </a:highlight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B4378D1-3D72-0443-A137-64E51F2AEE9F}"/>
              </a:ext>
            </a:extLst>
          </p:cNvPr>
          <p:cNvSpPr txBox="1"/>
          <p:nvPr/>
        </p:nvSpPr>
        <p:spPr>
          <a:xfrm>
            <a:off x="7292182" y="2123346"/>
            <a:ext cx="16706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200" b="1" dirty="0">
                <a:solidFill>
                  <a:schemeClr val="bg2">
                    <a:lumMod val="90000"/>
                  </a:schemeClr>
                </a:solidFill>
              </a:rPr>
              <a:t>⑥ RP</a:t>
            </a:r>
            <a:r>
              <a:rPr lang="ja-JP" altLang="en-US" sz="1200" b="1">
                <a:solidFill>
                  <a:schemeClr val="bg2">
                    <a:lumMod val="90000"/>
                  </a:schemeClr>
                </a:solidFill>
              </a:rPr>
              <a:t>への応答の生成</a:t>
            </a:r>
            <a:endParaRPr lang="en-JP" sz="1200" b="1" dirty="0">
              <a:solidFill>
                <a:schemeClr val="bg2">
                  <a:lumMod val="90000"/>
                </a:schemeClr>
              </a:solidFill>
            </a:endParaRP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96162302-A3B6-5041-9523-E359CB3F20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8809" y="239737"/>
            <a:ext cx="539141" cy="1259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/>
            </a:solidFill>
          </a:ln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8030818F-769D-5947-BEBC-9365317D02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2452" y="-51484"/>
            <a:ext cx="342327" cy="34232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434F987-D1B8-CD47-B480-955B7BC950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10728" y="2884149"/>
            <a:ext cx="491002" cy="491002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DA29C9F1-828F-544F-AB79-81AFB53669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43487" y="1196092"/>
            <a:ext cx="491002" cy="491002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B16785C4-7549-1B48-8AD4-9F46C8A39DBE}"/>
              </a:ext>
            </a:extLst>
          </p:cNvPr>
          <p:cNvSpPr txBox="1"/>
          <p:nvPr/>
        </p:nvSpPr>
        <p:spPr>
          <a:xfrm>
            <a:off x="7888314" y="335136"/>
            <a:ext cx="79060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100" b="1" dirty="0"/>
              <a:t>Credential</a:t>
            </a:r>
          </a:p>
          <a:p>
            <a:pPr algn="ctr"/>
            <a:r>
              <a:rPr lang="en-US" altLang="ja-JP" sz="1100" b="1" dirty="0"/>
              <a:t>Public key</a:t>
            </a:r>
            <a:endParaRPr lang="en-JP" sz="1100" b="1" dirty="0"/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14402A85-FF8F-9D42-8A5D-8C825C1338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38971" y="61707"/>
            <a:ext cx="491002" cy="49100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BBB916A-07E1-934E-8172-CA95599A153E}"/>
              </a:ext>
            </a:extLst>
          </p:cNvPr>
          <p:cNvSpPr txBox="1"/>
          <p:nvPr/>
        </p:nvSpPr>
        <p:spPr>
          <a:xfrm rot="19887843">
            <a:off x="6536554" y="-84298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>
                <a:solidFill>
                  <a:srgbClr val="FF0000"/>
                </a:solidFill>
                <a:latin typeface="Phosphate Inline" panose="02000506050000020004" pitchFamily="2" charset="77"/>
                <a:cs typeface="Phosphate Inline" panose="02000506050000020004" pitchFamily="2" charset="77"/>
              </a:rPr>
              <a:t>OK !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C4F0EE1-9CD1-E542-B8BC-3E2A1B5A7661}"/>
              </a:ext>
            </a:extLst>
          </p:cNvPr>
          <p:cNvSpPr txBox="1"/>
          <p:nvPr/>
        </p:nvSpPr>
        <p:spPr>
          <a:xfrm>
            <a:off x="7273255" y="78729"/>
            <a:ext cx="7051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200" b="1" dirty="0"/>
              <a:t>Validate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C481CB7-7270-554A-A43D-CD1574B56756}"/>
              </a:ext>
            </a:extLst>
          </p:cNvPr>
          <p:cNvCxnSpPr>
            <a:cxnSpLocks/>
            <a:stCxn id="46" idx="1"/>
            <a:endCxn id="48" idx="3"/>
          </p:cNvCxnSpPr>
          <p:nvPr/>
        </p:nvCxnSpPr>
        <p:spPr>
          <a:xfrm flipH="1">
            <a:off x="7229973" y="302719"/>
            <a:ext cx="768836" cy="44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Picture 57">
            <a:extLst>
              <a:ext uri="{FF2B5EF4-FFF2-40B4-BE49-F238E27FC236}">
                <a16:creationId xmlns:a16="http://schemas.microsoft.com/office/drawing/2014/main" id="{102AADB9-5369-0A41-8B59-3A0D132303F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76533" y="1093099"/>
            <a:ext cx="295894" cy="343383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E6A6DB37-D755-6F4E-94E3-5D3F46D7433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55289" y="2860550"/>
            <a:ext cx="295894" cy="343383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CD457AFF-4887-554B-B70F-270305BDF0EB}"/>
              </a:ext>
            </a:extLst>
          </p:cNvPr>
          <p:cNvSpPr txBox="1"/>
          <p:nvPr/>
        </p:nvSpPr>
        <p:spPr>
          <a:xfrm>
            <a:off x="4425484" y="1406230"/>
            <a:ext cx="7585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100" b="1" dirty="0"/>
              <a:t>Challenge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7A2F3C04-73E2-314F-95D2-224D905A5328}"/>
              </a:ext>
            </a:extLst>
          </p:cNvPr>
          <p:cNvSpPr txBox="1"/>
          <p:nvPr/>
        </p:nvSpPr>
        <p:spPr>
          <a:xfrm>
            <a:off x="7109076" y="4046307"/>
            <a:ext cx="33649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200" b="1" dirty="0">
                <a:highlight>
                  <a:srgbClr val="FFFF00"/>
                </a:highlight>
              </a:rPr>
              <a:t>④</a:t>
            </a:r>
            <a:r>
              <a:rPr lang="en-US" sz="1200" b="1" dirty="0">
                <a:highlight>
                  <a:srgbClr val="FFFF00"/>
                </a:highlight>
              </a:rPr>
              <a:t> </a:t>
            </a:r>
            <a:r>
              <a:rPr lang="ja-JP" altLang="en-US" sz="1200" b="1">
                <a:highlight>
                  <a:srgbClr val="FFFF00"/>
                </a:highlight>
              </a:rPr>
              <a:t>要求ユーザのローカル認証</a:t>
            </a:r>
            <a:r>
              <a:rPr lang="en-US" altLang="ja-JP" sz="1200" b="1" dirty="0">
                <a:highlight>
                  <a:srgbClr val="FFFF00"/>
                </a:highlight>
              </a:rPr>
              <a:t>(PIN</a:t>
            </a:r>
            <a:r>
              <a:rPr lang="ja-JP" altLang="en-US" sz="1200" b="1">
                <a:highlight>
                  <a:srgbClr val="FFFF00"/>
                </a:highlight>
              </a:rPr>
              <a:t>や指紋</a:t>
            </a:r>
            <a:r>
              <a:rPr lang="en-US" altLang="ja-JP" sz="1200" b="1" dirty="0">
                <a:highlight>
                  <a:srgbClr val="FFFF00"/>
                </a:highlight>
              </a:rPr>
              <a:t>)</a:t>
            </a:r>
            <a:r>
              <a:rPr lang="ja-JP" altLang="en-US" sz="1200" b="1">
                <a:highlight>
                  <a:srgbClr val="FFFF00"/>
                </a:highlight>
              </a:rPr>
              <a:t>、</a:t>
            </a:r>
            <a:br>
              <a:rPr lang="en-US" altLang="ja-JP" sz="1200" b="1" dirty="0">
                <a:highlight>
                  <a:srgbClr val="FFFF00"/>
                </a:highlight>
              </a:rPr>
            </a:br>
            <a:r>
              <a:rPr lang="ja-JP" altLang="en-US" sz="1200" b="1">
                <a:highlight>
                  <a:srgbClr val="FFFF00"/>
                </a:highlight>
              </a:rPr>
              <a:t>　  </a:t>
            </a:r>
            <a:r>
              <a:rPr lang="en-US" altLang="ja-JP" sz="1200" b="1" dirty="0">
                <a:highlight>
                  <a:srgbClr val="FFFF00"/>
                </a:highlight>
              </a:rPr>
              <a:t>Challenge</a:t>
            </a:r>
            <a:r>
              <a:rPr lang="ja-JP" altLang="en-US" sz="1200" b="1">
                <a:highlight>
                  <a:srgbClr val="FFFF00"/>
                </a:highlight>
              </a:rPr>
              <a:t>へ</a:t>
            </a:r>
            <a:r>
              <a:rPr lang="en-US" altLang="ja-JP" sz="1200" b="1" dirty="0">
                <a:highlight>
                  <a:srgbClr val="FFFF00"/>
                </a:highlight>
              </a:rPr>
              <a:t>Credential Private Key</a:t>
            </a:r>
            <a:r>
              <a:rPr lang="ja-JP" altLang="en-US" sz="1200" b="1">
                <a:highlight>
                  <a:srgbClr val="FFFF00"/>
                </a:highlight>
              </a:rPr>
              <a:t>で署名付与</a:t>
            </a:r>
            <a:endParaRPr lang="en-US" altLang="ja-JP" sz="1200" b="1" dirty="0">
              <a:highlight>
                <a:srgbClr val="FFFF00"/>
              </a:highlight>
            </a:endParaRPr>
          </a:p>
          <a:p>
            <a:r>
              <a:rPr lang="ja-JP" altLang="en-US" sz="1200" b="1">
                <a:highlight>
                  <a:srgbClr val="FFFF00"/>
                </a:highlight>
              </a:rPr>
              <a:t>　  </a:t>
            </a:r>
            <a:r>
              <a:rPr lang="en-US" altLang="ja-JP" sz="1200" b="1" dirty="0">
                <a:highlight>
                  <a:srgbClr val="FFFF00"/>
                </a:highlight>
              </a:rPr>
              <a:t>(Assertion</a:t>
            </a:r>
            <a:r>
              <a:rPr lang="ja-JP" altLang="en-US" sz="1200" b="1">
                <a:highlight>
                  <a:srgbClr val="FFFF00"/>
                </a:highlight>
              </a:rPr>
              <a:t>の生成</a:t>
            </a:r>
            <a:r>
              <a:rPr lang="en-US" altLang="ja-JP" sz="1200" b="1" dirty="0">
                <a:highlight>
                  <a:srgbClr val="FFFF00"/>
                </a:highlight>
              </a:rPr>
              <a:t>)</a:t>
            </a:r>
            <a:endParaRPr lang="en-JP" sz="1200" b="1" dirty="0">
              <a:highlight>
                <a:srgbClr val="FFFF00"/>
              </a:highlight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D77467D6-B2E5-F542-AD1E-0C3E0EE56F4F}"/>
              </a:ext>
            </a:extLst>
          </p:cNvPr>
          <p:cNvSpPr txBox="1"/>
          <p:nvPr/>
        </p:nvSpPr>
        <p:spPr>
          <a:xfrm>
            <a:off x="8568422" y="162192"/>
            <a:ext cx="19056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b="1">
                <a:solidFill>
                  <a:schemeClr val="bg2">
                    <a:lumMod val="90000"/>
                  </a:schemeClr>
                </a:solidFill>
              </a:rPr>
              <a:t>⑧</a:t>
            </a:r>
            <a:r>
              <a:rPr lang="en-US" altLang="ja-JP" sz="1200" b="1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ja-JP" altLang="en-US" sz="1200" b="1">
                <a:solidFill>
                  <a:schemeClr val="bg2">
                    <a:lumMod val="90000"/>
                  </a:schemeClr>
                </a:solidFill>
              </a:rPr>
              <a:t>登録済み</a:t>
            </a:r>
            <a:r>
              <a:rPr lang="en-US" altLang="ja-JP" sz="1200" b="1" dirty="0">
                <a:solidFill>
                  <a:schemeClr val="bg2">
                    <a:lumMod val="90000"/>
                  </a:schemeClr>
                </a:solidFill>
              </a:rPr>
              <a:t>Credential</a:t>
            </a:r>
          </a:p>
          <a:p>
            <a:r>
              <a:rPr lang="ja-JP" altLang="en-US" sz="1200" b="1">
                <a:solidFill>
                  <a:schemeClr val="bg2">
                    <a:lumMod val="90000"/>
                  </a:schemeClr>
                </a:solidFill>
              </a:rPr>
              <a:t>　 </a:t>
            </a:r>
            <a:r>
              <a:rPr lang="en-US" altLang="ja-JP" sz="1200" b="1" dirty="0">
                <a:solidFill>
                  <a:schemeClr val="bg2">
                    <a:lumMod val="90000"/>
                  </a:schemeClr>
                </a:solidFill>
              </a:rPr>
              <a:t>Public Key</a:t>
            </a:r>
            <a:r>
              <a:rPr lang="ja-JP" altLang="en-US" sz="1200" b="1">
                <a:solidFill>
                  <a:schemeClr val="bg2">
                    <a:lumMod val="90000"/>
                  </a:schemeClr>
                </a:solidFill>
              </a:rPr>
              <a:t>で署名検証</a:t>
            </a:r>
            <a:endParaRPr lang="en-JP" altLang="ja-JP" sz="1200" b="1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ja-JP" altLang="en-US" sz="1200" b="1">
                <a:solidFill>
                  <a:schemeClr val="bg2">
                    <a:lumMod val="90000"/>
                  </a:schemeClr>
                </a:solidFill>
              </a:rPr>
              <a:t>　 </a:t>
            </a:r>
            <a:r>
              <a:rPr lang="en-US" altLang="ja-JP" sz="1200" b="1" dirty="0">
                <a:solidFill>
                  <a:schemeClr val="bg2">
                    <a:lumMod val="90000"/>
                  </a:schemeClr>
                </a:solidFill>
              </a:rPr>
              <a:t>(Assertion</a:t>
            </a:r>
            <a:r>
              <a:rPr lang="ja-JP" altLang="en-US" sz="1200" b="1">
                <a:solidFill>
                  <a:schemeClr val="bg2">
                    <a:lumMod val="90000"/>
                  </a:schemeClr>
                </a:solidFill>
              </a:rPr>
              <a:t>の検証</a:t>
            </a:r>
            <a:r>
              <a:rPr lang="en-US" altLang="ja-JP" sz="1200" b="1" dirty="0">
                <a:solidFill>
                  <a:schemeClr val="bg2">
                    <a:lumMod val="90000"/>
                  </a:schemeClr>
                </a:solidFill>
              </a:rPr>
              <a:t>)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2A9A84C2-D2DF-B447-BC65-21E7ED798C17}"/>
              </a:ext>
            </a:extLst>
          </p:cNvPr>
          <p:cNvSpPr txBox="1"/>
          <p:nvPr/>
        </p:nvSpPr>
        <p:spPr>
          <a:xfrm>
            <a:off x="5435879" y="1218633"/>
            <a:ext cx="9893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b="1">
                <a:solidFill>
                  <a:schemeClr val="bg2">
                    <a:lumMod val="90000"/>
                  </a:schemeClr>
                </a:solidFill>
              </a:rPr>
              <a:t>⓪</a:t>
            </a:r>
            <a:r>
              <a:rPr lang="en-US" altLang="ja-JP" sz="1200" b="1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ja-JP" altLang="en-US" sz="1200" b="1">
                <a:solidFill>
                  <a:schemeClr val="bg2">
                    <a:lumMod val="90000"/>
                  </a:schemeClr>
                </a:solidFill>
              </a:rPr>
              <a:t>認証要求</a:t>
            </a:r>
            <a:endParaRPr lang="en-JP" sz="1200" b="1" dirty="0">
              <a:solidFill>
                <a:schemeClr val="bg2">
                  <a:lumMod val="90000"/>
                </a:schemeClr>
              </a:solidFill>
            </a:endParaRPr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06C475B7-CAEA-0C4D-87E3-4115FAD41DB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04441" y="4358534"/>
            <a:ext cx="407646" cy="407646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8881B18E-F47A-374A-9250-AF736E8BEECC}"/>
              </a:ext>
            </a:extLst>
          </p:cNvPr>
          <p:cNvSpPr txBox="1"/>
          <p:nvPr/>
        </p:nvSpPr>
        <p:spPr>
          <a:xfrm>
            <a:off x="6303063" y="4665722"/>
            <a:ext cx="83869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100" b="1" dirty="0"/>
              <a:t>Credential</a:t>
            </a:r>
          </a:p>
          <a:p>
            <a:pPr algn="ctr"/>
            <a:r>
              <a:rPr lang="en-US" altLang="ja-JP" sz="1100" b="1" dirty="0"/>
              <a:t>Private key</a:t>
            </a:r>
            <a:endParaRPr lang="en-JP" sz="1100" b="1" dirty="0"/>
          </a:p>
        </p:txBody>
      </p:sp>
      <p:pic>
        <p:nvPicPr>
          <p:cNvPr id="64" name="Picture 63">
            <a:extLst>
              <a:ext uri="{FF2B5EF4-FFF2-40B4-BE49-F238E27FC236}">
                <a16:creationId xmlns:a16="http://schemas.microsoft.com/office/drawing/2014/main" id="{6C456188-AF16-3F49-9AC1-A9E7893569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86030" y="3914467"/>
            <a:ext cx="334463" cy="334463"/>
          </a:xfrm>
          <a:prstGeom prst="rect">
            <a:avLst/>
          </a:prstGeom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8D2F4E08-267A-2540-A95A-7529D5C83C31}"/>
              </a:ext>
            </a:extLst>
          </p:cNvPr>
          <p:cNvSpPr txBox="1"/>
          <p:nvPr/>
        </p:nvSpPr>
        <p:spPr>
          <a:xfrm>
            <a:off x="6171551" y="3868723"/>
            <a:ext cx="75854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100" b="1" dirty="0"/>
              <a:t>Challenge</a:t>
            </a:r>
          </a:p>
          <a:p>
            <a:pPr algn="ctr"/>
            <a:r>
              <a:rPr lang="ja-JP" altLang="en-US" sz="1100" b="1"/>
              <a:t>への署名</a:t>
            </a:r>
            <a:endParaRPr lang="en-US" altLang="ja-JP" sz="1100" b="1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C5C9156-4AD9-564F-A427-42DD6A412D98}"/>
              </a:ext>
            </a:extLst>
          </p:cNvPr>
          <p:cNvSpPr txBox="1"/>
          <p:nvPr/>
        </p:nvSpPr>
        <p:spPr>
          <a:xfrm>
            <a:off x="5886030" y="4400537"/>
            <a:ext cx="4523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200" b="1" dirty="0"/>
              <a:t>Sign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9D8482D2-6B16-CD4F-A6D6-12A1DCC6543C}"/>
              </a:ext>
            </a:extLst>
          </p:cNvPr>
          <p:cNvCxnSpPr>
            <a:cxnSpLocks/>
            <a:endCxn id="68" idx="2"/>
          </p:cNvCxnSpPr>
          <p:nvPr/>
        </p:nvCxnSpPr>
        <p:spPr>
          <a:xfrm flipH="1" flipV="1">
            <a:off x="5741828" y="4223890"/>
            <a:ext cx="858886" cy="338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8" name="Picture 67">
            <a:extLst>
              <a:ext uri="{FF2B5EF4-FFF2-40B4-BE49-F238E27FC236}">
                <a16:creationId xmlns:a16="http://schemas.microsoft.com/office/drawing/2014/main" id="{278391C1-CF8F-A74E-A769-C16BBB8F1ED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93881" y="3880507"/>
            <a:ext cx="295894" cy="343383"/>
          </a:xfrm>
          <a:prstGeom prst="rect">
            <a:avLst/>
          </a:prstGeom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39D39874-4832-3C40-91AF-ABC834DEE699}"/>
              </a:ext>
            </a:extLst>
          </p:cNvPr>
          <p:cNvSpPr txBox="1"/>
          <p:nvPr/>
        </p:nvSpPr>
        <p:spPr>
          <a:xfrm>
            <a:off x="4895387" y="3931255"/>
            <a:ext cx="7585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100" b="1" dirty="0"/>
              <a:t>Challenge</a:t>
            </a:r>
          </a:p>
        </p:txBody>
      </p:sp>
    </p:spTree>
    <p:extLst>
      <p:ext uri="{BB962C8B-B14F-4D97-AF65-F5344CB8AC3E}">
        <p14:creationId xmlns:p14="http://schemas.microsoft.com/office/powerpoint/2010/main" val="1808742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>
            <a:extLst>
              <a:ext uri="{FF2B5EF4-FFF2-40B4-BE49-F238E27FC236}">
                <a16:creationId xmlns:a16="http://schemas.microsoft.com/office/drawing/2014/main" id="{6453B2A9-E02C-B244-87BC-1CCF12C78520}"/>
              </a:ext>
            </a:extLst>
          </p:cNvPr>
          <p:cNvSpPr>
            <a:spLocks noChangeShapeType="1"/>
          </p:cNvSpPr>
          <p:nvPr/>
        </p:nvSpPr>
        <p:spPr bwMode="auto">
          <a:xfrm>
            <a:off x="4108390" y="2865616"/>
            <a:ext cx="4572000" cy="0"/>
          </a:xfrm>
          <a:prstGeom prst="line">
            <a:avLst/>
          </a:prstGeom>
          <a:ln w="38100">
            <a:headEnd type="none" w="med" len="med"/>
            <a:tailEnd type="arrow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wrap="none" anchor="ctr"/>
          <a:lstStyle/>
          <a:p>
            <a:pPr algn="ctr">
              <a:defRPr/>
            </a:pPr>
            <a:endParaRPr lang="ja-JP" alt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Text Box 8">
            <a:extLst>
              <a:ext uri="{FF2B5EF4-FFF2-40B4-BE49-F238E27FC236}">
                <a16:creationId xmlns:a16="http://schemas.microsoft.com/office/drawing/2014/main" id="{C0EE3E81-71DC-604F-9DC6-62CD1816C9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4474" y="2196038"/>
            <a:ext cx="346392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ja-JP" dirty="0">
                <a:latin typeface="Segoe UI" panose="020B0502040204020203" pitchFamily="34" charset="0"/>
                <a:cs typeface="Segoe UI" panose="020B0502040204020203" pitchFamily="34" charset="0"/>
              </a:rPr>
              <a:t>ID=Bob</a:t>
            </a:r>
            <a:r>
              <a:rPr lang="ja-JP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,　</a:t>
            </a:r>
          </a:p>
          <a:p>
            <a:r>
              <a:rPr lang="ja-JP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パスワード=</a:t>
            </a:r>
            <a:r>
              <a:rPr kumimoji="1" lang="en-US" altLang="ja-JP" dirty="0">
                <a:latin typeface="Segoe UI" panose="020B0502040204020203" pitchFamily="34" charset="0"/>
                <a:cs typeface="Segoe UI" panose="020B0502040204020203" pitchFamily="34" charset="0"/>
              </a:rPr>
              <a:t>9trmCUkC</a:t>
            </a:r>
            <a:endParaRPr kumimoji="1"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Text Box 9">
            <a:extLst>
              <a:ext uri="{FF2B5EF4-FFF2-40B4-BE49-F238E27FC236}">
                <a16:creationId xmlns:a16="http://schemas.microsoft.com/office/drawing/2014/main" id="{830107C2-8FA0-1541-8D75-B38EB9211A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68863" y="1433762"/>
            <a:ext cx="23463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ja-JP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利用者</a:t>
            </a:r>
          </a:p>
        </p:txBody>
      </p:sp>
      <p:sp>
        <p:nvSpPr>
          <p:cNvPr id="7" name="Text Box 18">
            <a:extLst>
              <a:ext uri="{FF2B5EF4-FFF2-40B4-BE49-F238E27FC236}">
                <a16:creationId xmlns:a16="http://schemas.microsoft.com/office/drawing/2014/main" id="{C6FE520E-B83E-1A4E-8E2C-460A0CB20C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2166" y="3806627"/>
            <a:ext cx="2802750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/>
          <a:p>
            <a:pPr>
              <a:defRPr/>
            </a:pPr>
            <a:r>
              <a:rPr lang="ja-JP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①</a:t>
            </a:r>
            <a:r>
              <a:rPr lang="en-US" altLang="ja-JP" dirty="0">
                <a:latin typeface="Segoe UI" panose="020B0502040204020203" pitchFamily="34" charset="0"/>
                <a:cs typeface="Segoe UI" panose="020B0502040204020203" pitchFamily="34" charset="0"/>
              </a:rPr>
              <a:t>ID</a:t>
            </a:r>
            <a:r>
              <a:rPr lang="ja-JP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とパスワードを入力</a:t>
            </a:r>
            <a:endParaRPr lang="en-US" altLang="ja-JP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 Box 19">
            <a:extLst>
              <a:ext uri="{FF2B5EF4-FFF2-40B4-BE49-F238E27FC236}">
                <a16:creationId xmlns:a16="http://schemas.microsoft.com/office/drawing/2014/main" id="{4B790A3B-E0D7-4B45-8A25-CA5C88EE39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9420" y="1524279"/>
            <a:ext cx="3009900" cy="64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/>
          <a:p>
            <a:pPr>
              <a:defRPr/>
            </a:pPr>
            <a:r>
              <a:rPr lang="ja-JP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②</a:t>
            </a:r>
            <a:r>
              <a:rPr lang="en-US" altLang="ja-JP" dirty="0">
                <a:latin typeface="Segoe UI" panose="020B0502040204020203" pitchFamily="34" charset="0"/>
                <a:cs typeface="Segoe UI" panose="020B0502040204020203" pitchFamily="34" charset="0"/>
              </a:rPr>
              <a:t>ID</a:t>
            </a:r>
            <a:r>
              <a:rPr lang="ja-JP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とパスワードをサーバに送信</a:t>
            </a:r>
          </a:p>
        </p:txBody>
      </p:sp>
      <p:sp>
        <p:nvSpPr>
          <p:cNvPr id="9" name="Text Box 20">
            <a:extLst>
              <a:ext uri="{FF2B5EF4-FFF2-40B4-BE49-F238E27FC236}">
                <a16:creationId xmlns:a16="http://schemas.microsoft.com/office/drawing/2014/main" id="{16807A75-432A-2B4A-8FD8-D5982D46A8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4912" y="2979117"/>
            <a:ext cx="3540389" cy="1756508"/>
          </a:xfrm>
          <a:prstGeom prst="rect">
            <a:avLst/>
          </a:prstGeom>
          <a:noFill/>
          <a:ln w="19050" cap="sq">
            <a:noFill/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>
              <a:defRPr/>
            </a:pPr>
            <a:r>
              <a:rPr lang="ja-JP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③送られた</a:t>
            </a:r>
            <a:r>
              <a:rPr lang="en-US" altLang="ja-JP" dirty="0">
                <a:latin typeface="Segoe UI" panose="020B0502040204020203" pitchFamily="34" charset="0"/>
                <a:cs typeface="Segoe UI" panose="020B0502040204020203" pitchFamily="34" charset="0"/>
              </a:rPr>
              <a:t>ID</a:t>
            </a:r>
            <a:r>
              <a:rPr lang="ja-JP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からパスワードファイルを検索して、候補となる利用者を特定</a:t>
            </a:r>
            <a:endParaRPr lang="en-US" altLang="ja-JP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defRPr/>
            </a:pPr>
            <a:r>
              <a:rPr lang="ja-JP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④</a:t>
            </a:r>
            <a:r>
              <a:rPr lang="en-US" altLang="ja-JP" dirty="0">
                <a:latin typeface="Segoe UI" panose="020B0502040204020203" pitchFamily="34" charset="0"/>
                <a:cs typeface="Segoe UI" panose="020B0502040204020203" pitchFamily="34" charset="0"/>
              </a:rPr>
              <a:t>ID</a:t>
            </a:r>
            <a:r>
              <a:rPr lang="ja-JP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に対応するパスワードを取り出し、送られてきたパスワードと比較</a:t>
            </a:r>
          </a:p>
        </p:txBody>
      </p:sp>
      <p:sp>
        <p:nvSpPr>
          <p:cNvPr id="10" name="Text Box 28">
            <a:extLst>
              <a:ext uri="{FF2B5EF4-FFF2-40B4-BE49-F238E27FC236}">
                <a16:creationId xmlns:a16="http://schemas.microsoft.com/office/drawing/2014/main" id="{17802B52-59F1-AD4A-9D1E-2D3CD95793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4367" y="5289498"/>
            <a:ext cx="295142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ja-JP" altLang="en-US">
                <a:latin typeface="Segoe UI" panose="020B0502040204020203" pitchFamily="34" charset="0"/>
                <a:cs typeface="Segoe UI" panose="020B0502040204020203" pitchFamily="34" charset="0"/>
              </a:rPr>
              <a:t>パスワード管理ファイル</a:t>
            </a:r>
            <a:endParaRPr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Text Box 29">
            <a:extLst>
              <a:ext uri="{FF2B5EF4-FFF2-40B4-BE49-F238E27FC236}">
                <a16:creationId xmlns:a16="http://schemas.microsoft.com/office/drawing/2014/main" id="{5715C643-C9D5-0F4A-B662-8735795012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9320" y="1742184"/>
            <a:ext cx="364293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ja-JP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全利用者のパスワードを管理</a:t>
            </a:r>
          </a:p>
        </p:txBody>
      </p:sp>
      <p:graphicFrame>
        <p:nvGraphicFramePr>
          <p:cNvPr id="12" name="表 2">
            <a:extLst>
              <a:ext uri="{FF2B5EF4-FFF2-40B4-BE49-F238E27FC236}">
                <a16:creationId xmlns:a16="http://schemas.microsoft.com/office/drawing/2014/main" id="{44C7EF39-D575-3046-907A-C369DC5E92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1731720"/>
              </p:ext>
            </p:extLst>
          </p:nvPr>
        </p:nvGraphicFramePr>
        <p:xfrm>
          <a:off x="8045297" y="3787576"/>
          <a:ext cx="2513361" cy="147828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84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8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ID</a:t>
                      </a:r>
                      <a:endParaRPr kumimoji="1" lang="ja-JP" altLang="en-US" dirty="0"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パスワード</a:t>
                      </a:r>
                      <a:endParaRPr kumimoji="1" lang="ja-JP" altLang="en-US" dirty="0"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Alice</a:t>
                      </a:r>
                      <a:endParaRPr kumimoji="1" lang="ja-JP" altLang="en-US" dirty="0"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XqT1e0wt</a:t>
                      </a:r>
                      <a:endParaRPr kumimoji="1" lang="ja-JP" altLang="en-US" dirty="0"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Bob</a:t>
                      </a:r>
                      <a:endParaRPr kumimoji="1" lang="ja-JP" altLang="en-US" dirty="0"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9trmCUkC</a:t>
                      </a:r>
                      <a:endParaRPr kumimoji="1" lang="ja-JP" altLang="en-US" dirty="0"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4852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Carol</a:t>
                      </a:r>
                      <a:endParaRPr kumimoji="1" lang="ja-JP" altLang="en-US" dirty="0"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cwnoMt4v</a:t>
                      </a:r>
                      <a:endParaRPr kumimoji="1" lang="ja-JP" altLang="en-US" dirty="0"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7" name="Picture 16">
            <a:extLst>
              <a:ext uri="{FF2B5EF4-FFF2-40B4-BE49-F238E27FC236}">
                <a16:creationId xmlns:a16="http://schemas.microsoft.com/office/drawing/2014/main" id="{4E772A40-20D5-C148-8220-85BDCF272A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8879" y="1739329"/>
            <a:ext cx="1506295" cy="200505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93300489-11F7-FE4A-A3D4-3F24D47D31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1103" y="2090103"/>
            <a:ext cx="1472018" cy="1738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5657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BB16E77-4C5A-EE4B-8951-017E2E34B2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8971" y="3382023"/>
            <a:ext cx="548837" cy="548837"/>
          </a:xfrm>
          <a:prstGeom prst="rect">
            <a:avLst/>
          </a:prstGeom>
        </p:spPr>
      </p:pic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DE13ECB7-BAE5-AE44-B6FA-E837ED650D36}"/>
              </a:ext>
            </a:extLst>
          </p:cNvPr>
          <p:cNvSpPr/>
          <p:nvPr/>
        </p:nvSpPr>
        <p:spPr>
          <a:xfrm>
            <a:off x="4530619" y="1796167"/>
            <a:ext cx="2771041" cy="369332"/>
          </a:xfrm>
          <a:prstGeom prst="round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Web App</a:t>
            </a:r>
            <a:endParaRPr lang="en-JP" b="1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EC16796-AA12-7642-9453-F8A3E98CA0F1}"/>
              </a:ext>
            </a:extLst>
          </p:cNvPr>
          <p:cNvSpPr/>
          <p:nvPr/>
        </p:nvSpPr>
        <p:spPr>
          <a:xfrm>
            <a:off x="4530619" y="2323503"/>
            <a:ext cx="2771041" cy="36933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Browser</a:t>
            </a:r>
            <a:endParaRPr lang="en-JP" b="1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667C2817-EB5F-234E-B260-12E87E4C5165}"/>
              </a:ext>
            </a:extLst>
          </p:cNvPr>
          <p:cNvSpPr/>
          <p:nvPr/>
        </p:nvSpPr>
        <p:spPr>
          <a:xfrm>
            <a:off x="4530619" y="626795"/>
            <a:ext cx="2771041" cy="369332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Relying Party</a:t>
            </a:r>
            <a:r>
              <a:rPr lang="ja-JP" altLang="en-US" b="1"/>
              <a:t> </a:t>
            </a:r>
            <a:r>
              <a:rPr lang="en-US" altLang="ja-JP" b="1" dirty="0"/>
              <a:t>(RP)</a:t>
            </a:r>
            <a:endParaRPr lang="en-JP" b="1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3E40130-3BED-B941-88CF-D1299972173E}"/>
              </a:ext>
            </a:extLst>
          </p:cNvPr>
          <p:cNvCxnSpPr/>
          <p:nvPr/>
        </p:nvCxnSpPr>
        <p:spPr>
          <a:xfrm>
            <a:off x="4961593" y="2709706"/>
            <a:ext cx="0" cy="77852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E3EB259-E7FF-D047-8D6B-D88B029D6503}"/>
              </a:ext>
            </a:extLst>
          </p:cNvPr>
          <p:cNvCxnSpPr>
            <a:cxnSpLocks/>
          </p:cNvCxnSpPr>
          <p:nvPr/>
        </p:nvCxnSpPr>
        <p:spPr>
          <a:xfrm flipV="1">
            <a:off x="6792475" y="2682077"/>
            <a:ext cx="0" cy="7785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493BA4F-6CA1-1749-8DEF-907D657C82A8}"/>
              </a:ext>
            </a:extLst>
          </p:cNvPr>
          <p:cNvCxnSpPr/>
          <p:nvPr/>
        </p:nvCxnSpPr>
        <p:spPr>
          <a:xfrm>
            <a:off x="4961593" y="996127"/>
            <a:ext cx="0" cy="778523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0566FA4-7A0D-9347-9D4C-6667961C2B07}"/>
              </a:ext>
            </a:extLst>
          </p:cNvPr>
          <p:cNvCxnSpPr>
            <a:cxnSpLocks/>
          </p:cNvCxnSpPr>
          <p:nvPr/>
        </p:nvCxnSpPr>
        <p:spPr>
          <a:xfrm flipV="1">
            <a:off x="6787421" y="996127"/>
            <a:ext cx="0" cy="778524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1A8FA66B-4F4F-6341-B599-4D64AD97C0A9}"/>
              </a:ext>
            </a:extLst>
          </p:cNvPr>
          <p:cNvSpPr/>
          <p:nvPr/>
        </p:nvSpPr>
        <p:spPr>
          <a:xfrm>
            <a:off x="4530620" y="3467371"/>
            <a:ext cx="2771040" cy="369332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b="1" dirty="0">
                <a:solidFill>
                  <a:schemeClr val="tx1"/>
                </a:solidFill>
              </a:rPr>
              <a:t>Authenticator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6E3324E-4537-B443-A408-263E62032076}"/>
              </a:ext>
            </a:extLst>
          </p:cNvPr>
          <p:cNvCxnSpPr>
            <a:cxnSpLocks/>
          </p:cNvCxnSpPr>
          <p:nvPr/>
        </p:nvCxnSpPr>
        <p:spPr>
          <a:xfrm flipV="1">
            <a:off x="5457173" y="996127"/>
            <a:ext cx="0" cy="778524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53F5260-C066-394D-B183-950B817A7BAB}"/>
              </a:ext>
            </a:extLst>
          </p:cNvPr>
          <p:cNvSpPr txBox="1"/>
          <p:nvPr/>
        </p:nvSpPr>
        <p:spPr>
          <a:xfrm>
            <a:off x="2041000" y="1105490"/>
            <a:ext cx="2700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JP" sz="1200" b="1" dirty="0">
                <a:solidFill>
                  <a:schemeClr val="bg2">
                    <a:lumMod val="90000"/>
                  </a:schemeClr>
                </a:solidFill>
              </a:rPr>
              <a:t>①Challenge</a:t>
            </a:r>
            <a:r>
              <a:rPr lang="ja-JP" altLang="en-US" sz="1200" b="1">
                <a:solidFill>
                  <a:schemeClr val="bg2">
                    <a:lumMod val="90000"/>
                  </a:schemeClr>
                </a:solidFill>
              </a:rPr>
              <a:t>と登録済み</a:t>
            </a:r>
            <a:r>
              <a:rPr lang="en-US" altLang="ja-JP" sz="1200" b="1" dirty="0">
                <a:solidFill>
                  <a:schemeClr val="bg2">
                    <a:lumMod val="90000"/>
                  </a:schemeClr>
                </a:solidFill>
              </a:rPr>
              <a:t>Attested</a:t>
            </a:r>
          </a:p>
          <a:p>
            <a:r>
              <a:rPr lang="ja-JP" altLang="en-US" sz="1200" b="1">
                <a:solidFill>
                  <a:schemeClr val="bg2">
                    <a:lumMod val="90000"/>
                  </a:schemeClr>
                </a:solidFill>
              </a:rPr>
              <a:t>　 </a:t>
            </a:r>
            <a:r>
              <a:rPr lang="en-US" altLang="ja-JP" sz="1200" b="1" dirty="0">
                <a:solidFill>
                  <a:schemeClr val="bg2">
                    <a:lumMod val="90000"/>
                  </a:schemeClr>
                </a:solidFill>
              </a:rPr>
              <a:t>Credential Public Key</a:t>
            </a:r>
            <a:r>
              <a:rPr lang="ja-JP" altLang="en-US" sz="1200" b="1">
                <a:solidFill>
                  <a:schemeClr val="bg2">
                    <a:lumMod val="90000"/>
                  </a:schemeClr>
                </a:solidFill>
              </a:rPr>
              <a:t>の</a:t>
            </a:r>
            <a:r>
              <a:rPr lang="en-US" altLang="ja-JP" sz="1200" b="1" dirty="0">
                <a:solidFill>
                  <a:schemeClr val="bg2">
                    <a:lumMod val="90000"/>
                  </a:schemeClr>
                </a:solidFill>
              </a:rPr>
              <a:t>ID</a:t>
            </a:r>
            <a:r>
              <a:rPr lang="ja-JP" altLang="en-US" sz="1200" b="1">
                <a:solidFill>
                  <a:schemeClr val="bg2">
                    <a:lumMod val="90000"/>
                  </a:schemeClr>
                </a:solidFill>
              </a:rPr>
              <a:t>の送付</a:t>
            </a:r>
            <a:endParaRPr lang="en-JP" sz="1200" b="1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70ED225-BE02-A14C-91BF-816B734C1B44}"/>
              </a:ext>
            </a:extLst>
          </p:cNvPr>
          <p:cNvSpPr txBox="1"/>
          <p:nvPr/>
        </p:nvSpPr>
        <p:spPr>
          <a:xfrm>
            <a:off x="5002771" y="2116612"/>
            <a:ext cx="1853455" cy="276999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JP" sz="1200" b="1" dirty="0"/>
              <a:t>WebAuthn API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11681B5-1931-004B-9856-198305101D77}"/>
              </a:ext>
            </a:extLst>
          </p:cNvPr>
          <p:cNvSpPr txBox="1"/>
          <p:nvPr/>
        </p:nvSpPr>
        <p:spPr>
          <a:xfrm>
            <a:off x="1992474" y="2924051"/>
            <a:ext cx="2709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200" b="1" dirty="0">
                <a:solidFill>
                  <a:schemeClr val="bg2">
                    <a:lumMod val="90000"/>
                  </a:schemeClr>
                </a:solidFill>
              </a:rPr>
              <a:t>③Challenge</a:t>
            </a:r>
            <a:r>
              <a:rPr lang="ja-JP" altLang="en-US" sz="1200" b="1">
                <a:solidFill>
                  <a:schemeClr val="bg2">
                    <a:lumMod val="90000"/>
                  </a:schemeClr>
                </a:solidFill>
              </a:rPr>
              <a:t>への署名生成要求の送付</a:t>
            </a:r>
            <a:endParaRPr lang="en-JP" sz="1200" b="1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2733BE3-D5D4-0040-B084-BEF2BD1EE342}"/>
              </a:ext>
            </a:extLst>
          </p:cNvPr>
          <p:cNvSpPr txBox="1"/>
          <p:nvPr/>
        </p:nvSpPr>
        <p:spPr>
          <a:xfrm>
            <a:off x="7158170" y="1222085"/>
            <a:ext cx="25079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200" b="1" dirty="0">
                <a:highlight>
                  <a:srgbClr val="FFFF00"/>
                </a:highlight>
              </a:rPr>
              <a:t>⑦ AuthenticatorAssertionResponse</a:t>
            </a:r>
          </a:p>
          <a:p>
            <a:r>
              <a:rPr lang="ja-JP" altLang="en-US" sz="1200" b="1">
                <a:highlight>
                  <a:srgbClr val="FFFF00"/>
                </a:highlight>
              </a:rPr>
              <a:t>　  の送付</a:t>
            </a:r>
            <a:endParaRPr lang="en-JP" sz="1200" b="1" dirty="0">
              <a:highlight>
                <a:srgbClr val="FFFF00"/>
              </a:highlight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32BAFB0-CC41-7043-929D-41E53C4299CD}"/>
              </a:ext>
            </a:extLst>
          </p:cNvPr>
          <p:cNvSpPr txBox="1"/>
          <p:nvPr/>
        </p:nvSpPr>
        <p:spPr>
          <a:xfrm>
            <a:off x="1574667" y="2012954"/>
            <a:ext cx="31271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200" b="1" dirty="0">
                <a:solidFill>
                  <a:schemeClr val="bg2">
                    <a:lumMod val="90000"/>
                  </a:schemeClr>
                </a:solidFill>
              </a:rPr>
              <a:t>② </a:t>
            </a:r>
            <a:r>
              <a:rPr lang="en-US" altLang="ja-JP" sz="1200" b="1" dirty="0" err="1">
                <a:solidFill>
                  <a:schemeClr val="bg2">
                    <a:lumMod val="90000"/>
                  </a:schemeClr>
                </a:solidFill>
              </a:rPr>
              <a:t>PublicKeyCredentialRequestOption</a:t>
            </a:r>
            <a:r>
              <a:rPr lang="ja-JP" altLang="en-US" sz="1200" b="1">
                <a:solidFill>
                  <a:schemeClr val="bg2">
                    <a:lumMod val="90000"/>
                  </a:schemeClr>
                </a:solidFill>
              </a:rPr>
              <a:t>生成、</a:t>
            </a:r>
            <a:endParaRPr lang="en-US" altLang="ja-JP" sz="1200" b="1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ja-JP" altLang="en-US" sz="1200" b="1">
                <a:solidFill>
                  <a:schemeClr val="bg2">
                    <a:lumMod val="90000"/>
                  </a:schemeClr>
                </a:solidFill>
              </a:rPr>
              <a:t>　  認証器へ署名要求</a:t>
            </a:r>
            <a:endParaRPr lang="en-JP" sz="1200" b="1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A1A0A65-4FC6-7343-A487-93B65FE2AE12}"/>
              </a:ext>
            </a:extLst>
          </p:cNvPr>
          <p:cNvSpPr txBox="1"/>
          <p:nvPr/>
        </p:nvSpPr>
        <p:spPr>
          <a:xfrm>
            <a:off x="7215470" y="2965539"/>
            <a:ext cx="27286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2">
                    <a:lumMod val="90000"/>
                  </a:schemeClr>
                </a:solidFill>
              </a:rPr>
              <a:t>⑤ </a:t>
            </a:r>
            <a:r>
              <a:rPr lang="en-US" sz="1200" b="1" dirty="0" err="1">
                <a:solidFill>
                  <a:schemeClr val="bg2">
                    <a:lumMod val="90000"/>
                  </a:schemeClr>
                </a:solidFill>
              </a:rPr>
              <a:t>authenticatorData</a:t>
            </a:r>
            <a:r>
              <a:rPr lang="en-US" sz="1200" b="1" dirty="0">
                <a:solidFill>
                  <a:schemeClr val="bg2">
                    <a:lumMod val="90000"/>
                  </a:schemeClr>
                </a:solidFill>
              </a:rPr>
              <a:t>, signature</a:t>
            </a:r>
            <a:r>
              <a:rPr lang="ja-JP" altLang="en-US" sz="1200" b="1">
                <a:solidFill>
                  <a:schemeClr val="bg2">
                    <a:lumMod val="90000"/>
                  </a:schemeClr>
                </a:solidFill>
              </a:rPr>
              <a:t>の送付</a:t>
            </a:r>
            <a:endParaRPr lang="en-JP" sz="1200" b="1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B4378D1-3D72-0443-A137-64E51F2AEE9F}"/>
              </a:ext>
            </a:extLst>
          </p:cNvPr>
          <p:cNvSpPr txBox="1"/>
          <p:nvPr/>
        </p:nvSpPr>
        <p:spPr>
          <a:xfrm>
            <a:off x="7292182" y="2123346"/>
            <a:ext cx="16706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200" b="1" dirty="0">
                <a:highlight>
                  <a:srgbClr val="FFFF00"/>
                </a:highlight>
              </a:rPr>
              <a:t>⑥ RP</a:t>
            </a:r>
            <a:r>
              <a:rPr lang="ja-JP" altLang="en-US" sz="1200" b="1">
                <a:highlight>
                  <a:srgbClr val="FFFF00"/>
                </a:highlight>
              </a:rPr>
              <a:t>への応答の生成</a:t>
            </a:r>
            <a:endParaRPr lang="en-JP" sz="1200" b="1" dirty="0">
              <a:highlight>
                <a:srgbClr val="FFFF00"/>
              </a:highlight>
            </a:endParaRP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96162302-A3B6-5041-9523-E359CB3F20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8809" y="239737"/>
            <a:ext cx="539141" cy="1259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/>
            </a:solidFill>
          </a:ln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8030818F-769D-5947-BEBC-9365317D02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2452" y="-51484"/>
            <a:ext cx="342327" cy="34232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434F987-D1B8-CD47-B480-955B7BC950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10728" y="2884149"/>
            <a:ext cx="491002" cy="491002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DA29C9F1-828F-544F-AB79-81AFB53669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43487" y="1196092"/>
            <a:ext cx="491002" cy="491002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B16785C4-7549-1B48-8AD4-9F46C8A39DBE}"/>
              </a:ext>
            </a:extLst>
          </p:cNvPr>
          <p:cNvSpPr txBox="1"/>
          <p:nvPr/>
        </p:nvSpPr>
        <p:spPr>
          <a:xfrm>
            <a:off x="7888314" y="335136"/>
            <a:ext cx="79060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100" b="1" dirty="0"/>
              <a:t>Credential</a:t>
            </a:r>
          </a:p>
          <a:p>
            <a:pPr algn="ctr"/>
            <a:r>
              <a:rPr lang="en-US" altLang="ja-JP" sz="1100" b="1" dirty="0"/>
              <a:t>Public key</a:t>
            </a:r>
            <a:endParaRPr lang="en-JP" sz="1100" b="1" dirty="0"/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14402A85-FF8F-9D42-8A5D-8C825C1338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38971" y="61707"/>
            <a:ext cx="491002" cy="49100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BBB916A-07E1-934E-8172-CA95599A153E}"/>
              </a:ext>
            </a:extLst>
          </p:cNvPr>
          <p:cNvSpPr txBox="1"/>
          <p:nvPr/>
        </p:nvSpPr>
        <p:spPr>
          <a:xfrm rot="19887843">
            <a:off x="6536554" y="-84298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>
                <a:solidFill>
                  <a:srgbClr val="FF0000"/>
                </a:solidFill>
                <a:latin typeface="Phosphate Inline" panose="02000506050000020004" pitchFamily="2" charset="77"/>
                <a:cs typeface="Phosphate Inline" panose="02000506050000020004" pitchFamily="2" charset="77"/>
              </a:rPr>
              <a:t>OK !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C4F0EE1-9CD1-E542-B8BC-3E2A1B5A7661}"/>
              </a:ext>
            </a:extLst>
          </p:cNvPr>
          <p:cNvSpPr txBox="1"/>
          <p:nvPr/>
        </p:nvSpPr>
        <p:spPr>
          <a:xfrm>
            <a:off x="7273255" y="78729"/>
            <a:ext cx="7051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200" b="1" dirty="0"/>
              <a:t>Validate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C481CB7-7270-554A-A43D-CD1574B56756}"/>
              </a:ext>
            </a:extLst>
          </p:cNvPr>
          <p:cNvCxnSpPr>
            <a:cxnSpLocks/>
            <a:stCxn id="46" idx="1"/>
            <a:endCxn id="48" idx="3"/>
          </p:cNvCxnSpPr>
          <p:nvPr/>
        </p:nvCxnSpPr>
        <p:spPr>
          <a:xfrm flipH="1">
            <a:off x="7229973" y="302719"/>
            <a:ext cx="768836" cy="44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Picture 57">
            <a:extLst>
              <a:ext uri="{FF2B5EF4-FFF2-40B4-BE49-F238E27FC236}">
                <a16:creationId xmlns:a16="http://schemas.microsoft.com/office/drawing/2014/main" id="{102AADB9-5369-0A41-8B59-3A0D132303F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76533" y="1093099"/>
            <a:ext cx="295894" cy="343383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E6A6DB37-D755-6F4E-94E3-5D3F46D7433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55289" y="2860550"/>
            <a:ext cx="295894" cy="343383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CD457AFF-4887-554B-B70F-270305BDF0EB}"/>
              </a:ext>
            </a:extLst>
          </p:cNvPr>
          <p:cNvSpPr txBox="1"/>
          <p:nvPr/>
        </p:nvSpPr>
        <p:spPr>
          <a:xfrm>
            <a:off x="4425484" y="1406230"/>
            <a:ext cx="7585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100" b="1" dirty="0"/>
              <a:t>Challenge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D6B95F4-14EC-3541-9460-92A882D293E1}"/>
              </a:ext>
            </a:extLst>
          </p:cNvPr>
          <p:cNvSpPr txBox="1"/>
          <p:nvPr/>
        </p:nvSpPr>
        <p:spPr>
          <a:xfrm>
            <a:off x="7109076" y="4046307"/>
            <a:ext cx="33649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200" b="1" dirty="0">
                <a:solidFill>
                  <a:schemeClr val="bg2">
                    <a:lumMod val="90000"/>
                  </a:schemeClr>
                </a:solidFill>
              </a:rPr>
              <a:t>④</a:t>
            </a:r>
            <a:r>
              <a:rPr lang="en-US" sz="1200" b="1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ja-JP" altLang="en-US" sz="1200" b="1">
                <a:solidFill>
                  <a:schemeClr val="bg2">
                    <a:lumMod val="90000"/>
                  </a:schemeClr>
                </a:solidFill>
              </a:rPr>
              <a:t>要求ユーザのローカル認証</a:t>
            </a:r>
            <a:r>
              <a:rPr lang="en-US" altLang="ja-JP" sz="1200" b="1" dirty="0">
                <a:solidFill>
                  <a:schemeClr val="bg2">
                    <a:lumMod val="90000"/>
                  </a:schemeClr>
                </a:solidFill>
              </a:rPr>
              <a:t>(PIN</a:t>
            </a:r>
            <a:r>
              <a:rPr lang="ja-JP" altLang="en-US" sz="1200" b="1">
                <a:solidFill>
                  <a:schemeClr val="bg2">
                    <a:lumMod val="90000"/>
                  </a:schemeClr>
                </a:solidFill>
              </a:rPr>
              <a:t>や指紋</a:t>
            </a:r>
            <a:r>
              <a:rPr lang="en-US" altLang="ja-JP" sz="1200" b="1" dirty="0">
                <a:solidFill>
                  <a:schemeClr val="bg2">
                    <a:lumMod val="90000"/>
                  </a:schemeClr>
                </a:solidFill>
              </a:rPr>
              <a:t>)</a:t>
            </a:r>
            <a:r>
              <a:rPr lang="ja-JP" altLang="en-US" sz="1200" b="1">
                <a:solidFill>
                  <a:schemeClr val="bg2">
                    <a:lumMod val="90000"/>
                  </a:schemeClr>
                </a:solidFill>
              </a:rPr>
              <a:t>、</a:t>
            </a:r>
            <a:br>
              <a:rPr lang="en-US" altLang="ja-JP" sz="1200" b="1" dirty="0">
                <a:solidFill>
                  <a:schemeClr val="bg2">
                    <a:lumMod val="90000"/>
                  </a:schemeClr>
                </a:solidFill>
              </a:rPr>
            </a:br>
            <a:r>
              <a:rPr lang="ja-JP" altLang="en-US" sz="1200" b="1">
                <a:solidFill>
                  <a:schemeClr val="bg2">
                    <a:lumMod val="90000"/>
                  </a:schemeClr>
                </a:solidFill>
              </a:rPr>
              <a:t>　  </a:t>
            </a:r>
            <a:r>
              <a:rPr lang="en-US" altLang="ja-JP" sz="1200" b="1" dirty="0">
                <a:solidFill>
                  <a:schemeClr val="bg2">
                    <a:lumMod val="90000"/>
                  </a:schemeClr>
                </a:solidFill>
              </a:rPr>
              <a:t>Challenge</a:t>
            </a:r>
            <a:r>
              <a:rPr lang="ja-JP" altLang="en-US" sz="1200" b="1">
                <a:solidFill>
                  <a:schemeClr val="bg2">
                    <a:lumMod val="90000"/>
                  </a:schemeClr>
                </a:solidFill>
              </a:rPr>
              <a:t>へ</a:t>
            </a:r>
            <a:r>
              <a:rPr lang="en-US" altLang="ja-JP" sz="1200" b="1" dirty="0">
                <a:solidFill>
                  <a:schemeClr val="bg2">
                    <a:lumMod val="90000"/>
                  </a:schemeClr>
                </a:solidFill>
              </a:rPr>
              <a:t>Credential Private Key</a:t>
            </a:r>
            <a:r>
              <a:rPr lang="ja-JP" altLang="en-US" sz="1200" b="1">
                <a:solidFill>
                  <a:schemeClr val="bg2">
                    <a:lumMod val="90000"/>
                  </a:schemeClr>
                </a:solidFill>
              </a:rPr>
              <a:t>で署名付与</a:t>
            </a:r>
            <a:endParaRPr lang="en-US" altLang="ja-JP" sz="1200" b="1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ja-JP" altLang="en-US" sz="1200" b="1">
                <a:solidFill>
                  <a:schemeClr val="bg2">
                    <a:lumMod val="90000"/>
                  </a:schemeClr>
                </a:solidFill>
              </a:rPr>
              <a:t>　  </a:t>
            </a:r>
            <a:r>
              <a:rPr lang="en-US" altLang="ja-JP" sz="1200" b="1" dirty="0">
                <a:solidFill>
                  <a:schemeClr val="bg2">
                    <a:lumMod val="90000"/>
                  </a:schemeClr>
                </a:solidFill>
              </a:rPr>
              <a:t>(Assertion</a:t>
            </a:r>
            <a:r>
              <a:rPr lang="ja-JP" altLang="en-US" sz="1200" b="1">
                <a:solidFill>
                  <a:schemeClr val="bg2">
                    <a:lumMod val="90000"/>
                  </a:schemeClr>
                </a:solidFill>
              </a:rPr>
              <a:t>の生成</a:t>
            </a:r>
            <a:r>
              <a:rPr lang="en-US" altLang="ja-JP" sz="1200" b="1" dirty="0">
                <a:solidFill>
                  <a:schemeClr val="bg2">
                    <a:lumMod val="90000"/>
                  </a:schemeClr>
                </a:solidFill>
              </a:rPr>
              <a:t>)</a:t>
            </a:r>
            <a:endParaRPr lang="en-JP" sz="1200" b="1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6780E03-B66D-6744-AD13-96F5C7DEB762}"/>
              </a:ext>
            </a:extLst>
          </p:cNvPr>
          <p:cNvSpPr txBox="1"/>
          <p:nvPr/>
        </p:nvSpPr>
        <p:spPr>
          <a:xfrm>
            <a:off x="8568422" y="162192"/>
            <a:ext cx="19056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b="1">
                <a:highlight>
                  <a:srgbClr val="FFFF00"/>
                </a:highlight>
              </a:rPr>
              <a:t>⑧</a:t>
            </a:r>
            <a:r>
              <a:rPr lang="en-US" altLang="ja-JP" sz="1200" b="1" dirty="0">
                <a:highlight>
                  <a:srgbClr val="FFFF00"/>
                </a:highlight>
              </a:rPr>
              <a:t> </a:t>
            </a:r>
            <a:r>
              <a:rPr lang="ja-JP" altLang="en-US" sz="1200" b="1">
                <a:highlight>
                  <a:srgbClr val="FFFF00"/>
                </a:highlight>
              </a:rPr>
              <a:t>登録済み</a:t>
            </a:r>
            <a:r>
              <a:rPr lang="en-US" altLang="ja-JP" sz="1200" b="1" dirty="0">
                <a:highlight>
                  <a:srgbClr val="FFFF00"/>
                </a:highlight>
              </a:rPr>
              <a:t>Credential</a:t>
            </a:r>
          </a:p>
          <a:p>
            <a:r>
              <a:rPr lang="ja-JP" altLang="en-US" sz="1200" b="1">
                <a:highlight>
                  <a:srgbClr val="FFFF00"/>
                </a:highlight>
              </a:rPr>
              <a:t>　 </a:t>
            </a:r>
            <a:r>
              <a:rPr lang="en-US" altLang="ja-JP" sz="1200" b="1" dirty="0">
                <a:highlight>
                  <a:srgbClr val="FFFF00"/>
                </a:highlight>
              </a:rPr>
              <a:t>Public Key</a:t>
            </a:r>
            <a:r>
              <a:rPr lang="ja-JP" altLang="en-US" sz="1200" b="1">
                <a:highlight>
                  <a:srgbClr val="FFFF00"/>
                </a:highlight>
              </a:rPr>
              <a:t>で署名検証</a:t>
            </a:r>
            <a:endParaRPr lang="en-JP" altLang="ja-JP" sz="1200" b="1" dirty="0">
              <a:highlight>
                <a:srgbClr val="FFFF00"/>
              </a:highlight>
            </a:endParaRPr>
          </a:p>
          <a:p>
            <a:r>
              <a:rPr lang="ja-JP" altLang="en-US" sz="1200" b="1">
                <a:highlight>
                  <a:srgbClr val="FFFF00"/>
                </a:highlight>
              </a:rPr>
              <a:t>　 </a:t>
            </a:r>
            <a:r>
              <a:rPr lang="en-US" altLang="ja-JP" sz="1200" b="1" dirty="0">
                <a:highlight>
                  <a:srgbClr val="FFFF00"/>
                </a:highlight>
              </a:rPr>
              <a:t>(Assertion</a:t>
            </a:r>
            <a:r>
              <a:rPr lang="ja-JP" altLang="en-US" sz="1200" b="1">
                <a:highlight>
                  <a:srgbClr val="FFFF00"/>
                </a:highlight>
              </a:rPr>
              <a:t>の検証</a:t>
            </a:r>
            <a:r>
              <a:rPr lang="en-US" altLang="ja-JP" sz="1200" b="1" dirty="0">
                <a:highlight>
                  <a:srgbClr val="FFFF00"/>
                </a:highlight>
              </a:rPr>
              <a:t>)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AB0A1F6-3FBF-AA46-BF9E-E1BF857DA7AC}"/>
              </a:ext>
            </a:extLst>
          </p:cNvPr>
          <p:cNvSpPr txBox="1"/>
          <p:nvPr/>
        </p:nvSpPr>
        <p:spPr>
          <a:xfrm>
            <a:off x="5435879" y="1218633"/>
            <a:ext cx="9893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b="1">
                <a:solidFill>
                  <a:schemeClr val="bg2">
                    <a:lumMod val="90000"/>
                  </a:schemeClr>
                </a:solidFill>
              </a:rPr>
              <a:t>⓪</a:t>
            </a:r>
            <a:r>
              <a:rPr lang="en-US" altLang="ja-JP" sz="1200" b="1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ja-JP" altLang="en-US" sz="1200" b="1">
                <a:solidFill>
                  <a:schemeClr val="bg2">
                    <a:lumMod val="90000"/>
                  </a:schemeClr>
                </a:solidFill>
              </a:rPr>
              <a:t>認証要求</a:t>
            </a:r>
            <a:endParaRPr lang="en-JP" sz="1200" b="1" dirty="0">
              <a:solidFill>
                <a:schemeClr val="bg2">
                  <a:lumMod val="90000"/>
                </a:schemeClr>
              </a:solidFill>
            </a:endParaRPr>
          </a:p>
        </p:txBody>
      </p:sp>
      <p:pic>
        <p:nvPicPr>
          <p:cNvPr id="65" name="Picture 64">
            <a:extLst>
              <a:ext uri="{FF2B5EF4-FFF2-40B4-BE49-F238E27FC236}">
                <a16:creationId xmlns:a16="http://schemas.microsoft.com/office/drawing/2014/main" id="{81EF86A3-2D77-714B-ADB4-5B18B730FD9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04441" y="4358534"/>
            <a:ext cx="407646" cy="407646"/>
          </a:xfrm>
          <a:prstGeom prst="rect">
            <a:avLst/>
          </a:prstGeom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C658A6C7-325C-2744-92CF-8B9A50F0BB3D}"/>
              </a:ext>
            </a:extLst>
          </p:cNvPr>
          <p:cNvSpPr txBox="1"/>
          <p:nvPr/>
        </p:nvSpPr>
        <p:spPr>
          <a:xfrm>
            <a:off x="6303063" y="4665722"/>
            <a:ext cx="83869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100" b="1" dirty="0"/>
              <a:t>Credential</a:t>
            </a:r>
          </a:p>
          <a:p>
            <a:pPr algn="ctr"/>
            <a:r>
              <a:rPr lang="en-US" altLang="ja-JP" sz="1100" b="1" dirty="0"/>
              <a:t>Private key</a:t>
            </a:r>
            <a:endParaRPr lang="en-JP" sz="1100" b="1" dirty="0"/>
          </a:p>
        </p:txBody>
      </p:sp>
      <p:pic>
        <p:nvPicPr>
          <p:cNvPr id="67" name="Picture 66">
            <a:extLst>
              <a:ext uri="{FF2B5EF4-FFF2-40B4-BE49-F238E27FC236}">
                <a16:creationId xmlns:a16="http://schemas.microsoft.com/office/drawing/2014/main" id="{1A371932-2B75-A04E-8C1B-30034F5C3B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86030" y="3914467"/>
            <a:ext cx="334463" cy="334463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46882E62-C9AE-7A4E-8C41-8FFD47E63649}"/>
              </a:ext>
            </a:extLst>
          </p:cNvPr>
          <p:cNvSpPr txBox="1"/>
          <p:nvPr/>
        </p:nvSpPr>
        <p:spPr>
          <a:xfrm>
            <a:off x="6171551" y="3868723"/>
            <a:ext cx="75854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100" b="1" dirty="0"/>
              <a:t>Challenge</a:t>
            </a:r>
          </a:p>
          <a:p>
            <a:pPr algn="ctr"/>
            <a:r>
              <a:rPr lang="ja-JP" altLang="en-US" sz="1100" b="1"/>
              <a:t>への署名</a:t>
            </a:r>
            <a:endParaRPr lang="en-US" altLang="ja-JP" sz="1100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3465607-8613-BD43-8E28-3774CCF08C13}"/>
              </a:ext>
            </a:extLst>
          </p:cNvPr>
          <p:cNvSpPr txBox="1"/>
          <p:nvPr/>
        </p:nvSpPr>
        <p:spPr>
          <a:xfrm>
            <a:off x="5886030" y="4400537"/>
            <a:ext cx="4523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200" b="1" dirty="0"/>
              <a:t>Sign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184C108A-95D7-934B-B3E1-62507F80B83B}"/>
              </a:ext>
            </a:extLst>
          </p:cNvPr>
          <p:cNvCxnSpPr>
            <a:cxnSpLocks/>
            <a:endCxn id="71" idx="2"/>
          </p:cNvCxnSpPr>
          <p:nvPr/>
        </p:nvCxnSpPr>
        <p:spPr>
          <a:xfrm flipH="1" flipV="1">
            <a:off x="5741828" y="4223890"/>
            <a:ext cx="858886" cy="338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" name="Picture 70">
            <a:extLst>
              <a:ext uri="{FF2B5EF4-FFF2-40B4-BE49-F238E27FC236}">
                <a16:creationId xmlns:a16="http://schemas.microsoft.com/office/drawing/2014/main" id="{69FC14DB-992F-514E-84EC-FC4F3E94B5C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93881" y="3880507"/>
            <a:ext cx="295894" cy="343383"/>
          </a:xfrm>
          <a:prstGeom prst="rect">
            <a:avLst/>
          </a:prstGeom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4E33BD4F-2BD2-9A43-BF28-95673ADB01AB}"/>
              </a:ext>
            </a:extLst>
          </p:cNvPr>
          <p:cNvSpPr txBox="1"/>
          <p:nvPr/>
        </p:nvSpPr>
        <p:spPr>
          <a:xfrm>
            <a:off x="4895387" y="3931255"/>
            <a:ext cx="7585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100" b="1" dirty="0"/>
              <a:t>Challenge</a:t>
            </a:r>
          </a:p>
        </p:txBody>
      </p:sp>
    </p:spTree>
    <p:extLst>
      <p:ext uri="{BB962C8B-B14F-4D97-AF65-F5344CB8AC3E}">
        <p14:creationId xmlns:p14="http://schemas.microsoft.com/office/powerpoint/2010/main" val="2332426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3A1BD54-C177-B548-AFD2-3C2E4D3440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2971" y="1642931"/>
            <a:ext cx="1680919" cy="181475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F1CFE97-8840-9647-B260-F63D75E0A4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9767" y="1707798"/>
            <a:ext cx="1871546" cy="187154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6B53E98-8CB6-6D42-A861-B64E4FE840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0754" y="1707798"/>
            <a:ext cx="1427356" cy="186709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E00780B-A9E1-CB44-86A5-856E654864E5}"/>
              </a:ext>
            </a:extLst>
          </p:cNvPr>
          <p:cNvSpPr txBox="1"/>
          <p:nvPr/>
        </p:nvSpPr>
        <p:spPr>
          <a:xfrm>
            <a:off x="988769" y="3702205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本人しか知らない</a:t>
            </a:r>
            <a:endParaRPr lang="en-JP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6215666-FA52-0D41-BC91-378658D656A3}"/>
              </a:ext>
            </a:extLst>
          </p:cNvPr>
          <p:cNvSpPr txBox="1"/>
          <p:nvPr/>
        </p:nvSpPr>
        <p:spPr>
          <a:xfrm>
            <a:off x="4124461" y="3702205"/>
            <a:ext cx="22621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本人しか持ってない</a:t>
            </a:r>
            <a:endParaRPr lang="en-US" altLang="ja-JP" dirty="0"/>
          </a:p>
          <a:p>
            <a:pPr algn="ctr"/>
            <a:r>
              <a:rPr lang="en-US" dirty="0"/>
              <a:t>(</a:t>
            </a:r>
            <a:r>
              <a:rPr lang="ja-JP" altLang="en-US"/>
              <a:t>複製できない</a:t>
            </a:r>
            <a:r>
              <a:rPr lang="en-US" altLang="ja-JP" dirty="0"/>
              <a:t>)</a:t>
            </a:r>
            <a:endParaRPr lang="en-JP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7F81700-27AA-704A-ACCC-207E2A9B1EAF}"/>
              </a:ext>
            </a:extLst>
          </p:cNvPr>
          <p:cNvSpPr txBox="1"/>
          <p:nvPr/>
        </p:nvSpPr>
        <p:spPr>
          <a:xfrm>
            <a:off x="7733183" y="3702205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本人の体の一部</a:t>
            </a:r>
            <a:endParaRPr lang="en-JP" dirty="0"/>
          </a:p>
        </p:txBody>
      </p:sp>
    </p:spTree>
    <p:extLst>
      <p:ext uri="{BB962C8B-B14F-4D97-AF65-F5344CB8AC3E}">
        <p14:creationId xmlns:p14="http://schemas.microsoft.com/office/powerpoint/2010/main" val="3032085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2C06B0E-298B-5041-8057-69C2F9CC22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011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4" name="Elbow Connector 143">
            <a:extLst>
              <a:ext uri="{FF2B5EF4-FFF2-40B4-BE49-F238E27FC236}">
                <a16:creationId xmlns:a16="http://schemas.microsoft.com/office/drawing/2014/main" id="{5356DE24-A741-1D42-8A32-9BC102576078}"/>
              </a:ext>
            </a:extLst>
          </p:cNvPr>
          <p:cNvCxnSpPr>
            <a:cxnSpLocks/>
            <a:stCxn id="70" idx="2"/>
            <a:endCxn id="5" idx="0"/>
          </p:cNvCxnSpPr>
          <p:nvPr/>
        </p:nvCxnSpPr>
        <p:spPr>
          <a:xfrm rot="5400000">
            <a:off x="3527579" y="104389"/>
            <a:ext cx="2241493" cy="3374748"/>
          </a:xfrm>
          <a:prstGeom prst="bentConnector3">
            <a:avLst>
              <a:gd name="adj1" fmla="val 16345"/>
            </a:avLst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C7F24ED3-003F-A242-989A-77E8238052AF}"/>
              </a:ext>
            </a:extLst>
          </p:cNvPr>
          <p:cNvSpPr/>
          <p:nvPr/>
        </p:nvSpPr>
        <p:spPr>
          <a:xfrm>
            <a:off x="1545927" y="2912510"/>
            <a:ext cx="2830048" cy="512957"/>
          </a:xfrm>
          <a:prstGeom prst="round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Other (Native) Applications</a:t>
            </a:r>
            <a:endParaRPr lang="en-JP" b="1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7E90EC9-DB2B-AB40-AF2B-998D7DA687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4488" y="4915517"/>
            <a:ext cx="1323023" cy="132302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8DDB447-1E79-6B47-9510-747265D6A5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1726" y="4879278"/>
            <a:ext cx="1219968" cy="1317105"/>
          </a:xfrm>
          <a:prstGeom prst="rect">
            <a:avLst/>
          </a:prstGeom>
        </p:spPr>
      </p:pic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7BBB5739-F766-394A-8EC7-E6125600238B}"/>
              </a:ext>
            </a:extLst>
          </p:cNvPr>
          <p:cNvSpPr/>
          <p:nvPr/>
        </p:nvSpPr>
        <p:spPr>
          <a:xfrm>
            <a:off x="4950177" y="1401104"/>
            <a:ext cx="2771041" cy="512957"/>
          </a:xfrm>
          <a:prstGeom prst="round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Web Apps</a:t>
            </a:r>
          </a:p>
          <a:p>
            <a:pPr algn="ctr"/>
            <a:r>
              <a:rPr lang="en-US" b="1" dirty="0"/>
              <a:t> (Relying Party Web App)</a:t>
            </a:r>
            <a:endParaRPr lang="en-JP" b="1" dirty="0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83DE6D1B-1413-8D49-B17A-D5F62F60ED1A}"/>
              </a:ext>
            </a:extLst>
          </p:cNvPr>
          <p:cNvSpPr/>
          <p:nvPr/>
        </p:nvSpPr>
        <p:spPr>
          <a:xfrm>
            <a:off x="4950170" y="2912510"/>
            <a:ext cx="2771041" cy="512957"/>
          </a:xfrm>
          <a:prstGeom prst="round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Browsers</a:t>
            </a:r>
            <a:endParaRPr lang="en-JP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F2B5984-58E7-D141-9360-86F3D033CE31}"/>
              </a:ext>
            </a:extLst>
          </p:cNvPr>
          <p:cNvSpPr txBox="1"/>
          <p:nvPr/>
        </p:nvSpPr>
        <p:spPr>
          <a:xfrm>
            <a:off x="2505195" y="6035535"/>
            <a:ext cx="15137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JP" b="1" dirty="0"/>
              <a:t>On-device</a:t>
            </a:r>
          </a:p>
          <a:p>
            <a:pPr algn="ctr"/>
            <a:r>
              <a:rPr lang="en-JP" b="1" dirty="0"/>
              <a:t>Authenticator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6D61AD7-E2BB-B94F-9897-6896BC1A985D}"/>
              </a:ext>
            </a:extLst>
          </p:cNvPr>
          <p:cNvSpPr txBox="1"/>
          <p:nvPr/>
        </p:nvSpPr>
        <p:spPr>
          <a:xfrm>
            <a:off x="5145415" y="6035535"/>
            <a:ext cx="20689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JP" b="1" dirty="0"/>
              <a:t>External Plagguable</a:t>
            </a:r>
          </a:p>
          <a:p>
            <a:pPr algn="ctr"/>
            <a:r>
              <a:rPr lang="en-JP" b="1" dirty="0"/>
              <a:t>Authenticator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EDED502-77D0-6446-ACE7-DEA0C9489034}"/>
              </a:ext>
            </a:extLst>
          </p:cNvPr>
          <p:cNvCxnSpPr>
            <a:cxnSpLocks/>
            <a:stCxn id="15" idx="2"/>
            <a:endCxn id="16" idx="0"/>
          </p:cNvCxnSpPr>
          <p:nvPr/>
        </p:nvCxnSpPr>
        <p:spPr>
          <a:xfrm flipH="1">
            <a:off x="6335691" y="1914061"/>
            <a:ext cx="7" cy="998449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49CF8726-6CAD-A847-BA43-E85C50C54ED3}"/>
              </a:ext>
            </a:extLst>
          </p:cNvPr>
          <p:cNvSpPr/>
          <p:nvPr/>
        </p:nvSpPr>
        <p:spPr>
          <a:xfrm>
            <a:off x="4950178" y="2130928"/>
            <a:ext cx="2771041" cy="579775"/>
          </a:xfrm>
          <a:prstGeom prst="ellipse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JP" b="1" dirty="0">
                <a:solidFill>
                  <a:srgbClr val="FF0000"/>
                </a:solidFill>
              </a:rPr>
              <a:t>FIDO2 WebAuthn API (W3C WebAPI)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8AFFDBC-CCD8-6444-A946-73920AA78426}"/>
              </a:ext>
            </a:extLst>
          </p:cNvPr>
          <p:cNvCxnSpPr>
            <a:cxnSpLocks/>
          </p:cNvCxnSpPr>
          <p:nvPr/>
        </p:nvCxnSpPr>
        <p:spPr>
          <a:xfrm flipH="1">
            <a:off x="2870788" y="3765659"/>
            <a:ext cx="1513748" cy="122434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93222465-4C97-B941-91E4-244A1CDB99D7}"/>
              </a:ext>
            </a:extLst>
          </p:cNvPr>
          <p:cNvCxnSpPr>
            <a:cxnSpLocks/>
          </p:cNvCxnSpPr>
          <p:nvPr/>
        </p:nvCxnSpPr>
        <p:spPr>
          <a:xfrm>
            <a:off x="4950170" y="3765659"/>
            <a:ext cx="1532706" cy="1287065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87C37079-BD45-164E-93C1-DD940C2BEADC}"/>
              </a:ext>
            </a:extLst>
          </p:cNvPr>
          <p:cNvSpPr/>
          <p:nvPr/>
        </p:nvSpPr>
        <p:spPr>
          <a:xfrm>
            <a:off x="1545927" y="4264556"/>
            <a:ext cx="2830048" cy="512957"/>
          </a:xfrm>
          <a:prstGeom prst="ellipse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JP" b="1" dirty="0"/>
              <a:t>Internal API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5C38224D-EC68-9741-9EEB-35B20CC911AF}"/>
              </a:ext>
            </a:extLst>
          </p:cNvPr>
          <p:cNvSpPr/>
          <p:nvPr/>
        </p:nvSpPr>
        <p:spPr>
          <a:xfrm>
            <a:off x="4950170" y="4278616"/>
            <a:ext cx="2771041" cy="512957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JP" b="1" dirty="0">
                <a:solidFill>
                  <a:srgbClr val="FF0000"/>
                </a:solidFill>
              </a:rPr>
              <a:t>FIDO2 CTAP API</a:t>
            </a:r>
          </a:p>
        </p:txBody>
      </p:sp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980BEA5E-1CA4-3741-8A8F-2CF867B2346A}"/>
              </a:ext>
            </a:extLst>
          </p:cNvPr>
          <p:cNvSpPr/>
          <p:nvPr/>
        </p:nvSpPr>
        <p:spPr>
          <a:xfrm>
            <a:off x="4950178" y="158060"/>
            <a:ext cx="2771041" cy="512957"/>
          </a:xfrm>
          <a:prstGeom prst="round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Server (Relying Party)</a:t>
            </a:r>
            <a:endParaRPr lang="en-JP" b="1" dirty="0"/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2F1C98D2-EB8C-F343-B871-F14482B82B2E}"/>
              </a:ext>
            </a:extLst>
          </p:cNvPr>
          <p:cNvCxnSpPr>
            <a:cxnSpLocks/>
            <a:stCxn id="70" idx="2"/>
            <a:endCxn id="15" idx="0"/>
          </p:cNvCxnSpPr>
          <p:nvPr/>
        </p:nvCxnSpPr>
        <p:spPr>
          <a:xfrm flipH="1">
            <a:off x="6335698" y="671017"/>
            <a:ext cx="1" cy="730087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8DD109F1-0CB2-BB49-A16D-FEDE6F6678D7}"/>
              </a:ext>
            </a:extLst>
          </p:cNvPr>
          <p:cNvSpPr txBox="1"/>
          <p:nvPr/>
        </p:nvSpPr>
        <p:spPr>
          <a:xfrm>
            <a:off x="13130" y="-226147"/>
            <a:ext cx="34467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/>
              <a:t>・認証器内部のみでの本人認証</a:t>
            </a:r>
            <a:r>
              <a:rPr lang="en-US" altLang="ja-JP" b="1" dirty="0"/>
              <a:t> </a:t>
            </a:r>
            <a:r>
              <a:rPr lang="en-US" altLang="ja-JP" b="1" dirty="0">
                <a:solidFill>
                  <a:srgbClr val="FF0000"/>
                </a:solidFill>
              </a:rPr>
              <a:t>(</a:t>
            </a:r>
            <a:r>
              <a:rPr lang="ja-JP" altLang="en-US" b="1">
                <a:solidFill>
                  <a:srgbClr val="FF0000"/>
                </a:solidFill>
              </a:rPr>
              <a:t>本人認証情報は外部へ出ない</a:t>
            </a:r>
            <a:r>
              <a:rPr lang="en-US" altLang="ja-JP" b="1" dirty="0">
                <a:solidFill>
                  <a:srgbClr val="FF0000"/>
                </a:solidFill>
              </a:rPr>
              <a:t>)</a:t>
            </a:r>
          </a:p>
          <a:p>
            <a:r>
              <a:rPr lang="en-US" b="1" dirty="0"/>
              <a:t>・</a:t>
            </a:r>
            <a:r>
              <a:rPr lang="ja-JP" altLang="en-US" b="1"/>
              <a:t>サーバとのオンラインでの認証のための署名生成</a:t>
            </a:r>
            <a:endParaRPr lang="en-JP" b="1" dirty="0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54BFA3F6-7A2C-014F-8065-49A1214FAD3E}"/>
              </a:ext>
            </a:extLst>
          </p:cNvPr>
          <p:cNvSpPr/>
          <p:nvPr/>
        </p:nvSpPr>
        <p:spPr>
          <a:xfrm>
            <a:off x="83865" y="-89506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ja-JP" altLang="en-US" b="1"/>
              <a:t>本人認証が取れた認証器内部で生成した署名による、オンラインでの認証</a:t>
            </a:r>
            <a:r>
              <a:rPr lang="en-US" altLang="ja-JP" b="1" dirty="0"/>
              <a:t> (</a:t>
            </a:r>
            <a:r>
              <a:rPr lang="ja-JP" altLang="en-US" b="1"/>
              <a:t>公開鍵暗号を利用</a:t>
            </a:r>
            <a:r>
              <a:rPr lang="en-US" altLang="ja-JP" b="1" dirty="0"/>
              <a:t>)</a:t>
            </a:r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B144F08F-5589-2745-8E38-114F61E9F5C5}"/>
              </a:ext>
            </a:extLst>
          </p:cNvPr>
          <p:cNvSpPr/>
          <p:nvPr/>
        </p:nvSpPr>
        <p:spPr>
          <a:xfrm>
            <a:off x="4950173" y="864770"/>
            <a:ext cx="2771041" cy="334527"/>
          </a:xfrm>
          <a:prstGeom prst="ellipse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JP" b="1" dirty="0"/>
              <a:t>(ex. RESTful API)</a:t>
            </a:r>
          </a:p>
        </p:txBody>
      </p:sp>
      <p:sp>
        <p:nvSpPr>
          <p:cNvPr id="133" name="Rounded Rectangle 132">
            <a:extLst>
              <a:ext uri="{FF2B5EF4-FFF2-40B4-BE49-F238E27FC236}">
                <a16:creationId xmlns:a16="http://schemas.microsoft.com/office/drawing/2014/main" id="{E5751661-7B36-654C-ADE0-B300AC416A3D}"/>
              </a:ext>
            </a:extLst>
          </p:cNvPr>
          <p:cNvSpPr/>
          <p:nvPr/>
        </p:nvSpPr>
        <p:spPr>
          <a:xfrm>
            <a:off x="1545927" y="3444238"/>
            <a:ext cx="6175281" cy="321421"/>
          </a:xfrm>
          <a:prstGeom prst="round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Platform (OS)</a:t>
            </a:r>
            <a:endParaRPr lang="en-JP" b="1" dirty="0"/>
          </a:p>
        </p:txBody>
      </p:sp>
    </p:spTree>
    <p:extLst>
      <p:ext uri="{BB962C8B-B14F-4D97-AF65-F5344CB8AC3E}">
        <p14:creationId xmlns:p14="http://schemas.microsoft.com/office/powerpoint/2010/main" val="3237612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>
            <a:extLst>
              <a:ext uri="{FF2B5EF4-FFF2-40B4-BE49-F238E27FC236}">
                <a16:creationId xmlns:a16="http://schemas.microsoft.com/office/drawing/2014/main" id="{6453B2A9-E02C-B244-87BC-1CCF12C7852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566056" y="2558496"/>
            <a:ext cx="4903042" cy="11430"/>
          </a:xfrm>
          <a:prstGeom prst="line">
            <a:avLst/>
          </a:prstGeom>
          <a:ln w="38100">
            <a:headEnd type="none" w="med" len="med"/>
            <a:tailEnd type="arrow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wrap="none" anchor="ctr"/>
          <a:lstStyle/>
          <a:p>
            <a:pPr algn="ctr">
              <a:defRPr/>
            </a:pPr>
            <a:endParaRPr lang="ja-JP" alt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Text Box 9">
            <a:extLst>
              <a:ext uri="{FF2B5EF4-FFF2-40B4-BE49-F238E27FC236}">
                <a16:creationId xmlns:a16="http://schemas.microsoft.com/office/drawing/2014/main" id="{830107C2-8FA0-1541-8D75-B38EB9211A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4021" y="1525202"/>
            <a:ext cx="23463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ja-JP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利用者</a:t>
            </a:r>
          </a:p>
        </p:txBody>
      </p:sp>
      <p:sp>
        <p:nvSpPr>
          <p:cNvPr id="7" name="Text Box 18">
            <a:extLst>
              <a:ext uri="{FF2B5EF4-FFF2-40B4-BE49-F238E27FC236}">
                <a16:creationId xmlns:a16="http://schemas.microsoft.com/office/drawing/2014/main" id="{C6FE520E-B83E-1A4E-8E2C-460A0CB20C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5406" y="3325236"/>
            <a:ext cx="3107241" cy="14795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/>
          <a:p>
            <a:pPr>
              <a:defRPr/>
            </a:pPr>
            <a:r>
              <a:rPr lang="ja-JP" altLang="en-US">
                <a:latin typeface="Segoe UI" panose="020B0502040204020203" pitchFamily="34" charset="0"/>
                <a:cs typeface="Segoe UI" panose="020B0502040204020203" pitchFamily="34" charset="0"/>
              </a:rPr>
              <a:t>③認証器で生体認証</a:t>
            </a:r>
            <a:r>
              <a:rPr lang="en-US" altLang="ja-JP" dirty="0"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ja-JP" altLang="en-US">
                <a:latin typeface="Segoe UI" panose="020B0502040204020203" pitchFamily="34" charset="0"/>
                <a:cs typeface="Segoe UI" panose="020B0502040204020203" pitchFamily="34" charset="0"/>
              </a:rPr>
              <a:t>指紋等</a:t>
            </a:r>
            <a:r>
              <a:rPr lang="en-US" altLang="ja-JP" dirty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  <a:p>
            <a:pPr>
              <a:defRPr/>
            </a:pPr>
            <a:r>
              <a:rPr lang="ja-JP" altLang="en-US">
                <a:latin typeface="Segoe UI" panose="020B0502040204020203" pitchFamily="34" charset="0"/>
                <a:cs typeface="Segoe UI" panose="020B0502040204020203" pitchFamily="34" charset="0"/>
              </a:rPr>
              <a:t>④生体認証が通ったら、</a:t>
            </a:r>
            <a:r>
              <a:rPr lang="ja-JP" altLang="en-US" b="1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認証器内部のみにある秘密鍵でチャレンジに対する署名を生成</a:t>
            </a:r>
            <a:endParaRPr lang="en-US" altLang="ja-JP" b="1" dirty="0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E772A40-20D5-C148-8220-85BDCF272A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1233" y="1873965"/>
            <a:ext cx="1506295" cy="200505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93300489-11F7-FE4A-A3D4-3F24D47D31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3986" y="1597817"/>
            <a:ext cx="1472018" cy="173884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DBFFB35-1E87-5A4E-B1A6-E1F675E8A6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992" y="2002213"/>
            <a:ext cx="1323023" cy="132302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B3C76D2-6CE3-FC4A-8581-DDDA8E059950}"/>
              </a:ext>
            </a:extLst>
          </p:cNvPr>
          <p:cNvSpPr txBox="1"/>
          <p:nvPr/>
        </p:nvSpPr>
        <p:spPr>
          <a:xfrm>
            <a:off x="13130" y="-226147"/>
            <a:ext cx="34467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/>
              <a:t>・認証器内部のみでの本人認証</a:t>
            </a:r>
            <a:r>
              <a:rPr lang="en-US" altLang="ja-JP" b="1" dirty="0"/>
              <a:t> </a:t>
            </a:r>
            <a:r>
              <a:rPr lang="en-US" altLang="ja-JP" b="1" dirty="0">
                <a:solidFill>
                  <a:srgbClr val="FF0000"/>
                </a:solidFill>
              </a:rPr>
              <a:t>(</a:t>
            </a:r>
            <a:r>
              <a:rPr lang="ja-JP" altLang="en-US" b="1">
                <a:solidFill>
                  <a:srgbClr val="FF0000"/>
                </a:solidFill>
              </a:rPr>
              <a:t>本人認証情報は外部へ出ない</a:t>
            </a:r>
            <a:r>
              <a:rPr lang="en-US" altLang="ja-JP" b="1" dirty="0">
                <a:solidFill>
                  <a:srgbClr val="FF0000"/>
                </a:solidFill>
              </a:rPr>
              <a:t>)</a:t>
            </a:r>
          </a:p>
          <a:p>
            <a:r>
              <a:rPr lang="en-US" b="1" dirty="0"/>
              <a:t>・</a:t>
            </a:r>
            <a:r>
              <a:rPr lang="ja-JP" altLang="en-US" b="1"/>
              <a:t>サーバとのオンラインでの認証のための署名生成</a:t>
            </a:r>
            <a:endParaRPr lang="en-JP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AB688B0-8FD2-3243-B3A5-00B910C6883F}"/>
              </a:ext>
            </a:extLst>
          </p:cNvPr>
          <p:cNvSpPr/>
          <p:nvPr/>
        </p:nvSpPr>
        <p:spPr>
          <a:xfrm>
            <a:off x="83865" y="-89506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ja-JP" altLang="en-US" b="1"/>
              <a:t>本人認証が取れた認証器内部で生成した署名による、オンラインでの認証</a:t>
            </a:r>
            <a:r>
              <a:rPr lang="en-US" altLang="ja-JP" b="1" dirty="0"/>
              <a:t> (</a:t>
            </a:r>
            <a:r>
              <a:rPr lang="ja-JP" altLang="en-US" b="1"/>
              <a:t>公開鍵暗号を利用</a:t>
            </a:r>
            <a:r>
              <a:rPr lang="en-US" altLang="ja-JP" b="1" dirty="0"/>
              <a:t>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627EC97-DEED-7848-AA5F-2D1EF7A8E4BC}"/>
              </a:ext>
            </a:extLst>
          </p:cNvPr>
          <p:cNvSpPr txBox="1"/>
          <p:nvPr/>
        </p:nvSpPr>
        <p:spPr>
          <a:xfrm>
            <a:off x="5104835" y="1917976"/>
            <a:ext cx="40171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②使い捨てのデータ</a:t>
            </a:r>
            <a:r>
              <a:rPr lang="en-US" altLang="ja-JP" dirty="0"/>
              <a:t>(Challenge)</a:t>
            </a:r>
            <a:r>
              <a:rPr lang="ja-JP" altLang="en-US"/>
              <a:t>を送付</a:t>
            </a:r>
            <a:endParaRPr lang="en-JP" dirty="0"/>
          </a:p>
          <a:p>
            <a:r>
              <a:rPr lang="en-JP" dirty="0"/>
              <a:t>Challenge: ThisIsChallenge</a:t>
            </a:r>
          </a:p>
        </p:txBody>
      </p:sp>
      <p:sp>
        <p:nvSpPr>
          <p:cNvPr id="18" name="Line 7">
            <a:extLst>
              <a:ext uri="{FF2B5EF4-FFF2-40B4-BE49-F238E27FC236}">
                <a16:creationId xmlns:a16="http://schemas.microsoft.com/office/drawing/2014/main" id="{F11B5895-6EB0-F741-9CAA-8F268C13CA2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733454" y="2558497"/>
            <a:ext cx="1506294" cy="0"/>
          </a:xfrm>
          <a:prstGeom prst="line">
            <a:avLst/>
          </a:prstGeom>
          <a:ln w="38100">
            <a:headEnd type="none" w="med" len="med"/>
            <a:tailEnd type="arrow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wrap="none" anchor="ctr"/>
          <a:lstStyle/>
          <a:p>
            <a:pPr algn="ctr">
              <a:defRPr/>
            </a:pPr>
            <a:endParaRPr lang="ja-JP" alt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Line 7">
            <a:extLst>
              <a:ext uri="{FF2B5EF4-FFF2-40B4-BE49-F238E27FC236}">
                <a16:creationId xmlns:a16="http://schemas.microsoft.com/office/drawing/2014/main" id="{0576B938-13CD-5849-8949-17E09F6E1DC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651828" y="3325236"/>
            <a:ext cx="4817270" cy="11430"/>
          </a:xfrm>
          <a:prstGeom prst="line">
            <a:avLst/>
          </a:prstGeom>
          <a:ln w="38100">
            <a:headEnd type="none" w="med" len="med"/>
            <a:tailEnd type="arrow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wrap="none" anchor="ctr"/>
          <a:lstStyle/>
          <a:p>
            <a:pPr algn="ctr">
              <a:defRPr/>
            </a:pPr>
            <a:endParaRPr lang="ja-JP" alt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F93CD86-C6BD-0F4A-9DF7-5C422E19B38E}"/>
              </a:ext>
            </a:extLst>
          </p:cNvPr>
          <p:cNvSpPr txBox="1"/>
          <p:nvPr/>
        </p:nvSpPr>
        <p:spPr>
          <a:xfrm>
            <a:off x="5104835" y="2977074"/>
            <a:ext cx="3419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⑤認証器で作られた署名を送付</a:t>
            </a:r>
            <a:endParaRPr lang="en-JP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7B1BA2B-51D7-A04C-84EA-5AEDFDFC9BFC}"/>
              </a:ext>
            </a:extLst>
          </p:cNvPr>
          <p:cNvSpPr txBox="1"/>
          <p:nvPr/>
        </p:nvSpPr>
        <p:spPr>
          <a:xfrm>
            <a:off x="8073983" y="3445645"/>
            <a:ext cx="41120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⑥あらかじめ保存していた公開鍵で、</a:t>
            </a:r>
            <a:endParaRPr lang="en-US" altLang="ja-JP" dirty="0"/>
          </a:p>
          <a:p>
            <a:r>
              <a:rPr lang="ja-JP" altLang="en-US"/>
              <a:t>チャレンジに対する署名を検証</a:t>
            </a:r>
            <a:endParaRPr lang="en-JP" dirty="0"/>
          </a:p>
        </p:txBody>
      </p:sp>
      <p:graphicFrame>
        <p:nvGraphicFramePr>
          <p:cNvPr id="24" name="表 2">
            <a:extLst>
              <a:ext uri="{FF2B5EF4-FFF2-40B4-BE49-F238E27FC236}">
                <a16:creationId xmlns:a16="http://schemas.microsoft.com/office/drawing/2014/main" id="{68D4A4B0-D42B-BB44-85F7-E90ABE985B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9846345"/>
              </p:ext>
            </p:extLst>
          </p:nvPr>
        </p:nvGraphicFramePr>
        <p:xfrm>
          <a:off x="8873315" y="4064990"/>
          <a:ext cx="2513361" cy="147828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8515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17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ID</a:t>
                      </a:r>
                      <a:endParaRPr kumimoji="1" lang="ja-JP" altLang="en-US" dirty="0"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公開鍵</a:t>
                      </a:r>
                      <a:endParaRPr kumimoji="1" lang="ja-JP" altLang="en-US" dirty="0"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Alice</a:t>
                      </a:r>
                      <a:endParaRPr kumimoji="1" lang="ja-JP" altLang="en-US" dirty="0"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0xXXXXXX….</a:t>
                      </a:r>
                      <a:endParaRPr kumimoji="1" lang="ja-JP" altLang="en-US" dirty="0"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Bob</a:t>
                      </a:r>
                      <a:endParaRPr kumimoji="1" lang="ja-JP" altLang="en-US" dirty="0"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0xYYYYYY….</a:t>
                      </a:r>
                      <a:endParaRPr kumimoji="1" lang="ja-JP" altLang="en-US" dirty="0"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4852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Carol</a:t>
                      </a:r>
                      <a:endParaRPr kumimoji="1" lang="ja-JP" altLang="en-US" dirty="0"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0xZZZZZZ….</a:t>
                      </a:r>
                      <a:endParaRPr kumimoji="1" lang="ja-JP" altLang="en-US" dirty="0"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5" name="Text Box 28">
            <a:extLst>
              <a:ext uri="{FF2B5EF4-FFF2-40B4-BE49-F238E27FC236}">
                <a16:creationId xmlns:a16="http://schemas.microsoft.com/office/drawing/2014/main" id="{6DF0CAC7-2442-AB40-9948-359C7D1367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73315" y="1141293"/>
            <a:ext cx="295142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ja-JP" altLang="en-US">
                <a:latin typeface="Segoe UI" panose="020B0502040204020203" pitchFamily="34" charset="0"/>
                <a:cs typeface="Segoe UI" panose="020B0502040204020203" pitchFamily="34" charset="0"/>
              </a:rPr>
              <a:t>利用者の公開鍵を保存</a:t>
            </a:r>
            <a:endParaRPr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EEF751F-48A4-4940-8579-47D328C8013F}"/>
              </a:ext>
            </a:extLst>
          </p:cNvPr>
          <p:cNvSpPr/>
          <p:nvPr/>
        </p:nvSpPr>
        <p:spPr>
          <a:xfrm>
            <a:off x="305406" y="4786030"/>
            <a:ext cx="26029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JP" dirty="0"/>
              <a:t>Signature: ThisIsSignature</a:t>
            </a:r>
          </a:p>
        </p:txBody>
      </p:sp>
      <p:sp>
        <p:nvSpPr>
          <p:cNvPr id="26" name="Line 7">
            <a:extLst>
              <a:ext uri="{FF2B5EF4-FFF2-40B4-BE49-F238E27FC236}">
                <a16:creationId xmlns:a16="http://schemas.microsoft.com/office/drawing/2014/main" id="{F226D0B6-5D76-6543-B976-AE952CBFEF8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651828" y="1731095"/>
            <a:ext cx="4817270" cy="11430"/>
          </a:xfrm>
          <a:prstGeom prst="line">
            <a:avLst/>
          </a:prstGeom>
          <a:ln w="38100">
            <a:headEnd type="none" w="med" len="med"/>
            <a:tailEnd type="arrow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wrap="none" anchor="ctr"/>
          <a:lstStyle/>
          <a:p>
            <a:pPr algn="ctr">
              <a:defRPr/>
            </a:pPr>
            <a:endParaRPr lang="ja-JP" alt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04A61F4-7A0E-4645-A2E6-6C448750F96E}"/>
              </a:ext>
            </a:extLst>
          </p:cNvPr>
          <p:cNvSpPr txBox="1"/>
          <p:nvPr/>
        </p:nvSpPr>
        <p:spPr>
          <a:xfrm>
            <a:off x="5104835" y="1104401"/>
            <a:ext cx="1338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①認証要求</a:t>
            </a:r>
            <a:endParaRPr lang="en-US" altLang="ja-JP" dirty="0"/>
          </a:p>
          <a:p>
            <a:r>
              <a:rPr lang="en-US" dirty="0"/>
              <a:t>ID: Alice</a:t>
            </a:r>
            <a:endParaRPr lang="en-JP" dirty="0"/>
          </a:p>
        </p:txBody>
      </p:sp>
      <p:sp>
        <p:nvSpPr>
          <p:cNvPr id="28" name="Text Box 9">
            <a:extLst>
              <a:ext uri="{FF2B5EF4-FFF2-40B4-BE49-F238E27FC236}">
                <a16:creationId xmlns:a16="http://schemas.microsoft.com/office/drawing/2014/main" id="{09122936-3147-AF46-9521-16AE23FFE3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090" y="1750732"/>
            <a:ext cx="23463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ja-JP" altLang="en-US">
                <a:latin typeface="Segoe UI" panose="020B0502040204020203" pitchFamily="34" charset="0"/>
                <a:cs typeface="Segoe UI" panose="020B0502040204020203" pitchFamily="34" charset="0"/>
              </a:rPr>
              <a:t>認証器</a:t>
            </a:r>
            <a:endParaRPr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Rounded Rectangular Callout 7">
            <a:extLst>
              <a:ext uri="{FF2B5EF4-FFF2-40B4-BE49-F238E27FC236}">
                <a16:creationId xmlns:a16="http://schemas.microsoft.com/office/drawing/2014/main" id="{4E0A6CD2-BC64-DC48-8FCA-682BBEB2D6C3}"/>
              </a:ext>
            </a:extLst>
          </p:cNvPr>
          <p:cNvSpPr/>
          <p:nvPr/>
        </p:nvSpPr>
        <p:spPr>
          <a:xfrm>
            <a:off x="5104835" y="4101716"/>
            <a:ext cx="3323035" cy="885829"/>
          </a:xfrm>
          <a:prstGeom prst="wedgeRoundRectCallout">
            <a:avLst>
              <a:gd name="adj1" fmla="val 60660"/>
              <a:gd name="adj2" fmla="val -52866"/>
              <a:gd name="adj3" fmla="val 16667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b="1">
                <a:solidFill>
                  <a:srgbClr val="FF0000"/>
                </a:solidFill>
              </a:rPr>
              <a:t>検証が成功する正しい署名を作れるのは認証器を持つユーザ本人だけと考えられる！</a:t>
            </a:r>
            <a:endParaRPr lang="en-JP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36297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4" name="Elbow Connector 143">
            <a:extLst>
              <a:ext uri="{FF2B5EF4-FFF2-40B4-BE49-F238E27FC236}">
                <a16:creationId xmlns:a16="http://schemas.microsoft.com/office/drawing/2014/main" id="{5356DE24-A741-1D42-8A32-9BC102576078}"/>
              </a:ext>
            </a:extLst>
          </p:cNvPr>
          <p:cNvCxnSpPr>
            <a:cxnSpLocks/>
            <a:stCxn id="70" idx="2"/>
            <a:endCxn id="5" idx="0"/>
          </p:cNvCxnSpPr>
          <p:nvPr/>
        </p:nvCxnSpPr>
        <p:spPr>
          <a:xfrm rot="5400000">
            <a:off x="3527579" y="104389"/>
            <a:ext cx="2241493" cy="3374748"/>
          </a:xfrm>
          <a:prstGeom prst="bentConnector3">
            <a:avLst>
              <a:gd name="adj1" fmla="val 16345"/>
            </a:avLst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C7F24ED3-003F-A242-989A-77E8238052AF}"/>
              </a:ext>
            </a:extLst>
          </p:cNvPr>
          <p:cNvSpPr/>
          <p:nvPr/>
        </p:nvSpPr>
        <p:spPr>
          <a:xfrm>
            <a:off x="1545927" y="2912510"/>
            <a:ext cx="2830048" cy="512957"/>
          </a:xfrm>
          <a:prstGeom prst="round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Other (Native) Applications</a:t>
            </a:r>
            <a:endParaRPr lang="en-JP" b="1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7E90EC9-DB2B-AB40-AF2B-998D7DA687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4488" y="4915517"/>
            <a:ext cx="1323023" cy="132302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8DDB447-1E79-6B47-9510-747265D6A5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1726" y="4879278"/>
            <a:ext cx="1219968" cy="1317105"/>
          </a:xfrm>
          <a:prstGeom prst="rect">
            <a:avLst/>
          </a:prstGeom>
        </p:spPr>
      </p:pic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7BBB5739-F766-394A-8EC7-E6125600238B}"/>
              </a:ext>
            </a:extLst>
          </p:cNvPr>
          <p:cNvSpPr/>
          <p:nvPr/>
        </p:nvSpPr>
        <p:spPr>
          <a:xfrm>
            <a:off x="4950177" y="1401104"/>
            <a:ext cx="2771041" cy="512957"/>
          </a:xfrm>
          <a:prstGeom prst="round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Web Apps</a:t>
            </a:r>
          </a:p>
          <a:p>
            <a:pPr algn="ctr"/>
            <a:r>
              <a:rPr lang="en-US" b="1" dirty="0"/>
              <a:t> (Relying Party Web App)</a:t>
            </a:r>
            <a:endParaRPr lang="en-JP" b="1" dirty="0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83DE6D1B-1413-8D49-B17A-D5F62F60ED1A}"/>
              </a:ext>
            </a:extLst>
          </p:cNvPr>
          <p:cNvSpPr/>
          <p:nvPr/>
        </p:nvSpPr>
        <p:spPr>
          <a:xfrm>
            <a:off x="4950170" y="2912510"/>
            <a:ext cx="2771041" cy="512957"/>
          </a:xfrm>
          <a:prstGeom prst="round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Browsers</a:t>
            </a:r>
            <a:endParaRPr lang="en-JP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F2B5984-58E7-D141-9360-86F3D033CE31}"/>
              </a:ext>
            </a:extLst>
          </p:cNvPr>
          <p:cNvSpPr txBox="1"/>
          <p:nvPr/>
        </p:nvSpPr>
        <p:spPr>
          <a:xfrm>
            <a:off x="2505195" y="6035535"/>
            <a:ext cx="15137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JP" b="1" dirty="0"/>
              <a:t>On-device</a:t>
            </a:r>
          </a:p>
          <a:p>
            <a:pPr algn="ctr"/>
            <a:r>
              <a:rPr lang="en-JP" b="1" dirty="0"/>
              <a:t>Authenticator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6D61AD7-E2BB-B94F-9897-6896BC1A985D}"/>
              </a:ext>
            </a:extLst>
          </p:cNvPr>
          <p:cNvSpPr txBox="1"/>
          <p:nvPr/>
        </p:nvSpPr>
        <p:spPr>
          <a:xfrm>
            <a:off x="5145415" y="6035535"/>
            <a:ext cx="20689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JP" b="1" dirty="0"/>
              <a:t>External Plagguable</a:t>
            </a:r>
          </a:p>
          <a:p>
            <a:pPr algn="ctr"/>
            <a:r>
              <a:rPr lang="en-JP" b="1" dirty="0"/>
              <a:t>Authenticator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EDED502-77D0-6446-ACE7-DEA0C9489034}"/>
              </a:ext>
            </a:extLst>
          </p:cNvPr>
          <p:cNvCxnSpPr>
            <a:cxnSpLocks/>
            <a:stCxn id="15" idx="2"/>
            <a:endCxn id="16" idx="0"/>
          </p:cNvCxnSpPr>
          <p:nvPr/>
        </p:nvCxnSpPr>
        <p:spPr>
          <a:xfrm flipH="1">
            <a:off x="6335691" y="1914061"/>
            <a:ext cx="7" cy="998449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49CF8726-6CAD-A847-BA43-E85C50C54ED3}"/>
              </a:ext>
            </a:extLst>
          </p:cNvPr>
          <p:cNvSpPr/>
          <p:nvPr/>
        </p:nvSpPr>
        <p:spPr>
          <a:xfrm>
            <a:off x="4950178" y="2130928"/>
            <a:ext cx="2771041" cy="579775"/>
          </a:xfrm>
          <a:prstGeom prst="ellipse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JP" b="1" dirty="0">
                <a:solidFill>
                  <a:srgbClr val="FF0000"/>
                </a:solidFill>
              </a:rPr>
              <a:t>FIDO2 WebAuthn API (W3C WebAPI)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8AFFDBC-CCD8-6444-A946-73920AA78426}"/>
              </a:ext>
            </a:extLst>
          </p:cNvPr>
          <p:cNvCxnSpPr>
            <a:cxnSpLocks/>
          </p:cNvCxnSpPr>
          <p:nvPr/>
        </p:nvCxnSpPr>
        <p:spPr>
          <a:xfrm flipH="1">
            <a:off x="2870788" y="3765659"/>
            <a:ext cx="1513748" cy="122434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93222465-4C97-B941-91E4-244A1CDB99D7}"/>
              </a:ext>
            </a:extLst>
          </p:cNvPr>
          <p:cNvCxnSpPr>
            <a:cxnSpLocks/>
          </p:cNvCxnSpPr>
          <p:nvPr/>
        </p:nvCxnSpPr>
        <p:spPr>
          <a:xfrm>
            <a:off x="4950170" y="3765659"/>
            <a:ext cx="1532706" cy="1287065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87C37079-BD45-164E-93C1-DD940C2BEADC}"/>
              </a:ext>
            </a:extLst>
          </p:cNvPr>
          <p:cNvSpPr/>
          <p:nvPr/>
        </p:nvSpPr>
        <p:spPr>
          <a:xfrm>
            <a:off x="1545927" y="4264556"/>
            <a:ext cx="2830048" cy="512957"/>
          </a:xfrm>
          <a:prstGeom prst="ellipse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JP" b="1" dirty="0"/>
              <a:t>Internal API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5C38224D-EC68-9741-9EEB-35B20CC911AF}"/>
              </a:ext>
            </a:extLst>
          </p:cNvPr>
          <p:cNvSpPr/>
          <p:nvPr/>
        </p:nvSpPr>
        <p:spPr>
          <a:xfrm>
            <a:off x="4950170" y="4278616"/>
            <a:ext cx="2771041" cy="512957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JP" b="1" dirty="0">
                <a:solidFill>
                  <a:srgbClr val="FF0000"/>
                </a:solidFill>
              </a:rPr>
              <a:t>FIDO2 CTAP API</a:t>
            </a:r>
          </a:p>
        </p:txBody>
      </p:sp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980BEA5E-1CA4-3741-8A8F-2CF867B2346A}"/>
              </a:ext>
            </a:extLst>
          </p:cNvPr>
          <p:cNvSpPr/>
          <p:nvPr/>
        </p:nvSpPr>
        <p:spPr>
          <a:xfrm>
            <a:off x="4950178" y="158060"/>
            <a:ext cx="2771041" cy="512957"/>
          </a:xfrm>
          <a:prstGeom prst="round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Server (Relying Party)</a:t>
            </a:r>
            <a:endParaRPr lang="en-JP" b="1" dirty="0"/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2F1C98D2-EB8C-F343-B871-F14482B82B2E}"/>
              </a:ext>
            </a:extLst>
          </p:cNvPr>
          <p:cNvCxnSpPr>
            <a:cxnSpLocks/>
            <a:stCxn id="70" idx="2"/>
            <a:endCxn id="15" idx="0"/>
          </p:cNvCxnSpPr>
          <p:nvPr/>
        </p:nvCxnSpPr>
        <p:spPr>
          <a:xfrm flipH="1">
            <a:off x="6335698" y="671017"/>
            <a:ext cx="1" cy="730087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40AB4A3E-6FAC-3F43-98F4-C94C74D46AB5}"/>
              </a:ext>
            </a:extLst>
          </p:cNvPr>
          <p:cNvCxnSpPr>
            <a:cxnSpLocks/>
          </p:cNvCxnSpPr>
          <p:nvPr/>
        </p:nvCxnSpPr>
        <p:spPr>
          <a:xfrm>
            <a:off x="8812107" y="3425467"/>
            <a:ext cx="0" cy="2610068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>
            <a:extLst>
              <a:ext uri="{FF2B5EF4-FFF2-40B4-BE49-F238E27FC236}">
                <a16:creationId xmlns:a16="http://schemas.microsoft.com/office/drawing/2014/main" id="{403537FC-6B5C-454B-8755-EBD1372AE040}"/>
              </a:ext>
            </a:extLst>
          </p:cNvPr>
          <p:cNvSpPr/>
          <p:nvPr/>
        </p:nvSpPr>
        <p:spPr>
          <a:xfrm>
            <a:off x="7837800" y="4247422"/>
            <a:ext cx="2049149" cy="7386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1400" b="1" dirty="0"/>
              <a:t>(</a:t>
            </a:r>
            <a:r>
              <a:rPr lang="ja-JP" altLang="en-US" sz="1400" b="1"/>
              <a:t>外部デバイス利用時</a:t>
            </a:r>
            <a:r>
              <a:rPr lang="en-US" altLang="ja-JP" sz="1400" b="1" dirty="0"/>
              <a:t>)</a:t>
            </a:r>
          </a:p>
          <a:p>
            <a:r>
              <a:rPr lang="ja-JP" altLang="en-US" sz="1400" b="1"/>
              <a:t>この間の通信プロトコルは</a:t>
            </a:r>
            <a:r>
              <a:rPr lang="en-US" altLang="ja-JP" sz="1400" b="1" dirty="0"/>
              <a:t>CTAP</a:t>
            </a:r>
            <a:r>
              <a:rPr lang="ja-JP" altLang="en-US" sz="1400" b="1"/>
              <a:t>仕様で規定</a:t>
            </a:r>
            <a:endParaRPr lang="en-US" altLang="ja-JP" sz="1400" b="1" dirty="0"/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E7400C0B-4F42-744F-AA3E-9AEFAFF8FFCF}"/>
              </a:ext>
            </a:extLst>
          </p:cNvPr>
          <p:cNvCxnSpPr>
            <a:cxnSpLocks/>
          </p:cNvCxnSpPr>
          <p:nvPr/>
        </p:nvCxnSpPr>
        <p:spPr>
          <a:xfrm>
            <a:off x="8812107" y="454593"/>
            <a:ext cx="0" cy="2804974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C981BE57-EABA-D246-AA3F-BDFFB0543446}"/>
              </a:ext>
            </a:extLst>
          </p:cNvPr>
          <p:cNvSpPr txBox="1"/>
          <p:nvPr/>
        </p:nvSpPr>
        <p:spPr>
          <a:xfrm>
            <a:off x="7837800" y="1791763"/>
            <a:ext cx="2049149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1400" b="1"/>
              <a:t>この間のデータフローは</a:t>
            </a:r>
            <a:r>
              <a:rPr lang="en-US" altLang="ja-JP" sz="1400" b="1" dirty="0" err="1"/>
              <a:t>WebAuthn</a:t>
            </a:r>
            <a:r>
              <a:rPr lang="ja-JP" altLang="en-US" sz="1400" b="1"/>
              <a:t>仕様で規定</a:t>
            </a:r>
            <a:endParaRPr lang="en-US" altLang="ja-JP" sz="1400" b="1" dirty="0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B144F08F-5589-2745-8E38-114F61E9F5C5}"/>
              </a:ext>
            </a:extLst>
          </p:cNvPr>
          <p:cNvSpPr/>
          <p:nvPr/>
        </p:nvSpPr>
        <p:spPr>
          <a:xfrm>
            <a:off x="4950173" y="864770"/>
            <a:ext cx="2771041" cy="334527"/>
          </a:xfrm>
          <a:prstGeom prst="ellipse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JP" b="1" dirty="0"/>
              <a:t>(ex. RESTful API)</a:t>
            </a:r>
          </a:p>
        </p:txBody>
      </p:sp>
      <p:sp>
        <p:nvSpPr>
          <p:cNvPr id="133" name="Rounded Rectangle 132">
            <a:extLst>
              <a:ext uri="{FF2B5EF4-FFF2-40B4-BE49-F238E27FC236}">
                <a16:creationId xmlns:a16="http://schemas.microsoft.com/office/drawing/2014/main" id="{E5751661-7B36-654C-ADE0-B300AC416A3D}"/>
              </a:ext>
            </a:extLst>
          </p:cNvPr>
          <p:cNvSpPr/>
          <p:nvPr/>
        </p:nvSpPr>
        <p:spPr>
          <a:xfrm>
            <a:off x="1545927" y="3444238"/>
            <a:ext cx="6175281" cy="321421"/>
          </a:xfrm>
          <a:prstGeom prst="round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Platform (OS)</a:t>
            </a:r>
            <a:endParaRPr lang="en-JP" b="1" dirty="0"/>
          </a:p>
        </p:txBody>
      </p:sp>
    </p:spTree>
    <p:extLst>
      <p:ext uri="{BB962C8B-B14F-4D97-AF65-F5344CB8AC3E}">
        <p14:creationId xmlns:p14="http://schemas.microsoft.com/office/powerpoint/2010/main" val="38443953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D27AA818-D661-D941-9CA8-DC1C2CBB50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2146" y="3204141"/>
            <a:ext cx="887988" cy="887988"/>
          </a:xfrm>
          <a:prstGeom prst="rect">
            <a:avLst/>
          </a:prstGeom>
        </p:spPr>
      </p:pic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4025448C-2497-A444-B91D-4A0ECAE675A3}"/>
              </a:ext>
            </a:extLst>
          </p:cNvPr>
          <p:cNvSpPr/>
          <p:nvPr/>
        </p:nvSpPr>
        <p:spPr>
          <a:xfrm>
            <a:off x="4530619" y="1796167"/>
            <a:ext cx="2771041" cy="369332"/>
          </a:xfrm>
          <a:prstGeom prst="round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Web App</a:t>
            </a:r>
            <a:endParaRPr lang="en-JP" b="1" dirty="0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9AE2A4DD-D7C6-C646-BD0C-67BA42F81F99}"/>
              </a:ext>
            </a:extLst>
          </p:cNvPr>
          <p:cNvSpPr/>
          <p:nvPr/>
        </p:nvSpPr>
        <p:spPr>
          <a:xfrm>
            <a:off x="4530619" y="2197773"/>
            <a:ext cx="2771041" cy="36933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Browser</a:t>
            </a:r>
            <a:endParaRPr lang="en-JP" b="1" dirty="0"/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F937C4EE-F5C7-0E4C-AAC9-21C10C7C89FA}"/>
              </a:ext>
            </a:extLst>
          </p:cNvPr>
          <p:cNvSpPr/>
          <p:nvPr/>
        </p:nvSpPr>
        <p:spPr>
          <a:xfrm>
            <a:off x="4530619" y="626795"/>
            <a:ext cx="2771041" cy="369332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Relying Party</a:t>
            </a:r>
            <a:r>
              <a:rPr lang="ja-JP" altLang="en-US" b="1"/>
              <a:t> </a:t>
            </a:r>
            <a:r>
              <a:rPr lang="en-US" altLang="ja-JP" b="1" dirty="0"/>
              <a:t>(RP)</a:t>
            </a:r>
            <a:endParaRPr lang="en-JP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9C92D43-0182-8446-8A49-45167085A2CC}"/>
              </a:ext>
            </a:extLst>
          </p:cNvPr>
          <p:cNvSpPr txBox="1"/>
          <p:nvPr/>
        </p:nvSpPr>
        <p:spPr>
          <a:xfrm>
            <a:off x="3944068" y="3615078"/>
            <a:ext cx="1513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b="1" dirty="0"/>
              <a:t>Authenticator</a:t>
            </a:r>
          </a:p>
        </p:txBody>
      </p:sp>
      <p:sp>
        <p:nvSpPr>
          <p:cNvPr id="21" name="Line Callout 2 (Accent Bar) 20">
            <a:extLst>
              <a:ext uri="{FF2B5EF4-FFF2-40B4-BE49-F238E27FC236}">
                <a16:creationId xmlns:a16="http://schemas.microsoft.com/office/drawing/2014/main" id="{A25B62AD-6871-CB4B-B712-F6D9FF908B04}"/>
              </a:ext>
            </a:extLst>
          </p:cNvPr>
          <p:cNvSpPr/>
          <p:nvPr/>
        </p:nvSpPr>
        <p:spPr>
          <a:xfrm>
            <a:off x="7292887" y="159591"/>
            <a:ext cx="2388198" cy="369332"/>
          </a:xfrm>
          <a:prstGeom prst="accentCallout2">
            <a:avLst>
              <a:gd name="adj1" fmla="val 20506"/>
              <a:gd name="adj2" fmla="val 1577"/>
              <a:gd name="adj3" fmla="val 21663"/>
              <a:gd name="adj4" fmla="val -6757"/>
              <a:gd name="adj5" fmla="val 132889"/>
              <a:gd name="adj6" fmla="val -2279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600">
                <a:solidFill>
                  <a:schemeClr val="tx1"/>
                </a:solidFill>
              </a:rPr>
              <a:t>いわゆる認証サーバ</a:t>
            </a:r>
            <a:endParaRPr lang="en-JP" sz="1600" dirty="0">
              <a:solidFill>
                <a:schemeClr val="tx1"/>
              </a:solidFill>
            </a:endParaRPr>
          </a:p>
        </p:txBody>
      </p:sp>
      <p:sp>
        <p:nvSpPr>
          <p:cNvPr id="24" name="Line Callout 2 (Accent Bar) 23">
            <a:extLst>
              <a:ext uri="{FF2B5EF4-FFF2-40B4-BE49-F238E27FC236}">
                <a16:creationId xmlns:a16="http://schemas.microsoft.com/office/drawing/2014/main" id="{30A6A29C-BABA-EE43-929D-51B337311690}"/>
              </a:ext>
            </a:extLst>
          </p:cNvPr>
          <p:cNvSpPr/>
          <p:nvPr/>
        </p:nvSpPr>
        <p:spPr>
          <a:xfrm>
            <a:off x="7128921" y="3310029"/>
            <a:ext cx="2388198" cy="369332"/>
          </a:xfrm>
          <a:prstGeom prst="accentCallout2">
            <a:avLst>
              <a:gd name="adj1" fmla="val 20506"/>
              <a:gd name="adj2" fmla="val 1577"/>
              <a:gd name="adj3" fmla="val 21663"/>
              <a:gd name="adj4" fmla="val -6757"/>
              <a:gd name="adj5" fmla="val 103762"/>
              <a:gd name="adj6" fmla="val -4261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600">
                <a:solidFill>
                  <a:schemeClr val="tx1"/>
                </a:solidFill>
              </a:rPr>
              <a:t>内部</a:t>
            </a:r>
            <a:r>
              <a:rPr lang="en-US" altLang="ja-JP" sz="1600" dirty="0">
                <a:solidFill>
                  <a:schemeClr val="tx1"/>
                </a:solidFill>
              </a:rPr>
              <a:t>or</a:t>
            </a:r>
            <a:r>
              <a:rPr lang="ja-JP" altLang="en-US" sz="1600">
                <a:solidFill>
                  <a:schemeClr val="tx1"/>
                </a:solidFill>
              </a:rPr>
              <a:t>外部認証器</a:t>
            </a:r>
            <a:endParaRPr lang="en-JP" sz="1600" dirty="0">
              <a:solidFill>
                <a:schemeClr val="tx1"/>
              </a:solidFill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06D650B-AC34-664A-ABA0-FD0E4B513C23}"/>
              </a:ext>
            </a:extLst>
          </p:cNvPr>
          <p:cNvCxnSpPr/>
          <p:nvPr/>
        </p:nvCxnSpPr>
        <p:spPr>
          <a:xfrm>
            <a:off x="5395933" y="2556348"/>
            <a:ext cx="0" cy="77852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94D2508-49CF-3F42-8554-1C527E622574}"/>
              </a:ext>
            </a:extLst>
          </p:cNvPr>
          <p:cNvCxnSpPr>
            <a:cxnSpLocks/>
          </p:cNvCxnSpPr>
          <p:nvPr/>
        </p:nvCxnSpPr>
        <p:spPr>
          <a:xfrm flipV="1">
            <a:off x="6360134" y="2556347"/>
            <a:ext cx="0" cy="7785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C457037-A2E2-9244-A7BB-A6368A466CD0}"/>
              </a:ext>
            </a:extLst>
          </p:cNvPr>
          <p:cNvCxnSpPr/>
          <p:nvPr/>
        </p:nvCxnSpPr>
        <p:spPr>
          <a:xfrm>
            <a:off x="5410848" y="1017644"/>
            <a:ext cx="0" cy="778523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6CE6DB4-17DF-5044-91B1-CD5CEAFEE478}"/>
              </a:ext>
            </a:extLst>
          </p:cNvPr>
          <p:cNvCxnSpPr>
            <a:cxnSpLocks/>
          </p:cNvCxnSpPr>
          <p:nvPr/>
        </p:nvCxnSpPr>
        <p:spPr>
          <a:xfrm flipV="1">
            <a:off x="6375049" y="1017643"/>
            <a:ext cx="0" cy="778524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Left Brace 31">
            <a:extLst>
              <a:ext uri="{FF2B5EF4-FFF2-40B4-BE49-F238E27FC236}">
                <a16:creationId xmlns:a16="http://schemas.microsoft.com/office/drawing/2014/main" id="{1E9F1046-623D-EE43-9C15-3193AB27C2BD}"/>
              </a:ext>
            </a:extLst>
          </p:cNvPr>
          <p:cNvSpPr/>
          <p:nvPr/>
        </p:nvSpPr>
        <p:spPr>
          <a:xfrm>
            <a:off x="7336722" y="1980833"/>
            <a:ext cx="333475" cy="401606"/>
          </a:xfrm>
          <a:prstGeom prst="lef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D5866FB-8FC9-1140-9644-BAF710219278}"/>
              </a:ext>
            </a:extLst>
          </p:cNvPr>
          <p:cNvSpPr txBox="1"/>
          <p:nvPr/>
        </p:nvSpPr>
        <p:spPr>
          <a:xfrm>
            <a:off x="7503459" y="1996970"/>
            <a:ext cx="3648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>
                <a:solidFill>
                  <a:srgbClr val="FF0000"/>
                </a:solidFill>
              </a:rPr>
              <a:t>この間を</a:t>
            </a:r>
            <a:r>
              <a:rPr lang="en-US" altLang="ja-JP" dirty="0" err="1">
                <a:solidFill>
                  <a:srgbClr val="FF0000"/>
                </a:solidFill>
              </a:rPr>
              <a:t>WebAuthn</a:t>
            </a:r>
            <a:r>
              <a:rPr lang="en-US" altLang="ja-JP" dirty="0">
                <a:solidFill>
                  <a:srgbClr val="FF0000"/>
                </a:solidFill>
              </a:rPr>
              <a:t> </a:t>
            </a:r>
            <a:r>
              <a:rPr lang="en-US" altLang="ja-JP" dirty="0" err="1">
                <a:solidFill>
                  <a:srgbClr val="FF0000"/>
                </a:solidFill>
              </a:rPr>
              <a:t>WebAPI</a:t>
            </a:r>
            <a:r>
              <a:rPr lang="ja-JP" altLang="en-US">
                <a:solidFill>
                  <a:srgbClr val="FF0000"/>
                </a:solidFill>
              </a:rPr>
              <a:t>が繋ぐ</a:t>
            </a:r>
            <a:endParaRPr lang="en-JP" dirty="0">
              <a:solidFill>
                <a:srgbClr val="FF0000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DDA840F-5FB3-DF42-B179-2C833D1D5F7B}"/>
              </a:ext>
            </a:extLst>
          </p:cNvPr>
          <p:cNvSpPr txBox="1"/>
          <p:nvPr/>
        </p:nvSpPr>
        <p:spPr>
          <a:xfrm>
            <a:off x="4134050" y="1223610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/>
              <a:t>登録・認証要求</a:t>
            </a:r>
            <a:endParaRPr lang="en-JP" sz="12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35B5F0A-F058-5A4C-AD31-309F47451A0B}"/>
              </a:ext>
            </a:extLst>
          </p:cNvPr>
          <p:cNvSpPr txBox="1"/>
          <p:nvPr/>
        </p:nvSpPr>
        <p:spPr>
          <a:xfrm>
            <a:off x="6375049" y="1208647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/>
              <a:t>登録・認証応答</a:t>
            </a:r>
            <a:endParaRPr lang="en-JP" sz="12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9353BCC-041C-F243-8186-255D5F552873}"/>
              </a:ext>
            </a:extLst>
          </p:cNvPr>
          <p:cNvSpPr txBox="1"/>
          <p:nvPr/>
        </p:nvSpPr>
        <p:spPr>
          <a:xfrm>
            <a:off x="4230223" y="2659004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/>
              <a:t>証明書取得・</a:t>
            </a:r>
            <a:endParaRPr lang="en-US" altLang="ja-JP" sz="1200" dirty="0"/>
          </a:p>
          <a:p>
            <a:r>
              <a:rPr lang="ja-JP" altLang="en-US" sz="1200"/>
              <a:t>署名生成要求</a:t>
            </a:r>
            <a:endParaRPr lang="en-JP" sz="12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506FFA0-3E93-974B-83F8-0198D01D3EE9}"/>
              </a:ext>
            </a:extLst>
          </p:cNvPr>
          <p:cNvSpPr txBox="1"/>
          <p:nvPr/>
        </p:nvSpPr>
        <p:spPr>
          <a:xfrm>
            <a:off x="6408313" y="2664927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/>
              <a:t>証明書取得・</a:t>
            </a:r>
            <a:endParaRPr lang="en-US" altLang="ja-JP" sz="1200" dirty="0"/>
          </a:p>
          <a:p>
            <a:r>
              <a:rPr lang="ja-JP" altLang="en-US" sz="1200"/>
              <a:t>署名生成応答</a:t>
            </a:r>
            <a:endParaRPr lang="en-JP" sz="1200" dirty="0"/>
          </a:p>
        </p:txBody>
      </p:sp>
      <p:sp>
        <p:nvSpPr>
          <p:cNvPr id="39" name="Left Brace 38">
            <a:extLst>
              <a:ext uri="{FF2B5EF4-FFF2-40B4-BE49-F238E27FC236}">
                <a16:creationId xmlns:a16="http://schemas.microsoft.com/office/drawing/2014/main" id="{B046B42F-C276-3349-92D7-EED77AD0F29F}"/>
              </a:ext>
            </a:extLst>
          </p:cNvPr>
          <p:cNvSpPr/>
          <p:nvPr/>
        </p:nvSpPr>
        <p:spPr>
          <a:xfrm>
            <a:off x="4016183" y="1805961"/>
            <a:ext cx="414425" cy="77852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6CCF75A-4BF2-354E-83BC-7375305F9C69}"/>
              </a:ext>
            </a:extLst>
          </p:cNvPr>
          <p:cNvSpPr txBox="1"/>
          <p:nvPr/>
        </p:nvSpPr>
        <p:spPr>
          <a:xfrm>
            <a:off x="3939768" y="629908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b="1" dirty="0"/>
              <a:t>①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9E13FF4-B5A5-1849-B681-A2B60658F1FB}"/>
              </a:ext>
            </a:extLst>
          </p:cNvPr>
          <p:cNvSpPr txBox="1"/>
          <p:nvPr/>
        </p:nvSpPr>
        <p:spPr>
          <a:xfrm>
            <a:off x="3609669" y="2030402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b="1" dirty="0"/>
              <a:t>②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138BE85-F163-4943-9BFE-F2935A87BC33}"/>
              </a:ext>
            </a:extLst>
          </p:cNvPr>
          <p:cNvSpPr txBox="1"/>
          <p:nvPr/>
        </p:nvSpPr>
        <p:spPr>
          <a:xfrm>
            <a:off x="3609669" y="3629048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b="1" dirty="0"/>
              <a:t>③</a:t>
            </a: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32CA28EF-623D-3549-A0DC-DC8BFED686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8313" y="3837259"/>
            <a:ext cx="577013" cy="720957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426929A8-C05E-7E4A-8B84-603C54AB1B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4053" y="4027231"/>
            <a:ext cx="365725" cy="369332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68D8BDDE-1DB9-D044-83E4-F0C824126B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14830" y="4025235"/>
            <a:ext cx="363978" cy="363978"/>
          </a:xfrm>
          <a:prstGeom prst="rect">
            <a:avLst/>
          </a:prstGeom>
        </p:spPr>
      </p:pic>
      <p:sp>
        <p:nvSpPr>
          <p:cNvPr id="53" name="Left Brace 52">
            <a:extLst>
              <a:ext uri="{FF2B5EF4-FFF2-40B4-BE49-F238E27FC236}">
                <a16:creationId xmlns:a16="http://schemas.microsoft.com/office/drawing/2014/main" id="{C36F312A-49B0-0247-8889-0072B9A2B18F}"/>
              </a:ext>
            </a:extLst>
          </p:cNvPr>
          <p:cNvSpPr/>
          <p:nvPr/>
        </p:nvSpPr>
        <p:spPr>
          <a:xfrm rot="16200000">
            <a:off x="6287046" y="4056684"/>
            <a:ext cx="288507" cy="1166936"/>
          </a:xfrm>
          <a:prstGeom prst="leftBrace">
            <a:avLst>
              <a:gd name="adj1" fmla="val 30705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D0D4A68-177E-184E-8AD0-672D83CAAF03}"/>
              </a:ext>
            </a:extLst>
          </p:cNvPr>
          <p:cNvSpPr txBox="1"/>
          <p:nvPr/>
        </p:nvSpPr>
        <p:spPr>
          <a:xfrm>
            <a:off x="5650371" y="4675955"/>
            <a:ext cx="16154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JP" sz="1400" dirty="0"/>
              <a:t>Attestation Key Pair</a:t>
            </a:r>
          </a:p>
        </p:txBody>
      </p:sp>
      <p:sp>
        <p:nvSpPr>
          <p:cNvPr id="55" name="Line Callout 2 (Accent Bar) 54">
            <a:extLst>
              <a:ext uri="{FF2B5EF4-FFF2-40B4-BE49-F238E27FC236}">
                <a16:creationId xmlns:a16="http://schemas.microsoft.com/office/drawing/2014/main" id="{4A1C439C-695D-684C-B9B0-26858A24D64D}"/>
              </a:ext>
            </a:extLst>
          </p:cNvPr>
          <p:cNvSpPr/>
          <p:nvPr/>
        </p:nvSpPr>
        <p:spPr>
          <a:xfrm>
            <a:off x="7301660" y="3886120"/>
            <a:ext cx="4207038" cy="388229"/>
          </a:xfrm>
          <a:prstGeom prst="accentCallout2">
            <a:avLst>
              <a:gd name="adj1" fmla="val 21891"/>
              <a:gd name="adj2" fmla="val 43"/>
              <a:gd name="adj3" fmla="val 21663"/>
              <a:gd name="adj4" fmla="val -3177"/>
              <a:gd name="adj5" fmla="val 93662"/>
              <a:gd name="adj6" fmla="val -982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JP" sz="1400" dirty="0">
                <a:solidFill>
                  <a:srgbClr val="FF0000"/>
                </a:solidFill>
              </a:rPr>
              <a:t>FIDO</a:t>
            </a:r>
            <a:r>
              <a:rPr lang="ja-JP" altLang="en-US" sz="1400">
                <a:solidFill>
                  <a:srgbClr val="FF0000"/>
                </a:solidFill>
              </a:rPr>
              <a:t>認証ベンダに署名された</a:t>
            </a:r>
            <a:r>
              <a:rPr lang="en-JP" sz="1400" dirty="0">
                <a:solidFill>
                  <a:srgbClr val="FF0000"/>
                </a:solidFill>
              </a:rPr>
              <a:t>Attestation Certificate</a:t>
            </a:r>
          </a:p>
          <a:p>
            <a:r>
              <a:rPr lang="en-JP" sz="1400" dirty="0">
                <a:solidFill>
                  <a:schemeClr val="tx1"/>
                </a:solidFill>
              </a:rPr>
              <a:t> (incl. Attestation Public Key)</a:t>
            </a:r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9B2216E8-EF08-8243-8456-D9F0B80D8CC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92887" y="589864"/>
            <a:ext cx="439705" cy="439705"/>
          </a:xfrm>
          <a:prstGeom prst="rect">
            <a:avLst/>
          </a:prstGeom>
        </p:spPr>
      </p:pic>
      <p:sp>
        <p:nvSpPr>
          <p:cNvPr id="58" name="Line Callout 2 (Accent Bar) 57">
            <a:extLst>
              <a:ext uri="{FF2B5EF4-FFF2-40B4-BE49-F238E27FC236}">
                <a16:creationId xmlns:a16="http://schemas.microsoft.com/office/drawing/2014/main" id="{C1A60DA1-3EEF-8A4A-8EBE-4597178F55F3}"/>
              </a:ext>
            </a:extLst>
          </p:cNvPr>
          <p:cNvSpPr/>
          <p:nvPr/>
        </p:nvSpPr>
        <p:spPr>
          <a:xfrm>
            <a:off x="7989598" y="532495"/>
            <a:ext cx="3262901" cy="476973"/>
          </a:xfrm>
          <a:prstGeom prst="accentCallout2">
            <a:avLst>
              <a:gd name="adj1" fmla="val 20506"/>
              <a:gd name="adj2" fmla="val 1577"/>
              <a:gd name="adj3" fmla="val 17152"/>
              <a:gd name="adj4" fmla="val -4119"/>
              <a:gd name="adj5" fmla="val 58189"/>
              <a:gd name="adj6" fmla="val -1358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400" dirty="0">
                <a:solidFill>
                  <a:schemeClr val="tx1"/>
                </a:solidFill>
              </a:rPr>
              <a:t>Attestation Certificate</a:t>
            </a:r>
            <a:r>
              <a:rPr lang="ja-JP" altLang="en-US" sz="1400">
                <a:solidFill>
                  <a:schemeClr val="tx1"/>
                </a:solidFill>
              </a:rPr>
              <a:t>を検証できる、</a:t>
            </a:r>
            <a:r>
              <a:rPr lang="en-US" altLang="ja-JP" sz="1400" dirty="0">
                <a:solidFill>
                  <a:schemeClr val="tx1"/>
                </a:solidFill>
              </a:rPr>
              <a:t>FIDO</a:t>
            </a:r>
            <a:r>
              <a:rPr lang="ja-JP" altLang="en-US" sz="1400">
                <a:solidFill>
                  <a:schemeClr val="tx1"/>
                </a:solidFill>
              </a:rPr>
              <a:t>認証ベンダから配布された公開鍵</a:t>
            </a:r>
            <a:endParaRPr lang="en-JP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66506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033FE03-FA3D-5D4F-927E-E1570AFA0A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7517" y="294980"/>
            <a:ext cx="887988" cy="887988"/>
          </a:xfrm>
          <a:prstGeom prst="rect">
            <a:avLst/>
          </a:prstGeom>
        </p:spPr>
      </p:pic>
      <p:sp>
        <p:nvSpPr>
          <p:cNvPr id="9" name="Left Brace 8">
            <a:extLst>
              <a:ext uri="{FF2B5EF4-FFF2-40B4-BE49-F238E27FC236}">
                <a16:creationId xmlns:a16="http://schemas.microsoft.com/office/drawing/2014/main" id="{294AF245-8DDB-CB4F-B5EE-B4DAFDB7C0F4}"/>
              </a:ext>
            </a:extLst>
          </p:cNvPr>
          <p:cNvSpPr/>
          <p:nvPr/>
        </p:nvSpPr>
        <p:spPr>
          <a:xfrm rot="5400000">
            <a:off x="6689668" y="-1037677"/>
            <a:ext cx="288507" cy="4636914"/>
          </a:xfrm>
          <a:prstGeom prst="leftBrace">
            <a:avLst>
              <a:gd name="adj1" fmla="val 30705"/>
              <a:gd name="adj2" fmla="val 76862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JP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119FCA2-D8D3-8C4B-BC71-F69A199BE027}"/>
              </a:ext>
            </a:extLst>
          </p:cNvPr>
          <p:cNvSpPr txBox="1"/>
          <p:nvPr/>
        </p:nvSpPr>
        <p:spPr>
          <a:xfrm>
            <a:off x="5756110" y="783751"/>
            <a:ext cx="32194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JP" sz="1400" b="1" dirty="0"/>
              <a:t>(FIDO2-Certified) Authenticator</a:t>
            </a:r>
            <a:r>
              <a:rPr lang="ja-JP" altLang="en-US" sz="1400" b="1"/>
              <a:t> </a:t>
            </a:r>
            <a:r>
              <a:rPr lang="en-US" altLang="ja-JP" sz="1400" b="1" dirty="0"/>
              <a:t>(</a:t>
            </a:r>
            <a:r>
              <a:rPr lang="ja-JP" altLang="en-US" sz="1400" b="1"/>
              <a:t>認証器</a:t>
            </a:r>
            <a:r>
              <a:rPr lang="en-US" altLang="ja-JP" sz="1400" b="1" dirty="0"/>
              <a:t>)</a:t>
            </a:r>
            <a:endParaRPr lang="en-JP" sz="1400" b="1" dirty="0"/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BE0168B7-6A03-6849-A672-1407EE61C979}"/>
              </a:ext>
            </a:extLst>
          </p:cNvPr>
          <p:cNvGrpSpPr/>
          <p:nvPr/>
        </p:nvGrpSpPr>
        <p:grpSpPr>
          <a:xfrm>
            <a:off x="4676518" y="1618805"/>
            <a:ext cx="4475859" cy="1576762"/>
            <a:chOff x="4676518" y="1618805"/>
            <a:chExt cx="4475859" cy="1576762"/>
          </a:xfrm>
        </p:grpSpPr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33AD05DD-7968-344C-A442-433CDB6211A8}"/>
                </a:ext>
              </a:extLst>
            </p:cNvPr>
            <p:cNvSpPr/>
            <p:nvPr/>
          </p:nvSpPr>
          <p:spPr>
            <a:xfrm>
              <a:off x="4676518" y="1806354"/>
              <a:ext cx="4299063" cy="1389213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 dirty="0"/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9168A529-914F-314F-B3CA-AEF7F3E152A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56298" y="2399076"/>
              <a:ext cx="577013" cy="720957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DD409FC1-478F-3E4B-AA9F-8630689656D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991092" y="2564661"/>
              <a:ext cx="365725" cy="369332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08EA4B6-A2F4-4C42-8C75-35C3F2EA2CD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062815" y="2587052"/>
              <a:ext cx="363978" cy="363978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0FE15AD-D740-0049-A7E9-56CC03E2232E}"/>
                </a:ext>
              </a:extLst>
            </p:cNvPr>
            <p:cNvSpPr txBox="1"/>
            <p:nvPr/>
          </p:nvSpPr>
          <p:spPr>
            <a:xfrm>
              <a:off x="4995008" y="1618805"/>
              <a:ext cx="1653401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JP" sz="1400" b="1" dirty="0"/>
                <a:t>Attestation Key Pair</a:t>
              </a:r>
            </a:p>
          </p:txBody>
        </p:sp>
        <p:sp>
          <p:nvSpPr>
            <p:cNvPr id="11" name="Line Callout 2 (Accent Bar) 10">
              <a:extLst>
                <a:ext uri="{FF2B5EF4-FFF2-40B4-BE49-F238E27FC236}">
                  <a16:creationId xmlns:a16="http://schemas.microsoft.com/office/drawing/2014/main" id="{1C2D9461-30EB-5644-89B2-86A81E62A46D}"/>
                </a:ext>
              </a:extLst>
            </p:cNvPr>
            <p:cNvSpPr/>
            <p:nvPr/>
          </p:nvSpPr>
          <p:spPr>
            <a:xfrm>
              <a:off x="6912817" y="2396967"/>
              <a:ext cx="2239560" cy="668935"/>
            </a:xfrm>
            <a:prstGeom prst="accentCallout2">
              <a:avLst>
                <a:gd name="adj1" fmla="val 21891"/>
                <a:gd name="adj2" fmla="val 43"/>
                <a:gd name="adj3" fmla="val 21663"/>
                <a:gd name="adj4" fmla="val -3177"/>
                <a:gd name="adj5" fmla="val 70960"/>
                <a:gd name="adj6" fmla="val -19642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JP" sz="1400" b="1" dirty="0">
                  <a:solidFill>
                    <a:schemeClr val="tx1"/>
                  </a:solidFill>
                </a:rPr>
                <a:t>FIDO</a:t>
              </a:r>
              <a:r>
                <a:rPr lang="ja-JP" altLang="en-US" sz="1400" b="1">
                  <a:solidFill>
                    <a:schemeClr val="tx1"/>
                  </a:solidFill>
                </a:rPr>
                <a:t>認証ベンダにより</a:t>
              </a:r>
              <a:endParaRPr lang="en-US" altLang="ja-JP" sz="1400" b="1" dirty="0">
                <a:solidFill>
                  <a:schemeClr val="tx1"/>
                </a:solidFill>
              </a:endParaRPr>
            </a:p>
            <a:p>
              <a:r>
                <a:rPr lang="ja-JP" altLang="en-US" sz="1400" b="1">
                  <a:solidFill>
                    <a:schemeClr val="tx1"/>
                  </a:solidFill>
                </a:rPr>
                <a:t>署名された証明書</a:t>
              </a:r>
              <a:endParaRPr lang="en-US" altLang="ja-JP" sz="1400" b="1" dirty="0">
                <a:solidFill>
                  <a:schemeClr val="tx1"/>
                </a:solidFill>
              </a:endParaRPr>
            </a:p>
            <a:p>
              <a:r>
                <a:rPr lang="en-JP" sz="1400" b="1" dirty="0">
                  <a:solidFill>
                    <a:srgbClr val="FF0000"/>
                  </a:solidFill>
                </a:rPr>
                <a:t>(Attestation Certificate)</a:t>
              </a:r>
              <a:endParaRPr lang="en-JP" sz="1400" b="1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44061CD-0E90-214D-835D-50C4B86D17C7}"/>
                </a:ext>
              </a:extLst>
            </p:cNvPr>
            <p:cNvSpPr txBox="1"/>
            <p:nvPr/>
          </p:nvSpPr>
          <p:spPr>
            <a:xfrm>
              <a:off x="4690756" y="1920667"/>
              <a:ext cx="101585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1400" b="1" dirty="0"/>
                <a:t>Attestation</a:t>
              </a:r>
            </a:p>
            <a:p>
              <a:pPr algn="ctr"/>
              <a:r>
                <a:rPr lang="en-US" altLang="ja-JP" sz="1400" b="1" dirty="0"/>
                <a:t>Private key</a:t>
              </a:r>
              <a:endParaRPr lang="en-JP" sz="1400" b="1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A7AB039-6D22-1849-B59C-F2B1A78D0F7C}"/>
                </a:ext>
              </a:extLst>
            </p:cNvPr>
            <p:cNvSpPr txBox="1"/>
            <p:nvPr/>
          </p:nvSpPr>
          <p:spPr>
            <a:xfrm>
              <a:off x="5706612" y="1919888"/>
              <a:ext cx="101585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1400" b="1" dirty="0"/>
                <a:t>Attestation</a:t>
              </a:r>
            </a:p>
            <a:p>
              <a:pPr algn="ctr"/>
              <a:r>
                <a:rPr lang="en-US" altLang="ja-JP" sz="1400" b="1" dirty="0"/>
                <a:t>Public key</a:t>
              </a: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0DBC4662-F9D5-5240-9240-15E592626EBA}"/>
              </a:ext>
            </a:extLst>
          </p:cNvPr>
          <p:cNvSpPr txBox="1"/>
          <p:nvPr/>
        </p:nvSpPr>
        <p:spPr>
          <a:xfrm>
            <a:off x="8989819" y="1740453"/>
            <a:ext cx="20659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b="1"/>
              <a:t>出荷時にベンダにより</a:t>
            </a:r>
            <a:endParaRPr lang="en-US" altLang="ja-JP" sz="1400" b="1" dirty="0"/>
          </a:p>
          <a:p>
            <a:r>
              <a:rPr lang="ja-JP" altLang="en-US" sz="1400" b="1"/>
              <a:t>セキュア領域へ埋込み</a:t>
            </a:r>
            <a:endParaRPr lang="en-JP" sz="1400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34F6FC3-A6E6-3140-B831-97F45449BD69}"/>
              </a:ext>
            </a:extLst>
          </p:cNvPr>
          <p:cNvSpPr txBox="1"/>
          <p:nvPr/>
        </p:nvSpPr>
        <p:spPr>
          <a:xfrm>
            <a:off x="8948515" y="3744044"/>
            <a:ext cx="2478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b="1"/>
              <a:t>ユーザ登録時に</a:t>
            </a:r>
            <a:r>
              <a:rPr lang="en-US" altLang="ja-JP" sz="1400" b="1" dirty="0"/>
              <a:t>Authenticator</a:t>
            </a:r>
          </a:p>
          <a:p>
            <a:r>
              <a:rPr lang="ja-JP" altLang="en-US" sz="1400" b="1"/>
              <a:t>によりサービス毎に生成</a:t>
            </a:r>
            <a:endParaRPr lang="en-JP" sz="1400" b="1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EE144AEC-DCDB-4143-97E1-49975EBFB10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20725" y="4386030"/>
            <a:ext cx="568816" cy="568816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331BC21C-6A95-7A43-AA02-74743AF33CEE}"/>
              </a:ext>
            </a:extLst>
          </p:cNvPr>
          <p:cNvSpPr txBox="1"/>
          <p:nvPr/>
        </p:nvSpPr>
        <p:spPr>
          <a:xfrm>
            <a:off x="4741745" y="3854617"/>
            <a:ext cx="10035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400" b="1" dirty="0"/>
              <a:t>Credential</a:t>
            </a:r>
          </a:p>
          <a:p>
            <a:pPr algn="ctr"/>
            <a:r>
              <a:rPr lang="en-US" altLang="ja-JP" sz="1400" b="1" dirty="0"/>
              <a:t>Private key</a:t>
            </a:r>
            <a:endParaRPr lang="en-JP" sz="14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66FE4EA-8FF1-D74F-8A3B-2919CB2D3924}"/>
              </a:ext>
            </a:extLst>
          </p:cNvPr>
          <p:cNvSpPr txBox="1"/>
          <p:nvPr/>
        </p:nvSpPr>
        <p:spPr>
          <a:xfrm>
            <a:off x="5828119" y="3856175"/>
            <a:ext cx="9520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400" b="1" dirty="0"/>
              <a:t>Credential</a:t>
            </a:r>
          </a:p>
          <a:p>
            <a:pPr algn="ctr"/>
            <a:r>
              <a:rPr lang="en-US" altLang="ja-JP" sz="1400" b="1" dirty="0"/>
              <a:t>Public key</a:t>
            </a:r>
            <a:endParaRPr lang="en-JP" sz="1400" b="1" dirty="0"/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F6010BAC-1D0B-D942-9E79-DACFC19DB24C}"/>
              </a:ext>
            </a:extLst>
          </p:cNvPr>
          <p:cNvSpPr/>
          <p:nvPr/>
        </p:nvSpPr>
        <p:spPr>
          <a:xfrm>
            <a:off x="4683970" y="3755386"/>
            <a:ext cx="4291611" cy="1389213"/>
          </a:xfrm>
          <a:prstGeom prst="round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32" name="Line Callout 2 (Accent Bar) 31">
            <a:extLst>
              <a:ext uri="{FF2B5EF4-FFF2-40B4-BE49-F238E27FC236}">
                <a16:creationId xmlns:a16="http://schemas.microsoft.com/office/drawing/2014/main" id="{F80957EC-50FF-E64C-8166-9CD2D69657DC}"/>
              </a:ext>
            </a:extLst>
          </p:cNvPr>
          <p:cNvSpPr/>
          <p:nvPr/>
        </p:nvSpPr>
        <p:spPr>
          <a:xfrm>
            <a:off x="6893162" y="4195582"/>
            <a:ext cx="1942366" cy="865298"/>
          </a:xfrm>
          <a:prstGeom prst="accentCallout2">
            <a:avLst>
              <a:gd name="adj1" fmla="val 21891"/>
              <a:gd name="adj2" fmla="val 43"/>
              <a:gd name="adj3" fmla="val 21663"/>
              <a:gd name="adj4" fmla="val -3177"/>
              <a:gd name="adj5" fmla="val 70960"/>
              <a:gd name="adj6" fmla="val -1964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JP" sz="1400" b="1" dirty="0">
                <a:solidFill>
                  <a:schemeClr val="tx1"/>
                </a:solidFill>
              </a:rPr>
              <a:t>Attestation Private Key</a:t>
            </a:r>
          </a:p>
          <a:p>
            <a:r>
              <a:rPr lang="ja-JP" altLang="en-US" sz="1400" b="1">
                <a:solidFill>
                  <a:schemeClr val="tx1"/>
                </a:solidFill>
              </a:rPr>
              <a:t>による署名を付与</a:t>
            </a:r>
            <a:br>
              <a:rPr lang="en-US" altLang="ja-JP" sz="1400" b="1" dirty="0">
                <a:solidFill>
                  <a:schemeClr val="tx1"/>
                </a:solidFill>
              </a:rPr>
            </a:br>
            <a:r>
              <a:rPr lang="en-JP" sz="1400" b="1" dirty="0">
                <a:solidFill>
                  <a:srgbClr val="FF0000"/>
                </a:solidFill>
              </a:rPr>
              <a:t>(Attested Credential Public Key)</a:t>
            </a:r>
            <a:endParaRPr lang="en-JP" sz="14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C219976-DF1D-A245-BC33-D5831DF05D76}"/>
              </a:ext>
            </a:extLst>
          </p:cNvPr>
          <p:cNvSpPr txBox="1"/>
          <p:nvPr/>
        </p:nvSpPr>
        <p:spPr>
          <a:xfrm>
            <a:off x="4989054" y="3590156"/>
            <a:ext cx="1589602" cy="307777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JP" sz="1400" b="1" dirty="0"/>
              <a:t>Credential Key Pair</a:t>
            </a:r>
          </a:p>
        </p:txBody>
      </p:sp>
      <p:cxnSp>
        <p:nvCxnSpPr>
          <p:cNvPr id="37" name="Elbow Connector 36">
            <a:extLst>
              <a:ext uri="{FF2B5EF4-FFF2-40B4-BE49-F238E27FC236}">
                <a16:creationId xmlns:a16="http://schemas.microsoft.com/office/drawing/2014/main" id="{39CE3169-987C-D544-8318-66A8008CAA15}"/>
              </a:ext>
            </a:extLst>
          </p:cNvPr>
          <p:cNvCxnSpPr>
            <a:cxnSpLocks/>
            <a:stCxn id="7" idx="1"/>
            <a:endCxn id="18" idx="2"/>
          </p:cNvCxnSpPr>
          <p:nvPr/>
        </p:nvCxnSpPr>
        <p:spPr>
          <a:xfrm rot="10800000" flipH="1" flipV="1">
            <a:off x="4991092" y="2749326"/>
            <a:ext cx="1301372" cy="2197327"/>
          </a:xfrm>
          <a:prstGeom prst="bentConnector4">
            <a:avLst>
              <a:gd name="adj1" fmla="val -68667"/>
              <a:gd name="adj2" fmla="val 120672"/>
            </a:avLst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5B96E980-E587-5741-A721-52309C965B4D}"/>
              </a:ext>
            </a:extLst>
          </p:cNvPr>
          <p:cNvSpPr txBox="1"/>
          <p:nvPr/>
        </p:nvSpPr>
        <p:spPr>
          <a:xfrm>
            <a:off x="3605785" y="4177181"/>
            <a:ext cx="1040194" cy="5232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b="1" dirty="0">
                <a:solidFill>
                  <a:srgbClr val="FF0000"/>
                </a:solidFill>
              </a:rPr>
              <a:t>Attest!</a:t>
            </a:r>
          </a:p>
          <a:p>
            <a:pPr algn="ctr"/>
            <a:r>
              <a:rPr lang="en-US" altLang="ja-JP" sz="1400" b="1" dirty="0">
                <a:solidFill>
                  <a:srgbClr val="FF0000"/>
                </a:solidFill>
              </a:rPr>
              <a:t>(</a:t>
            </a:r>
            <a:r>
              <a:rPr lang="ja-JP" altLang="en-US" sz="1400" b="1">
                <a:solidFill>
                  <a:srgbClr val="FF0000"/>
                </a:solidFill>
              </a:rPr>
              <a:t>出生証明</a:t>
            </a:r>
            <a:r>
              <a:rPr lang="en-US" altLang="ja-JP" sz="1400" b="1" dirty="0">
                <a:solidFill>
                  <a:srgbClr val="FF0000"/>
                </a:solidFill>
              </a:rPr>
              <a:t>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715BADB-4302-AB41-92A6-05F6EB9C803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14260" y="4799619"/>
            <a:ext cx="756408" cy="1767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/>
            </a:solidFill>
          </a:ln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0C83B6D-1026-9846-8BDF-B67BE1C5192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08055" y="4377837"/>
            <a:ext cx="568817" cy="568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0775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1652</TotalTime>
  <Words>1974</Words>
  <Application>Microsoft Macintosh PowerPoint</Application>
  <PresentationFormat>Widescreen</PresentationFormat>
  <Paragraphs>457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Segoe UI</vt:lpstr>
      <vt:lpstr>Arial</vt:lpstr>
      <vt:lpstr>Calibri</vt:lpstr>
      <vt:lpstr>Calibri Light</vt:lpstr>
      <vt:lpstr>Phosphate Inline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JK</dc:creator>
  <cp:lastModifiedBy>JK</cp:lastModifiedBy>
  <cp:revision>189</cp:revision>
  <dcterms:created xsi:type="dcterms:W3CDTF">2020-04-28T08:15:10Z</dcterms:created>
  <dcterms:modified xsi:type="dcterms:W3CDTF">2020-05-25T04:03:47Z</dcterms:modified>
</cp:coreProperties>
</file>