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73" r:id="rId13"/>
    <p:sldId id="274" r:id="rId14"/>
    <p:sldId id="275" r:id="rId15"/>
    <p:sldId id="276" r:id="rId16"/>
    <p:sldId id="272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1"/>
    <p:restoredTop sz="96405"/>
  </p:normalViewPr>
  <p:slideViewPr>
    <p:cSldViewPr snapToGrid="0" snapToObjects="1">
      <p:cViewPr>
        <p:scale>
          <a:sx n="105" d="100"/>
          <a:sy n="105" d="100"/>
        </p:scale>
        <p:origin x="33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864-5128-E144-92CE-3CE62AE75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9A8E9-18D9-9F48-8DF6-44D6676A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B497-E375-4E41-93FB-35F6ADC6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CBE2-C5E8-C44C-8517-7AFD85A7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08E7-7C69-E54C-95C7-879EBE5F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751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14DF-98C6-1248-A9A8-DACA7EF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DED87-B494-9D4C-B99E-DE9525995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E7B2-D4A6-534D-B2C5-221A77AA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9FA7-F03E-FE4D-9085-744EC17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D4A7-ADDD-8540-9210-25A5D5A2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58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711BD-452C-2F4C-A2E0-162F9C84C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515AA-94E0-1744-AD63-78DF0CF4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5022-ED6E-B04F-9D44-0CD716A1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4BA0-718B-774A-BB85-D603315D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0937-376E-6744-AE7F-17C918AE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145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6D6E-4159-2246-982C-B27D7BD2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3E4E-FFDA-DB46-B408-19AD8BAB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658E-9EE6-5F40-A963-0EA6EB5B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F8C3-C784-BD42-A737-B60C1708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ED3A2-572D-A643-B8E2-E6CA6041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872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23D3-3C92-1142-AF92-48BC057D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A389-EDFF-BF43-B688-416B4DE8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7B12-FC83-A44E-B0DB-A8B8ECFD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4636-6DCE-6D47-AB69-28FACD21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ECE0-0D3E-2141-8B0E-BD1BF09F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57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402D-81B6-E945-A9E0-4ABD229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9A0F-6B35-284B-AB98-6E5B27B58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43E01-E48A-5146-8228-04943474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2CAA2-4F2C-7F42-A525-40B9D246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A0D5B-28DC-D941-9ACA-FF0F11F1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BC54B-8EB0-8645-BD8D-0663EAC8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366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30A1-2845-524F-A268-F4F0BE76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924F-81CF-9740-B15A-4DF02788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E0F54-D544-F147-A544-92B2FCA2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5AA19-5FBF-CE41-87F5-1FA5881A2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25DAC-20E3-0F4D-A1CD-26C649F6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9F2BF-8D44-2B4D-9D0D-09BE4A3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569F3-FC45-FD47-AE3F-EBEC8A42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D20C8-C3DB-AE4A-87DD-A0218E79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547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3934-8C04-A24B-A608-B0D68065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EF70F-2132-4547-A8F6-99E70878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3CD78-AF74-094A-A45E-583FD1D0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948EB-7084-5142-9EA6-C0A22D5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112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0FDD-ACEE-7043-B836-A75EDD77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B2BF3-C9CA-7241-AC73-AB3017D3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8E51E-D7EA-934F-9189-4A9AE673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18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913D-6211-A441-8BD7-E1E021F4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1165-A0E3-A942-91F5-A84C8EE0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C26A8-C3AA-874D-AC5E-87663AA6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CDA1-E506-024C-A40C-A122A6B1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E1C5-81A1-8B4D-A35D-C5B9BA3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754F-2657-6947-8059-3C07559E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0240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42AD-C54F-FD4B-98A2-2E5B6FA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D1024-2C99-C647-BC0E-944E051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D4AA3-E044-114D-9140-E0DB6842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6C778-6A63-3E4D-8233-89786169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73308-C926-9C47-9A40-808EE402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C555-CB64-E04A-8EA1-AE97D939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265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40103-3F98-624B-A8A8-68D31CA4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2E7C-FA33-7B44-9A9D-344187B7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5D55-CBB2-4048-A0ED-F24D6EA18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06DCE-DF2A-A444-87A0-6650BF1B98E4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874C-BF88-2644-87E7-7A2F2484B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9874-9C51-5A46-A68C-7EEEC709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91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0855-3912-6A49-99D3-06B2C3527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1BCA-1D7D-7C46-8855-195A5F7CF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026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ED9A81C0-19BB-6446-B090-A17DE2D0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048" y="4520730"/>
            <a:ext cx="756408" cy="17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03593B-301A-F749-9424-2125A2FB8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B58D45E-4D0A-3942-9749-CE20C5578EFC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1B3E5C-5FB7-4345-A472-77B556DFBE69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5A7AFF-8EA7-4240-A347-3993E3F185E3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560F26-4A23-E042-8743-933A7EB2FA7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6013E-0329-5744-BB09-5D0CC9443352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4C945B-A0AB-AD43-A10C-56528FD87E3E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311239-CA58-DA4F-89E2-501A635B457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AB77842-3B1E-A449-8307-510A829E4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258" y="4215498"/>
            <a:ext cx="365725" cy="3693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297743-4EEF-C14F-BF79-09FBD00EE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457" y="4218175"/>
            <a:ext cx="363978" cy="36397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1C397F3-3698-D94C-B1EC-EBCE2AD7E5D0}"/>
              </a:ext>
            </a:extLst>
          </p:cNvPr>
          <p:cNvSpPr txBox="1"/>
          <p:nvPr/>
        </p:nvSpPr>
        <p:spPr>
          <a:xfrm>
            <a:off x="4940355" y="4673177"/>
            <a:ext cx="876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/>
              <a:t>Attestation</a:t>
            </a:r>
          </a:p>
          <a:p>
            <a:pPr algn="ctr"/>
            <a:r>
              <a:rPr lang="en-JP" sz="1200" dirty="0"/>
              <a:t>Private Key</a:t>
            </a:r>
          </a:p>
        </p:txBody>
      </p:sp>
      <p:sp>
        <p:nvSpPr>
          <p:cNvPr id="30" name="Line Callout 2 (Accent Bar) 29">
            <a:extLst>
              <a:ext uri="{FF2B5EF4-FFF2-40B4-BE49-F238E27FC236}">
                <a16:creationId xmlns:a16="http://schemas.microsoft.com/office/drawing/2014/main" id="{B6519E2A-2353-F144-9498-59ECA6F16B3F}"/>
              </a:ext>
            </a:extLst>
          </p:cNvPr>
          <p:cNvSpPr/>
          <p:nvPr/>
        </p:nvSpPr>
        <p:spPr>
          <a:xfrm>
            <a:off x="6925665" y="4336064"/>
            <a:ext cx="1410813" cy="369332"/>
          </a:xfrm>
          <a:prstGeom prst="accentCallout2">
            <a:avLst>
              <a:gd name="adj1" fmla="val 21891"/>
              <a:gd name="adj2" fmla="val 43"/>
              <a:gd name="adj3" fmla="val 21663"/>
              <a:gd name="adj4" fmla="val -3177"/>
              <a:gd name="adj5" fmla="val 78941"/>
              <a:gd name="adj6" fmla="val -172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200" dirty="0">
                <a:solidFill>
                  <a:schemeClr val="tx1"/>
                </a:solidFill>
              </a:rPr>
              <a:t>Attestation Private Key</a:t>
            </a:r>
            <a:r>
              <a:rPr lang="ja-JP" altLang="en-US" sz="1200">
                <a:solidFill>
                  <a:schemeClr val="tx1"/>
                </a:solidFill>
              </a:rPr>
              <a:t>による署名</a:t>
            </a:r>
            <a:endParaRPr lang="en-JP" sz="1200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EB3B679-DF2F-F24C-85E1-95E422B64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167" y="121651"/>
            <a:ext cx="439705" cy="439705"/>
          </a:xfrm>
          <a:prstGeom prst="rect">
            <a:avLst/>
          </a:prstGeom>
        </p:spPr>
      </p:pic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F3721DAD-7296-6B40-B0E9-58B47CB7BA57}"/>
              </a:ext>
            </a:extLst>
          </p:cNvPr>
          <p:cNvSpPr/>
          <p:nvPr/>
        </p:nvSpPr>
        <p:spPr>
          <a:xfrm>
            <a:off x="5435879" y="66191"/>
            <a:ext cx="1603629" cy="369333"/>
          </a:xfrm>
          <a:prstGeom prst="accentCallout2">
            <a:avLst>
              <a:gd name="adj1" fmla="val 20506"/>
              <a:gd name="adj2" fmla="val 1577"/>
              <a:gd name="adj3" fmla="val 17152"/>
              <a:gd name="adj4" fmla="val -4119"/>
              <a:gd name="adj5" fmla="val 58189"/>
              <a:gd name="adj6" fmla="val -135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Attestation Certificate</a:t>
            </a:r>
            <a:r>
              <a:rPr lang="ja-JP" altLang="en-US" sz="1200">
                <a:solidFill>
                  <a:schemeClr val="tx1"/>
                </a:solidFill>
              </a:rPr>
              <a:t>の検証鍵</a:t>
            </a:r>
            <a:endParaRPr lang="en-JP" sz="12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A147C5-71D3-824C-A921-734620A699F1}"/>
              </a:ext>
            </a:extLst>
          </p:cNvPr>
          <p:cNvSpPr txBox="1"/>
          <p:nvPr/>
        </p:nvSpPr>
        <p:spPr>
          <a:xfrm>
            <a:off x="5987440" y="4673177"/>
            <a:ext cx="87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/>
              <a:t>Attestation</a:t>
            </a:r>
          </a:p>
          <a:p>
            <a:pPr algn="ctr"/>
            <a:r>
              <a:rPr lang="en-JP" sz="1200" dirty="0"/>
              <a:t>Public Key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B548E91-B23A-8D47-AF62-5599E28A63BE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24787D-CE28-0D48-B0B9-F620D5A9D14C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8AB9DA-2C5F-BF46-B06E-90B1ADEB3E54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⓪</a:t>
            </a:r>
            <a:r>
              <a:rPr lang="en-US" altLang="ja-JP" sz="1200" b="1" dirty="0"/>
              <a:t> </a:t>
            </a:r>
            <a:r>
              <a:rPr lang="ja-JP" altLang="en-US" sz="1200" b="1"/>
              <a:t>登録要求</a:t>
            </a:r>
            <a:endParaRPr lang="en-JP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F46565-A348-654D-A7F7-D0F04362093D}"/>
              </a:ext>
            </a:extLst>
          </p:cNvPr>
          <p:cNvSpPr txBox="1"/>
          <p:nvPr/>
        </p:nvSpPr>
        <p:spPr>
          <a:xfrm>
            <a:off x="2274083" y="1146538"/>
            <a:ext cx="269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① </a:t>
            </a:r>
            <a:r>
              <a:rPr lang="en-US" altLang="ja-JP" sz="1200" b="1" dirty="0" err="1"/>
              <a:t>PublicKeyCredentialCreationOption</a:t>
            </a:r>
            <a:endParaRPr lang="en-US" altLang="ja-JP" sz="1200" b="1" dirty="0"/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474DA-8F69-C444-9758-AE9D394452E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7A35F-19A9-0142-8BD4-5538437EE95B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③Credential</a:t>
            </a:r>
            <a:r>
              <a:rPr lang="ja-JP" altLang="en-US" sz="1200" b="1"/>
              <a:t>生成要求の送付</a:t>
            </a:r>
            <a:endParaRPr lang="en-JP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5841C5-BA76-694D-80ED-A2CED459B9F0}"/>
              </a:ext>
            </a:extLst>
          </p:cNvPr>
          <p:cNvSpPr txBox="1"/>
          <p:nvPr/>
        </p:nvSpPr>
        <p:spPr>
          <a:xfrm>
            <a:off x="6787421" y="1118008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⑦ AuthenticatorAttestationResponse</a:t>
            </a:r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EA66A1-4CC1-914A-9FB4-EC963D5CACD4}"/>
              </a:ext>
            </a:extLst>
          </p:cNvPr>
          <p:cNvSpPr txBox="1"/>
          <p:nvPr/>
        </p:nvSpPr>
        <p:spPr>
          <a:xfrm>
            <a:off x="2677163" y="2037545"/>
            <a:ext cx="185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② </a:t>
            </a:r>
            <a:r>
              <a:rPr lang="ja-JP" altLang="en-US" sz="1200" b="1"/>
              <a:t>認証器への</a:t>
            </a:r>
            <a:r>
              <a:rPr lang="en-US" altLang="ja-JP" sz="1200" b="1" dirty="0"/>
              <a:t>Credential</a:t>
            </a:r>
          </a:p>
          <a:p>
            <a:r>
              <a:rPr lang="ja-JP" altLang="en-US" sz="1200" b="1"/>
              <a:t>　  生成要求の作成</a:t>
            </a:r>
            <a:endParaRPr lang="en-JP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77C081-4B65-1545-8150-8E8EED6847AE}"/>
              </a:ext>
            </a:extLst>
          </p:cNvPr>
          <p:cNvSpPr txBox="1"/>
          <p:nvPr/>
        </p:nvSpPr>
        <p:spPr>
          <a:xfrm>
            <a:off x="7316861" y="3548062"/>
            <a:ext cx="255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④</a:t>
            </a:r>
            <a:r>
              <a:rPr lang="en-US" sz="1200" b="1" dirty="0"/>
              <a:t> Credential Key Pair</a:t>
            </a:r>
            <a:r>
              <a:rPr lang="ja-JP" altLang="en-US" sz="1200" b="1"/>
              <a:t>の新規生成、</a:t>
            </a:r>
            <a:endParaRPr lang="en-US" altLang="ja-JP" sz="1200" b="1" dirty="0"/>
          </a:p>
          <a:p>
            <a:r>
              <a:rPr lang="ja-JP" altLang="en-US" sz="1200" b="1"/>
              <a:t>　   署名を付与</a:t>
            </a:r>
            <a:endParaRPr lang="en-JP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9DEE9D-769B-C94D-9023-542E78468F13}"/>
              </a:ext>
            </a:extLst>
          </p:cNvPr>
          <p:cNvSpPr txBox="1"/>
          <p:nvPr/>
        </p:nvSpPr>
        <p:spPr>
          <a:xfrm>
            <a:off x="6848499" y="2972358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⑤ </a:t>
            </a:r>
            <a:r>
              <a:rPr lang="en-US" sz="1200" b="1" dirty="0" err="1"/>
              <a:t>attestationObject</a:t>
            </a:r>
            <a:r>
              <a:rPr lang="ja-JP" altLang="en-US" sz="1200" b="1"/>
              <a:t>の送付</a:t>
            </a:r>
            <a:endParaRPr lang="en-JP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64CFDB-B434-7849-B01A-E05318361B9E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⑥ RP</a:t>
            </a:r>
            <a:r>
              <a:rPr lang="ja-JP" altLang="en-US" sz="1200" b="1"/>
              <a:t>への応答の生成</a:t>
            </a:r>
            <a:endParaRPr lang="en-JP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6D468C-3BCC-0C49-8005-00A1D91A6C0B}"/>
              </a:ext>
            </a:extLst>
          </p:cNvPr>
          <p:cNvSpPr txBox="1"/>
          <p:nvPr/>
        </p:nvSpPr>
        <p:spPr>
          <a:xfrm>
            <a:off x="7186501" y="334305"/>
            <a:ext cx="296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/>
              <a:t>⑧</a:t>
            </a:r>
            <a:r>
              <a:rPr lang="ja-JP" altLang="en-US" sz="1200" b="1"/>
              <a:t> </a:t>
            </a:r>
            <a:r>
              <a:rPr lang="en-US" altLang="ja-JP" sz="1200" b="1" dirty="0" err="1"/>
              <a:t>AttestationResponse</a:t>
            </a:r>
            <a:r>
              <a:rPr lang="ja-JP" altLang="en-US" sz="1200" b="1"/>
              <a:t>の検証</a:t>
            </a:r>
            <a:endParaRPr lang="en-US" altLang="ja-JP" sz="1200" b="1" dirty="0"/>
          </a:p>
          <a:p>
            <a:r>
              <a:rPr lang="ja-JP" altLang="en-US" sz="1200" b="1"/>
              <a:t>　  </a:t>
            </a:r>
            <a:r>
              <a:rPr lang="en-US" altLang="ja-JP" sz="1200" b="1" dirty="0"/>
              <a:t>Attested Credential Public Key</a:t>
            </a:r>
            <a:r>
              <a:rPr lang="ja-JP" altLang="en-US" sz="1200" b="1"/>
              <a:t>を登録</a:t>
            </a:r>
            <a:endParaRPr lang="en-JP" sz="1200" b="1" dirty="0"/>
          </a:p>
        </p:txBody>
      </p:sp>
    </p:spTree>
    <p:extLst>
      <p:ext uri="{BB962C8B-B14F-4D97-AF65-F5344CB8AC3E}">
        <p14:creationId xmlns:p14="http://schemas.microsoft.com/office/powerpoint/2010/main" val="165624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⓪</a:t>
            </a:r>
            <a:r>
              <a:rPr lang="en-US" altLang="ja-JP" sz="1200" b="1" dirty="0"/>
              <a:t> </a:t>
            </a:r>
            <a:r>
              <a:rPr lang="ja-JP" altLang="en-US" sz="1200" b="1"/>
              <a:t>登録要求</a:t>
            </a:r>
            <a:endParaRPr lang="en-JP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③Credential</a:t>
            </a:r>
            <a:r>
              <a:rPr lang="ja-JP" altLang="en-US" sz="1200" b="1"/>
              <a:t>生成要求の送付</a:t>
            </a:r>
            <a:endParaRPr lang="en-JP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582285" y="1218633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⑦ AuthenticatorAttestationResponse</a:t>
            </a:r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② </a:t>
            </a:r>
            <a:r>
              <a:rPr lang="en-US" altLang="ja-JP" sz="1200" b="1" dirty="0" err="1"/>
              <a:t>PublicKeyCredentialCreationOption</a:t>
            </a:r>
            <a:r>
              <a:rPr lang="ja-JP" altLang="en-US" sz="1200" b="1"/>
              <a:t>生成、</a:t>
            </a:r>
            <a:endParaRPr lang="en-US" altLang="ja-JP" sz="1200" b="1" dirty="0"/>
          </a:p>
          <a:p>
            <a:r>
              <a:rPr lang="ja-JP" altLang="en-US" sz="1200" b="1"/>
              <a:t>　  認証器へ</a:t>
            </a:r>
            <a:r>
              <a:rPr lang="en-US" altLang="ja-JP" sz="1200" b="1" dirty="0"/>
              <a:t>Credential</a:t>
            </a:r>
            <a:r>
              <a:rPr lang="ja-JP" altLang="en-US" sz="1200" b="1"/>
              <a:t>生成要求</a:t>
            </a:r>
            <a:endParaRPr lang="en-JP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981572" y="3963444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④</a:t>
            </a:r>
            <a:r>
              <a:rPr lang="en-US" sz="1200" b="1" dirty="0"/>
              <a:t> </a:t>
            </a:r>
            <a:r>
              <a:rPr lang="ja-JP" altLang="en-US" sz="1200" b="1"/>
              <a:t>要求ユーザのローカル認証</a:t>
            </a:r>
            <a:r>
              <a:rPr lang="en-US" altLang="ja-JP" sz="1200" b="1" dirty="0"/>
              <a:t>(PIN</a:t>
            </a:r>
            <a:r>
              <a:rPr lang="ja-JP" altLang="en-US" sz="1200" b="1"/>
              <a:t>や指紋</a:t>
            </a:r>
            <a:r>
              <a:rPr lang="en-US" altLang="ja-JP" sz="1200" b="1" dirty="0"/>
              <a:t>)</a:t>
            </a:r>
            <a:r>
              <a:rPr lang="ja-JP" altLang="en-US" sz="1200" b="1"/>
              <a:t>、</a:t>
            </a:r>
            <a:br>
              <a:rPr lang="en-US" altLang="ja-JP" sz="1200" b="1" dirty="0"/>
            </a:br>
            <a:r>
              <a:rPr lang="ja-JP" altLang="en-US" sz="1200" b="1"/>
              <a:t>　  </a:t>
            </a:r>
            <a:r>
              <a:rPr lang="en-US" sz="1200" b="1" dirty="0"/>
              <a:t>Credential Key Pair</a:t>
            </a:r>
            <a:r>
              <a:rPr lang="ja-JP" altLang="en-US" sz="1200" b="1"/>
              <a:t>の新規生成・署名付与</a:t>
            </a:r>
            <a:endParaRPr lang="en-JP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669705" y="2975900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⑤ </a:t>
            </a:r>
            <a:r>
              <a:rPr lang="en-US" sz="1200" b="1" dirty="0" err="1"/>
              <a:t>attestationObject</a:t>
            </a:r>
            <a:r>
              <a:rPr lang="ja-JP" altLang="en-US" sz="1200" b="1"/>
              <a:t>の送付</a:t>
            </a:r>
            <a:endParaRPr lang="en-JP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⑥ RP</a:t>
            </a:r>
            <a:r>
              <a:rPr lang="ja-JP" altLang="en-US" sz="1200" b="1"/>
              <a:t>への応答の生成</a:t>
            </a:r>
            <a:endParaRPr lang="en-JP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994658" y="242550"/>
            <a:ext cx="277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/>
              <a:t>⑧</a:t>
            </a:r>
            <a:r>
              <a:rPr lang="ja-JP" altLang="en-US" sz="1200" b="1"/>
              <a:t> </a:t>
            </a:r>
            <a:r>
              <a:rPr lang="en-US" altLang="ja-JP" sz="1200" b="1" dirty="0" err="1"/>
              <a:t>AttestationResponse</a:t>
            </a:r>
            <a:r>
              <a:rPr lang="ja-JP" altLang="en-US" sz="1200" b="1"/>
              <a:t>の検証</a:t>
            </a:r>
            <a:endParaRPr lang="en-US" altLang="ja-JP" sz="1200" b="1" dirty="0"/>
          </a:p>
          <a:p>
            <a:r>
              <a:rPr lang="ja-JP" altLang="en-US" sz="1200" b="1"/>
              <a:t>　  </a:t>
            </a:r>
            <a:r>
              <a:rPr lang="en-US" altLang="ja-JP" sz="1200" b="1" dirty="0"/>
              <a:t>Attested</a:t>
            </a:r>
            <a:r>
              <a:rPr lang="ja-JP" altLang="en-US" sz="1200" b="1"/>
              <a:t> </a:t>
            </a:r>
            <a:r>
              <a:rPr lang="en-US" altLang="ja-JP" sz="1200" b="1" dirty="0"/>
              <a:t>Credential Public Key</a:t>
            </a:r>
          </a:p>
          <a:p>
            <a:r>
              <a:rPr lang="ja-JP" altLang="en-US" sz="1200" b="1"/>
              <a:t>　  の登録</a:t>
            </a:r>
            <a:endParaRPr lang="en-JP" sz="12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6190972" y="3944992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Public Key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4927AA-DF97-6D42-ADF2-DF1B7FD8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4219422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474" y="3940076"/>
            <a:ext cx="342327" cy="3423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FE219C-F4FA-D246-B8A9-C2B23B2A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38" y="3126189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7D8CD30-CDB4-7443-8D5E-BCAD0212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681" y="2846843"/>
            <a:ext cx="342327" cy="3423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A7198CA-4B04-8A48-8DD7-0DA6BDAE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766" y="1436908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4C08914-B8A6-EE4F-A8A8-DB6EE1319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409" y="1157562"/>
            <a:ext cx="342327" cy="34232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229" y="431764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872" y="152418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5754212" y="6192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2EDD9D-066A-2548-8313-FAC76D0C3B0C}"/>
              </a:ext>
            </a:extLst>
          </p:cNvPr>
          <p:cNvSpPr txBox="1"/>
          <p:nvPr/>
        </p:nvSpPr>
        <p:spPr>
          <a:xfrm>
            <a:off x="2196176" y="1157877"/>
            <a:ext cx="255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①</a:t>
            </a:r>
            <a:r>
              <a:rPr lang="ja-JP" altLang="en-US" sz="1200" b="1"/>
              <a:t> </a:t>
            </a:r>
            <a:r>
              <a:rPr lang="en-US" altLang="ja-JP" sz="1200" b="1" dirty="0"/>
              <a:t>Credential</a:t>
            </a:r>
            <a:r>
              <a:rPr lang="ja-JP" altLang="en-US" sz="1200" b="1"/>
              <a:t> </a:t>
            </a:r>
            <a:r>
              <a:rPr lang="en-US" altLang="ja-JP" sz="1200" b="1" dirty="0"/>
              <a:t>Key Pair</a:t>
            </a:r>
            <a:r>
              <a:rPr lang="ja-JP" altLang="en-US" sz="1200" b="1"/>
              <a:t>生成のための</a:t>
            </a:r>
            <a:endParaRPr lang="en-US" altLang="ja-JP" sz="1200" b="1" dirty="0"/>
          </a:p>
          <a:p>
            <a:r>
              <a:rPr lang="ja-JP" altLang="en-US" sz="1200" b="1"/>
              <a:t>　  パラメータ送付</a:t>
            </a:r>
            <a:endParaRPr lang="en-JP" sz="1200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B5ED0B6-4820-4D4F-8AF4-ABB950623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065" y="4448091"/>
            <a:ext cx="365725" cy="36933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C986BB-7D2F-8446-B1A6-A1AFCCA2727A}"/>
              </a:ext>
            </a:extLst>
          </p:cNvPr>
          <p:cNvSpPr txBox="1"/>
          <p:nvPr/>
        </p:nvSpPr>
        <p:spPr>
          <a:xfrm>
            <a:off x="7016691" y="4470959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B824FA-1EA1-AB45-9DC4-5B4E2F38E0A6}"/>
              </a:ext>
            </a:extLst>
          </p:cNvPr>
          <p:cNvCxnSpPr>
            <a:cxnSpLocks/>
          </p:cNvCxnSpPr>
          <p:nvPr/>
        </p:nvCxnSpPr>
        <p:spPr>
          <a:xfrm flipH="1" flipV="1">
            <a:off x="6281832" y="4343591"/>
            <a:ext cx="363366" cy="26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B0C824-39F1-544D-A434-4FD89AA7235C}"/>
              </a:ext>
            </a:extLst>
          </p:cNvPr>
          <p:cNvSpPr txBox="1"/>
          <p:nvPr/>
        </p:nvSpPr>
        <p:spPr>
          <a:xfrm>
            <a:off x="6181435" y="443620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Sign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99907E-5C26-4843-89CE-22C2E0F84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658" y="4456012"/>
            <a:ext cx="363367" cy="4540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E3DC3BE-6ACD-3946-BEA2-9A6740050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3805" y="4557176"/>
            <a:ext cx="256850" cy="256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0ABF116-B7F4-F04C-905F-F48AA3D1B0D5}"/>
              </a:ext>
            </a:extLst>
          </p:cNvPr>
          <p:cNvSpPr txBox="1"/>
          <p:nvPr/>
        </p:nvSpPr>
        <p:spPr>
          <a:xfrm>
            <a:off x="8320747" y="4462676"/>
            <a:ext cx="849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Certificate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0E12BF-2D02-194C-A628-6675B38CE42B}"/>
              </a:ext>
            </a:extLst>
          </p:cNvPr>
          <p:cNvGrpSpPr/>
          <p:nvPr/>
        </p:nvGrpSpPr>
        <p:grpSpPr>
          <a:xfrm>
            <a:off x="7316087" y="2871960"/>
            <a:ext cx="363367" cy="454014"/>
            <a:chOff x="8147058" y="4608412"/>
            <a:chExt cx="363367" cy="45401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E1618A7-23F0-E042-BB2D-FFC567242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C33DE6-C722-704E-A0CF-BA1CABEE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E6E98F-6089-0B4A-A20F-22BA480A9281}"/>
              </a:ext>
            </a:extLst>
          </p:cNvPr>
          <p:cNvGrpSpPr/>
          <p:nvPr/>
        </p:nvGrpSpPr>
        <p:grpSpPr>
          <a:xfrm>
            <a:off x="7269971" y="1181066"/>
            <a:ext cx="363367" cy="454014"/>
            <a:chOff x="8147058" y="4608412"/>
            <a:chExt cx="363367" cy="45401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BD1F38A-B387-E948-90D4-7275CB6D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9D38857-4C00-1542-B4FC-32E3A9C9F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86200A-496E-934F-B729-EB4A6EB8A7BC}"/>
              </a:ext>
            </a:extLst>
          </p:cNvPr>
          <p:cNvGrpSpPr/>
          <p:nvPr/>
        </p:nvGrpSpPr>
        <p:grpSpPr>
          <a:xfrm>
            <a:off x="6874523" y="266338"/>
            <a:ext cx="363367" cy="454014"/>
            <a:chOff x="8147058" y="4608412"/>
            <a:chExt cx="363367" cy="454014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F4D96E3-FEDB-9449-A916-90F5C0974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3951FB8-0107-B740-97D9-98DF091EA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4F5C2DA-3B4A-A347-B6D5-5991D8A71CD0}"/>
              </a:ext>
            </a:extLst>
          </p:cNvPr>
          <p:cNvSpPr txBox="1"/>
          <p:nvPr/>
        </p:nvSpPr>
        <p:spPr>
          <a:xfrm>
            <a:off x="6278413" y="247414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85CD2A-94F3-6243-B2D0-873F554AC4EE}"/>
              </a:ext>
            </a:extLst>
          </p:cNvPr>
          <p:cNvCxnSpPr>
            <a:cxnSpLocks/>
            <a:stCxn id="59" idx="1"/>
            <a:endCxn id="46" idx="3"/>
          </p:cNvCxnSpPr>
          <p:nvPr/>
        </p:nvCxnSpPr>
        <p:spPr>
          <a:xfrm flipH="1">
            <a:off x="6310370" y="493345"/>
            <a:ext cx="564153" cy="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2B255F-1B37-6D45-B2C7-CF487B819378}"/>
              </a:ext>
            </a:extLst>
          </p:cNvPr>
          <p:cNvSpPr txBox="1"/>
          <p:nvPr/>
        </p:nvSpPr>
        <p:spPr>
          <a:xfrm>
            <a:off x="7283936" y="264081"/>
            <a:ext cx="100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  <a:p>
            <a:r>
              <a:rPr lang="en-US" sz="1200" b="1" dirty="0"/>
              <a:t>by root cert. </a:t>
            </a:r>
            <a:endParaRPr lang="en-JP" sz="12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7BAF21-6B0E-EF4E-816E-E8C9241C976A}"/>
              </a:ext>
            </a:extLst>
          </p:cNvPr>
          <p:cNvCxnSpPr>
            <a:cxnSpLocks/>
          </p:cNvCxnSpPr>
          <p:nvPr/>
        </p:nvCxnSpPr>
        <p:spPr>
          <a:xfrm flipH="1" flipV="1">
            <a:off x="7240655" y="492560"/>
            <a:ext cx="640319" cy="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highlight>
                  <a:srgbClr val="FFFF00"/>
                </a:highlight>
              </a:rPr>
              <a:t>⓪</a:t>
            </a:r>
            <a:r>
              <a:rPr lang="en-US" altLang="ja-JP" sz="1200" b="1" dirty="0">
                <a:highlight>
                  <a:srgbClr val="FFFF00"/>
                </a:highlight>
              </a:rPr>
              <a:t> </a:t>
            </a:r>
            <a:r>
              <a:rPr lang="ja-JP" altLang="en-US" sz="1200" b="1">
                <a:highlight>
                  <a:srgbClr val="FFFF00"/>
                </a:highlight>
              </a:rPr>
              <a:t>登録要求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③Credential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582285" y="1218633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AuthenticatorAttestationResponse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②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PublicKeyCredentialCreationOption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生成、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認証器へ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981572" y="3963444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④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(PIN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や指紋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、</a:t>
            </a:r>
            <a:b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Credential Key Pair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の新規生成・署名付与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669705" y="2975900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⑤ </a:t>
            </a:r>
            <a:r>
              <a:rPr lang="en-US" sz="1200" b="1" dirty="0" err="1">
                <a:solidFill>
                  <a:schemeClr val="bg2">
                    <a:lumMod val="90000"/>
                  </a:schemeClr>
                </a:solidFill>
              </a:rPr>
              <a:t>attestationObject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994658" y="242550"/>
            <a:ext cx="277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AttestationResponse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Attested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Public Key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の登録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6190972" y="3944992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Public Key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4927AA-DF97-6D42-ADF2-DF1B7FD8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4219422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474" y="3940076"/>
            <a:ext cx="342327" cy="3423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FE219C-F4FA-D246-B8A9-C2B23B2A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38" y="3126189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7D8CD30-CDB4-7443-8D5E-BCAD0212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681" y="2846843"/>
            <a:ext cx="342327" cy="3423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A7198CA-4B04-8A48-8DD7-0DA6BDAE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766" y="1436908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4C08914-B8A6-EE4F-A8A8-DB6EE1319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409" y="1157562"/>
            <a:ext cx="342327" cy="34232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229" y="431764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872" y="152418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5754212" y="6192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2EDD9D-066A-2548-8313-FAC76D0C3B0C}"/>
              </a:ext>
            </a:extLst>
          </p:cNvPr>
          <p:cNvSpPr txBox="1"/>
          <p:nvPr/>
        </p:nvSpPr>
        <p:spPr>
          <a:xfrm>
            <a:off x="2196176" y="1157877"/>
            <a:ext cx="255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①</a:t>
            </a:r>
            <a:r>
              <a:rPr lang="ja-JP" altLang="en-US" sz="1200" b="1">
                <a:highlight>
                  <a:srgbClr val="FFFF00"/>
                </a:highlight>
              </a:rPr>
              <a:t> </a:t>
            </a:r>
            <a:r>
              <a:rPr lang="en-US" altLang="ja-JP" sz="1200" b="1" dirty="0">
                <a:highlight>
                  <a:srgbClr val="FFFF00"/>
                </a:highlight>
              </a:rPr>
              <a:t>Credential</a:t>
            </a:r>
            <a:r>
              <a:rPr lang="ja-JP" altLang="en-US" sz="1200" b="1">
                <a:highlight>
                  <a:srgbClr val="FFFF00"/>
                </a:highlight>
              </a:rPr>
              <a:t> </a:t>
            </a:r>
            <a:r>
              <a:rPr lang="en-US" altLang="ja-JP" sz="1200" b="1" dirty="0">
                <a:highlight>
                  <a:srgbClr val="FFFF00"/>
                </a:highlight>
              </a:rPr>
              <a:t>Key Pair</a:t>
            </a:r>
            <a:r>
              <a:rPr lang="ja-JP" altLang="en-US" sz="1200" b="1">
                <a:highlight>
                  <a:srgbClr val="FFFF00"/>
                </a:highlight>
              </a:rPr>
              <a:t>生成のための</a:t>
            </a:r>
            <a:endParaRPr lang="en-US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 パラメータ送付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B5ED0B6-4820-4D4F-8AF4-ABB950623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065" y="4448091"/>
            <a:ext cx="365725" cy="36933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C986BB-7D2F-8446-B1A6-A1AFCCA2727A}"/>
              </a:ext>
            </a:extLst>
          </p:cNvPr>
          <p:cNvSpPr txBox="1"/>
          <p:nvPr/>
        </p:nvSpPr>
        <p:spPr>
          <a:xfrm>
            <a:off x="7016691" y="4470959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B824FA-1EA1-AB45-9DC4-5B4E2F38E0A6}"/>
              </a:ext>
            </a:extLst>
          </p:cNvPr>
          <p:cNvCxnSpPr>
            <a:cxnSpLocks/>
          </p:cNvCxnSpPr>
          <p:nvPr/>
        </p:nvCxnSpPr>
        <p:spPr>
          <a:xfrm flipH="1" flipV="1">
            <a:off x="6281832" y="4343591"/>
            <a:ext cx="363366" cy="26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B0C824-39F1-544D-A434-4FD89AA7235C}"/>
              </a:ext>
            </a:extLst>
          </p:cNvPr>
          <p:cNvSpPr txBox="1"/>
          <p:nvPr/>
        </p:nvSpPr>
        <p:spPr>
          <a:xfrm>
            <a:off x="6181435" y="443620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Sign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99907E-5C26-4843-89CE-22C2E0F84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658" y="4456012"/>
            <a:ext cx="363367" cy="4540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E3DC3BE-6ACD-3946-BEA2-9A6740050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3805" y="4557176"/>
            <a:ext cx="256850" cy="256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0ABF116-B7F4-F04C-905F-F48AA3D1B0D5}"/>
              </a:ext>
            </a:extLst>
          </p:cNvPr>
          <p:cNvSpPr txBox="1"/>
          <p:nvPr/>
        </p:nvSpPr>
        <p:spPr>
          <a:xfrm>
            <a:off x="8320747" y="4462676"/>
            <a:ext cx="849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Certificate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0E12BF-2D02-194C-A628-6675B38CE42B}"/>
              </a:ext>
            </a:extLst>
          </p:cNvPr>
          <p:cNvGrpSpPr/>
          <p:nvPr/>
        </p:nvGrpSpPr>
        <p:grpSpPr>
          <a:xfrm>
            <a:off x="7316087" y="2871960"/>
            <a:ext cx="363367" cy="454014"/>
            <a:chOff x="8147058" y="4608412"/>
            <a:chExt cx="363367" cy="45401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E1618A7-23F0-E042-BB2D-FFC567242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C33DE6-C722-704E-A0CF-BA1CABEE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E6E98F-6089-0B4A-A20F-22BA480A9281}"/>
              </a:ext>
            </a:extLst>
          </p:cNvPr>
          <p:cNvGrpSpPr/>
          <p:nvPr/>
        </p:nvGrpSpPr>
        <p:grpSpPr>
          <a:xfrm>
            <a:off x="7269971" y="1181066"/>
            <a:ext cx="363367" cy="454014"/>
            <a:chOff x="8147058" y="4608412"/>
            <a:chExt cx="363367" cy="45401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BD1F38A-B387-E948-90D4-7275CB6D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9D38857-4C00-1542-B4FC-32E3A9C9F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86200A-496E-934F-B729-EB4A6EB8A7BC}"/>
              </a:ext>
            </a:extLst>
          </p:cNvPr>
          <p:cNvGrpSpPr/>
          <p:nvPr/>
        </p:nvGrpSpPr>
        <p:grpSpPr>
          <a:xfrm>
            <a:off x="6874523" y="266338"/>
            <a:ext cx="363367" cy="454014"/>
            <a:chOff x="8147058" y="4608412"/>
            <a:chExt cx="363367" cy="454014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F4D96E3-FEDB-9449-A916-90F5C0974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3951FB8-0107-B740-97D9-98DF091EA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4F5C2DA-3B4A-A347-B6D5-5991D8A71CD0}"/>
              </a:ext>
            </a:extLst>
          </p:cNvPr>
          <p:cNvSpPr txBox="1"/>
          <p:nvPr/>
        </p:nvSpPr>
        <p:spPr>
          <a:xfrm>
            <a:off x="6278413" y="247414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85CD2A-94F3-6243-B2D0-873F554AC4EE}"/>
              </a:ext>
            </a:extLst>
          </p:cNvPr>
          <p:cNvCxnSpPr>
            <a:cxnSpLocks/>
            <a:stCxn id="59" idx="1"/>
            <a:endCxn id="46" idx="3"/>
          </p:cNvCxnSpPr>
          <p:nvPr/>
        </p:nvCxnSpPr>
        <p:spPr>
          <a:xfrm flipH="1">
            <a:off x="6310370" y="493345"/>
            <a:ext cx="564153" cy="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2B255F-1B37-6D45-B2C7-CF487B819378}"/>
              </a:ext>
            </a:extLst>
          </p:cNvPr>
          <p:cNvSpPr txBox="1"/>
          <p:nvPr/>
        </p:nvSpPr>
        <p:spPr>
          <a:xfrm>
            <a:off x="7283936" y="264081"/>
            <a:ext cx="100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  <a:p>
            <a:r>
              <a:rPr lang="en-US" sz="1200" b="1" dirty="0"/>
              <a:t>by root cert. </a:t>
            </a:r>
            <a:endParaRPr lang="en-JP" sz="12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7BAF21-6B0E-EF4E-816E-E8C9241C976A}"/>
              </a:ext>
            </a:extLst>
          </p:cNvPr>
          <p:cNvCxnSpPr>
            <a:cxnSpLocks/>
          </p:cNvCxnSpPr>
          <p:nvPr/>
        </p:nvCxnSpPr>
        <p:spPr>
          <a:xfrm flipH="1" flipV="1">
            <a:off x="7240655" y="492560"/>
            <a:ext cx="640319" cy="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47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⓪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③Credential</a:t>
            </a:r>
            <a:r>
              <a:rPr lang="ja-JP" altLang="en-US" sz="1200" b="1">
                <a:highlight>
                  <a:srgbClr val="FFFF00"/>
                </a:highlight>
              </a:rPr>
              <a:t>生成要求の送付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582285" y="1218633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AuthenticatorAttestationResponse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② </a:t>
            </a:r>
            <a:r>
              <a:rPr lang="en-US" altLang="ja-JP" sz="1200" b="1" dirty="0" err="1">
                <a:highlight>
                  <a:srgbClr val="FFFF00"/>
                </a:highlight>
              </a:rPr>
              <a:t>PublicKeyCredentialCreationOption</a:t>
            </a:r>
            <a:r>
              <a:rPr lang="ja-JP" altLang="en-US" sz="1200" b="1">
                <a:highlight>
                  <a:srgbClr val="FFFF00"/>
                </a:highlight>
              </a:rPr>
              <a:t>生成、</a:t>
            </a:r>
            <a:endParaRPr lang="en-US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 認証器へ</a:t>
            </a:r>
            <a:r>
              <a:rPr lang="en-US" altLang="ja-JP" sz="1200" b="1" dirty="0">
                <a:highlight>
                  <a:srgbClr val="FFFF00"/>
                </a:highlight>
              </a:rPr>
              <a:t>Credential</a:t>
            </a:r>
            <a:r>
              <a:rPr lang="ja-JP" altLang="en-US" sz="1200" b="1">
                <a:highlight>
                  <a:srgbClr val="FFFF00"/>
                </a:highlight>
              </a:rPr>
              <a:t>生成要求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981572" y="3963444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④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(PIN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や指紋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、</a:t>
            </a:r>
            <a:b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Credential Key Pair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の新規生成・署名付与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669705" y="2975900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⑤ </a:t>
            </a:r>
            <a:r>
              <a:rPr lang="en-US" sz="1200" b="1" dirty="0" err="1">
                <a:solidFill>
                  <a:schemeClr val="bg2">
                    <a:lumMod val="90000"/>
                  </a:schemeClr>
                </a:solidFill>
              </a:rPr>
              <a:t>attestationObject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994658" y="242550"/>
            <a:ext cx="277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AttestationResponse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Attested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Public Key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の登録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6190972" y="3944992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Public Key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4927AA-DF97-6D42-ADF2-DF1B7FD8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4219422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474" y="3940076"/>
            <a:ext cx="342327" cy="3423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FE219C-F4FA-D246-B8A9-C2B23B2A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38" y="3126189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7D8CD30-CDB4-7443-8D5E-BCAD0212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681" y="2846843"/>
            <a:ext cx="342327" cy="3423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A7198CA-4B04-8A48-8DD7-0DA6BDAE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766" y="1436908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4C08914-B8A6-EE4F-A8A8-DB6EE1319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409" y="1157562"/>
            <a:ext cx="342327" cy="34232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229" y="431764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872" y="152418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5754212" y="6192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2EDD9D-066A-2548-8313-FAC76D0C3B0C}"/>
              </a:ext>
            </a:extLst>
          </p:cNvPr>
          <p:cNvSpPr txBox="1"/>
          <p:nvPr/>
        </p:nvSpPr>
        <p:spPr>
          <a:xfrm>
            <a:off x="2196176" y="1157877"/>
            <a:ext cx="255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①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Key Pair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生成のための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パラメータ送付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B5ED0B6-4820-4D4F-8AF4-ABB950623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065" y="4448091"/>
            <a:ext cx="365725" cy="36933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C986BB-7D2F-8446-B1A6-A1AFCCA2727A}"/>
              </a:ext>
            </a:extLst>
          </p:cNvPr>
          <p:cNvSpPr txBox="1"/>
          <p:nvPr/>
        </p:nvSpPr>
        <p:spPr>
          <a:xfrm>
            <a:off x="7016691" y="4470959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B824FA-1EA1-AB45-9DC4-5B4E2F38E0A6}"/>
              </a:ext>
            </a:extLst>
          </p:cNvPr>
          <p:cNvCxnSpPr>
            <a:cxnSpLocks/>
          </p:cNvCxnSpPr>
          <p:nvPr/>
        </p:nvCxnSpPr>
        <p:spPr>
          <a:xfrm flipH="1" flipV="1">
            <a:off x="6281832" y="4343591"/>
            <a:ext cx="363366" cy="26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B0C824-39F1-544D-A434-4FD89AA7235C}"/>
              </a:ext>
            </a:extLst>
          </p:cNvPr>
          <p:cNvSpPr txBox="1"/>
          <p:nvPr/>
        </p:nvSpPr>
        <p:spPr>
          <a:xfrm>
            <a:off x="6181435" y="443620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Sign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99907E-5C26-4843-89CE-22C2E0F84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658" y="4456012"/>
            <a:ext cx="363367" cy="4540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E3DC3BE-6ACD-3946-BEA2-9A6740050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3805" y="4557176"/>
            <a:ext cx="256850" cy="256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0ABF116-B7F4-F04C-905F-F48AA3D1B0D5}"/>
              </a:ext>
            </a:extLst>
          </p:cNvPr>
          <p:cNvSpPr txBox="1"/>
          <p:nvPr/>
        </p:nvSpPr>
        <p:spPr>
          <a:xfrm>
            <a:off x="8320747" y="4462676"/>
            <a:ext cx="849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Certificate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0E12BF-2D02-194C-A628-6675B38CE42B}"/>
              </a:ext>
            </a:extLst>
          </p:cNvPr>
          <p:cNvGrpSpPr/>
          <p:nvPr/>
        </p:nvGrpSpPr>
        <p:grpSpPr>
          <a:xfrm>
            <a:off x="7316087" y="2871960"/>
            <a:ext cx="363367" cy="454014"/>
            <a:chOff x="8147058" y="4608412"/>
            <a:chExt cx="363367" cy="45401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E1618A7-23F0-E042-BB2D-FFC567242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C33DE6-C722-704E-A0CF-BA1CABEE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E6E98F-6089-0B4A-A20F-22BA480A9281}"/>
              </a:ext>
            </a:extLst>
          </p:cNvPr>
          <p:cNvGrpSpPr/>
          <p:nvPr/>
        </p:nvGrpSpPr>
        <p:grpSpPr>
          <a:xfrm>
            <a:off x="7269971" y="1181066"/>
            <a:ext cx="363367" cy="454014"/>
            <a:chOff x="8147058" y="4608412"/>
            <a:chExt cx="363367" cy="45401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BD1F38A-B387-E948-90D4-7275CB6D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9D38857-4C00-1542-B4FC-32E3A9C9F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86200A-496E-934F-B729-EB4A6EB8A7BC}"/>
              </a:ext>
            </a:extLst>
          </p:cNvPr>
          <p:cNvGrpSpPr/>
          <p:nvPr/>
        </p:nvGrpSpPr>
        <p:grpSpPr>
          <a:xfrm>
            <a:off x="6874523" y="266338"/>
            <a:ext cx="363367" cy="454014"/>
            <a:chOff x="8147058" y="4608412"/>
            <a:chExt cx="363367" cy="454014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F4D96E3-FEDB-9449-A916-90F5C0974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3951FB8-0107-B740-97D9-98DF091EA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4F5C2DA-3B4A-A347-B6D5-5991D8A71CD0}"/>
              </a:ext>
            </a:extLst>
          </p:cNvPr>
          <p:cNvSpPr txBox="1"/>
          <p:nvPr/>
        </p:nvSpPr>
        <p:spPr>
          <a:xfrm>
            <a:off x="6278413" y="247414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85CD2A-94F3-6243-B2D0-873F554AC4EE}"/>
              </a:ext>
            </a:extLst>
          </p:cNvPr>
          <p:cNvCxnSpPr>
            <a:cxnSpLocks/>
            <a:stCxn id="59" idx="1"/>
            <a:endCxn id="46" idx="3"/>
          </p:cNvCxnSpPr>
          <p:nvPr/>
        </p:nvCxnSpPr>
        <p:spPr>
          <a:xfrm flipH="1">
            <a:off x="6310370" y="493345"/>
            <a:ext cx="564153" cy="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2B255F-1B37-6D45-B2C7-CF487B819378}"/>
              </a:ext>
            </a:extLst>
          </p:cNvPr>
          <p:cNvSpPr txBox="1"/>
          <p:nvPr/>
        </p:nvSpPr>
        <p:spPr>
          <a:xfrm>
            <a:off x="7283936" y="264081"/>
            <a:ext cx="100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  <a:p>
            <a:r>
              <a:rPr lang="en-US" sz="1200" b="1" dirty="0"/>
              <a:t>by root cert. </a:t>
            </a:r>
            <a:endParaRPr lang="en-JP" sz="12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7BAF21-6B0E-EF4E-816E-E8C9241C976A}"/>
              </a:ext>
            </a:extLst>
          </p:cNvPr>
          <p:cNvCxnSpPr>
            <a:cxnSpLocks/>
          </p:cNvCxnSpPr>
          <p:nvPr/>
        </p:nvCxnSpPr>
        <p:spPr>
          <a:xfrm flipH="1" flipV="1">
            <a:off x="7240655" y="492560"/>
            <a:ext cx="640319" cy="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95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⓪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③Credential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582285" y="1218633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AuthenticatorAttestationResponse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②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PublicKeyCredentialCreationOption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生成、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認証器へ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981572" y="3963444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④</a:t>
            </a:r>
            <a:r>
              <a:rPr lang="en-US" sz="1200" b="1" dirty="0">
                <a:highlight>
                  <a:srgbClr val="FFFF00"/>
                </a:highlight>
              </a:rPr>
              <a:t> </a:t>
            </a:r>
            <a:r>
              <a:rPr lang="ja-JP" altLang="en-US" sz="1200" b="1">
                <a:highlight>
                  <a:srgbClr val="FFFF00"/>
                </a:highlight>
              </a:rPr>
              <a:t>要求ユーザのローカル認証</a:t>
            </a:r>
            <a:r>
              <a:rPr lang="en-US" altLang="ja-JP" sz="1200" b="1" dirty="0">
                <a:highlight>
                  <a:srgbClr val="FFFF00"/>
                </a:highlight>
              </a:rPr>
              <a:t>(PIN</a:t>
            </a:r>
            <a:r>
              <a:rPr lang="ja-JP" altLang="en-US" sz="1200" b="1">
                <a:highlight>
                  <a:srgbClr val="FFFF00"/>
                </a:highlight>
              </a:rPr>
              <a:t>や指紋</a:t>
            </a:r>
            <a:r>
              <a:rPr lang="en-US" altLang="ja-JP" sz="1200" b="1" dirty="0">
                <a:highlight>
                  <a:srgbClr val="FFFF00"/>
                </a:highlight>
              </a:rPr>
              <a:t>)</a:t>
            </a:r>
            <a:r>
              <a:rPr lang="ja-JP" altLang="en-US" sz="1200" b="1">
                <a:highlight>
                  <a:srgbClr val="FFFF00"/>
                </a:highlight>
              </a:rPr>
              <a:t>、</a:t>
            </a:r>
            <a:br>
              <a:rPr lang="en-US" altLang="ja-JP" sz="1200" b="1" dirty="0">
                <a:highlight>
                  <a:srgbClr val="FFFF00"/>
                </a:highlight>
              </a:rPr>
            </a:br>
            <a:r>
              <a:rPr lang="ja-JP" altLang="en-US" sz="1200" b="1">
                <a:highlight>
                  <a:srgbClr val="FFFF00"/>
                </a:highlight>
              </a:rPr>
              <a:t>　  </a:t>
            </a:r>
            <a:r>
              <a:rPr lang="en-US" sz="1200" b="1" dirty="0">
                <a:highlight>
                  <a:srgbClr val="FFFF00"/>
                </a:highlight>
              </a:rPr>
              <a:t>Credential Key Pair</a:t>
            </a:r>
            <a:r>
              <a:rPr lang="ja-JP" altLang="en-US" sz="1200" b="1">
                <a:highlight>
                  <a:srgbClr val="FFFF00"/>
                </a:highlight>
              </a:rPr>
              <a:t>の新規生成・署名付与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669705" y="2975900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highlight>
                  <a:srgbClr val="FFFF00"/>
                </a:highlight>
              </a:rPr>
              <a:t>⑤ </a:t>
            </a:r>
            <a:r>
              <a:rPr lang="en-US" sz="1200" b="1" dirty="0" err="1">
                <a:highlight>
                  <a:srgbClr val="FFFF00"/>
                </a:highlight>
              </a:rPr>
              <a:t>attestationObject</a:t>
            </a:r>
            <a:r>
              <a:rPr lang="ja-JP" altLang="en-US" sz="1200" b="1">
                <a:highlight>
                  <a:srgbClr val="FFFF00"/>
                </a:highlight>
              </a:rPr>
              <a:t>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994658" y="242550"/>
            <a:ext cx="277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AttestationResponse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Attested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Public Key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の登録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6190972" y="3944992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Public Key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4927AA-DF97-6D42-ADF2-DF1B7FD8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4219422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474" y="3940076"/>
            <a:ext cx="342327" cy="3423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FE219C-F4FA-D246-B8A9-C2B23B2A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38" y="3126189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7D8CD30-CDB4-7443-8D5E-BCAD0212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681" y="2846843"/>
            <a:ext cx="342327" cy="3423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A7198CA-4B04-8A48-8DD7-0DA6BDAE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766" y="1436908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4C08914-B8A6-EE4F-A8A8-DB6EE1319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409" y="1157562"/>
            <a:ext cx="342327" cy="34232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229" y="431764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872" y="152418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5754212" y="6192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2EDD9D-066A-2548-8313-FAC76D0C3B0C}"/>
              </a:ext>
            </a:extLst>
          </p:cNvPr>
          <p:cNvSpPr txBox="1"/>
          <p:nvPr/>
        </p:nvSpPr>
        <p:spPr>
          <a:xfrm>
            <a:off x="2196176" y="1157877"/>
            <a:ext cx="255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①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Key Pair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生成のための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パラメータ送付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B5ED0B6-4820-4D4F-8AF4-ABB950623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065" y="4448091"/>
            <a:ext cx="365725" cy="36933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C986BB-7D2F-8446-B1A6-A1AFCCA2727A}"/>
              </a:ext>
            </a:extLst>
          </p:cNvPr>
          <p:cNvSpPr txBox="1"/>
          <p:nvPr/>
        </p:nvSpPr>
        <p:spPr>
          <a:xfrm>
            <a:off x="7016691" y="4470959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B824FA-1EA1-AB45-9DC4-5B4E2F38E0A6}"/>
              </a:ext>
            </a:extLst>
          </p:cNvPr>
          <p:cNvCxnSpPr>
            <a:cxnSpLocks/>
          </p:cNvCxnSpPr>
          <p:nvPr/>
        </p:nvCxnSpPr>
        <p:spPr>
          <a:xfrm flipH="1" flipV="1">
            <a:off x="6281832" y="4343591"/>
            <a:ext cx="363366" cy="26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B0C824-39F1-544D-A434-4FD89AA7235C}"/>
              </a:ext>
            </a:extLst>
          </p:cNvPr>
          <p:cNvSpPr txBox="1"/>
          <p:nvPr/>
        </p:nvSpPr>
        <p:spPr>
          <a:xfrm>
            <a:off x="6181435" y="443620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Sign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99907E-5C26-4843-89CE-22C2E0F84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658" y="4456012"/>
            <a:ext cx="363367" cy="4540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E3DC3BE-6ACD-3946-BEA2-9A6740050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3805" y="4557176"/>
            <a:ext cx="256850" cy="256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0ABF116-B7F4-F04C-905F-F48AA3D1B0D5}"/>
              </a:ext>
            </a:extLst>
          </p:cNvPr>
          <p:cNvSpPr txBox="1"/>
          <p:nvPr/>
        </p:nvSpPr>
        <p:spPr>
          <a:xfrm>
            <a:off x="8320747" y="4462676"/>
            <a:ext cx="849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Certificate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0E12BF-2D02-194C-A628-6675B38CE42B}"/>
              </a:ext>
            </a:extLst>
          </p:cNvPr>
          <p:cNvGrpSpPr/>
          <p:nvPr/>
        </p:nvGrpSpPr>
        <p:grpSpPr>
          <a:xfrm>
            <a:off x="7316087" y="2871960"/>
            <a:ext cx="363367" cy="454014"/>
            <a:chOff x="8147058" y="4608412"/>
            <a:chExt cx="363367" cy="45401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E1618A7-23F0-E042-BB2D-FFC567242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C33DE6-C722-704E-A0CF-BA1CABEE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E6E98F-6089-0B4A-A20F-22BA480A9281}"/>
              </a:ext>
            </a:extLst>
          </p:cNvPr>
          <p:cNvGrpSpPr/>
          <p:nvPr/>
        </p:nvGrpSpPr>
        <p:grpSpPr>
          <a:xfrm>
            <a:off x="7269971" y="1181066"/>
            <a:ext cx="363367" cy="454014"/>
            <a:chOff x="8147058" y="4608412"/>
            <a:chExt cx="363367" cy="45401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BD1F38A-B387-E948-90D4-7275CB6D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9D38857-4C00-1542-B4FC-32E3A9C9F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86200A-496E-934F-B729-EB4A6EB8A7BC}"/>
              </a:ext>
            </a:extLst>
          </p:cNvPr>
          <p:cNvGrpSpPr/>
          <p:nvPr/>
        </p:nvGrpSpPr>
        <p:grpSpPr>
          <a:xfrm>
            <a:off x="6874523" y="266338"/>
            <a:ext cx="363367" cy="454014"/>
            <a:chOff x="8147058" y="4608412"/>
            <a:chExt cx="363367" cy="454014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F4D96E3-FEDB-9449-A916-90F5C0974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3951FB8-0107-B740-97D9-98DF091EA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4F5C2DA-3B4A-A347-B6D5-5991D8A71CD0}"/>
              </a:ext>
            </a:extLst>
          </p:cNvPr>
          <p:cNvSpPr txBox="1"/>
          <p:nvPr/>
        </p:nvSpPr>
        <p:spPr>
          <a:xfrm>
            <a:off x="6278413" y="247414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85CD2A-94F3-6243-B2D0-873F554AC4EE}"/>
              </a:ext>
            </a:extLst>
          </p:cNvPr>
          <p:cNvCxnSpPr>
            <a:cxnSpLocks/>
            <a:stCxn id="59" idx="1"/>
            <a:endCxn id="46" idx="3"/>
          </p:cNvCxnSpPr>
          <p:nvPr/>
        </p:nvCxnSpPr>
        <p:spPr>
          <a:xfrm flipH="1">
            <a:off x="6310370" y="493345"/>
            <a:ext cx="564153" cy="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2B255F-1B37-6D45-B2C7-CF487B819378}"/>
              </a:ext>
            </a:extLst>
          </p:cNvPr>
          <p:cNvSpPr txBox="1"/>
          <p:nvPr/>
        </p:nvSpPr>
        <p:spPr>
          <a:xfrm>
            <a:off x="7283936" y="264081"/>
            <a:ext cx="100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  <a:p>
            <a:r>
              <a:rPr lang="en-US" sz="1200" b="1" dirty="0"/>
              <a:t>by root cert. </a:t>
            </a:r>
            <a:endParaRPr lang="en-JP" sz="12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7BAF21-6B0E-EF4E-816E-E8C9241C976A}"/>
              </a:ext>
            </a:extLst>
          </p:cNvPr>
          <p:cNvCxnSpPr>
            <a:cxnSpLocks/>
          </p:cNvCxnSpPr>
          <p:nvPr/>
        </p:nvCxnSpPr>
        <p:spPr>
          <a:xfrm flipH="1" flipV="1">
            <a:off x="7240655" y="492560"/>
            <a:ext cx="640319" cy="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4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⓪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③Credential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582285" y="1218633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⑦ AuthenticatorAttestationResponse</a:t>
            </a:r>
          </a:p>
          <a:p>
            <a:r>
              <a:rPr lang="ja-JP" altLang="en-US" sz="1200" b="1">
                <a:highlight>
                  <a:srgbClr val="FFFF00"/>
                </a:highlight>
              </a:rPr>
              <a:t>　  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②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PublicKeyCredentialCreationOption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生成、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認証器へ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981572" y="3963444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④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(PIN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や指紋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、</a:t>
            </a:r>
            <a:b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Credential Key Pair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の新規生成・署名付与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669705" y="2975900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⑤ </a:t>
            </a:r>
            <a:r>
              <a:rPr lang="en-US" sz="1200" b="1" dirty="0" err="1">
                <a:solidFill>
                  <a:schemeClr val="bg2">
                    <a:lumMod val="90000"/>
                  </a:schemeClr>
                </a:solidFill>
              </a:rPr>
              <a:t>attestationObject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⑥ RP</a:t>
            </a:r>
            <a:r>
              <a:rPr lang="ja-JP" altLang="en-US" sz="1200" b="1">
                <a:highlight>
                  <a:srgbClr val="FFFF00"/>
                </a:highlight>
              </a:rPr>
              <a:t>への応答の生成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994658" y="242550"/>
            <a:ext cx="277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⑧</a:t>
            </a:r>
            <a:r>
              <a:rPr lang="ja-JP" altLang="en-US" sz="1200" b="1">
                <a:highlight>
                  <a:srgbClr val="FFFF00"/>
                </a:highlight>
              </a:rPr>
              <a:t> </a:t>
            </a:r>
            <a:r>
              <a:rPr lang="en-US" altLang="ja-JP" sz="1200" b="1" dirty="0" err="1">
                <a:highlight>
                  <a:srgbClr val="FFFF00"/>
                </a:highlight>
              </a:rPr>
              <a:t>AttestationResponse</a:t>
            </a:r>
            <a:r>
              <a:rPr lang="ja-JP" altLang="en-US" sz="1200" b="1">
                <a:highlight>
                  <a:srgbClr val="FFFF00"/>
                </a:highlight>
              </a:rPr>
              <a:t>の検証</a:t>
            </a:r>
            <a:endParaRPr lang="en-US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 </a:t>
            </a:r>
            <a:r>
              <a:rPr lang="en-US" altLang="ja-JP" sz="1200" b="1" dirty="0">
                <a:highlight>
                  <a:srgbClr val="FFFF00"/>
                </a:highlight>
              </a:rPr>
              <a:t>Attested</a:t>
            </a:r>
            <a:r>
              <a:rPr lang="ja-JP" altLang="en-US" sz="1200" b="1">
                <a:highlight>
                  <a:srgbClr val="FFFF00"/>
                </a:highlight>
              </a:rPr>
              <a:t> </a:t>
            </a:r>
            <a:r>
              <a:rPr lang="en-US" altLang="ja-JP" sz="1200" b="1" dirty="0">
                <a:highlight>
                  <a:srgbClr val="FFFF00"/>
                </a:highlight>
              </a:rPr>
              <a:t>Credential Public Key</a:t>
            </a:r>
          </a:p>
          <a:p>
            <a:r>
              <a:rPr lang="ja-JP" altLang="en-US" sz="1200" b="1">
                <a:highlight>
                  <a:srgbClr val="FFFF00"/>
                </a:highlight>
              </a:rPr>
              <a:t>　  の登録</a:t>
            </a:r>
            <a:endParaRPr lang="en-JP" sz="1200" b="1" dirty="0">
              <a:highlight>
                <a:srgbClr val="FFFF00"/>
              </a:highlight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6190972" y="3944992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Public Key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4927AA-DF97-6D42-ADF2-DF1B7FD8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4219422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474" y="3940076"/>
            <a:ext cx="342327" cy="3423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FE219C-F4FA-D246-B8A9-C2B23B2A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38" y="3126189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7D8CD30-CDB4-7443-8D5E-BCAD0212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681" y="2846843"/>
            <a:ext cx="342327" cy="3423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A7198CA-4B04-8A48-8DD7-0DA6BDAE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766" y="1436908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4C08914-B8A6-EE4F-A8A8-DB6EE1319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409" y="1157562"/>
            <a:ext cx="342327" cy="34232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229" y="431764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872" y="152418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5754212" y="6192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2EDD9D-066A-2548-8313-FAC76D0C3B0C}"/>
              </a:ext>
            </a:extLst>
          </p:cNvPr>
          <p:cNvSpPr txBox="1"/>
          <p:nvPr/>
        </p:nvSpPr>
        <p:spPr>
          <a:xfrm>
            <a:off x="2196176" y="1157877"/>
            <a:ext cx="255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①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Key Pair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生成のための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パラメータ送付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B5ED0B6-4820-4D4F-8AF4-ABB950623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065" y="4448091"/>
            <a:ext cx="365725" cy="36933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C986BB-7D2F-8446-B1A6-A1AFCCA2727A}"/>
              </a:ext>
            </a:extLst>
          </p:cNvPr>
          <p:cNvSpPr txBox="1"/>
          <p:nvPr/>
        </p:nvSpPr>
        <p:spPr>
          <a:xfrm>
            <a:off x="7016691" y="4470959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B824FA-1EA1-AB45-9DC4-5B4E2F38E0A6}"/>
              </a:ext>
            </a:extLst>
          </p:cNvPr>
          <p:cNvCxnSpPr>
            <a:cxnSpLocks/>
          </p:cNvCxnSpPr>
          <p:nvPr/>
        </p:nvCxnSpPr>
        <p:spPr>
          <a:xfrm flipH="1" flipV="1">
            <a:off x="6281832" y="4343591"/>
            <a:ext cx="363366" cy="26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B0C824-39F1-544D-A434-4FD89AA7235C}"/>
              </a:ext>
            </a:extLst>
          </p:cNvPr>
          <p:cNvSpPr txBox="1"/>
          <p:nvPr/>
        </p:nvSpPr>
        <p:spPr>
          <a:xfrm>
            <a:off x="6181435" y="443620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Sign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99907E-5C26-4843-89CE-22C2E0F84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658" y="4456012"/>
            <a:ext cx="363367" cy="4540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E3DC3BE-6ACD-3946-BEA2-9A6740050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3805" y="4557176"/>
            <a:ext cx="256850" cy="256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0ABF116-B7F4-F04C-905F-F48AA3D1B0D5}"/>
              </a:ext>
            </a:extLst>
          </p:cNvPr>
          <p:cNvSpPr txBox="1"/>
          <p:nvPr/>
        </p:nvSpPr>
        <p:spPr>
          <a:xfrm>
            <a:off x="8320747" y="4462676"/>
            <a:ext cx="849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Attestation</a:t>
            </a:r>
          </a:p>
          <a:p>
            <a:pPr algn="ctr"/>
            <a:r>
              <a:rPr lang="en-US" altLang="ja-JP" sz="1100" b="1" dirty="0"/>
              <a:t>Certificate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0E12BF-2D02-194C-A628-6675B38CE42B}"/>
              </a:ext>
            </a:extLst>
          </p:cNvPr>
          <p:cNvGrpSpPr/>
          <p:nvPr/>
        </p:nvGrpSpPr>
        <p:grpSpPr>
          <a:xfrm>
            <a:off x="7316087" y="2871960"/>
            <a:ext cx="363367" cy="454014"/>
            <a:chOff x="8147058" y="4608412"/>
            <a:chExt cx="363367" cy="45401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E1618A7-23F0-E042-BB2D-FFC567242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C33DE6-C722-704E-A0CF-BA1CABEE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E6E98F-6089-0B4A-A20F-22BA480A9281}"/>
              </a:ext>
            </a:extLst>
          </p:cNvPr>
          <p:cNvGrpSpPr/>
          <p:nvPr/>
        </p:nvGrpSpPr>
        <p:grpSpPr>
          <a:xfrm>
            <a:off x="7269971" y="1181066"/>
            <a:ext cx="363367" cy="454014"/>
            <a:chOff x="8147058" y="4608412"/>
            <a:chExt cx="363367" cy="45401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BD1F38A-B387-E948-90D4-7275CB6D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9D38857-4C00-1542-B4FC-32E3A9C9F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86200A-496E-934F-B729-EB4A6EB8A7BC}"/>
              </a:ext>
            </a:extLst>
          </p:cNvPr>
          <p:cNvGrpSpPr/>
          <p:nvPr/>
        </p:nvGrpSpPr>
        <p:grpSpPr>
          <a:xfrm>
            <a:off x="6874523" y="266338"/>
            <a:ext cx="363367" cy="454014"/>
            <a:chOff x="8147058" y="4608412"/>
            <a:chExt cx="363367" cy="454014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F4D96E3-FEDB-9449-A916-90F5C0974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58" y="4608412"/>
              <a:ext cx="363367" cy="45401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3951FB8-0107-B740-97D9-98DF091EA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06205" y="4709576"/>
              <a:ext cx="256850" cy="25685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4F5C2DA-3B4A-A347-B6D5-5991D8A71CD0}"/>
              </a:ext>
            </a:extLst>
          </p:cNvPr>
          <p:cNvSpPr txBox="1"/>
          <p:nvPr/>
        </p:nvSpPr>
        <p:spPr>
          <a:xfrm>
            <a:off x="6278413" y="247414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85CD2A-94F3-6243-B2D0-873F554AC4EE}"/>
              </a:ext>
            </a:extLst>
          </p:cNvPr>
          <p:cNvCxnSpPr>
            <a:cxnSpLocks/>
            <a:stCxn id="59" idx="1"/>
            <a:endCxn id="46" idx="3"/>
          </p:cNvCxnSpPr>
          <p:nvPr/>
        </p:nvCxnSpPr>
        <p:spPr>
          <a:xfrm flipH="1">
            <a:off x="6310370" y="493345"/>
            <a:ext cx="564153" cy="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2B255F-1B37-6D45-B2C7-CF487B819378}"/>
              </a:ext>
            </a:extLst>
          </p:cNvPr>
          <p:cNvSpPr txBox="1"/>
          <p:nvPr/>
        </p:nvSpPr>
        <p:spPr>
          <a:xfrm>
            <a:off x="7283936" y="264081"/>
            <a:ext cx="100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  <a:p>
            <a:r>
              <a:rPr lang="en-US" sz="1200" b="1" dirty="0"/>
              <a:t>by root cert. </a:t>
            </a:r>
            <a:endParaRPr lang="en-JP" sz="12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7BAF21-6B0E-EF4E-816E-E8C9241C976A}"/>
              </a:ext>
            </a:extLst>
          </p:cNvPr>
          <p:cNvCxnSpPr>
            <a:cxnSpLocks/>
          </p:cNvCxnSpPr>
          <p:nvPr/>
        </p:nvCxnSpPr>
        <p:spPr>
          <a:xfrm flipH="1" flipV="1">
            <a:off x="7240655" y="492560"/>
            <a:ext cx="640319" cy="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6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⓪</a:t>
            </a:r>
            <a:r>
              <a:rPr lang="en-US" altLang="ja-JP" sz="1200" b="1" dirty="0"/>
              <a:t> </a:t>
            </a:r>
            <a:r>
              <a:rPr lang="ja-JP" altLang="en-US" sz="1200" b="1"/>
              <a:t>認証要求</a:t>
            </a:r>
            <a:endParaRPr lang="en-JP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F5260-C066-394D-B183-950B817A7BAB}"/>
              </a:ext>
            </a:extLst>
          </p:cNvPr>
          <p:cNvSpPr txBox="1"/>
          <p:nvPr/>
        </p:nvSpPr>
        <p:spPr>
          <a:xfrm>
            <a:off x="2041000" y="1105490"/>
            <a:ext cx="270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/>
              <a:t>①Challenge</a:t>
            </a:r>
            <a:r>
              <a:rPr lang="ja-JP" altLang="en-US" sz="1200" b="1"/>
              <a:t>と登録済み</a:t>
            </a:r>
            <a:r>
              <a:rPr lang="en-US" altLang="ja-JP" sz="1200" b="1" dirty="0"/>
              <a:t>Attested</a:t>
            </a:r>
          </a:p>
          <a:p>
            <a:r>
              <a:rPr lang="ja-JP" altLang="en-US" sz="1200" b="1"/>
              <a:t>　 </a:t>
            </a:r>
            <a:r>
              <a:rPr lang="en-US" altLang="ja-JP" sz="1200" b="1" dirty="0"/>
              <a:t>Credential Public Key</a:t>
            </a:r>
            <a:r>
              <a:rPr lang="ja-JP" altLang="en-US" sz="1200" b="1"/>
              <a:t>の</a:t>
            </a:r>
            <a:r>
              <a:rPr lang="en-US" altLang="ja-JP" sz="1200" b="1" dirty="0"/>
              <a:t>ID</a:t>
            </a:r>
            <a:r>
              <a:rPr lang="ja-JP" altLang="en-US" sz="1200" b="1"/>
              <a:t>の送付</a:t>
            </a:r>
            <a:endParaRPr lang="en-JP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1992474" y="2924051"/>
            <a:ext cx="2709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③Challenge</a:t>
            </a:r>
            <a:r>
              <a:rPr lang="ja-JP" altLang="en-US" sz="1200" b="1"/>
              <a:t>への署名生成要求の送付</a:t>
            </a:r>
            <a:endParaRPr lang="en-JP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50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⑦ AuthenticatorAssertionResponse</a:t>
            </a:r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2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② </a:t>
            </a:r>
            <a:r>
              <a:rPr lang="en-US" altLang="ja-JP" sz="1200" b="1" dirty="0" err="1"/>
              <a:t>PublicKeyCredentialRequestOption</a:t>
            </a:r>
            <a:r>
              <a:rPr lang="ja-JP" altLang="en-US" sz="1200" b="1"/>
              <a:t>生成、</a:t>
            </a:r>
            <a:endParaRPr lang="en-US" altLang="ja-JP" sz="1200" b="1" dirty="0"/>
          </a:p>
          <a:p>
            <a:r>
              <a:rPr lang="ja-JP" altLang="en-US" sz="1200" b="1"/>
              <a:t>　  認証器へ署名要求</a:t>
            </a:r>
            <a:endParaRPr lang="en-JP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7109076" y="4046307"/>
            <a:ext cx="336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④</a:t>
            </a:r>
            <a:r>
              <a:rPr lang="en-US" sz="1200" b="1" dirty="0"/>
              <a:t> </a:t>
            </a:r>
            <a:r>
              <a:rPr lang="ja-JP" altLang="en-US" sz="1200" b="1"/>
              <a:t>要求ユーザのローカル認証</a:t>
            </a:r>
            <a:r>
              <a:rPr lang="en-US" altLang="ja-JP" sz="1200" b="1" dirty="0"/>
              <a:t>(PIN</a:t>
            </a:r>
            <a:r>
              <a:rPr lang="ja-JP" altLang="en-US" sz="1200" b="1"/>
              <a:t>や指紋</a:t>
            </a:r>
            <a:r>
              <a:rPr lang="en-US" altLang="ja-JP" sz="1200" b="1" dirty="0"/>
              <a:t>)</a:t>
            </a:r>
            <a:r>
              <a:rPr lang="ja-JP" altLang="en-US" sz="1200" b="1"/>
              <a:t>、</a:t>
            </a:r>
            <a:br>
              <a:rPr lang="en-US" altLang="ja-JP" sz="1200" b="1" dirty="0"/>
            </a:br>
            <a:r>
              <a:rPr lang="ja-JP" altLang="en-US" sz="1200" b="1"/>
              <a:t>　  </a:t>
            </a:r>
            <a:r>
              <a:rPr lang="en-US" altLang="ja-JP" sz="1200" b="1" dirty="0"/>
              <a:t>Challenge</a:t>
            </a:r>
            <a:r>
              <a:rPr lang="ja-JP" altLang="en-US" sz="1200" b="1"/>
              <a:t>へ</a:t>
            </a:r>
            <a:r>
              <a:rPr lang="en-US" altLang="ja-JP" sz="1200" b="1" dirty="0"/>
              <a:t>Credential Private Key</a:t>
            </a:r>
            <a:r>
              <a:rPr lang="ja-JP" altLang="en-US" sz="1200" b="1"/>
              <a:t>で署名付与</a:t>
            </a:r>
            <a:endParaRPr lang="en-US" altLang="ja-JP" sz="1200" b="1" dirty="0"/>
          </a:p>
          <a:p>
            <a:r>
              <a:rPr lang="ja-JP" altLang="en-US" sz="1200" b="1"/>
              <a:t>　  </a:t>
            </a:r>
            <a:r>
              <a:rPr lang="en-US" altLang="ja-JP" sz="1200" b="1" dirty="0"/>
              <a:t>(Assertion</a:t>
            </a:r>
            <a:r>
              <a:rPr lang="ja-JP" altLang="en-US" sz="1200" b="1"/>
              <a:t>の生成</a:t>
            </a:r>
            <a:r>
              <a:rPr lang="en-US" altLang="ja-JP" sz="1200" b="1" dirty="0"/>
              <a:t>)</a:t>
            </a:r>
            <a:endParaRPr lang="en-JP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728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⑤ </a:t>
            </a:r>
            <a:r>
              <a:rPr lang="en-US" sz="1200" b="1" dirty="0" err="1"/>
              <a:t>authenticatorData</a:t>
            </a:r>
            <a:r>
              <a:rPr lang="en-US" sz="1200" b="1" dirty="0"/>
              <a:t>, signature</a:t>
            </a:r>
            <a:r>
              <a:rPr lang="ja-JP" altLang="en-US" sz="1200" b="1"/>
              <a:t>の送付</a:t>
            </a:r>
            <a:endParaRPr lang="en-JP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⑥ RP</a:t>
            </a:r>
            <a:r>
              <a:rPr lang="ja-JP" altLang="en-US" sz="1200" b="1"/>
              <a:t>への応答の生成</a:t>
            </a:r>
            <a:endParaRPr lang="en-JP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8568422" y="162192"/>
            <a:ext cx="190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/>
              <a:t>⑧</a:t>
            </a:r>
            <a:r>
              <a:rPr lang="en-US" altLang="ja-JP" sz="1200" b="1" dirty="0"/>
              <a:t> </a:t>
            </a:r>
            <a:r>
              <a:rPr lang="ja-JP" altLang="en-US" sz="1200" b="1"/>
              <a:t>登録済み</a:t>
            </a:r>
            <a:r>
              <a:rPr lang="en-US" altLang="ja-JP" sz="1200" b="1" dirty="0"/>
              <a:t>Credential</a:t>
            </a:r>
          </a:p>
          <a:p>
            <a:r>
              <a:rPr lang="ja-JP" altLang="en-US" sz="1200" b="1"/>
              <a:t>　 </a:t>
            </a:r>
            <a:r>
              <a:rPr lang="en-US" altLang="ja-JP" sz="1200" b="1" dirty="0"/>
              <a:t>Public Key</a:t>
            </a:r>
            <a:r>
              <a:rPr lang="ja-JP" altLang="en-US" sz="1200" b="1"/>
              <a:t>で署名検証</a:t>
            </a:r>
            <a:endParaRPr lang="en-JP" altLang="ja-JP" sz="1200" b="1" dirty="0"/>
          </a:p>
          <a:p>
            <a:r>
              <a:rPr lang="ja-JP" altLang="en-US" sz="1200" b="1"/>
              <a:t>　 </a:t>
            </a:r>
            <a:r>
              <a:rPr lang="en-US" altLang="ja-JP" sz="1200" b="1" dirty="0"/>
              <a:t>(Assertion</a:t>
            </a:r>
            <a:r>
              <a:rPr lang="ja-JP" altLang="en-US" sz="1200" b="1"/>
              <a:t>の検証</a:t>
            </a:r>
            <a:r>
              <a:rPr lang="en-US" altLang="ja-JP" sz="1200" b="1" dirty="0"/>
              <a:t>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19" y="3916345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369225" y="4222113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809" y="239737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452" y="-51484"/>
            <a:ext cx="342327" cy="3423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ACAF88-AF0F-0743-8741-67C161614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094" y="3980683"/>
            <a:ext cx="491002" cy="49100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33C992D-FCAD-7243-8B74-3BC30551148E}"/>
              </a:ext>
            </a:extLst>
          </p:cNvPr>
          <p:cNvSpPr txBox="1"/>
          <p:nvPr/>
        </p:nvSpPr>
        <p:spPr>
          <a:xfrm>
            <a:off x="6586324" y="4411783"/>
            <a:ext cx="758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Challenge</a:t>
            </a:r>
          </a:p>
          <a:p>
            <a:pPr algn="ctr"/>
            <a:r>
              <a:rPr lang="ja-JP" altLang="en-US" sz="1100" b="1"/>
              <a:t>への署名</a:t>
            </a:r>
            <a:endParaRPr lang="en-US" altLang="ja-JP" sz="11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34F987-D1B8-CD47-B480-955B7BC95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0728" y="2884149"/>
            <a:ext cx="491002" cy="49100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29C9F1-828F-544F-AB79-81AFB5366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487" y="1196092"/>
            <a:ext cx="491002" cy="49100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16785C4-7549-1B48-8AD4-9F46C8A39DBE}"/>
              </a:ext>
            </a:extLst>
          </p:cNvPr>
          <p:cNvSpPr txBox="1"/>
          <p:nvPr/>
        </p:nvSpPr>
        <p:spPr>
          <a:xfrm>
            <a:off x="7888314" y="335136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Public key</a:t>
            </a:r>
            <a:endParaRPr lang="en-JP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402A85-FF8F-9D42-8A5D-8C825C133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8971" y="61707"/>
            <a:ext cx="491002" cy="491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536554" y="-842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4F0EE1-9CD1-E542-B8BC-3E2A1B5A7661}"/>
              </a:ext>
            </a:extLst>
          </p:cNvPr>
          <p:cNvSpPr txBox="1"/>
          <p:nvPr/>
        </p:nvSpPr>
        <p:spPr>
          <a:xfrm>
            <a:off x="7273255" y="78729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481CB7-7270-554A-A43D-CD1574B56756}"/>
              </a:ext>
            </a:extLst>
          </p:cNvPr>
          <p:cNvCxnSpPr>
            <a:cxnSpLocks/>
            <a:stCxn id="46" idx="1"/>
            <a:endCxn id="48" idx="3"/>
          </p:cNvCxnSpPr>
          <p:nvPr/>
        </p:nvCxnSpPr>
        <p:spPr>
          <a:xfrm flipH="1">
            <a:off x="7229973" y="302719"/>
            <a:ext cx="768836" cy="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C5C667-A0B8-3043-BBBE-138BA85F17B4}"/>
              </a:ext>
            </a:extLst>
          </p:cNvPr>
          <p:cNvSpPr txBox="1"/>
          <p:nvPr/>
        </p:nvSpPr>
        <p:spPr>
          <a:xfrm>
            <a:off x="5687008" y="3990477"/>
            <a:ext cx="1075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Generate Sign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0A01C67-00C2-824A-9F15-D1563CBB080E}"/>
              </a:ext>
            </a:extLst>
          </p:cNvPr>
          <p:cNvCxnSpPr>
            <a:cxnSpLocks/>
          </p:cNvCxnSpPr>
          <p:nvPr/>
        </p:nvCxnSpPr>
        <p:spPr>
          <a:xfrm>
            <a:off x="5858170" y="4267476"/>
            <a:ext cx="77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102AADB9-5369-0A41-8B59-3A0D13230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6533" y="1093099"/>
            <a:ext cx="295894" cy="34338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A6DB37-D755-6F4E-94E3-5D3F46D743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5289" y="2860550"/>
            <a:ext cx="295894" cy="34338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D457AFF-4887-554B-B70F-270305BDF0EB}"/>
              </a:ext>
            </a:extLst>
          </p:cNvPr>
          <p:cNvSpPr txBox="1"/>
          <p:nvPr/>
        </p:nvSpPr>
        <p:spPr>
          <a:xfrm>
            <a:off x="4425484" y="1406230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173BBD5-A9EF-FC4F-B836-4867E1C3A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0988" y="3972883"/>
            <a:ext cx="295894" cy="3433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83DF493-6FC4-8147-A139-F7DBB7E12084}"/>
              </a:ext>
            </a:extLst>
          </p:cNvPr>
          <p:cNvSpPr txBox="1"/>
          <p:nvPr/>
        </p:nvSpPr>
        <p:spPr>
          <a:xfrm>
            <a:off x="5122222" y="4277139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12464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highlight>
                  <a:srgbClr val="FFFF00"/>
                </a:highlight>
              </a:rPr>
              <a:t>⓪</a:t>
            </a:r>
            <a:r>
              <a:rPr lang="en-US" altLang="ja-JP" sz="1200" b="1" dirty="0">
                <a:highlight>
                  <a:srgbClr val="FFFF00"/>
                </a:highlight>
              </a:rPr>
              <a:t> </a:t>
            </a:r>
            <a:r>
              <a:rPr lang="ja-JP" altLang="en-US" sz="1200" b="1">
                <a:highlight>
                  <a:srgbClr val="FFFF00"/>
                </a:highlight>
              </a:rPr>
              <a:t>認証要求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F5260-C066-394D-B183-950B817A7BAB}"/>
              </a:ext>
            </a:extLst>
          </p:cNvPr>
          <p:cNvSpPr txBox="1"/>
          <p:nvPr/>
        </p:nvSpPr>
        <p:spPr>
          <a:xfrm>
            <a:off x="2041000" y="1105490"/>
            <a:ext cx="270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①Challenge</a:t>
            </a:r>
            <a:r>
              <a:rPr lang="ja-JP" altLang="en-US" sz="1200" b="1">
                <a:highlight>
                  <a:srgbClr val="FFFF00"/>
                </a:highlight>
              </a:rPr>
              <a:t>と登録済み</a:t>
            </a:r>
            <a:r>
              <a:rPr lang="en-US" altLang="ja-JP" sz="1200" b="1" dirty="0">
                <a:highlight>
                  <a:srgbClr val="FFFF00"/>
                </a:highlight>
              </a:rPr>
              <a:t>Attested</a:t>
            </a:r>
          </a:p>
          <a:p>
            <a:r>
              <a:rPr lang="ja-JP" altLang="en-US" sz="1200" b="1">
                <a:highlight>
                  <a:srgbClr val="FFFF00"/>
                </a:highlight>
              </a:rPr>
              <a:t>　 </a:t>
            </a:r>
            <a:r>
              <a:rPr lang="en-US" altLang="ja-JP" sz="1200" b="1" dirty="0">
                <a:highlight>
                  <a:srgbClr val="FFFF00"/>
                </a:highlight>
              </a:rPr>
              <a:t>Credential Public Key</a:t>
            </a:r>
            <a:r>
              <a:rPr lang="ja-JP" altLang="en-US" sz="1200" b="1">
                <a:highlight>
                  <a:srgbClr val="FFFF00"/>
                </a:highlight>
              </a:rPr>
              <a:t>の</a:t>
            </a:r>
            <a:r>
              <a:rPr lang="en-US" altLang="ja-JP" sz="1200" b="1" dirty="0">
                <a:highlight>
                  <a:srgbClr val="FFFF00"/>
                </a:highlight>
              </a:rPr>
              <a:t>ID</a:t>
            </a:r>
            <a:r>
              <a:rPr lang="ja-JP" altLang="en-US" sz="1200" b="1">
                <a:highlight>
                  <a:srgbClr val="FFFF00"/>
                </a:highlight>
              </a:rPr>
              <a:t>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1992474" y="2924051"/>
            <a:ext cx="2709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③Challenge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への署名生成要求の送付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50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AuthenticatorAssertionResponse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2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②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PublicKeyCredentialRequestOption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生成、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認証器へ署名要求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728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⑤ </a:t>
            </a:r>
            <a:r>
              <a:rPr lang="en-US" sz="1200" b="1" dirty="0" err="1">
                <a:solidFill>
                  <a:schemeClr val="bg2">
                    <a:lumMod val="90000"/>
                  </a:schemeClr>
                </a:solidFill>
              </a:rPr>
              <a:t>authenticatorData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, signature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19" y="3916345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369225" y="4222113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809" y="239737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452" y="-51484"/>
            <a:ext cx="342327" cy="3423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ACAF88-AF0F-0743-8741-67C161614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094" y="3980683"/>
            <a:ext cx="491002" cy="49100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33C992D-FCAD-7243-8B74-3BC30551148E}"/>
              </a:ext>
            </a:extLst>
          </p:cNvPr>
          <p:cNvSpPr txBox="1"/>
          <p:nvPr/>
        </p:nvSpPr>
        <p:spPr>
          <a:xfrm>
            <a:off x="6586324" y="4411783"/>
            <a:ext cx="758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Challenge</a:t>
            </a:r>
          </a:p>
          <a:p>
            <a:pPr algn="ctr"/>
            <a:r>
              <a:rPr lang="ja-JP" altLang="en-US" sz="1100" b="1"/>
              <a:t>への署名</a:t>
            </a:r>
            <a:endParaRPr lang="en-US" altLang="ja-JP" sz="11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34F987-D1B8-CD47-B480-955B7BC95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0728" y="2884149"/>
            <a:ext cx="491002" cy="49100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29C9F1-828F-544F-AB79-81AFB5366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487" y="1196092"/>
            <a:ext cx="491002" cy="49100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16785C4-7549-1B48-8AD4-9F46C8A39DBE}"/>
              </a:ext>
            </a:extLst>
          </p:cNvPr>
          <p:cNvSpPr txBox="1"/>
          <p:nvPr/>
        </p:nvSpPr>
        <p:spPr>
          <a:xfrm>
            <a:off x="7888314" y="335136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Public key</a:t>
            </a:r>
            <a:endParaRPr lang="en-JP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402A85-FF8F-9D42-8A5D-8C825C133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8971" y="61707"/>
            <a:ext cx="491002" cy="491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536554" y="-842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4F0EE1-9CD1-E542-B8BC-3E2A1B5A7661}"/>
              </a:ext>
            </a:extLst>
          </p:cNvPr>
          <p:cNvSpPr txBox="1"/>
          <p:nvPr/>
        </p:nvSpPr>
        <p:spPr>
          <a:xfrm>
            <a:off x="7273255" y="78729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481CB7-7270-554A-A43D-CD1574B56756}"/>
              </a:ext>
            </a:extLst>
          </p:cNvPr>
          <p:cNvCxnSpPr>
            <a:cxnSpLocks/>
            <a:stCxn id="46" idx="1"/>
            <a:endCxn id="48" idx="3"/>
          </p:cNvCxnSpPr>
          <p:nvPr/>
        </p:nvCxnSpPr>
        <p:spPr>
          <a:xfrm flipH="1">
            <a:off x="7229973" y="302719"/>
            <a:ext cx="768836" cy="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C5C667-A0B8-3043-BBBE-138BA85F17B4}"/>
              </a:ext>
            </a:extLst>
          </p:cNvPr>
          <p:cNvSpPr txBox="1"/>
          <p:nvPr/>
        </p:nvSpPr>
        <p:spPr>
          <a:xfrm>
            <a:off x="5687008" y="3990477"/>
            <a:ext cx="1075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Generate Sign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0A01C67-00C2-824A-9F15-D1563CBB080E}"/>
              </a:ext>
            </a:extLst>
          </p:cNvPr>
          <p:cNvCxnSpPr>
            <a:cxnSpLocks/>
          </p:cNvCxnSpPr>
          <p:nvPr/>
        </p:nvCxnSpPr>
        <p:spPr>
          <a:xfrm>
            <a:off x="5858170" y="4267476"/>
            <a:ext cx="77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102AADB9-5369-0A41-8B59-3A0D13230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6533" y="1093099"/>
            <a:ext cx="295894" cy="34338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A6DB37-D755-6F4E-94E3-5D3F46D743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5289" y="2860550"/>
            <a:ext cx="295894" cy="34338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D457AFF-4887-554B-B70F-270305BDF0EB}"/>
              </a:ext>
            </a:extLst>
          </p:cNvPr>
          <p:cNvSpPr txBox="1"/>
          <p:nvPr/>
        </p:nvSpPr>
        <p:spPr>
          <a:xfrm>
            <a:off x="4425484" y="1406230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173BBD5-A9EF-FC4F-B836-4867E1C3A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0988" y="3972883"/>
            <a:ext cx="295894" cy="3433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83DF493-6FC4-8147-A139-F7DBB7E12084}"/>
              </a:ext>
            </a:extLst>
          </p:cNvPr>
          <p:cNvSpPr txBox="1"/>
          <p:nvPr/>
        </p:nvSpPr>
        <p:spPr>
          <a:xfrm>
            <a:off x="5122222" y="4277139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5F26C1-CDA5-8947-AFC9-258419C86D3F}"/>
              </a:ext>
            </a:extLst>
          </p:cNvPr>
          <p:cNvSpPr txBox="1"/>
          <p:nvPr/>
        </p:nvSpPr>
        <p:spPr>
          <a:xfrm>
            <a:off x="7109076" y="4046307"/>
            <a:ext cx="336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④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(PIN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や指紋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、</a:t>
            </a:r>
            <a:b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Challenge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Private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で署名付与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(Assertion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の生成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49EB2F-BF61-9847-82A7-63CF340E92C6}"/>
              </a:ext>
            </a:extLst>
          </p:cNvPr>
          <p:cNvSpPr txBox="1"/>
          <p:nvPr/>
        </p:nvSpPr>
        <p:spPr>
          <a:xfrm>
            <a:off x="8568422" y="162192"/>
            <a:ext cx="190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登録済み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Public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で署名検証</a:t>
            </a:r>
            <a:endParaRPr lang="en-JP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(Assertion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7360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⓪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認証要求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F5260-C066-394D-B183-950B817A7BAB}"/>
              </a:ext>
            </a:extLst>
          </p:cNvPr>
          <p:cNvSpPr txBox="1"/>
          <p:nvPr/>
        </p:nvSpPr>
        <p:spPr>
          <a:xfrm>
            <a:off x="2041000" y="1105490"/>
            <a:ext cx="270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①Challenge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と登録済み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Attested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Public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ID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1992474" y="2924051"/>
            <a:ext cx="2709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③Challenge</a:t>
            </a:r>
            <a:r>
              <a:rPr lang="ja-JP" altLang="en-US" sz="1200" b="1">
                <a:highlight>
                  <a:srgbClr val="FFFF00"/>
                </a:highlight>
              </a:rPr>
              <a:t>への署名生成要求の送付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50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AuthenticatorAssertionResponse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2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② </a:t>
            </a:r>
            <a:r>
              <a:rPr lang="en-US" altLang="ja-JP" sz="1200" b="1" dirty="0" err="1">
                <a:highlight>
                  <a:srgbClr val="FFFF00"/>
                </a:highlight>
              </a:rPr>
              <a:t>PublicKeyCredentialRequestOption</a:t>
            </a:r>
            <a:r>
              <a:rPr lang="ja-JP" altLang="en-US" sz="1200" b="1">
                <a:highlight>
                  <a:srgbClr val="FFFF00"/>
                </a:highlight>
              </a:rPr>
              <a:t>生成、</a:t>
            </a:r>
            <a:endParaRPr lang="en-US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 認証器へ署名要求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728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⑤ </a:t>
            </a:r>
            <a:r>
              <a:rPr lang="en-US" sz="1200" b="1" dirty="0" err="1">
                <a:solidFill>
                  <a:schemeClr val="bg2">
                    <a:lumMod val="90000"/>
                  </a:schemeClr>
                </a:solidFill>
              </a:rPr>
              <a:t>authenticatorData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, signature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19" y="3916345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369225" y="4222113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809" y="239737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452" y="-51484"/>
            <a:ext cx="342327" cy="3423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ACAF88-AF0F-0743-8741-67C161614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094" y="3980683"/>
            <a:ext cx="491002" cy="49100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33C992D-FCAD-7243-8B74-3BC30551148E}"/>
              </a:ext>
            </a:extLst>
          </p:cNvPr>
          <p:cNvSpPr txBox="1"/>
          <p:nvPr/>
        </p:nvSpPr>
        <p:spPr>
          <a:xfrm>
            <a:off x="6586324" y="4411783"/>
            <a:ext cx="758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Challenge</a:t>
            </a:r>
          </a:p>
          <a:p>
            <a:pPr algn="ctr"/>
            <a:r>
              <a:rPr lang="ja-JP" altLang="en-US" sz="1100" b="1"/>
              <a:t>への署名</a:t>
            </a:r>
            <a:endParaRPr lang="en-US" altLang="ja-JP" sz="11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34F987-D1B8-CD47-B480-955B7BC95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0728" y="2884149"/>
            <a:ext cx="491002" cy="49100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29C9F1-828F-544F-AB79-81AFB5366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487" y="1196092"/>
            <a:ext cx="491002" cy="49100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16785C4-7549-1B48-8AD4-9F46C8A39DBE}"/>
              </a:ext>
            </a:extLst>
          </p:cNvPr>
          <p:cNvSpPr txBox="1"/>
          <p:nvPr/>
        </p:nvSpPr>
        <p:spPr>
          <a:xfrm>
            <a:off x="7888314" y="335136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Public key</a:t>
            </a:r>
            <a:endParaRPr lang="en-JP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402A85-FF8F-9D42-8A5D-8C825C133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8971" y="61707"/>
            <a:ext cx="491002" cy="491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536554" y="-842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4F0EE1-9CD1-E542-B8BC-3E2A1B5A7661}"/>
              </a:ext>
            </a:extLst>
          </p:cNvPr>
          <p:cNvSpPr txBox="1"/>
          <p:nvPr/>
        </p:nvSpPr>
        <p:spPr>
          <a:xfrm>
            <a:off x="7273255" y="78729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481CB7-7270-554A-A43D-CD1574B56756}"/>
              </a:ext>
            </a:extLst>
          </p:cNvPr>
          <p:cNvCxnSpPr>
            <a:cxnSpLocks/>
            <a:stCxn id="46" idx="1"/>
            <a:endCxn id="48" idx="3"/>
          </p:cNvCxnSpPr>
          <p:nvPr/>
        </p:nvCxnSpPr>
        <p:spPr>
          <a:xfrm flipH="1">
            <a:off x="7229973" y="302719"/>
            <a:ext cx="768836" cy="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C5C667-A0B8-3043-BBBE-138BA85F17B4}"/>
              </a:ext>
            </a:extLst>
          </p:cNvPr>
          <p:cNvSpPr txBox="1"/>
          <p:nvPr/>
        </p:nvSpPr>
        <p:spPr>
          <a:xfrm>
            <a:off x="5687008" y="3990477"/>
            <a:ext cx="1075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Generate Sign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0A01C67-00C2-824A-9F15-D1563CBB080E}"/>
              </a:ext>
            </a:extLst>
          </p:cNvPr>
          <p:cNvCxnSpPr>
            <a:cxnSpLocks/>
          </p:cNvCxnSpPr>
          <p:nvPr/>
        </p:nvCxnSpPr>
        <p:spPr>
          <a:xfrm>
            <a:off x="5858170" y="4267476"/>
            <a:ext cx="77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102AADB9-5369-0A41-8B59-3A0D13230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6533" y="1093099"/>
            <a:ext cx="295894" cy="34338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A6DB37-D755-6F4E-94E3-5D3F46D743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5289" y="2860550"/>
            <a:ext cx="295894" cy="34338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D457AFF-4887-554B-B70F-270305BDF0EB}"/>
              </a:ext>
            </a:extLst>
          </p:cNvPr>
          <p:cNvSpPr txBox="1"/>
          <p:nvPr/>
        </p:nvSpPr>
        <p:spPr>
          <a:xfrm>
            <a:off x="4425484" y="1406230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173BBD5-A9EF-FC4F-B836-4867E1C3A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0988" y="3972883"/>
            <a:ext cx="295894" cy="3433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83DF493-6FC4-8147-A139-F7DBB7E12084}"/>
              </a:ext>
            </a:extLst>
          </p:cNvPr>
          <p:cNvSpPr txBox="1"/>
          <p:nvPr/>
        </p:nvSpPr>
        <p:spPr>
          <a:xfrm>
            <a:off x="5122222" y="4277139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5BD4FD-A261-BD43-9112-02C993F28F68}"/>
              </a:ext>
            </a:extLst>
          </p:cNvPr>
          <p:cNvSpPr txBox="1"/>
          <p:nvPr/>
        </p:nvSpPr>
        <p:spPr>
          <a:xfrm>
            <a:off x="7109076" y="4046307"/>
            <a:ext cx="336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④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(PIN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や指紋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、</a:t>
            </a:r>
            <a:b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Challenge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Private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で署名付与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(Assertion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の生成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5D5604-ED3C-CE48-AF1B-53F9AB0BBE15}"/>
              </a:ext>
            </a:extLst>
          </p:cNvPr>
          <p:cNvSpPr txBox="1"/>
          <p:nvPr/>
        </p:nvSpPr>
        <p:spPr>
          <a:xfrm>
            <a:off x="8568422" y="162192"/>
            <a:ext cx="190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登録済み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Public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で署名検証</a:t>
            </a:r>
            <a:endParaRPr lang="en-JP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(Assertion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5517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3F5260-C066-394D-B183-950B817A7BAB}"/>
              </a:ext>
            </a:extLst>
          </p:cNvPr>
          <p:cNvSpPr txBox="1"/>
          <p:nvPr/>
        </p:nvSpPr>
        <p:spPr>
          <a:xfrm>
            <a:off x="2041000" y="1105490"/>
            <a:ext cx="270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①Challenge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と登録済み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Attested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Public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ID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1992474" y="2924051"/>
            <a:ext cx="2709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③Challenge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への署名生成要求の送付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50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AuthenticatorAssertionResponse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2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②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PublicKeyCredentialRequestOption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生成、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認証器へ署名要求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728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highlight>
                  <a:srgbClr val="FFFF00"/>
                </a:highlight>
              </a:rPr>
              <a:t>⑤ </a:t>
            </a:r>
            <a:r>
              <a:rPr lang="en-US" sz="1200" b="1" dirty="0" err="1">
                <a:highlight>
                  <a:srgbClr val="FFFF00"/>
                </a:highlight>
              </a:rPr>
              <a:t>authenticatorData</a:t>
            </a:r>
            <a:r>
              <a:rPr lang="en-US" sz="1200" b="1" dirty="0">
                <a:highlight>
                  <a:srgbClr val="FFFF00"/>
                </a:highlight>
              </a:rPr>
              <a:t>, signature</a:t>
            </a:r>
            <a:r>
              <a:rPr lang="ja-JP" altLang="en-US" sz="1200" b="1">
                <a:highlight>
                  <a:srgbClr val="FFFF00"/>
                </a:highlight>
              </a:rPr>
              <a:t>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19" y="3916345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369225" y="4222113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809" y="239737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452" y="-51484"/>
            <a:ext cx="342327" cy="3423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ACAF88-AF0F-0743-8741-67C161614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094" y="3980683"/>
            <a:ext cx="491002" cy="49100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33C992D-FCAD-7243-8B74-3BC30551148E}"/>
              </a:ext>
            </a:extLst>
          </p:cNvPr>
          <p:cNvSpPr txBox="1"/>
          <p:nvPr/>
        </p:nvSpPr>
        <p:spPr>
          <a:xfrm>
            <a:off x="6586324" y="4411783"/>
            <a:ext cx="758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Challenge</a:t>
            </a:r>
          </a:p>
          <a:p>
            <a:pPr algn="ctr"/>
            <a:r>
              <a:rPr lang="ja-JP" altLang="en-US" sz="1100" b="1"/>
              <a:t>への署名</a:t>
            </a:r>
            <a:endParaRPr lang="en-US" altLang="ja-JP" sz="11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34F987-D1B8-CD47-B480-955B7BC95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0728" y="2884149"/>
            <a:ext cx="491002" cy="49100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29C9F1-828F-544F-AB79-81AFB5366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487" y="1196092"/>
            <a:ext cx="491002" cy="49100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16785C4-7549-1B48-8AD4-9F46C8A39DBE}"/>
              </a:ext>
            </a:extLst>
          </p:cNvPr>
          <p:cNvSpPr txBox="1"/>
          <p:nvPr/>
        </p:nvSpPr>
        <p:spPr>
          <a:xfrm>
            <a:off x="7888314" y="335136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Public key</a:t>
            </a:r>
            <a:endParaRPr lang="en-JP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402A85-FF8F-9D42-8A5D-8C825C133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8971" y="61707"/>
            <a:ext cx="491002" cy="491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536554" y="-842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4F0EE1-9CD1-E542-B8BC-3E2A1B5A7661}"/>
              </a:ext>
            </a:extLst>
          </p:cNvPr>
          <p:cNvSpPr txBox="1"/>
          <p:nvPr/>
        </p:nvSpPr>
        <p:spPr>
          <a:xfrm>
            <a:off x="7273255" y="78729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481CB7-7270-554A-A43D-CD1574B56756}"/>
              </a:ext>
            </a:extLst>
          </p:cNvPr>
          <p:cNvCxnSpPr>
            <a:cxnSpLocks/>
            <a:stCxn id="46" idx="1"/>
            <a:endCxn id="48" idx="3"/>
          </p:cNvCxnSpPr>
          <p:nvPr/>
        </p:nvCxnSpPr>
        <p:spPr>
          <a:xfrm flipH="1">
            <a:off x="7229973" y="302719"/>
            <a:ext cx="768836" cy="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C5C667-A0B8-3043-BBBE-138BA85F17B4}"/>
              </a:ext>
            </a:extLst>
          </p:cNvPr>
          <p:cNvSpPr txBox="1"/>
          <p:nvPr/>
        </p:nvSpPr>
        <p:spPr>
          <a:xfrm>
            <a:off x="5687008" y="3990477"/>
            <a:ext cx="1075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Generate Sign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0A01C67-00C2-824A-9F15-D1563CBB080E}"/>
              </a:ext>
            </a:extLst>
          </p:cNvPr>
          <p:cNvCxnSpPr>
            <a:cxnSpLocks/>
          </p:cNvCxnSpPr>
          <p:nvPr/>
        </p:nvCxnSpPr>
        <p:spPr>
          <a:xfrm>
            <a:off x="5858170" y="4267476"/>
            <a:ext cx="77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102AADB9-5369-0A41-8B59-3A0D13230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6533" y="1093099"/>
            <a:ext cx="295894" cy="34338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A6DB37-D755-6F4E-94E3-5D3F46D743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5289" y="2860550"/>
            <a:ext cx="295894" cy="34338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D457AFF-4887-554B-B70F-270305BDF0EB}"/>
              </a:ext>
            </a:extLst>
          </p:cNvPr>
          <p:cNvSpPr txBox="1"/>
          <p:nvPr/>
        </p:nvSpPr>
        <p:spPr>
          <a:xfrm>
            <a:off x="4425484" y="1406230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173BBD5-A9EF-FC4F-B836-4867E1C3A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0988" y="3972883"/>
            <a:ext cx="295894" cy="3433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83DF493-6FC4-8147-A139-F7DBB7E12084}"/>
              </a:ext>
            </a:extLst>
          </p:cNvPr>
          <p:cNvSpPr txBox="1"/>
          <p:nvPr/>
        </p:nvSpPr>
        <p:spPr>
          <a:xfrm>
            <a:off x="5122222" y="4277139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2F3C04-73E2-314F-95D2-224D905A5328}"/>
              </a:ext>
            </a:extLst>
          </p:cNvPr>
          <p:cNvSpPr txBox="1"/>
          <p:nvPr/>
        </p:nvSpPr>
        <p:spPr>
          <a:xfrm>
            <a:off x="7109076" y="4046307"/>
            <a:ext cx="336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④</a:t>
            </a:r>
            <a:r>
              <a:rPr lang="en-US" sz="1200" b="1" dirty="0">
                <a:highlight>
                  <a:srgbClr val="FFFF00"/>
                </a:highlight>
              </a:rPr>
              <a:t> </a:t>
            </a:r>
            <a:r>
              <a:rPr lang="ja-JP" altLang="en-US" sz="1200" b="1">
                <a:highlight>
                  <a:srgbClr val="FFFF00"/>
                </a:highlight>
              </a:rPr>
              <a:t>要求ユーザのローカル認証</a:t>
            </a:r>
            <a:r>
              <a:rPr lang="en-US" altLang="ja-JP" sz="1200" b="1" dirty="0">
                <a:highlight>
                  <a:srgbClr val="FFFF00"/>
                </a:highlight>
              </a:rPr>
              <a:t>(PIN</a:t>
            </a:r>
            <a:r>
              <a:rPr lang="ja-JP" altLang="en-US" sz="1200" b="1">
                <a:highlight>
                  <a:srgbClr val="FFFF00"/>
                </a:highlight>
              </a:rPr>
              <a:t>や指紋</a:t>
            </a:r>
            <a:r>
              <a:rPr lang="en-US" altLang="ja-JP" sz="1200" b="1" dirty="0">
                <a:highlight>
                  <a:srgbClr val="FFFF00"/>
                </a:highlight>
              </a:rPr>
              <a:t>)</a:t>
            </a:r>
            <a:r>
              <a:rPr lang="ja-JP" altLang="en-US" sz="1200" b="1">
                <a:highlight>
                  <a:srgbClr val="FFFF00"/>
                </a:highlight>
              </a:rPr>
              <a:t>、</a:t>
            </a:r>
            <a:br>
              <a:rPr lang="en-US" altLang="ja-JP" sz="1200" b="1" dirty="0">
                <a:highlight>
                  <a:srgbClr val="FFFF00"/>
                </a:highlight>
              </a:rPr>
            </a:br>
            <a:r>
              <a:rPr lang="ja-JP" altLang="en-US" sz="1200" b="1">
                <a:highlight>
                  <a:srgbClr val="FFFF00"/>
                </a:highlight>
              </a:rPr>
              <a:t>　  </a:t>
            </a:r>
            <a:r>
              <a:rPr lang="en-US" altLang="ja-JP" sz="1200" b="1" dirty="0">
                <a:highlight>
                  <a:srgbClr val="FFFF00"/>
                </a:highlight>
              </a:rPr>
              <a:t>Challenge</a:t>
            </a:r>
            <a:r>
              <a:rPr lang="ja-JP" altLang="en-US" sz="1200" b="1">
                <a:highlight>
                  <a:srgbClr val="FFFF00"/>
                </a:highlight>
              </a:rPr>
              <a:t>へ</a:t>
            </a:r>
            <a:r>
              <a:rPr lang="en-US" altLang="ja-JP" sz="1200" b="1" dirty="0">
                <a:highlight>
                  <a:srgbClr val="FFFF00"/>
                </a:highlight>
              </a:rPr>
              <a:t>Credential Private Key</a:t>
            </a:r>
            <a:r>
              <a:rPr lang="ja-JP" altLang="en-US" sz="1200" b="1">
                <a:highlight>
                  <a:srgbClr val="FFFF00"/>
                </a:highlight>
              </a:rPr>
              <a:t>で署名付与</a:t>
            </a:r>
            <a:endParaRPr lang="en-US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 </a:t>
            </a:r>
            <a:r>
              <a:rPr lang="en-US" altLang="ja-JP" sz="1200" b="1" dirty="0">
                <a:highlight>
                  <a:srgbClr val="FFFF00"/>
                </a:highlight>
              </a:rPr>
              <a:t>(Assertion</a:t>
            </a:r>
            <a:r>
              <a:rPr lang="ja-JP" altLang="en-US" sz="1200" b="1">
                <a:highlight>
                  <a:srgbClr val="FFFF00"/>
                </a:highlight>
              </a:rPr>
              <a:t>の生成</a:t>
            </a:r>
            <a:r>
              <a:rPr lang="en-US" altLang="ja-JP" sz="1200" b="1" dirty="0">
                <a:highlight>
                  <a:srgbClr val="FFFF00"/>
                </a:highlight>
              </a:rPr>
              <a:t>)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77467D6-B2E5-F542-AD1E-0C3E0EE56F4F}"/>
              </a:ext>
            </a:extLst>
          </p:cNvPr>
          <p:cNvSpPr txBox="1"/>
          <p:nvPr/>
        </p:nvSpPr>
        <p:spPr>
          <a:xfrm>
            <a:off x="8568422" y="162192"/>
            <a:ext cx="190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登録済み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Public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で署名検証</a:t>
            </a:r>
            <a:endParaRPr lang="en-JP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(Assertion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A9A84C2-D2DF-B447-BC65-21E7ED798C17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⓪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認証要求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4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390" y="2865616"/>
            <a:ext cx="457200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0EE3E81-71DC-604F-9DC6-62CD1816C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474" y="2196038"/>
            <a:ext cx="34639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ID=Bob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,　</a:t>
            </a:r>
          </a:p>
          <a:p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パスワード=</a:t>
            </a: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9trmCUkC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863" y="143376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166" y="3806627"/>
            <a:ext cx="280275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とパスワードを入力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4B790A3B-E0D7-4B45-8A25-CA5C88EE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20" y="1524279"/>
            <a:ext cx="30099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とパスワードをサーバに送信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16807A75-432A-2B4A-8FD8-D5982D46A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912" y="2979117"/>
            <a:ext cx="3540389" cy="1756508"/>
          </a:xfrm>
          <a:prstGeom prst="rect">
            <a:avLst/>
          </a:prstGeom>
          <a:noFill/>
          <a:ln w="19050" cap="sq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③送られた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からパスワードファイルを検索して、候補となる利用者を特定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④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に対応するパスワードを取り出し、送られてきたパスワードと比較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17802B52-59F1-AD4A-9D1E-2D3CD9579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367" y="5289498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パスワード管理ファイル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5715C643-C9D5-0F4A-B662-87357950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320" y="1742184"/>
            <a:ext cx="3642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全利用者のパスワードを管理</a:t>
            </a:r>
          </a:p>
        </p:txBody>
      </p:sp>
      <p:graphicFrame>
        <p:nvGraphicFramePr>
          <p:cNvPr id="12" name="表 2">
            <a:extLst>
              <a:ext uri="{FF2B5EF4-FFF2-40B4-BE49-F238E27FC236}">
                <a16:creationId xmlns:a16="http://schemas.microsoft.com/office/drawing/2014/main" id="{44C7EF39-D575-3046-907A-C369DC5E9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31720"/>
              </p:ext>
            </p:extLst>
          </p:nvPr>
        </p:nvGraphicFramePr>
        <p:xfrm>
          <a:off x="8045297" y="3787576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パスワード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XqT1e0wt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9trmCUkC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cwnoMt4v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79" y="1739329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103" y="2090103"/>
            <a:ext cx="1472018" cy="17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65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3F5260-C066-394D-B183-950B817A7BAB}"/>
              </a:ext>
            </a:extLst>
          </p:cNvPr>
          <p:cNvSpPr txBox="1"/>
          <p:nvPr/>
        </p:nvSpPr>
        <p:spPr>
          <a:xfrm>
            <a:off x="2041000" y="1105490"/>
            <a:ext cx="270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①Challenge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と登録済み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Attested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Public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ID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1992474" y="2924051"/>
            <a:ext cx="2709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③Challenge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への署名生成要求の送付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50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⑦ AuthenticatorAssertionResponse</a:t>
            </a:r>
          </a:p>
          <a:p>
            <a:r>
              <a:rPr lang="ja-JP" altLang="en-US" sz="1200" b="1">
                <a:highlight>
                  <a:srgbClr val="FFFF00"/>
                </a:highlight>
              </a:rPr>
              <a:t>　  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2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②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PublicKeyCredentialRequestOption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生成、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認証器へ署名要求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728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⑤ </a:t>
            </a:r>
            <a:r>
              <a:rPr lang="en-US" sz="1200" b="1" dirty="0" err="1">
                <a:solidFill>
                  <a:schemeClr val="bg2">
                    <a:lumMod val="90000"/>
                  </a:schemeClr>
                </a:solidFill>
              </a:rPr>
              <a:t>authenticatorData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, signature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⑥ RP</a:t>
            </a:r>
            <a:r>
              <a:rPr lang="ja-JP" altLang="en-US" sz="1200" b="1">
                <a:highlight>
                  <a:srgbClr val="FFFF00"/>
                </a:highlight>
              </a:rPr>
              <a:t>への応答の生成</a:t>
            </a:r>
            <a:endParaRPr lang="en-JP" sz="1200" b="1" dirty="0">
              <a:highlight>
                <a:srgbClr val="FFFF00"/>
              </a:highlight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19" y="3916345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369225" y="4222113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6162302-A3B6-5041-9523-E359CB3F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809" y="239737"/>
            <a:ext cx="539141" cy="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30818F-769D-5947-BEBC-9365317D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452" y="-51484"/>
            <a:ext cx="342327" cy="3423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ACAF88-AF0F-0743-8741-67C161614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094" y="3980683"/>
            <a:ext cx="491002" cy="49100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33C992D-FCAD-7243-8B74-3BC30551148E}"/>
              </a:ext>
            </a:extLst>
          </p:cNvPr>
          <p:cNvSpPr txBox="1"/>
          <p:nvPr/>
        </p:nvSpPr>
        <p:spPr>
          <a:xfrm>
            <a:off x="6586324" y="4411783"/>
            <a:ext cx="758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Challenge</a:t>
            </a:r>
          </a:p>
          <a:p>
            <a:pPr algn="ctr"/>
            <a:r>
              <a:rPr lang="ja-JP" altLang="en-US" sz="1100" b="1"/>
              <a:t>への署名</a:t>
            </a:r>
            <a:endParaRPr lang="en-US" altLang="ja-JP" sz="11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34F987-D1B8-CD47-B480-955B7BC95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0728" y="2884149"/>
            <a:ext cx="491002" cy="49100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29C9F1-828F-544F-AB79-81AFB5366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487" y="1196092"/>
            <a:ext cx="491002" cy="49100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16785C4-7549-1B48-8AD4-9F46C8A39DBE}"/>
              </a:ext>
            </a:extLst>
          </p:cNvPr>
          <p:cNvSpPr txBox="1"/>
          <p:nvPr/>
        </p:nvSpPr>
        <p:spPr>
          <a:xfrm>
            <a:off x="7888314" y="335136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Public key</a:t>
            </a:r>
            <a:endParaRPr lang="en-JP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402A85-FF8F-9D42-8A5D-8C825C133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8971" y="61707"/>
            <a:ext cx="491002" cy="491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536554" y="-842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4F0EE1-9CD1-E542-B8BC-3E2A1B5A7661}"/>
              </a:ext>
            </a:extLst>
          </p:cNvPr>
          <p:cNvSpPr txBox="1"/>
          <p:nvPr/>
        </p:nvSpPr>
        <p:spPr>
          <a:xfrm>
            <a:off x="7273255" y="78729"/>
            <a:ext cx="705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Validate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481CB7-7270-554A-A43D-CD1574B56756}"/>
              </a:ext>
            </a:extLst>
          </p:cNvPr>
          <p:cNvCxnSpPr>
            <a:cxnSpLocks/>
            <a:stCxn id="46" idx="1"/>
            <a:endCxn id="48" idx="3"/>
          </p:cNvCxnSpPr>
          <p:nvPr/>
        </p:nvCxnSpPr>
        <p:spPr>
          <a:xfrm flipH="1">
            <a:off x="7229973" y="302719"/>
            <a:ext cx="768836" cy="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C5C667-A0B8-3043-BBBE-138BA85F17B4}"/>
              </a:ext>
            </a:extLst>
          </p:cNvPr>
          <p:cNvSpPr txBox="1"/>
          <p:nvPr/>
        </p:nvSpPr>
        <p:spPr>
          <a:xfrm>
            <a:off x="5687008" y="3990477"/>
            <a:ext cx="1075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Generate Sign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0A01C67-00C2-824A-9F15-D1563CBB080E}"/>
              </a:ext>
            </a:extLst>
          </p:cNvPr>
          <p:cNvCxnSpPr>
            <a:cxnSpLocks/>
          </p:cNvCxnSpPr>
          <p:nvPr/>
        </p:nvCxnSpPr>
        <p:spPr>
          <a:xfrm>
            <a:off x="5858170" y="4267476"/>
            <a:ext cx="77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102AADB9-5369-0A41-8B59-3A0D13230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6533" y="1093099"/>
            <a:ext cx="295894" cy="34338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A6DB37-D755-6F4E-94E3-5D3F46D743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5289" y="2860550"/>
            <a:ext cx="295894" cy="34338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D457AFF-4887-554B-B70F-270305BDF0EB}"/>
              </a:ext>
            </a:extLst>
          </p:cNvPr>
          <p:cNvSpPr txBox="1"/>
          <p:nvPr/>
        </p:nvSpPr>
        <p:spPr>
          <a:xfrm>
            <a:off x="4425484" y="1406230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173BBD5-A9EF-FC4F-B836-4867E1C3A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0988" y="3972883"/>
            <a:ext cx="295894" cy="3433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83DF493-6FC4-8147-A139-F7DBB7E12084}"/>
              </a:ext>
            </a:extLst>
          </p:cNvPr>
          <p:cNvSpPr txBox="1"/>
          <p:nvPr/>
        </p:nvSpPr>
        <p:spPr>
          <a:xfrm>
            <a:off x="5122222" y="4277139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b="1" dirty="0"/>
              <a:t>Challenge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B95F4-14EC-3541-9460-92A882D293E1}"/>
              </a:ext>
            </a:extLst>
          </p:cNvPr>
          <p:cNvSpPr txBox="1"/>
          <p:nvPr/>
        </p:nvSpPr>
        <p:spPr>
          <a:xfrm>
            <a:off x="7109076" y="4046307"/>
            <a:ext cx="336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④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(PIN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や指紋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、</a:t>
            </a:r>
            <a:b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Challenge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Private Key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で署名付与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(Assertion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の生成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780E03-B66D-6744-AD13-96F5C7DEB762}"/>
              </a:ext>
            </a:extLst>
          </p:cNvPr>
          <p:cNvSpPr txBox="1"/>
          <p:nvPr/>
        </p:nvSpPr>
        <p:spPr>
          <a:xfrm>
            <a:off x="8568422" y="162192"/>
            <a:ext cx="190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>
                <a:highlight>
                  <a:srgbClr val="FFFF00"/>
                </a:highlight>
              </a:rPr>
              <a:t>⑧</a:t>
            </a:r>
            <a:r>
              <a:rPr lang="en-US" altLang="ja-JP" sz="1200" b="1" dirty="0">
                <a:highlight>
                  <a:srgbClr val="FFFF00"/>
                </a:highlight>
              </a:rPr>
              <a:t> </a:t>
            </a:r>
            <a:r>
              <a:rPr lang="ja-JP" altLang="en-US" sz="1200" b="1">
                <a:highlight>
                  <a:srgbClr val="FFFF00"/>
                </a:highlight>
              </a:rPr>
              <a:t>登録済み</a:t>
            </a:r>
            <a:r>
              <a:rPr lang="en-US" altLang="ja-JP" sz="1200" b="1" dirty="0">
                <a:highlight>
                  <a:srgbClr val="FFFF00"/>
                </a:highlight>
              </a:rPr>
              <a:t>Credential</a:t>
            </a:r>
          </a:p>
          <a:p>
            <a:r>
              <a:rPr lang="ja-JP" altLang="en-US" sz="1200" b="1">
                <a:highlight>
                  <a:srgbClr val="FFFF00"/>
                </a:highlight>
              </a:rPr>
              <a:t>　 </a:t>
            </a:r>
            <a:r>
              <a:rPr lang="en-US" altLang="ja-JP" sz="1200" b="1" dirty="0">
                <a:highlight>
                  <a:srgbClr val="FFFF00"/>
                </a:highlight>
              </a:rPr>
              <a:t>Public Key</a:t>
            </a:r>
            <a:r>
              <a:rPr lang="ja-JP" altLang="en-US" sz="1200" b="1">
                <a:highlight>
                  <a:srgbClr val="FFFF00"/>
                </a:highlight>
              </a:rPr>
              <a:t>で署名検証</a:t>
            </a:r>
            <a:endParaRPr lang="en-JP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</a:t>
            </a:r>
            <a:r>
              <a:rPr lang="en-US" altLang="ja-JP" sz="1200" b="1" dirty="0">
                <a:highlight>
                  <a:srgbClr val="FFFF00"/>
                </a:highlight>
              </a:rPr>
              <a:t>(Assertion</a:t>
            </a:r>
            <a:r>
              <a:rPr lang="ja-JP" altLang="en-US" sz="1200" b="1">
                <a:highlight>
                  <a:srgbClr val="FFFF00"/>
                </a:highlight>
              </a:rPr>
              <a:t>の検証</a:t>
            </a:r>
            <a:r>
              <a:rPr lang="en-US" altLang="ja-JP" sz="1200" b="1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B0A1F6-3FBF-AA46-BF9E-E1BF857DA7AC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⓪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認証要求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2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A1BD54-C177-B548-AFD2-3C2E4D34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971" y="1642931"/>
            <a:ext cx="1680919" cy="1814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CFE97-8840-9647-B260-F63D75E0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67" y="1707798"/>
            <a:ext cx="1871546" cy="1871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B53E98-8CB6-6D42-A861-B64E4FE84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54" y="1707798"/>
            <a:ext cx="1427356" cy="1867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0780B-A9E1-CB44-86A5-856E654864E5}"/>
              </a:ext>
            </a:extLst>
          </p:cNvPr>
          <p:cNvSpPr txBox="1"/>
          <p:nvPr/>
        </p:nvSpPr>
        <p:spPr>
          <a:xfrm>
            <a:off x="988769" y="37022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本人しか知らない</a:t>
            </a:r>
            <a:endParaRPr lang="en-JP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15666-FA52-0D41-BC91-378658D656A3}"/>
              </a:ext>
            </a:extLst>
          </p:cNvPr>
          <p:cNvSpPr txBox="1"/>
          <p:nvPr/>
        </p:nvSpPr>
        <p:spPr>
          <a:xfrm>
            <a:off x="4124461" y="370220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本人しか持ってない</a:t>
            </a:r>
            <a:endParaRPr lang="en-US" altLang="ja-JP" dirty="0"/>
          </a:p>
          <a:p>
            <a:pPr algn="ctr"/>
            <a:r>
              <a:rPr lang="en-US" dirty="0"/>
              <a:t>(</a:t>
            </a:r>
            <a:r>
              <a:rPr lang="ja-JP" altLang="en-US"/>
              <a:t>複製できない</a:t>
            </a:r>
            <a:r>
              <a:rPr lang="en-US" altLang="ja-JP" dirty="0"/>
              <a:t>)</a:t>
            </a:r>
            <a:endParaRPr lang="en-J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81700-27AA-704A-ACCC-207E2A9B1EAF}"/>
              </a:ext>
            </a:extLst>
          </p:cNvPr>
          <p:cNvSpPr txBox="1"/>
          <p:nvPr/>
        </p:nvSpPr>
        <p:spPr>
          <a:xfrm>
            <a:off x="7733183" y="37022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本人の体の一部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3208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06B0E-298B-5041-8057-69C2F9CC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DD109F1-0CB2-BB49-A16D-FEDE6F6678D7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BFA3F6-7A2C-014F-8065-49A1214FAD3E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23761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6056" y="2558496"/>
            <a:ext cx="4903042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021" y="152520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06" y="3325236"/>
            <a:ext cx="3107241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③認証器で生体認証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指紋等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④生体認証が通ったら、</a:t>
            </a:r>
            <a:r>
              <a:rPr lang="ja-JP" altLang="en-US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認証器内部のみにある秘密鍵でチャレンジに対する署名を生成</a:t>
            </a: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33" y="1873965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986" y="1597817"/>
            <a:ext cx="1472018" cy="1738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BFFB35-1E87-5A4E-B1A6-E1F675E8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92" y="2002213"/>
            <a:ext cx="1323023" cy="1323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3C76D2-6CE3-FC4A-8581-DDDA8E059950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688B0-8FD2-3243-B3A5-00B910C6883F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7EC97-DEED-7848-AA5F-2D1EF7A8E4BC}"/>
              </a:ext>
            </a:extLst>
          </p:cNvPr>
          <p:cNvSpPr txBox="1"/>
          <p:nvPr/>
        </p:nvSpPr>
        <p:spPr>
          <a:xfrm>
            <a:off x="5104835" y="1917976"/>
            <a:ext cx="401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②使い捨てのデータ</a:t>
            </a:r>
            <a:r>
              <a:rPr lang="en-US" altLang="ja-JP" dirty="0"/>
              <a:t>(Challenge)</a:t>
            </a:r>
            <a:r>
              <a:rPr lang="ja-JP" altLang="en-US"/>
              <a:t>を送付</a:t>
            </a:r>
            <a:endParaRPr lang="en-JP" dirty="0"/>
          </a:p>
          <a:p>
            <a:r>
              <a:rPr lang="en-JP" dirty="0"/>
              <a:t>Challenge: ThisIsChallenge</a:t>
            </a: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F11B5895-6EB0-F741-9CAA-8F268C13C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3454" y="2558497"/>
            <a:ext cx="1506294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0576B938-13CD-5849-8949-17E09F6E1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3325236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3CD86-C6BD-0F4A-9DF7-5C422E19B38E}"/>
              </a:ext>
            </a:extLst>
          </p:cNvPr>
          <p:cNvSpPr txBox="1"/>
          <p:nvPr/>
        </p:nvSpPr>
        <p:spPr>
          <a:xfrm>
            <a:off x="5104835" y="2977074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⑤認証器で作られた署名を送付</a:t>
            </a:r>
            <a:endParaRPr lang="en-JP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1BA2B-51D7-A04C-84EA-5AEDFDFC9BFC}"/>
              </a:ext>
            </a:extLst>
          </p:cNvPr>
          <p:cNvSpPr txBox="1"/>
          <p:nvPr/>
        </p:nvSpPr>
        <p:spPr>
          <a:xfrm>
            <a:off x="8073983" y="3445645"/>
            <a:ext cx="411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⑥あらかじめ保存していた公開鍵で、</a:t>
            </a:r>
            <a:endParaRPr lang="en-US" altLang="ja-JP" dirty="0"/>
          </a:p>
          <a:p>
            <a:r>
              <a:rPr lang="ja-JP" altLang="en-US"/>
              <a:t>チャレンジに対する署名を検証</a:t>
            </a:r>
            <a:endParaRPr lang="en-JP" dirty="0"/>
          </a:p>
        </p:txBody>
      </p:sp>
      <p:graphicFrame>
        <p:nvGraphicFramePr>
          <p:cNvPr id="24" name="表 2">
            <a:extLst>
              <a:ext uri="{FF2B5EF4-FFF2-40B4-BE49-F238E27FC236}">
                <a16:creationId xmlns:a16="http://schemas.microsoft.com/office/drawing/2014/main" id="{68D4A4B0-D42B-BB44-85F7-E90ABE98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46345"/>
              </p:ext>
            </p:extLst>
          </p:nvPr>
        </p:nvGraphicFramePr>
        <p:xfrm>
          <a:off x="8873315" y="4064990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51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公開鍵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0xXXXXXX….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0xYYYYYY….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0xZZZZZZ….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 Box 28">
            <a:extLst>
              <a:ext uri="{FF2B5EF4-FFF2-40B4-BE49-F238E27FC236}">
                <a16:creationId xmlns:a16="http://schemas.microsoft.com/office/drawing/2014/main" id="{6DF0CAC7-2442-AB40-9948-359C7D13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3315" y="1141293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利用者の公開鍵を保存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F751F-48A4-4940-8579-47D328C8013F}"/>
              </a:ext>
            </a:extLst>
          </p:cNvPr>
          <p:cNvSpPr/>
          <p:nvPr/>
        </p:nvSpPr>
        <p:spPr>
          <a:xfrm>
            <a:off x="305406" y="4786030"/>
            <a:ext cx="2602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dirty="0"/>
              <a:t>Signature: ThisIsSignature</a:t>
            </a: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F226D0B6-5D76-6543-B976-AE952CBFE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1731095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A61F4-7A0E-4645-A2E6-6C448750F96E}"/>
              </a:ext>
            </a:extLst>
          </p:cNvPr>
          <p:cNvSpPr txBox="1"/>
          <p:nvPr/>
        </p:nvSpPr>
        <p:spPr>
          <a:xfrm>
            <a:off x="5104835" y="110440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①認証要求</a:t>
            </a:r>
            <a:endParaRPr lang="en-US" altLang="ja-JP" dirty="0"/>
          </a:p>
          <a:p>
            <a:r>
              <a:rPr lang="en-US" dirty="0"/>
              <a:t>ID: Alice</a:t>
            </a:r>
            <a:endParaRPr lang="en-JP" dirty="0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09122936-3147-AF46-9521-16AE23FFE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0" y="175073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認証器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E0A6CD2-BC64-DC48-8FCA-682BBEB2D6C3}"/>
              </a:ext>
            </a:extLst>
          </p:cNvPr>
          <p:cNvSpPr/>
          <p:nvPr/>
        </p:nvSpPr>
        <p:spPr>
          <a:xfrm>
            <a:off x="5104835" y="4101716"/>
            <a:ext cx="3323035" cy="885829"/>
          </a:xfrm>
          <a:prstGeom prst="wedgeRoundRectCallout">
            <a:avLst>
              <a:gd name="adj1" fmla="val 60660"/>
              <a:gd name="adj2" fmla="val -52866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>
                <a:solidFill>
                  <a:srgbClr val="FF0000"/>
                </a:solidFill>
              </a:rPr>
              <a:t>検証が成功する正しい署名を作れるのは認証器を持つユーザ本人だけと考えられる！</a:t>
            </a:r>
            <a:endParaRPr lang="en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0AB4A3E-6FAC-3F43-98F4-C94C74D46AB5}"/>
              </a:ext>
            </a:extLst>
          </p:cNvPr>
          <p:cNvCxnSpPr>
            <a:cxnSpLocks/>
          </p:cNvCxnSpPr>
          <p:nvPr/>
        </p:nvCxnSpPr>
        <p:spPr>
          <a:xfrm>
            <a:off x="8812107" y="3425467"/>
            <a:ext cx="0" cy="261006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3537FC-6B5C-454B-8755-EBD1372AE040}"/>
              </a:ext>
            </a:extLst>
          </p:cNvPr>
          <p:cNvSpPr/>
          <p:nvPr/>
        </p:nvSpPr>
        <p:spPr>
          <a:xfrm>
            <a:off x="7837800" y="4247422"/>
            <a:ext cx="204914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/>
              <a:t>(</a:t>
            </a:r>
            <a:r>
              <a:rPr lang="ja-JP" altLang="en-US" sz="1400" b="1"/>
              <a:t>外部デバイス利用時</a:t>
            </a:r>
            <a:r>
              <a:rPr lang="en-US" altLang="ja-JP" sz="1400" b="1" dirty="0"/>
              <a:t>)</a:t>
            </a:r>
          </a:p>
          <a:p>
            <a:r>
              <a:rPr lang="ja-JP" altLang="en-US" sz="1400" b="1"/>
              <a:t>この間の通信プロトコルは</a:t>
            </a:r>
            <a:r>
              <a:rPr lang="en-US" altLang="ja-JP" sz="1400" b="1" dirty="0"/>
              <a:t>CTAP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400C0B-4F42-744F-AA3E-9AEFAFF8FFCF}"/>
              </a:ext>
            </a:extLst>
          </p:cNvPr>
          <p:cNvCxnSpPr>
            <a:cxnSpLocks/>
          </p:cNvCxnSpPr>
          <p:nvPr/>
        </p:nvCxnSpPr>
        <p:spPr>
          <a:xfrm>
            <a:off x="8812107" y="454593"/>
            <a:ext cx="0" cy="280497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81BE57-EABA-D246-AA3F-BDFFB0543446}"/>
              </a:ext>
            </a:extLst>
          </p:cNvPr>
          <p:cNvSpPr txBox="1"/>
          <p:nvPr/>
        </p:nvSpPr>
        <p:spPr>
          <a:xfrm>
            <a:off x="7837800" y="1791763"/>
            <a:ext cx="20491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b="1"/>
              <a:t>この間のデータフローは</a:t>
            </a:r>
            <a:r>
              <a:rPr lang="en-US" altLang="ja-JP" sz="1400" b="1" dirty="0" err="1"/>
              <a:t>WebAuthn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84439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27AA818-D661-D941-9CA8-DC1C2CBB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46" y="3204141"/>
            <a:ext cx="887988" cy="887988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025448C-2497-A444-B91D-4A0ECAE675A3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E2A4DD-D7C6-C646-BD0C-67BA42F81F99}"/>
              </a:ext>
            </a:extLst>
          </p:cNvPr>
          <p:cNvSpPr/>
          <p:nvPr/>
        </p:nvSpPr>
        <p:spPr>
          <a:xfrm>
            <a:off x="4530619" y="219777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37C4EE-F5C7-0E4C-AAC9-21C10C7C89FA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92D43-0182-8446-8A49-45167085A2CC}"/>
              </a:ext>
            </a:extLst>
          </p:cNvPr>
          <p:cNvSpPr txBox="1"/>
          <p:nvPr/>
        </p:nvSpPr>
        <p:spPr>
          <a:xfrm>
            <a:off x="3944068" y="3615078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Authenticator</a:t>
            </a:r>
          </a:p>
        </p:txBody>
      </p:sp>
      <p:sp>
        <p:nvSpPr>
          <p:cNvPr id="21" name="Line Callout 2 (Accent Bar) 20">
            <a:extLst>
              <a:ext uri="{FF2B5EF4-FFF2-40B4-BE49-F238E27FC236}">
                <a16:creationId xmlns:a16="http://schemas.microsoft.com/office/drawing/2014/main" id="{A25B62AD-6871-CB4B-B712-F6D9FF908B04}"/>
              </a:ext>
            </a:extLst>
          </p:cNvPr>
          <p:cNvSpPr/>
          <p:nvPr/>
        </p:nvSpPr>
        <p:spPr>
          <a:xfrm>
            <a:off x="7292887" y="159591"/>
            <a:ext cx="2388198" cy="369332"/>
          </a:xfrm>
          <a:prstGeom prst="accentCallout2">
            <a:avLst>
              <a:gd name="adj1" fmla="val 20506"/>
              <a:gd name="adj2" fmla="val 1577"/>
              <a:gd name="adj3" fmla="val 21663"/>
              <a:gd name="adj4" fmla="val -6757"/>
              <a:gd name="adj5" fmla="val 132889"/>
              <a:gd name="adj6" fmla="val -227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>
                <a:solidFill>
                  <a:schemeClr val="tx1"/>
                </a:solidFill>
              </a:rPr>
              <a:t>いわゆる認証サーバ</a:t>
            </a:r>
            <a:endParaRPr lang="en-JP" sz="1600" dirty="0">
              <a:solidFill>
                <a:schemeClr val="tx1"/>
              </a:solidFill>
            </a:endParaRPr>
          </a:p>
        </p:txBody>
      </p:sp>
      <p:sp>
        <p:nvSpPr>
          <p:cNvPr id="24" name="Line Callout 2 (Accent Bar) 23">
            <a:extLst>
              <a:ext uri="{FF2B5EF4-FFF2-40B4-BE49-F238E27FC236}">
                <a16:creationId xmlns:a16="http://schemas.microsoft.com/office/drawing/2014/main" id="{30A6A29C-BABA-EE43-929D-51B337311690}"/>
              </a:ext>
            </a:extLst>
          </p:cNvPr>
          <p:cNvSpPr/>
          <p:nvPr/>
        </p:nvSpPr>
        <p:spPr>
          <a:xfrm>
            <a:off x="7128921" y="3310029"/>
            <a:ext cx="2388198" cy="369332"/>
          </a:xfrm>
          <a:prstGeom prst="accentCallout2">
            <a:avLst>
              <a:gd name="adj1" fmla="val 20506"/>
              <a:gd name="adj2" fmla="val 1577"/>
              <a:gd name="adj3" fmla="val 21663"/>
              <a:gd name="adj4" fmla="val -6757"/>
              <a:gd name="adj5" fmla="val 103762"/>
              <a:gd name="adj6" fmla="val -426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>
                <a:solidFill>
                  <a:schemeClr val="tx1"/>
                </a:solidFill>
              </a:rPr>
              <a:t>内部</a:t>
            </a:r>
            <a:r>
              <a:rPr lang="en-US" altLang="ja-JP" sz="1600" dirty="0">
                <a:solidFill>
                  <a:schemeClr val="tx1"/>
                </a:solidFill>
              </a:rPr>
              <a:t>or</a:t>
            </a:r>
            <a:r>
              <a:rPr lang="ja-JP" altLang="en-US" sz="1600">
                <a:solidFill>
                  <a:schemeClr val="tx1"/>
                </a:solidFill>
              </a:rPr>
              <a:t>外部認証器</a:t>
            </a:r>
            <a:endParaRPr lang="en-JP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6D650B-AC34-664A-ABA0-FD0E4B513C23}"/>
              </a:ext>
            </a:extLst>
          </p:cNvPr>
          <p:cNvCxnSpPr/>
          <p:nvPr/>
        </p:nvCxnSpPr>
        <p:spPr>
          <a:xfrm>
            <a:off x="5395933" y="2556348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4D2508-49CF-3F42-8554-1C527E622574}"/>
              </a:ext>
            </a:extLst>
          </p:cNvPr>
          <p:cNvCxnSpPr>
            <a:cxnSpLocks/>
          </p:cNvCxnSpPr>
          <p:nvPr/>
        </p:nvCxnSpPr>
        <p:spPr>
          <a:xfrm flipV="1">
            <a:off x="6360134" y="255634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457037-A2E2-9244-A7BB-A6368A466CD0}"/>
              </a:ext>
            </a:extLst>
          </p:cNvPr>
          <p:cNvCxnSpPr/>
          <p:nvPr/>
        </p:nvCxnSpPr>
        <p:spPr>
          <a:xfrm>
            <a:off x="5410848" y="1017644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CE6DB4-17DF-5044-91B1-CD5CEAFEE478}"/>
              </a:ext>
            </a:extLst>
          </p:cNvPr>
          <p:cNvCxnSpPr>
            <a:cxnSpLocks/>
          </p:cNvCxnSpPr>
          <p:nvPr/>
        </p:nvCxnSpPr>
        <p:spPr>
          <a:xfrm flipV="1">
            <a:off x="6375049" y="1017643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1E9F1046-623D-EE43-9C15-3193AB27C2BD}"/>
              </a:ext>
            </a:extLst>
          </p:cNvPr>
          <p:cNvSpPr/>
          <p:nvPr/>
        </p:nvSpPr>
        <p:spPr>
          <a:xfrm>
            <a:off x="7336722" y="1980833"/>
            <a:ext cx="333475" cy="40160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5866FB-8FC9-1140-9644-BAF710219278}"/>
              </a:ext>
            </a:extLst>
          </p:cNvPr>
          <p:cNvSpPr txBox="1"/>
          <p:nvPr/>
        </p:nvSpPr>
        <p:spPr>
          <a:xfrm>
            <a:off x="7503459" y="1996970"/>
            <a:ext cx="364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この間を</a:t>
            </a:r>
            <a:r>
              <a:rPr lang="en-US" altLang="ja-JP" dirty="0" err="1">
                <a:solidFill>
                  <a:srgbClr val="FF0000"/>
                </a:solidFill>
              </a:rPr>
              <a:t>WebAuthn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WebAPI</a:t>
            </a:r>
            <a:r>
              <a:rPr lang="ja-JP" altLang="en-US">
                <a:solidFill>
                  <a:srgbClr val="FF0000"/>
                </a:solidFill>
              </a:rPr>
              <a:t>が繋ぐ</a:t>
            </a:r>
            <a:endParaRPr lang="en-JP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DA840F-5FB3-DF42-B179-2C833D1D5F7B}"/>
              </a:ext>
            </a:extLst>
          </p:cNvPr>
          <p:cNvSpPr txBox="1"/>
          <p:nvPr/>
        </p:nvSpPr>
        <p:spPr>
          <a:xfrm>
            <a:off x="4134050" y="122361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登録・認証要求</a:t>
            </a:r>
            <a:endParaRPr lang="en-JP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B5F0A-F058-5A4C-AD31-309F47451A0B}"/>
              </a:ext>
            </a:extLst>
          </p:cNvPr>
          <p:cNvSpPr txBox="1"/>
          <p:nvPr/>
        </p:nvSpPr>
        <p:spPr>
          <a:xfrm>
            <a:off x="6375049" y="120864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登録・認証応答</a:t>
            </a:r>
            <a:endParaRPr lang="en-JP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353BCC-041C-F243-8186-255D5F552873}"/>
              </a:ext>
            </a:extLst>
          </p:cNvPr>
          <p:cNvSpPr txBox="1"/>
          <p:nvPr/>
        </p:nvSpPr>
        <p:spPr>
          <a:xfrm>
            <a:off x="4230223" y="26590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証明書取得・</a:t>
            </a:r>
            <a:endParaRPr lang="en-US" altLang="ja-JP" sz="1200" dirty="0"/>
          </a:p>
          <a:p>
            <a:r>
              <a:rPr lang="ja-JP" altLang="en-US" sz="1200"/>
              <a:t>署名生成要求</a:t>
            </a:r>
            <a:endParaRPr lang="en-JP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06FFA0-3E93-974B-83F8-0198D01D3EE9}"/>
              </a:ext>
            </a:extLst>
          </p:cNvPr>
          <p:cNvSpPr txBox="1"/>
          <p:nvPr/>
        </p:nvSpPr>
        <p:spPr>
          <a:xfrm>
            <a:off x="6408313" y="266492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証明書取得・</a:t>
            </a:r>
            <a:endParaRPr lang="en-US" altLang="ja-JP" sz="1200" dirty="0"/>
          </a:p>
          <a:p>
            <a:r>
              <a:rPr lang="ja-JP" altLang="en-US" sz="1200"/>
              <a:t>署名生成応答</a:t>
            </a:r>
            <a:endParaRPr lang="en-JP" sz="1200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B046B42F-C276-3349-92D7-EED77AD0F29F}"/>
              </a:ext>
            </a:extLst>
          </p:cNvPr>
          <p:cNvSpPr/>
          <p:nvPr/>
        </p:nvSpPr>
        <p:spPr>
          <a:xfrm>
            <a:off x="4016183" y="1805961"/>
            <a:ext cx="414425" cy="7785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CCF75A-4BF2-354E-83BC-7375305F9C69}"/>
              </a:ext>
            </a:extLst>
          </p:cNvPr>
          <p:cNvSpPr txBox="1"/>
          <p:nvPr/>
        </p:nvSpPr>
        <p:spPr>
          <a:xfrm>
            <a:off x="3939768" y="62990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E13FF4-B5A5-1849-B681-A2B60658F1FB}"/>
              </a:ext>
            </a:extLst>
          </p:cNvPr>
          <p:cNvSpPr txBox="1"/>
          <p:nvPr/>
        </p:nvSpPr>
        <p:spPr>
          <a:xfrm>
            <a:off x="3609669" y="203040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8BE85-F163-4943-9BFE-F2935A87BC33}"/>
              </a:ext>
            </a:extLst>
          </p:cNvPr>
          <p:cNvSpPr txBox="1"/>
          <p:nvPr/>
        </p:nvSpPr>
        <p:spPr>
          <a:xfrm>
            <a:off x="3609669" y="362904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③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2CA28EF-623D-3549-A0DC-DC8BFED6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13" y="3837259"/>
            <a:ext cx="577013" cy="72095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26929A8-C05E-7E4A-8B84-603C54AB1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053" y="4027231"/>
            <a:ext cx="365725" cy="3693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8D8BDDE-1DB9-D044-83E4-F0C82412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830" y="4025235"/>
            <a:ext cx="363978" cy="363978"/>
          </a:xfrm>
          <a:prstGeom prst="rect">
            <a:avLst/>
          </a:prstGeom>
        </p:spPr>
      </p:pic>
      <p:sp>
        <p:nvSpPr>
          <p:cNvPr id="53" name="Left Brace 52">
            <a:extLst>
              <a:ext uri="{FF2B5EF4-FFF2-40B4-BE49-F238E27FC236}">
                <a16:creationId xmlns:a16="http://schemas.microsoft.com/office/drawing/2014/main" id="{C36F312A-49B0-0247-8889-0072B9A2B18F}"/>
              </a:ext>
            </a:extLst>
          </p:cNvPr>
          <p:cNvSpPr/>
          <p:nvPr/>
        </p:nvSpPr>
        <p:spPr>
          <a:xfrm rot="16200000">
            <a:off x="6287046" y="4056684"/>
            <a:ext cx="288507" cy="1166936"/>
          </a:xfrm>
          <a:prstGeom prst="leftBrace">
            <a:avLst>
              <a:gd name="adj1" fmla="val 307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0D4A68-177E-184E-8AD0-672D83CAAF03}"/>
              </a:ext>
            </a:extLst>
          </p:cNvPr>
          <p:cNvSpPr txBox="1"/>
          <p:nvPr/>
        </p:nvSpPr>
        <p:spPr>
          <a:xfrm>
            <a:off x="5650371" y="4675955"/>
            <a:ext cx="161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dirty="0"/>
              <a:t>Attestation Key Pair</a:t>
            </a:r>
          </a:p>
        </p:txBody>
      </p:sp>
      <p:sp>
        <p:nvSpPr>
          <p:cNvPr id="55" name="Line Callout 2 (Accent Bar) 54">
            <a:extLst>
              <a:ext uri="{FF2B5EF4-FFF2-40B4-BE49-F238E27FC236}">
                <a16:creationId xmlns:a16="http://schemas.microsoft.com/office/drawing/2014/main" id="{4A1C439C-695D-684C-B9B0-26858A24D64D}"/>
              </a:ext>
            </a:extLst>
          </p:cNvPr>
          <p:cNvSpPr/>
          <p:nvPr/>
        </p:nvSpPr>
        <p:spPr>
          <a:xfrm>
            <a:off x="7301660" y="3886120"/>
            <a:ext cx="4207038" cy="388229"/>
          </a:xfrm>
          <a:prstGeom prst="accentCallout2">
            <a:avLst>
              <a:gd name="adj1" fmla="val 21891"/>
              <a:gd name="adj2" fmla="val 43"/>
              <a:gd name="adj3" fmla="val 21663"/>
              <a:gd name="adj4" fmla="val -3177"/>
              <a:gd name="adj5" fmla="val 93662"/>
              <a:gd name="adj6" fmla="val -98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400" dirty="0">
                <a:solidFill>
                  <a:srgbClr val="FF0000"/>
                </a:solidFill>
              </a:rPr>
              <a:t>FIDO</a:t>
            </a:r>
            <a:r>
              <a:rPr lang="ja-JP" altLang="en-US" sz="1400">
                <a:solidFill>
                  <a:srgbClr val="FF0000"/>
                </a:solidFill>
              </a:rPr>
              <a:t>認証ベンダに署名された</a:t>
            </a:r>
            <a:r>
              <a:rPr lang="en-JP" sz="1400" dirty="0">
                <a:solidFill>
                  <a:srgbClr val="FF0000"/>
                </a:solidFill>
              </a:rPr>
              <a:t>Attestation Certificate</a:t>
            </a:r>
          </a:p>
          <a:p>
            <a:r>
              <a:rPr lang="en-JP" sz="1400" dirty="0">
                <a:solidFill>
                  <a:schemeClr val="tx1"/>
                </a:solidFill>
              </a:rPr>
              <a:t> (incl. Attestation Public Key)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B2216E8-EF08-8243-8456-D9F0B80D8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887" y="589864"/>
            <a:ext cx="439705" cy="439705"/>
          </a:xfrm>
          <a:prstGeom prst="rect">
            <a:avLst/>
          </a:prstGeom>
        </p:spPr>
      </p:pic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C1A60DA1-3EEF-8A4A-8EBE-4597178F55F3}"/>
              </a:ext>
            </a:extLst>
          </p:cNvPr>
          <p:cNvSpPr/>
          <p:nvPr/>
        </p:nvSpPr>
        <p:spPr>
          <a:xfrm>
            <a:off x="7989598" y="532495"/>
            <a:ext cx="3262901" cy="476973"/>
          </a:xfrm>
          <a:prstGeom prst="accentCallout2">
            <a:avLst>
              <a:gd name="adj1" fmla="val 20506"/>
              <a:gd name="adj2" fmla="val 1577"/>
              <a:gd name="adj3" fmla="val 17152"/>
              <a:gd name="adj4" fmla="val -4119"/>
              <a:gd name="adj5" fmla="val 58189"/>
              <a:gd name="adj6" fmla="val -135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Attestation Certificate</a:t>
            </a:r>
            <a:r>
              <a:rPr lang="ja-JP" altLang="en-US" sz="1400">
                <a:solidFill>
                  <a:schemeClr val="tx1"/>
                </a:solidFill>
              </a:rPr>
              <a:t>を検証できる、</a:t>
            </a:r>
            <a:r>
              <a:rPr lang="en-US" altLang="ja-JP" sz="1400" dirty="0">
                <a:solidFill>
                  <a:schemeClr val="tx1"/>
                </a:solidFill>
              </a:rPr>
              <a:t>FIDO</a:t>
            </a:r>
            <a:r>
              <a:rPr lang="ja-JP" altLang="en-US" sz="1400">
                <a:solidFill>
                  <a:schemeClr val="tx1"/>
                </a:solidFill>
              </a:rPr>
              <a:t>認証ベンダから配布された公開鍵</a:t>
            </a:r>
            <a:endParaRPr lang="en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5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33FE03-FA3D-5D4F-927E-E1570AFA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17" y="294980"/>
            <a:ext cx="887988" cy="887988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94AF245-8DDB-CB4F-B5EE-B4DAFDB7C0F4}"/>
              </a:ext>
            </a:extLst>
          </p:cNvPr>
          <p:cNvSpPr/>
          <p:nvPr/>
        </p:nvSpPr>
        <p:spPr>
          <a:xfrm rot="5400000">
            <a:off x="6689668" y="-1037677"/>
            <a:ext cx="288507" cy="4636914"/>
          </a:xfrm>
          <a:prstGeom prst="leftBrace">
            <a:avLst>
              <a:gd name="adj1" fmla="val 30705"/>
              <a:gd name="adj2" fmla="val 768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9FCA2-D8D3-8C4B-BC71-F69A199BE027}"/>
              </a:ext>
            </a:extLst>
          </p:cNvPr>
          <p:cNvSpPr txBox="1"/>
          <p:nvPr/>
        </p:nvSpPr>
        <p:spPr>
          <a:xfrm>
            <a:off x="5756110" y="783751"/>
            <a:ext cx="321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b="1" dirty="0"/>
              <a:t>(FIDO2-Certified) Authenticator</a:t>
            </a:r>
            <a:r>
              <a:rPr lang="ja-JP" altLang="en-US" sz="1400" b="1"/>
              <a:t> </a:t>
            </a:r>
            <a:r>
              <a:rPr lang="en-US" altLang="ja-JP" sz="1400" b="1" dirty="0"/>
              <a:t>(</a:t>
            </a:r>
            <a:r>
              <a:rPr lang="ja-JP" altLang="en-US" sz="1400" b="1"/>
              <a:t>認証器</a:t>
            </a:r>
            <a:r>
              <a:rPr lang="en-US" altLang="ja-JP" sz="1400" b="1" dirty="0"/>
              <a:t>)</a:t>
            </a:r>
            <a:endParaRPr lang="en-JP" sz="1400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0168B7-6A03-6849-A672-1407EE61C979}"/>
              </a:ext>
            </a:extLst>
          </p:cNvPr>
          <p:cNvGrpSpPr/>
          <p:nvPr/>
        </p:nvGrpSpPr>
        <p:grpSpPr>
          <a:xfrm>
            <a:off x="4676518" y="1618805"/>
            <a:ext cx="4475859" cy="1576762"/>
            <a:chOff x="4676518" y="1618805"/>
            <a:chExt cx="4475859" cy="157676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3AD05DD-7968-344C-A442-433CDB6211A8}"/>
                </a:ext>
              </a:extLst>
            </p:cNvPr>
            <p:cNvSpPr/>
            <p:nvPr/>
          </p:nvSpPr>
          <p:spPr>
            <a:xfrm>
              <a:off x="4676518" y="1806354"/>
              <a:ext cx="4299063" cy="138921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68A529-914F-314F-B3CA-AEF7F3E15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6298" y="2399076"/>
              <a:ext cx="577013" cy="720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409FC1-478F-3E4B-AA9F-863068965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1092" y="2564661"/>
              <a:ext cx="365725" cy="3693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08EA4B6-A2F4-4C42-8C75-35C3F2EA2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2815" y="2587052"/>
              <a:ext cx="363978" cy="36397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FE15AD-D740-0049-A7E9-56CC03E2232E}"/>
                </a:ext>
              </a:extLst>
            </p:cNvPr>
            <p:cNvSpPr txBox="1"/>
            <p:nvPr/>
          </p:nvSpPr>
          <p:spPr>
            <a:xfrm>
              <a:off x="4995008" y="1618805"/>
              <a:ext cx="165340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400" b="1" dirty="0"/>
                <a:t>Attestation Key Pair</a:t>
              </a:r>
            </a:p>
          </p:txBody>
        </p:sp>
        <p:sp>
          <p:nvSpPr>
            <p:cNvPr id="11" name="Line Callout 2 (Accent Bar) 10">
              <a:extLst>
                <a:ext uri="{FF2B5EF4-FFF2-40B4-BE49-F238E27FC236}">
                  <a16:creationId xmlns:a16="http://schemas.microsoft.com/office/drawing/2014/main" id="{1C2D9461-30EB-5644-89B2-86A81E62A46D}"/>
                </a:ext>
              </a:extLst>
            </p:cNvPr>
            <p:cNvSpPr/>
            <p:nvPr/>
          </p:nvSpPr>
          <p:spPr>
            <a:xfrm>
              <a:off x="6912817" y="2396967"/>
              <a:ext cx="2239560" cy="668935"/>
            </a:xfrm>
            <a:prstGeom prst="accentCallout2">
              <a:avLst>
                <a:gd name="adj1" fmla="val 21891"/>
                <a:gd name="adj2" fmla="val 43"/>
                <a:gd name="adj3" fmla="val 21663"/>
                <a:gd name="adj4" fmla="val -3177"/>
                <a:gd name="adj5" fmla="val 70960"/>
                <a:gd name="adj6" fmla="val -196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JP" sz="1400" b="1" dirty="0">
                  <a:solidFill>
                    <a:schemeClr val="tx1"/>
                  </a:solidFill>
                </a:rPr>
                <a:t>FIDO</a:t>
              </a:r>
              <a:r>
                <a:rPr lang="ja-JP" altLang="en-US" sz="1400" b="1">
                  <a:solidFill>
                    <a:schemeClr val="tx1"/>
                  </a:solidFill>
                </a:rPr>
                <a:t>認証ベンダにより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ja-JP" altLang="en-US" sz="1400" b="1">
                  <a:solidFill>
                    <a:schemeClr val="tx1"/>
                  </a:solidFill>
                </a:rPr>
                <a:t>署名された証明書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en-JP" sz="1400" b="1" dirty="0">
                  <a:solidFill>
                    <a:srgbClr val="FF0000"/>
                  </a:solidFill>
                </a:rPr>
                <a:t>(Attestation Certificate)</a:t>
              </a:r>
              <a:endParaRPr lang="en-JP" sz="14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4061CD-0E90-214D-835D-50C4B86D17C7}"/>
                </a:ext>
              </a:extLst>
            </p:cNvPr>
            <p:cNvSpPr txBox="1"/>
            <p:nvPr/>
          </p:nvSpPr>
          <p:spPr>
            <a:xfrm>
              <a:off x="4690756" y="1920667"/>
              <a:ext cx="101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Attestation</a:t>
              </a:r>
            </a:p>
            <a:p>
              <a:pPr algn="ctr"/>
              <a:r>
                <a:rPr lang="en-US" altLang="ja-JP" sz="1400" b="1" dirty="0"/>
                <a:t>Private key</a:t>
              </a:r>
              <a:endParaRPr lang="en-JP" sz="14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7AB039-6D22-1849-B59C-F2B1A78D0F7C}"/>
                </a:ext>
              </a:extLst>
            </p:cNvPr>
            <p:cNvSpPr txBox="1"/>
            <p:nvPr/>
          </p:nvSpPr>
          <p:spPr>
            <a:xfrm>
              <a:off x="5706612" y="1919888"/>
              <a:ext cx="101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Attestation</a:t>
              </a:r>
            </a:p>
            <a:p>
              <a:pPr algn="ctr"/>
              <a:r>
                <a:rPr lang="en-US" altLang="ja-JP" sz="1400" b="1" dirty="0"/>
                <a:t>Public key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DBC4662-F9D5-5240-9240-15E592626EBA}"/>
              </a:ext>
            </a:extLst>
          </p:cNvPr>
          <p:cNvSpPr txBox="1"/>
          <p:nvPr/>
        </p:nvSpPr>
        <p:spPr>
          <a:xfrm>
            <a:off x="8989819" y="1740453"/>
            <a:ext cx="206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出荷時にベンダにより</a:t>
            </a:r>
            <a:endParaRPr lang="en-US" altLang="ja-JP" sz="1400" b="1" dirty="0"/>
          </a:p>
          <a:p>
            <a:r>
              <a:rPr lang="ja-JP" altLang="en-US" sz="1400" b="1"/>
              <a:t>セキュア領域へ埋込み</a:t>
            </a:r>
            <a:endParaRPr lang="en-JP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F6FC3-A6E6-3140-B831-97F45449BD69}"/>
              </a:ext>
            </a:extLst>
          </p:cNvPr>
          <p:cNvSpPr txBox="1"/>
          <p:nvPr/>
        </p:nvSpPr>
        <p:spPr>
          <a:xfrm>
            <a:off x="8948515" y="3744044"/>
            <a:ext cx="247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/>
              <a:t>ユーザ登録時に</a:t>
            </a:r>
            <a:r>
              <a:rPr lang="en-US" altLang="ja-JP" sz="1400" b="1" dirty="0"/>
              <a:t>Authenticator</a:t>
            </a:r>
          </a:p>
          <a:p>
            <a:r>
              <a:rPr lang="ja-JP" altLang="en-US" sz="1400" b="1"/>
              <a:t>によりサービス毎に生成</a:t>
            </a:r>
            <a:endParaRPr lang="en-JP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E144AEC-DCDB-4143-97E1-49975EBFB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0725" y="4386030"/>
            <a:ext cx="568816" cy="5688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1BC21C-6A95-7A43-AA02-74743AF33CEE}"/>
              </a:ext>
            </a:extLst>
          </p:cNvPr>
          <p:cNvSpPr txBox="1"/>
          <p:nvPr/>
        </p:nvSpPr>
        <p:spPr>
          <a:xfrm>
            <a:off x="4741745" y="3854617"/>
            <a:ext cx="1003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/>
              <a:t>Credential</a:t>
            </a:r>
          </a:p>
          <a:p>
            <a:pPr algn="ctr"/>
            <a:r>
              <a:rPr lang="en-US" altLang="ja-JP" sz="1400" b="1" dirty="0"/>
              <a:t>Private key</a:t>
            </a:r>
            <a:endParaRPr lang="en-JP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6FE4EA-8FF1-D74F-8A3B-2919CB2D3924}"/>
              </a:ext>
            </a:extLst>
          </p:cNvPr>
          <p:cNvSpPr txBox="1"/>
          <p:nvPr/>
        </p:nvSpPr>
        <p:spPr>
          <a:xfrm>
            <a:off x="5828119" y="3856175"/>
            <a:ext cx="952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/>
              <a:t>Credential</a:t>
            </a:r>
          </a:p>
          <a:p>
            <a:pPr algn="ctr"/>
            <a:r>
              <a:rPr lang="en-US" altLang="ja-JP" sz="1400" b="1" dirty="0"/>
              <a:t>Public key</a:t>
            </a:r>
            <a:endParaRPr lang="en-JP" sz="1400" b="1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6010BAC-1D0B-D942-9E79-DACFC19DB24C}"/>
              </a:ext>
            </a:extLst>
          </p:cNvPr>
          <p:cNvSpPr/>
          <p:nvPr/>
        </p:nvSpPr>
        <p:spPr>
          <a:xfrm>
            <a:off x="4683970" y="3755386"/>
            <a:ext cx="4291611" cy="138921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F80957EC-50FF-E64C-8166-9CD2D69657DC}"/>
              </a:ext>
            </a:extLst>
          </p:cNvPr>
          <p:cNvSpPr/>
          <p:nvPr/>
        </p:nvSpPr>
        <p:spPr>
          <a:xfrm>
            <a:off x="6893162" y="4195582"/>
            <a:ext cx="1942366" cy="865298"/>
          </a:xfrm>
          <a:prstGeom prst="accentCallout2">
            <a:avLst>
              <a:gd name="adj1" fmla="val 21891"/>
              <a:gd name="adj2" fmla="val 43"/>
              <a:gd name="adj3" fmla="val 21663"/>
              <a:gd name="adj4" fmla="val -3177"/>
              <a:gd name="adj5" fmla="val 70960"/>
              <a:gd name="adj6" fmla="val -196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400" b="1" dirty="0">
                <a:solidFill>
                  <a:schemeClr val="tx1"/>
                </a:solidFill>
              </a:rPr>
              <a:t>Attestation Private Key</a:t>
            </a:r>
          </a:p>
          <a:p>
            <a:r>
              <a:rPr lang="ja-JP" altLang="en-US" sz="1400" b="1">
                <a:solidFill>
                  <a:schemeClr val="tx1"/>
                </a:solidFill>
              </a:rPr>
              <a:t>による署名を付与</a:t>
            </a:r>
            <a:br>
              <a:rPr lang="en-US" altLang="ja-JP" sz="1400" b="1" dirty="0">
                <a:solidFill>
                  <a:schemeClr val="tx1"/>
                </a:solidFill>
              </a:rPr>
            </a:br>
            <a:r>
              <a:rPr lang="en-JP" sz="1400" b="1" dirty="0">
                <a:solidFill>
                  <a:srgbClr val="FF0000"/>
                </a:solidFill>
              </a:rPr>
              <a:t>(Attested Credential Public Key)</a:t>
            </a:r>
            <a:endParaRPr lang="en-JP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219976-DF1D-A245-BC33-D5831DF05D76}"/>
              </a:ext>
            </a:extLst>
          </p:cNvPr>
          <p:cNvSpPr txBox="1"/>
          <p:nvPr/>
        </p:nvSpPr>
        <p:spPr>
          <a:xfrm>
            <a:off x="4989054" y="3590156"/>
            <a:ext cx="1589602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JP" sz="1400" b="1" dirty="0"/>
              <a:t>Credential Key Pair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9CE3169-987C-D544-8318-66A8008CAA15}"/>
              </a:ext>
            </a:extLst>
          </p:cNvPr>
          <p:cNvCxnSpPr>
            <a:cxnSpLocks/>
            <a:stCxn id="7" idx="1"/>
            <a:endCxn id="18" idx="2"/>
          </p:cNvCxnSpPr>
          <p:nvPr/>
        </p:nvCxnSpPr>
        <p:spPr>
          <a:xfrm rot="10800000" flipH="1" flipV="1">
            <a:off x="4991092" y="2749326"/>
            <a:ext cx="1301372" cy="2197327"/>
          </a:xfrm>
          <a:prstGeom prst="bentConnector4">
            <a:avLst>
              <a:gd name="adj1" fmla="val -68667"/>
              <a:gd name="adj2" fmla="val 120672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96E980-E587-5741-A721-52309C965B4D}"/>
              </a:ext>
            </a:extLst>
          </p:cNvPr>
          <p:cNvSpPr txBox="1"/>
          <p:nvPr/>
        </p:nvSpPr>
        <p:spPr>
          <a:xfrm>
            <a:off x="3605785" y="4177181"/>
            <a:ext cx="1040194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Attest!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(</a:t>
            </a:r>
            <a:r>
              <a:rPr lang="ja-JP" altLang="en-US" sz="1400" b="1">
                <a:solidFill>
                  <a:srgbClr val="FF0000"/>
                </a:solidFill>
              </a:rPr>
              <a:t>出生証明</a:t>
            </a:r>
            <a:r>
              <a:rPr lang="en-US" altLang="ja-JP" sz="14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5BADB-4302-AB41-92A6-05F6EB9C8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260" y="4799619"/>
            <a:ext cx="756408" cy="17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C83B6D-1026-9846-8BDF-B67BE1C519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8055" y="4377837"/>
            <a:ext cx="568817" cy="56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7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1979</Words>
  <Application>Microsoft Macintosh PowerPoint</Application>
  <PresentationFormat>Widescreen</PresentationFormat>
  <Paragraphs>457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Segoe UI</vt:lpstr>
      <vt:lpstr>Arial</vt:lpstr>
      <vt:lpstr>Calibri</vt:lpstr>
      <vt:lpstr>Calibri Light</vt:lpstr>
      <vt:lpstr>Phosphate Inline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</dc:creator>
  <cp:lastModifiedBy>JK</cp:lastModifiedBy>
  <cp:revision>180</cp:revision>
  <dcterms:created xsi:type="dcterms:W3CDTF">2020-04-28T08:15:10Z</dcterms:created>
  <dcterms:modified xsi:type="dcterms:W3CDTF">2020-05-11T10:42:27Z</dcterms:modified>
</cp:coreProperties>
</file>