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/>
    <p:restoredTop sz="96405"/>
  </p:normalViewPr>
  <p:slideViewPr>
    <p:cSldViewPr snapToGrid="0" snapToObjects="1">
      <p:cViewPr>
        <p:scale>
          <a:sx n="112" d="100"/>
          <a:sy n="112" d="100"/>
        </p:scale>
        <p:origin x="56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F864-5128-E144-92CE-3CE62AE75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9A8E9-18D9-9F48-8DF6-44D6676A8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B497-E375-4E41-93FB-35F6ADC6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7CBE2-C5E8-C44C-8517-7AFD85A7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08E7-7C69-E54C-95C7-879EBE5F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8751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14DF-98C6-1248-A9A8-DACA7EF9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DED87-B494-9D4C-B99E-DE9525995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BE7B2-D4A6-534D-B2C5-221A77AA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9FA7-F03E-FE4D-9085-744EC177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BD4A7-ADDD-8540-9210-25A5D5A2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582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711BD-452C-2F4C-A2E0-162F9C84C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515AA-94E0-1744-AD63-78DF0CF4D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85022-ED6E-B04F-9D44-0CD716A1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54BA0-718B-774A-BB85-D603315D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C0937-376E-6744-AE7F-17C918AE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4145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6D6E-4159-2246-982C-B27D7BD2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3E4E-FFDA-DB46-B408-19AD8BAB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8658E-9EE6-5F40-A963-0EA6EB5B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6F8C3-C784-BD42-A737-B60C1708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ED3A2-572D-A643-B8E2-E6CA6041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8729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23D3-3C92-1142-AF92-48BC057D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5A389-EDFF-BF43-B688-416B4DE85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7B12-FC83-A44E-B0DB-A8B8ECFD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4636-6DCE-6D47-AB69-28FACD21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ECE0-0D3E-2141-8B0E-BD1BF09F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1570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402D-81B6-E945-A9E0-4ABD2294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9A0F-6B35-284B-AB98-6E5B27B58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43E01-E48A-5146-8228-049434741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2CAA2-4F2C-7F42-A525-40B9D246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A0D5B-28DC-D941-9ACA-FF0F11F1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BC54B-8EB0-8645-BD8D-0663EAC8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9366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30A1-2845-524F-A268-F4F0BE76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3924F-81CF-9740-B15A-4DF02788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E0F54-D544-F147-A544-92B2FCA2C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5AA19-5FBF-CE41-87F5-1FA5881A2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25DAC-20E3-0F4D-A1CD-26C649F6F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9F2BF-8D44-2B4D-9D0D-09BE4A3F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2020/04/28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569F3-FC45-FD47-AE3F-EBEC8A42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D20C8-C3DB-AE4A-87DD-A0218E79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2547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3934-8C04-A24B-A608-B0D68065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EF70F-2132-4547-A8F6-99E70878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2020/04/28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3CD78-AF74-094A-A45E-583FD1D0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948EB-7084-5142-9EA6-C0A22D5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2112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30FDD-ACEE-7043-B836-A75EDD77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2020/04/28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B2BF3-C9CA-7241-AC73-AB3017D3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8E51E-D7EA-934F-9189-4A9AE673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0189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913D-6211-A441-8BD7-E1E021F4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1165-A0E3-A942-91F5-A84C8EE0E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C26A8-C3AA-874D-AC5E-87663AA61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2CDA1-E506-024C-A40C-A122A6B1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EE1C5-81A1-8B4D-A35D-C5B9BA35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4754F-2657-6947-8059-3C07559E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0240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42AD-C54F-FD4B-98A2-2E5B6FAE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D1024-2C99-C647-BC0E-944E0515C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D4AA3-E044-114D-9140-E0DB6842A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6C778-6A63-3E4D-8233-89786169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73308-C926-9C47-9A40-808EE402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DC555-CB64-E04A-8EA1-AE97D939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4265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40103-3F98-624B-A8A8-68D31CA4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2E7C-FA33-7B44-9A9D-344187B74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5D55-CBB2-4048-A0ED-F24D6EA18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06DCE-DF2A-A444-87A0-6650BF1B98E4}" type="datetimeFigureOut">
              <a:rPr lang="en-JP" smtClean="0"/>
              <a:t>2020/04/28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874C-BF88-2644-87E7-7A2F2484B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9874-9C51-5A46-A68C-7EEEC709E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8912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0855-3912-6A49-99D3-06B2C3527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A1BCA-1D7D-7C46-8855-195A5F7CF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9026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6453B2A9-E02C-B244-87BC-1CCF12C78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8390" y="2865616"/>
            <a:ext cx="4572000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C0EE3E81-71DC-604F-9DC6-62CD1816C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4474" y="2196038"/>
            <a:ext cx="34639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ID=Bob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,　</a:t>
            </a:r>
          </a:p>
          <a:p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パスワード=</a:t>
            </a:r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9trmCUkC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830107C2-8FA0-1541-8D75-B38EB921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863" y="143376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利用者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C6FE520E-B83E-1A4E-8E2C-460A0CB2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2166" y="3806627"/>
            <a:ext cx="280275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とパスワードを入力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4B790A3B-E0D7-4B45-8A25-CA5C88EE3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420" y="1524279"/>
            <a:ext cx="30099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②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とパスワードをサーバに送信</a:t>
            </a: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16807A75-432A-2B4A-8FD8-D5982D46A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912" y="2979117"/>
            <a:ext cx="3540389" cy="1756508"/>
          </a:xfrm>
          <a:prstGeom prst="rect">
            <a:avLst/>
          </a:prstGeom>
          <a:noFill/>
          <a:ln w="19050" cap="sq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③送られた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からパスワードファイルを検索して、候補となる利用者を特定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④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に対応するパスワードを取り出し、送られてきたパスワードと比較</a:t>
            </a:r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17802B52-59F1-AD4A-9D1E-2D3CD9579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367" y="5289498"/>
            <a:ext cx="2951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パスワード管理ファイル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Box 29">
            <a:extLst>
              <a:ext uri="{FF2B5EF4-FFF2-40B4-BE49-F238E27FC236}">
                <a16:creationId xmlns:a16="http://schemas.microsoft.com/office/drawing/2014/main" id="{5715C643-C9D5-0F4A-B662-873579501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320" y="1742184"/>
            <a:ext cx="3642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全利用者のパスワードを管理</a:t>
            </a:r>
          </a:p>
        </p:txBody>
      </p:sp>
      <p:graphicFrame>
        <p:nvGraphicFramePr>
          <p:cNvPr id="12" name="表 2">
            <a:extLst>
              <a:ext uri="{FF2B5EF4-FFF2-40B4-BE49-F238E27FC236}">
                <a16:creationId xmlns:a16="http://schemas.microsoft.com/office/drawing/2014/main" id="{44C7EF39-D575-3046-907A-C369DC5E9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731720"/>
              </p:ext>
            </p:extLst>
          </p:nvPr>
        </p:nvGraphicFramePr>
        <p:xfrm>
          <a:off x="8045297" y="3787576"/>
          <a:ext cx="2513361" cy="1478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4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パスワード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Alice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XqT1e0wt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9trmCUkC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Carol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cwnoMt4v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4E772A40-20D5-C148-8220-85BDCF27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879" y="1739329"/>
            <a:ext cx="1506295" cy="20050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300489-11F7-FE4A-A3D4-3F24D47D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103" y="2090103"/>
            <a:ext cx="1472018" cy="17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6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A1BD54-C177-B548-AFD2-3C2E4D34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971" y="1642931"/>
            <a:ext cx="1680919" cy="1814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1CFE97-8840-9647-B260-F63D75E0A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767" y="1707798"/>
            <a:ext cx="1871546" cy="1871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B53E98-8CB6-6D42-A861-B64E4FE84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754" y="1707798"/>
            <a:ext cx="1427356" cy="18670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00780B-A9E1-CB44-86A5-856E654864E5}"/>
              </a:ext>
            </a:extLst>
          </p:cNvPr>
          <p:cNvSpPr txBox="1"/>
          <p:nvPr/>
        </p:nvSpPr>
        <p:spPr>
          <a:xfrm>
            <a:off x="988769" y="37022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本人しか知らない</a:t>
            </a:r>
            <a:endParaRPr lang="en-JP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15666-FA52-0D41-BC91-378658D656A3}"/>
              </a:ext>
            </a:extLst>
          </p:cNvPr>
          <p:cNvSpPr txBox="1"/>
          <p:nvPr/>
        </p:nvSpPr>
        <p:spPr>
          <a:xfrm>
            <a:off x="4124461" y="3702205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本人しか持ってない</a:t>
            </a:r>
            <a:endParaRPr lang="en-US" altLang="ja-JP" dirty="0"/>
          </a:p>
          <a:p>
            <a:pPr algn="ctr"/>
            <a:r>
              <a:rPr lang="en-US" dirty="0"/>
              <a:t>(</a:t>
            </a:r>
            <a:r>
              <a:rPr lang="ja-JP" altLang="en-US"/>
              <a:t>複製できない</a:t>
            </a:r>
            <a:r>
              <a:rPr lang="en-US" altLang="ja-JP" dirty="0"/>
              <a:t>)</a:t>
            </a:r>
            <a:endParaRPr lang="en-JP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81700-27AA-704A-ACCC-207E2A9B1EAF}"/>
              </a:ext>
            </a:extLst>
          </p:cNvPr>
          <p:cNvSpPr txBox="1"/>
          <p:nvPr/>
        </p:nvSpPr>
        <p:spPr>
          <a:xfrm>
            <a:off x="7733183" y="37022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本人の体の一部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03208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C06B0E-298B-5041-8057-69C2F9CC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5356DE24-A741-1D42-8A32-9BC102576078}"/>
              </a:ext>
            </a:extLst>
          </p:cNvPr>
          <p:cNvCxnSpPr>
            <a:cxnSpLocks/>
            <a:stCxn id="70" idx="2"/>
            <a:endCxn id="5" idx="0"/>
          </p:cNvCxnSpPr>
          <p:nvPr/>
        </p:nvCxnSpPr>
        <p:spPr>
          <a:xfrm rot="5400000">
            <a:off x="3527579" y="104389"/>
            <a:ext cx="2241493" cy="3374748"/>
          </a:xfrm>
          <a:prstGeom prst="bentConnector3">
            <a:avLst>
              <a:gd name="adj1" fmla="val 16345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F24ED3-003F-A242-989A-77E8238052AF}"/>
              </a:ext>
            </a:extLst>
          </p:cNvPr>
          <p:cNvSpPr/>
          <p:nvPr/>
        </p:nvSpPr>
        <p:spPr>
          <a:xfrm>
            <a:off x="1545927" y="2912510"/>
            <a:ext cx="2830048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Other (Native) Applications</a:t>
            </a:r>
            <a:endParaRPr lang="en-JP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E90EC9-DB2B-AB40-AF2B-998D7DA6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88" y="4915517"/>
            <a:ext cx="1323023" cy="1323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DDB447-1E79-6B47-9510-747265D6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726" y="4879278"/>
            <a:ext cx="1219968" cy="1317105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BB5739-F766-394A-8EC7-E6125600238B}"/>
              </a:ext>
            </a:extLst>
          </p:cNvPr>
          <p:cNvSpPr/>
          <p:nvPr/>
        </p:nvSpPr>
        <p:spPr>
          <a:xfrm>
            <a:off x="4950177" y="1401104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Apps</a:t>
            </a:r>
          </a:p>
          <a:p>
            <a:pPr algn="ctr"/>
            <a:r>
              <a:rPr lang="en-US" b="1" dirty="0"/>
              <a:t> (Relaying Party Web App)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DE6D1B-1413-8D49-B17A-D5F62F60ED1A}"/>
              </a:ext>
            </a:extLst>
          </p:cNvPr>
          <p:cNvSpPr/>
          <p:nvPr/>
        </p:nvSpPr>
        <p:spPr>
          <a:xfrm>
            <a:off x="4950170" y="291251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Browsers</a:t>
            </a:r>
            <a:endParaRPr lang="en-JP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B5984-58E7-D141-9360-86F3D033CE31}"/>
              </a:ext>
            </a:extLst>
          </p:cNvPr>
          <p:cNvSpPr txBox="1"/>
          <p:nvPr/>
        </p:nvSpPr>
        <p:spPr>
          <a:xfrm>
            <a:off x="2505195" y="6035535"/>
            <a:ext cx="151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On-device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61AD7-E2BB-B94F-9897-6896BC1A985D}"/>
              </a:ext>
            </a:extLst>
          </p:cNvPr>
          <p:cNvSpPr txBox="1"/>
          <p:nvPr/>
        </p:nvSpPr>
        <p:spPr>
          <a:xfrm>
            <a:off x="5145415" y="6035535"/>
            <a:ext cx="2068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External Plagguable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DED502-77D0-6446-ACE7-DEA0C948903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335691" y="1914061"/>
            <a:ext cx="7" cy="9984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9CF8726-6CAD-A847-BA43-E85C50C54ED3}"/>
              </a:ext>
            </a:extLst>
          </p:cNvPr>
          <p:cNvSpPr/>
          <p:nvPr/>
        </p:nvSpPr>
        <p:spPr>
          <a:xfrm>
            <a:off x="4950178" y="2130928"/>
            <a:ext cx="2771041" cy="579775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WebAuthn API (W3C WebAPI)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AFFDBC-CCD8-6444-A946-73920AA78426}"/>
              </a:ext>
            </a:extLst>
          </p:cNvPr>
          <p:cNvCxnSpPr>
            <a:cxnSpLocks/>
          </p:cNvCxnSpPr>
          <p:nvPr/>
        </p:nvCxnSpPr>
        <p:spPr>
          <a:xfrm flipH="1">
            <a:off x="2870788" y="3765659"/>
            <a:ext cx="1513748" cy="12243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222465-4C97-B941-91E4-244A1CDB99D7}"/>
              </a:ext>
            </a:extLst>
          </p:cNvPr>
          <p:cNvCxnSpPr>
            <a:cxnSpLocks/>
          </p:cNvCxnSpPr>
          <p:nvPr/>
        </p:nvCxnSpPr>
        <p:spPr>
          <a:xfrm>
            <a:off x="4950170" y="3765659"/>
            <a:ext cx="1532706" cy="12870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7C37079-BD45-164E-93C1-DD940C2BEADC}"/>
              </a:ext>
            </a:extLst>
          </p:cNvPr>
          <p:cNvSpPr/>
          <p:nvPr/>
        </p:nvSpPr>
        <p:spPr>
          <a:xfrm>
            <a:off x="1545927" y="4264556"/>
            <a:ext cx="2830048" cy="51295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Internal API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38224D-EC68-9741-9EEB-35B20CC911AF}"/>
              </a:ext>
            </a:extLst>
          </p:cNvPr>
          <p:cNvSpPr/>
          <p:nvPr/>
        </p:nvSpPr>
        <p:spPr>
          <a:xfrm>
            <a:off x="4950170" y="4278616"/>
            <a:ext cx="2771041" cy="51295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CTAP 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80BEA5E-1CA4-3741-8A8F-2CF867B2346A}"/>
              </a:ext>
            </a:extLst>
          </p:cNvPr>
          <p:cNvSpPr/>
          <p:nvPr/>
        </p:nvSpPr>
        <p:spPr>
          <a:xfrm>
            <a:off x="4950178" y="15806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(Relaying Party)</a:t>
            </a:r>
            <a:endParaRPr lang="en-JP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1C98D2-EB8C-F343-B871-F14482B82B2E}"/>
              </a:ext>
            </a:extLst>
          </p:cNvPr>
          <p:cNvCxnSpPr>
            <a:cxnSpLocks/>
            <a:stCxn id="70" idx="2"/>
            <a:endCxn id="15" idx="0"/>
          </p:cNvCxnSpPr>
          <p:nvPr/>
        </p:nvCxnSpPr>
        <p:spPr>
          <a:xfrm flipH="1">
            <a:off x="6335698" y="671017"/>
            <a:ext cx="1" cy="7300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DD109F1-0CB2-BB49-A16D-FEDE6F6678D7}"/>
              </a:ext>
            </a:extLst>
          </p:cNvPr>
          <p:cNvSpPr txBox="1"/>
          <p:nvPr/>
        </p:nvSpPr>
        <p:spPr>
          <a:xfrm>
            <a:off x="13130" y="-226147"/>
            <a:ext cx="344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・認証器内部のみでの本人認証</a:t>
            </a:r>
            <a:r>
              <a:rPr lang="en-US" altLang="ja-JP" b="1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ja-JP" altLang="en-US" b="1">
                <a:solidFill>
                  <a:srgbClr val="FF0000"/>
                </a:solidFill>
              </a:rPr>
              <a:t>本人認証情報は外部へ出ない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/>
              <a:t>・</a:t>
            </a:r>
            <a:r>
              <a:rPr lang="ja-JP" altLang="en-US" b="1"/>
              <a:t>サーバとのオンラインでの認証のための署名生成</a:t>
            </a:r>
            <a:endParaRPr lang="en-JP" b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4BFA3F6-7A2C-014F-8065-49A1214FAD3E}"/>
              </a:ext>
            </a:extLst>
          </p:cNvPr>
          <p:cNvSpPr/>
          <p:nvPr/>
        </p:nvSpPr>
        <p:spPr>
          <a:xfrm>
            <a:off x="83865" y="-8950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/>
              <a:t>本人認証が取れた認証器内部で生成した署名による、オンラインでの認証</a:t>
            </a:r>
            <a:r>
              <a:rPr lang="en-US" altLang="ja-JP" b="1" dirty="0"/>
              <a:t> (</a:t>
            </a:r>
            <a:r>
              <a:rPr lang="ja-JP" altLang="en-US" b="1"/>
              <a:t>公開鍵暗号を利用</a:t>
            </a:r>
            <a:r>
              <a:rPr lang="en-US" altLang="ja-JP" b="1" dirty="0"/>
              <a:t>)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144F08F-5589-2745-8E38-114F61E9F5C5}"/>
              </a:ext>
            </a:extLst>
          </p:cNvPr>
          <p:cNvSpPr/>
          <p:nvPr/>
        </p:nvSpPr>
        <p:spPr>
          <a:xfrm>
            <a:off x="4950173" y="864770"/>
            <a:ext cx="2771041" cy="33452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(ex. RESTful API)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E5751661-7B36-654C-ADE0-B300AC416A3D}"/>
              </a:ext>
            </a:extLst>
          </p:cNvPr>
          <p:cNvSpPr/>
          <p:nvPr/>
        </p:nvSpPr>
        <p:spPr>
          <a:xfrm>
            <a:off x="1545927" y="3444238"/>
            <a:ext cx="6175281" cy="321421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Platform (OS)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23761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6453B2A9-E02C-B244-87BC-1CCF12C785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66056" y="2558496"/>
            <a:ext cx="4903042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830107C2-8FA0-1541-8D75-B38EB921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021" y="152520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利用者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C6FE520E-B83E-1A4E-8E2C-460A0CB2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06" y="3325236"/>
            <a:ext cx="3107241" cy="147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③認証器で生体認証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指紋等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④生体認証が通ったら、</a:t>
            </a:r>
            <a:r>
              <a:rPr lang="ja-JP" altLang="en-US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認証器内部のみにある秘密鍵でチャレンジに対する署名を生成</a:t>
            </a:r>
            <a:endParaRPr lang="en-US" altLang="ja-JP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772A40-20D5-C148-8220-85BDCF27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233" y="1873965"/>
            <a:ext cx="1506295" cy="20050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300489-11F7-FE4A-A3D4-3F24D47D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261" y="2181543"/>
            <a:ext cx="1472018" cy="17388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BFFB35-1E87-5A4E-B1A6-E1F675E8A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92" y="2002213"/>
            <a:ext cx="1323023" cy="13230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3C76D2-6CE3-FC4A-8581-DDDA8E059950}"/>
              </a:ext>
            </a:extLst>
          </p:cNvPr>
          <p:cNvSpPr txBox="1"/>
          <p:nvPr/>
        </p:nvSpPr>
        <p:spPr>
          <a:xfrm>
            <a:off x="13130" y="-226147"/>
            <a:ext cx="344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・認証器内部のみでの本人認証</a:t>
            </a:r>
            <a:r>
              <a:rPr lang="en-US" altLang="ja-JP" b="1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ja-JP" altLang="en-US" b="1">
                <a:solidFill>
                  <a:srgbClr val="FF0000"/>
                </a:solidFill>
              </a:rPr>
              <a:t>本人認証情報は外部へ出ない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/>
              <a:t>・</a:t>
            </a:r>
            <a:r>
              <a:rPr lang="ja-JP" altLang="en-US" b="1"/>
              <a:t>サーバとのオンラインでの認証のための署名生成</a:t>
            </a:r>
            <a:endParaRPr lang="en-JP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B688B0-8FD2-3243-B3A5-00B910C6883F}"/>
              </a:ext>
            </a:extLst>
          </p:cNvPr>
          <p:cNvSpPr/>
          <p:nvPr/>
        </p:nvSpPr>
        <p:spPr>
          <a:xfrm>
            <a:off x="83865" y="-8950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/>
              <a:t>本人認証が取れた認証器内部で生成した署名による、オンラインでの認証</a:t>
            </a:r>
            <a:r>
              <a:rPr lang="en-US" altLang="ja-JP" b="1" dirty="0"/>
              <a:t> (</a:t>
            </a:r>
            <a:r>
              <a:rPr lang="ja-JP" altLang="en-US" b="1"/>
              <a:t>公開鍵暗号を利用</a:t>
            </a:r>
            <a:r>
              <a:rPr lang="en-US" altLang="ja-JP" b="1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27EC97-DEED-7848-AA5F-2D1EF7A8E4BC}"/>
              </a:ext>
            </a:extLst>
          </p:cNvPr>
          <p:cNvSpPr txBox="1"/>
          <p:nvPr/>
        </p:nvSpPr>
        <p:spPr>
          <a:xfrm>
            <a:off x="5104835" y="1917976"/>
            <a:ext cx="401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②使い捨てのデータ</a:t>
            </a:r>
            <a:r>
              <a:rPr lang="en-US" altLang="ja-JP" dirty="0"/>
              <a:t>(Challenge)</a:t>
            </a:r>
            <a:r>
              <a:rPr lang="ja-JP" altLang="en-US"/>
              <a:t>を送付</a:t>
            </a:r>
            <a:endParaRPr lang="en-JP" dirty="0"/>
          </a:p>
          <a:p>
            <a:r>
              <a:rPr lang="en-JP" dirty="0"/>
              <a:t>Challenge: ThisIsChallenge</a:t>
            </a:r>
          </a:p>
        </p:txBody>
      </p:sp>
      <p:sp>
        <p:nvSpPr>
          <p:cNvPr id="18" name="Line 7">
            <a:extLst>
              <a:ext uri="{FF2B5EF4-FFF2-40B4-BE49-F238E27FC236}">
                <a16:creationId xmlns:a16="http://schemas.microsoft.com/office/drawing/2014/main" id="{F11B5895-6EB0-F741-9CAA-8F268C13CA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3454" y="2558497"/>
            <a:ext cx="1506294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0576B938-13CD-5849-8949-17E09F6E1D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828" y="3325236"/>
            <a:ext cx="4817270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3CD86-C6BD-0F4A-9DF7-5C422E19B38E}"/>
              </a:ext>
            </a:extLst>
          </p:cNvPr>
          <p:cNvSpPr txBox="1"/>
          <p:nvPr/>
        </p:nvSpPr>
        <p:spPr>
          <a:xfrm>
            <a:off x="5104835" y="2977074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⑤認証器で作られた署名を送付</a:t>
            </a:r>
            <a:endParaRPr lang="en-JP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B1BA2B-51D7-A04C-84EA-5AEDFDFC9BFC}"/>
              </a:ext>
            </a:extLst>
          </p:cNvPr>
          <p:cNvSpPr txBox="1"/>
          <p:nvPr/>
        </p:nvSpPr>
        <p:spPr>
          <a:xfrm>
            <a:off x="8066847" y="3920392"/>
            <a:ext cx="4112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⑥あらかじめ保存していた公開鍵で、</a:t>
            </a:r>
            <a:endParaRPr lang="en-US" altLang="ja-JP" dirty="0"/>
          </a:p>
          <a:p>
            <a:r>
              <a:rPr lang="ja-JP" altLang="en-US"/>
              <a:t>チャレンジに対する署名を検証</a:t>
            </a:r>
            <a:endParaRPr lang="en-JP" dirty="0"/>
          </a:p>
        </p:txBody>
      </p:sp>
      <p:graphicFrame>
        <p:nvGraphicFramePr>
          <p:cNvPr id="24" name="表 2">
            <a:extLst>
              <a:ext uri="{FF2B5EF4-FFF2-40B4-BE49-F238E27FC236}">
                <a16:creationId xmlns:a16="http://schemas.microsoft.com/office/drawing/2014/main" id="{68D4A4B0-D42B-BB44-85F7-E90ABE985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077780"/>
              </p:ext>
            </p:extLst>
          </p:nvPr>
        </p:nvGraphicFramePr>
        <p:xfrm>
          <a:off x="8873315" y="4675702"/>
          <a:ext cx="2513361" cy="1478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4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公開鍵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Alice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0xXXXXXX….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0xYYYYYY….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Carol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0xZZZZZZ….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Text Box 28">
            <a:extLst>
              <a:ext uri="{FF2B5EF4-FFF2-40B4-BE49-F238E27FC236}">
                <a16:creationId xmlns:a16="http://schemas.microsoft.com/office/drawing/2014/main" id="{6DF0CAC7-2442-AB40-9948-359C7D136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3315" y="850380"/>
            <a:ext cx="2951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利用者の公開鍵を保存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EF751F-48A4-4940-8579-47D328C8013F}"/>
              </a:ext>
            </a:extLst>
          </p:cNvPr>
          <p:cNvSpPr/>
          <p:nvPr/>
        </p:nvSpPr>
        <p:spPr>
          <a:xfrm>
            <a:off x="305406" y="4786030"/>
            <a:ext cx="2602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JP" dirty="0"/>
              <a:t>Signature: ThisIsSignature</a:t>
            </a:r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F226D0B6-5D76-6543-B976-AE952CBFEF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828" y="1731095"/>
            <a:ext cx="4817270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4A61F4-7A0E-4645-A2E6-6C448750F96E}"/>
              </a:ext>
            </a:extLst>
          </p:cNvPr>
          <p:cNvSpPr txBox="1"/>
          <p:nvPr/>
        </p:nvSpPr>
        <p:spPr>
          <a:xfrm>
            <a:off x="5104835" y="110440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①認証要求</a:t>
            </a:r>
            <a:endParaRPr lang="en-US" altLang="ja-JP" dirty="0"/>
          </a:p>
          <a:p>
            <a:r>
              <a:rPr lang="en-US" dirty="0"/>
              <a:t>ID: Alice</a:t>
            </a:r>
            <a:endParaRPr lang="en-JP" dirty="0"/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09122936-3147-AF46-9521-16AE23FFE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0" y="175073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認証器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62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5356DE24-A741-1D42-8A32-9BC102576078}"/>
              </a:ext>
            </a:extLst>
          </p:cNvPr>
          <p:cNvCxnSpPr>
            <a:cxnSpLocks/>
            <a:stCxn id="70" idx="2"/>
            <a:endCxn id="5" idx="0"/>
          </p:cNvCxnSpPr>
          <p:nvPr/>
        </p:nvCxnSpPr>
        <p:spPr>
          <a:xfrm rot="5400000">
            <a:off x="3527579" y="104389"/>
            <a:ext cx="2241493" cy="3374748"/>
          </a:xfrm>
          <a:prstGeom prst="bentConnector3">
            <a:avLst>
              <a:gd name="adj1" fmla="val 16345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F24ED3-003F-A242-989A-77E8238052AF}"/>
              </a:ext>
            </a:extLst>
          </p:cNvPr>
          <p:cNvSpPr/>
          <p:nvPr/>
        </p:nvSpPr>
        <p:spPr>
          <a:xfrm>
            <a:off x="1545927" y="2912510"/>
            <a:ext cx="2830048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Other (Native) Applications</a:t>
            </a:r>
            <a:endParaRPr lang="en-JP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E90EC9-DB2B-AB40-AF2B-998D7DA6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88" y="4915517"/>
            <a:ext cx="1323023" cy="1323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DDB447-1E79-6B47-9510-747265D6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726" y="4879278"/>
            <a:ext cx="1219968" cy="1317105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BB5739-F766-394A-8EC7-E6125600238B}"/>
              </a:ext>
            </a:extLst>
          </p:cNvPr>
          <p:cNvSpPr/>
          <p:nvPr/>
        </p:nvSpPr>
        <p:spPr>
          <a:xfrm>
            <a:off x="4950177" y="1401104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Apps</a:t>
            </a:r>
          </a:p>
          <a:p>
            <a:pPr algn="ctr"/>
            <a:r>
              <a:rPr lang="en-US" b="1" dirty="0"/>
              <a:t> (Relaying Party Web App)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DE6D1B-1413-8D49-B17A-D5F62F60ED1A}"/>
              </a:ext>
            </a:extLst>
          </p:cNvPr>
          <p:cNvSpPr/>
          <p:nvPr/>
        </p:nvSpPr>
        <p:spPr>
          <a:xfrm>
            <a:off x="4950170" y="291251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Browsers</a:t>
            </a:r>
            <a:endParaRPr lang="en-JP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B5984-58E7-D141-9360-86F3D033CE31}"/>
              </a:ext>
            </a:extLst>
          </p:cNvPr>
          <p:cNvSpPr txBox="1"/>
          <p:nvPr/>
        </p:nvSpPr>
        <p:spPr>
          <a:xfrm>
            <a:off x="2505195" y="6035535"/>
            <a:ext cx="151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On-device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61AD7-E2BB-B94F-9897-6896BC1A985D}"/>
              </a:ext>
            </a:extLst>
          </p:cNvPr>
          <p:cNvSpPr txBox="1"/>
          <p:nvPr/>
        </p:nvSpPr>
        <p:spPr>
          <a:xfrm>
            <a:off x="5145415" y="6035535"/>
            <a:ext cx="2068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External Plagguable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DED502-77D0-6446-ACE7-DEA0C948903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335691" y="1914061"/>
            <a:ext cx="7" cy="9984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9CF8726-6CAD-A847-BA43-E85C50C54ED3}"/>
              </a:ext>
            </a:extLst>
          </p:cNvPr>
          <p:cNvSpPr/>
          <p:nvPr/>
        </p:nvSpPr>
        <p:spPr>
          <a:xfrm>
            <a:off x="4950178" y="2130928"/>
            <a:ext cx="2771041" cy="579775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WebAuthn API (W3C WebAPI)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AFFDBC-CCD8-6444-A946-73920AA78426}"/>
              </a:ext>
            </a:extLst>
          </p:cNvPr>
          <p:cNvCxnSpPr>
            <a:cxnSpLocks/>
          </p:cNvCxnSpPr>
          <p:nvPr/>
        </p:nvCxnSpPr>
        <p:spPr>
          <a:xfrm flipH="1">
            <a:off x="2870788" y="3765659"/>
            <a:ext cx="1513748" cy="12243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222465-4C97-B941-91E4-244A1CDB99D7}"/>
              </a:ext>
            </a:extLst>
          </p:cNvPr>
          <p:cNvCxnSpPr>
            <a:cxnSpLocks/>
          </p:cNvCxnSpPr>
          <p:nvPr/>
        </p:nvCxnSpPr>
        <p:spPr>
          <a:xfrm>
            <a:off x="4950170" y="3765659"/>
            <a:ext cx="1532706" cy="12870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7C37079-BD45-164E-93C1-DD940C2BEADC}"/>
              </a:ext>
            </a:extLst>
          </p:cNvPr>
          <p:cNvSpPr/>
          <p:nvPr/>
        </p:nvSpPr>
        <p:spPr>
          <a:xfrm>
            <a:off x="1545927" y="4264556"/>
            <a:ext cx="2830048" cy="51295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Internal API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38224D-EC68-9741-9EEB-35B20CC911AF}"/>
              </a:ext>
            </a:extLst>
          </p:cNvPr>
          <p:cNvSpPr/>
          <p:nvPr/>
        </p:nvSpPr>
        <p:spPr>
          <a:xfrm>
            <a:off x="4950170" y="4278616"/>
            <a:ext cx="2771041" cy="51295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CTAP 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80BEA5E-1CA4-3741-8A8F-2CF867B2346A}"/>
              </a:ext>
            </a:extLst>
          </p:cNvPr>
          <p:cNvSpPr/>
          <p:nvPr/>
        </p:nvSpPr>
        <p:spPr>
          <a:xfrm>
            <a:off x="4950178" y="15806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(Relaying Party)</a:t>
            </a:r>
            <a:endParaRPr lang="en-JP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1C98D2-EB8C-F343-B871-F14482B82B2E}"/>
              </a:ext>
            </a:extLst>
          </p:cNvPr>
          <p:cNvCxnSpPr>
            <a:cxnSpLocks/>
            <a:stCxn id="70" idx="2"/>
            <a:endCxn id="15" idx="0"/>
          </p:cNvCxnSpPr>
          <p:nvPr/>
        </p:nvCxnSpPr>
        <p:spPr>
          <a:xfrm flipH="1">
            <a:off x="6335698" y="671017"/>
            <a:ext cx="1" cy="7300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0AB4A3E-6FAC-3F43-98F4-C94C74D46AB5}"/>
              </a:ext>
            </a:extLst>
          </p:cNvPr>
          <p:cNvCxnSpPr>
            <a:cxnSpLocks/>
          </p:cNvCxnSpPr>
          <p:nvPr/>
        </p:nvCxnSpPr>
        <p:spPr>
          <a:xfrm>
            <a:off x="8812107" y="3467645"/>
            <a:ext cx="0" cy="256789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03537FC-6B5C-454B-8755-EBD1372AE040}"/>
              </a:ext>
            </a:extLst>
          </p:cNvPr>
          <p:cNvSpPr/>
          <p:nvPr/>
        </p:nvSpPr>
        <p:spPr>
          <a:xfrm>
            <a:off x="7837800" y="4247422"/>
            <a:ext cx="2049149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b="1" dirty="0"/>
              <a:t>(</a:t>
            </a:r>
            <a:r>
              <a:rPr lang="ja-JP" altLang="en-US" sz="1400" b="1"/>
              <a:t>外部デバイス利用時</a:t>
            </a:r>
            <a:r>
              <a:rPr lang="en-US" altLang="ja-JP" sz="1400" b="1" dirty="0"/>
              <a:t>)</a:t>
            </a:r>
          </a:p>
          <a:p>
            <a:r>
              <a:rPr lang="ja-JP" altLang="en-US" sz="1400" b="1"/>
              <a:t>ローレイヤのプロトコルは</a:t>
            </a:r>
            <a:r>
              <a:rPr lang="en-US" altLang="ja-JP" sz="1400" b="1" dirty="0"/>
              <a:t>CTAP</a:t>
            </a:r>
            <a:r>
              <a:rPr lang="ja-JP" altLang="en-US" sz="1400" b="1"/>
              <a:t>仕様で規定</a:t>
            </a:r>
            <a:endParaRPr lang="en-US" altLang="ja-JP" sz="1400" b="1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7400C0B-4F42-744F-AA3E-9AEFAFF8FFCF}"/>
              </a:ext>
            </a:extLst>
          </p:cNvPr>
          <p:cNvCxnSpPr>
            <a:cxnSpLocks/>
          </p:cNvCxnSpPr>
          <p:nvPr/>
        </p:nvCxnSpPr>
        <p:spPr>
          <a:xfrm>
            <a:off x="10167032" y="496771"/>
            <a:ext cx="0" cy="553876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981BE57-EABA-D246-AA3F-BDFFB0543446}"/>
              </a:ext>
            </a:extLst>
          </p:cNvPr>
          <p:cNvSpPr txBox="1"/>
          <p:nvPr/>
        </p:nvSpPr>
        <p:spPr>
          <a:xfrm>
            <a:off x="8990611" y="1674621"/>
            <a:ext cx="2352841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b="1"/>
              <a:t>アプリケーションレベルのハイレイヤのデータフローは</a:t>
            </a:r>
            <a:r>
              <a:rPr lang="en-US" altLang="ja-JP" sz="1400" b="1" dirty="0" err="1"/>
              <a:t>WebAuthn</a:t>
            </a:r>
            <a:r>
              <a:rPr lang="ja-JP" altLang="en-US" sz="1400" b="1"/>
              <a:t>仕様で規定</a:t>
            </a:r>
            <a:endParaRPr lang="en-US" altLang="ja-JP" sz="1400" b="1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144F08F-5589-2745-8E38-114F61E9F5C5}"/>
              </a:ext>
            </a:extLst>
          </p:cNvPr>
          <p:cNvSpPr/>
          <p:nvPr/>
        </p:nvSpPr>
        <p:spPr>
          <a:xfrm>
            <a:off x="4950173" y="864770"/>
            <a:ext cx="2771041" cy="33452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(ex. RESTful API)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E5751661-7B36-654C-ADE0-B300AC416A3D}"/>
              </a:ext>
            </a:extLst>
          </p:cNvPr>
          <p:cNvSpPr/>
          <p:nvPr/>
        </p:nvSpPr>
        <p:spPr>
          <a:xfrm>
            <a:off x="1545927" y="3444238"/>
            <a:ext cx="6175281" cy="321421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Platform (OS)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84439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401</Words>
  <Application>Microsoft Macintosh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Segoe UI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</dc:creator>
  <cp:lastModifiedBy>JK</cp:lastModifiedBy>
  <cp:revision>41</cp:revision>
  <dcterms:created xsi:type="dcterms:W3CDTF">2020-04-28T08:15:10Z</dcterms:created>
  <dcterms:modified xsi:type="dcterms:W3CDTF">2020-04-28T18:27:57Z</dcterms:modified>
</cp:coreProperties>
</file>