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6405"/>
  </p:normalViewPr>
  <p:slideViewPr>
    <p:cSldViewPr snapToGrid="0" snapToObjects="1">
      <p:cViewPr varScale="1">
        <p:scale>
          <a:sx n="108" d="100"/>
          <a:sy n="108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864-5128-E144-92CE-3CE62AE7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A8E9-18D9-9F48-8DF6-44D6676A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B497-E375-4E41-93FB-35F6AD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CBE2-C5E8-C44C-8517-7AFD85A7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E7-7C69-E54C-95C7-879EBE5F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75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14DF-98C6-1248-A9A8-DACA7EF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ED87-B494-9D4C-B99E-DE95259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E7B2-D4A6-534D-B2C5-221A77A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9FA7-F03E-FE4D-9085-744EC17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4A7-ADDD-8540-9210-25A5D5A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11BD-452C-2F4C-A2E0-162F9C84C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15AA-94E0-1744-AD63-78DF0CF4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5022-ED6E-B04F-9D44-0CD716A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4BA0-718B-774A-BB85-D603315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37-376E-6744-AE7F-17C918AE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14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6D6E-4159-2246-982C-B27D7BD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3E4E-FFDA-DB46-B408-19AD8BAB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58E-9EE6-5F40-A963-0EA6EB5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F8C3-C784-BD42-A737-B60C1708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D3A2-572D-A643-B8E2-E6CA604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72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3D3-3C92-1142-AF92-48BC057D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A389-EDFF-BF43-B688-416B4DE8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7B12-FC83-A44E-B0DB-A8B8ECFD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4636-6DCE-6D47-AB69-28FACD2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CE0-0D3E-2141-8B0E-BD1BF09F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7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02D-81B6-E945-A9E0-4ABD229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0F-6B35-284B-AB98-6E5B27B58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3E01-E48A-5146-8228-04943474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CAA2-4F2C-7F42-A525-40B9D24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0D5B-28DC-D941-9ACA-FF0F11F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C54B-8EB0-8645-BD8D-0663EAC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6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30A1-2845-524F-A268-F4F0BE7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924F-81CF-9740-B15A-4DF02788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0F54-D544-F147-A544-92B2FCA2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5AA19-5FBF-CE41-87F5-1FA5881A2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25DAC-20E3-0F4D-A1CD-26C649F6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9F2BF-8D44-2B4D-9D0D-09BE4A3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569F3-FC45-FD47-AE3F-EBEC8A4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D20C8-C3DB-AE4A-87DD-A0218E7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54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34-8C04-A24B-A608-B0D6806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F70F-2132-4547-A8F6-99E708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CD78-AF74-094A-A45E-583FD1D0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8EB-7084-5142-9EA6-C0A22D5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1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0FDD-ACEE-7043-B836-A75EDD77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2BF3-C9CA-7241-AC73-AB3017D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E51E-D7EA-934F-9189-4A9AE6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1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13D-6211-A441-8BD7-E1E021F4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1165-A0E3-A942-91F5-A84C8EE0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26A8-C3AA-874D-AC5E-87663A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CDA1-E506-024C-A40C-A122A6B1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E1C5-81A1-8B4D-A35D-C5B9BA3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754F-2657-6947-8059-3C07559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24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2AD-C54F-FD4B-98A2-2E5B6FA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1024-2C99-C647-BC0E-944E051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4AA3-E044-114D-9140-E0DB6842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C778-6A63-3E4D-8233-8978616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3308-C926-9C47-9A40-808EE402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C555-CB64-E04A-8EA1-AE97D939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6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40103-3F98-624B-A8A8-68D31CA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2E7C-FA33-7B44-9A9D-344187B7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D55-CBB2-4048-A0ED-F24D6EA18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6DCE-DF2A-A444-87A0-6650BF1B98E4}" type="datetimeFigureOut">
              <a:rPr lang="en-JP" smtClean="0"/>
              <a:t>2020/05/06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874C-BF88-2644-87E7-7A2F2484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74-9C51-5A46-A68C-7EEEC709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6F19-7866-DE4F-922F-ABCAAF0623E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1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0855-3912-6A49-99D3-06B2C3527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1BCA-1D7D-7C46-8855-195A5F7C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02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3593B-301A-F749-9424-2125A2F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58D45E-4D0A-3942-9749-CE20C5578EFC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1B3E5C-5FB7-4345-A472-77B556DFBE69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5A7AFF-8EA7-4240-A347-3993E3F185E3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560F26-4A23-E042-8743-933A7EB2FA7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013E-0329-5744-BB09-5D0CC9443352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C945B-A0AB-AD43-A10C-56528FD87E3E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11239-CA58-DA4F-89E2-501A635B457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A1C92FC-75E5-4D46-BF4F-170F8B2A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745" y="3984439"/>
            <a:ext cx="577013" cy="72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B77842-3B1E-A449-8307-510A829E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58" y="4215498"/>
            <a:ext cx="365725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297743-4EEF-C14F-BF79-09FBD00E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62" y="4172415"/>
            <a:ext cx="363978" cy="3639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1C397F3-3698-D94C-B1EC-EBCE2AD7E5D0}"/>
              </a:ext>
            </a:extLst>
          </p:cNvPr>
          <p:cNvSpPr txBox="1"/>
          <p:nvPr/>
        </p:nvSpPr>
        <p:spPr>
          <a:xfrm>
            <a:off x="4940355" y="4673177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Private Key</a:t>
            </a:r>
          </a:p>
        </p:txBody>
      </p:sp>
      <p:sp>
        <p:nvSpPr>
          <p:cNvPr id="30" name="Line Callout 2 (Accent Bar) 29">
            <a:extLst>
              <a:ext uri="{FF2B5EF4-FFF2-40B4-BE49-F238E27FC236}">
                <a16:creationId xmlns:a16="http://schemas.microsoft.com/office/drawing/2014/main" id="{B6519E2A-2353-F144-9498-59ECA6F16B3F}"/>
              </a:ext>
            </a:extLst>
          </p:cNvPr>
          <p:cNvSpPr/>
          <p:nvPr/>
        </p:nvSpPr>
        <p:spPr>
          <a:xfrm>
            <a:off x="6784517" y="4123766"/>
            <a:ext cx="924839" cy="369332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78941"/>
              <a:gd name="adj6" fmla="val -172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200" dirty="0">
                <a:solidFill>
                  <a:srgbClr val="FF0000"/>
                </a:solidFill>
              </a:rPr>
              <a:t>Attestation Certificate</a:t>
            </a:r>
            <a:endParaRPr lang="en-JP" sz="12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B3B679-DF2F-F24C-85E1-95E422B64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67" y="121651"/>
            <a:ext cx="439705" cy="439705"/>
          </a:xfrm>
          <a:prstGeom prst="rect">
            <a:avLst/>
          </a:prstGeom>
        </p:spPr>
      </p:pic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F3721DAD-7296-6B40-B0E9-58B47CB7BA57}"/>
              </a:ext>
            </a:extLst>
          </p:cNvPr>
          <p:cNvSpPr/>
          <p:nvPr/>
        </p:nvSpPr>
        <p:spPr>
          <a:xfrm>
            <a:off x="5435879" y="66191"/>
            <a:ext cx="1603629" cy="36933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200">
                <a:solidFill>
                  <a:schemeClr val="tx1"/>
                </a:solidFill>
              </a:rPr>
              <a:t>の検証鍵</a:t>
            </a:r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47C5-71D3-824C-A921-734620A699F1}"/>
              </a:ext>
            </a:extLst>
          </p:cNvPr>
          <p:cNvSpPr txBox="1"/>
          <p:nvPr/>
        </p:nvSpPr>
        <p:spPr>
          <a:xfrm>
            <a:off x="5987440" y="4673177"/>
            <a:ext cx="8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/>
              <a:t>Attestation</a:t>
            </a:r>
          </a:p>
          <a:p>
            <a:pPr algn="ctr"/>
            <a:r>
              <a:rPr lang="en-JP" sz="1200" dirty="0"/>
              <a:t>Public Key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548E91-B23A-8D47-AF62-5599E28A63BE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24787D-CE28-0D48-B0B9-F620D5A9D14C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8AB9DA-2C5F-BF46-B06E-90B1ADEB3E54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46565-A348-654D-A7F7-D0F04362093D}"/>
              </a:ext>
            </a:extLst>
          </p:cNvPr>
          <p:cNvSpPr txBox="1"/>
          <p:nvPr/>
        </p:nvSpPr>
        <p:spPr>
          <a:xfrm>
            <a:off x="2274083" y="1146538"/>
            <a:ext cx="2691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 </a:t>
            </a:r>
            <a:r>
              <a:rPr lang="en-US" altLang="ja-JP" sz="1200" b="1" dirty="0" err="1"/>
              <a:t>PublicKeyCredentialCreationOption</a:t>
            </a:r>
            <a:endParaRPr lang="en-US" altLang="ja-JP" sz="1200" b="1" dirty="0"/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474DA-8F69-C444-9758-AE9D394452E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7A35F-19A9-0142-8BD4-5538437EE95B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841C5-BA76-694D-80ED-A2CED459B9F0}"/>
              </a:ext>
            </a:extLst>
          </p:cNvPr>
          <p:cNvSpPr txBox="1"/>
          <p:nvPr/>
        </p:nvSpPr>
        <p:spPr>
          <a:xfrm>
            <a:off x="6787421" y="1118008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EA66A1-4CC1-914A-9FB4-EC963D5CACD4}"/>
              </a:ext>
            </a:extLst>
          </p:cNvPr>
          <p:cNvSpPr txBox="1"/>
          <p:nvPr/>
        </p:nvSpPr>
        <p:spPr>
          <a:xfrm>
            <a:off x="2677163" y="2037545"/>
            <a:ext cx="185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ja-JP" altLang="en-US" sz="1200" b="1"/>
              <a:t>認証器への</a:t>
            </a:r>
            <a:r>
              <a:rPr lang="en-US" altLang="ja-JP" sz="1200" b="1" dirty="0"/>
              <a:t>Credential</a:t>
            </a:r>
          </a:p>
          <a:p>
            <a:r>
              <a:rPr lang="ja-JP" altLang="en-US" sz="1200" b="1"/>
              <a:t>　  生成要求の作成</a:t>
            </a:r>
            <a:endParaRPr lang="en-JP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77C081-4B65-1545-8150-8E8EED6847AE}"/>
              </a:ext>
            </a:extLst>
          </p:cNvPr>
          <p:cNvSpPr txBox="1"/>
          <p:nvPr/>
        </p:nvSpPr>
        <p:spPr>
          <a:xfrm>
            <a:off x="7316861" y="3548062"/>
            <a:ext cx="255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Credential Key Pair</a:t>
            </a:r>
            <a:r>
              <a:rPr lang="ja-JP" altLang="en-US" sz="1200" b="1"/>
              <a:t>の新規生成、</a:t>
            </a:r>
            <a:endParaRPr lang="en-US" altLang="ja-JP" sz="1200" b="1" dirty="0"/>
          </a:p>
          <a:p>
            <a:r>
              <a:rPr lang="ja-JP" altLang="en-US" sz="1200" b="1"/>
              <a:t>　   署名を付与</a:t>
            </a:r>
            <a:endParaRPr lang="en-JP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DEE9D-769B-C94D-9023-542E78468F13}"/>
              </a:ext>
            </a:extLst>
          </p:cNvPr>
          <p:cNvSpPr txBox="1"/>
          <p:nvPr/>
        </p:nvSpPr>
        <p:spPr>
          <a:xfrm>
            <a:off x="6848499" y="2972358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64CFDB-B434-7849-B01A-E05318361B9E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6D468C-3BCC-0C49-8005-00A1D91A6C0B}"/>
              </a:ext>
            </a:extLst>
          </p:cNvPr>
          <p:cNvSpPr txBox="1"/>
          <p:nvPr/>
        </p:nvSpPr>
        <p:spPr>
          <a:xfrm>
            <a:off x="7186501" y="33430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</p:spTree>
    <p:extLst>
      <p:ext uri="{BB962C8B-B14F-4D97-AF65-F5344CB8AC3E}">
        <p14:creationId xmlns:p14="http://schemas.microsoft.com/office/powerpoint/2010/main" val="16562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/>
              <a:t>⓪</a:t>
            </a:r>
            <a:r>
              <a:rPr lang="en-US" altLang="ja-JP" sz="1200" b="1" dirty="0"/>
              <a:t> </a:t>
            </a:r>
            <a:r>
              <a:rPr lang="ja-JP" altLang="en-US" sz="1200" b="1"/>
              <a:t>登録要求</a:t>
            </a:r>
            <a:endParaRPr lang="en-JP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5260-C066-394D-B183-950B817A7BAB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①</a:t>
            </a:r>
            <a:r>
              <a:rPr lang="ja-JP" altLang="en-US" sz="1200" b="1"/>
              <a:t>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生成のための</a:t>
            </a:r>
            <a:endParaRPr lang="en-US" altLang="ja-JP" sz="1200" b="1" dirty="0"/>
          </a:p>
          <a:p>
            <a:r>
              <a:rPr lang="ja-JP" altLang="en-US" sz="1200" b="1"/>
              <a:t>　  パラメータ送付</a:t>
            </a:r>
            <a:endParaRPr lang="en-JP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③Credential</a:t>
            </a:r>
            <a:r>
              <a:rPr lang="ja-JP" altLang="en-US" sz="1200" b="1"/>
              <a:t>生成要求の送付</a:t>
            </a:r>
            <a:endParaRPr lang="en-JP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⑦ AuthenticatorAttestationResponse</a:t>
            </a:r>
          </a:p>
          <a:p>
            <a:r>
              <a:rPr lang="ja-JP" altLang="en-US" sz="1200" b="1"/>
              <a:t>　  の送付</a:t>
            </a:r>
            <a:endParaRPr lang="en-JP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BAFB0-CC41-7043-929D-41E53C4299CD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② </a:t>
            </a:r>
            <a:r>
              <a:rPr lang="en-US" altLang="ja-JP" sz="1200" b="1" dirty="0" err="1"/>
              <a:t>PublicKeyCredentialCreationOption</a:t>
            </a:r>
            <a:r>
              <a:rPr lang="ja-JP" altLang="en-US" sz="1200" b="1"/>
              <a:t>生成、</a:t>
            </a:r>
            <a:endParaRPr lang="en-US" altLang="ja-JP" sz="1200" b="1" dirty="0"/>
          </a:p>
          <a:p>
            <a:r>
              <a:rPr lang="ja-JP" altLang="en-US" sz="1200" b="1"/>
              <a:t>　  認証器へ</a:t>
            </a:r>
            <a:r>
              <a:rPr lang="en-US" altLang="ja-JP" sz="1200" b="1" dirty="0"/>
              <a:t>Credential</a:t>
            </a:r>
            <a:r>
              <a:rPr lang="ja-JP" altLang="en-US" sz="1200" b="1"/>
              <a:t>生成要求</a:t>
            </a:r>
            <a:endParaRPr lang="en-JP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④</a:t>
            </a:r>
            <a:r>
              <a:rPr lang="en-US" sz="1200" b="1" dirty="0"/>
              <a:t> </a:t>
            </a:r>
            <a:r>
              <a:rPr lang="ja-JP" altLang="en-US" sz="1200" b="1"/>
              <a:t>要求ユーザのローカル認証</a:t>
            </a:r>
            <a:r>
              <a:rPr lang="en-US" altLang="ja-JP" sz="1200" b="1" dirty="0"/>
              <a:t>(PIN</a:t>
            </a:r>
            <a:r>
              <a:rPr lang="ja-JP" altLang="en-US" sz="1200" b="1"/>
              <a:t>や指紋</a:t>
            </a:r>
            <a:r>
              <a:rPr lang="en-US" altLang="ja-JP" sz="1200" b="1" dirty="0"/>
              <a:t>)</a:t>
            </a:r>
            <a:r>
              <a:rPr lang="ja-JP" altLang="en-US" sz="1200" b="1"/>
              <a:t>、</a:t>
            </a:r>
            <a:br>
              <a:rPr lang="en-US" altLang="ja-JP" sz="1200" b="1" dirty="0"/>
            </a:br>
            <a:r>
              <a:rPr lang="ja-JP" altLang="en-US" sz="1200" b="1"/>
              <a:t>　  </a:t>
            </a:r>
            <a:r>
              <a:rPr lang="en-US" sz="1200" b="1" dirty="0"/>
              <a:t>Credential Key Pair</a:t>
            </a:r>
            <a:r>
              <a:rPr lang="ja-JP" altLang="en-US" sz="1200" b="1"/>
              <a:t>の新規生成・署名付与</a:t>
            </a:r>
            <a:endParaRPr lang="en-JP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⑤ </a:t>
            </a:r>
            <a:r>
              <a:rPr lang="en-US" sz="1200" b="1" dirty="0" err="1"/>
              <a:t>attestationObject</a:t>
            </a:r>
            <a:r>
              <a:rPr lang="ja-JP" altLang="en-US" sz="1200" b="1"/>
              <a:t>の送付</a:t>
            </a:r>
            <a:endParaRPr lang="en-JP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/>
              <a:t>⑥ RP</a:t>
            </a:r>
            <a:r>
              <a:rPr lang="ja-JP" altLang="en-US" sz="1200" b="1"/>
              <a:t>への応答の生成</a:t>
            </a:r>
            <a:endParaRPr lang="en-JP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/>
              <a:t>⑧</a:t>
            </a:r>
            <a:r>
              <a:rPr lang="ja-JP" altLang="en-US" sz="1200" b="1"/>
              <a:t> </a:t>
            </a:r>
            <a:r>
              <a:rPr lang="en-US" altLang="ja-JP" sz="1200" b="1" dirty="0" err="1"/>
              <a:t>AttestationResponse</a:t>
            </a:r>
            <a:r>
              <a:rPr lang="ja-JP" altLang="en-US" sz="1200" b="1"/>
              <a:t>の検証</a:t>
            </a:r>
            <a:endParaRPr lang="en-US" altLang="ja-JP" sz="1200" b="1" dirty="0"/>
          </a:p>
          <a:p>
            <a:r>
              <a:rPr lang="ja-JP" altLang="en-US" sz="1200" b="1"/>
              <a:t>　   </a:t>
            </a:r>
            <a:r>
              <a:rPr lang="en-US" altLang="ja-JP" sz="1200" b="1" dirty="0"/>
              <a:t>Credential Certificate</a:t>
            </a:r>
            <a:r>
              <a:rPr lang="ja-JP" altLang="en-US" sz="1200" b="1"/>
              <a:t>登録</a:t>
            </a:r>
            <a:endParaRPr lang="en-JP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</p:spTree>
    <p:extLst>
      <p:ext uri="{BB962C8B-B14F-4D97-AF65-F5344CB8AC3E}">
        <p14:creationId xmlns:p14="http://schemas.microsoft.com/office/powerpoint/2010/main" val="1288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highlight>
                  <a:srgbClr val="FFFF00"/>
                </a:highlight>
              </a:rPr>
              <a:t>⓪</a:t>
            </a:r>
            <a:r>
              <a:rPr lang="en-US" altLang="ja-JP" sz="1200" b="1" dirty="0">
                <a:highlight>
                  <a:srgbClr val="FFFF00"/>
                </a:highlight>
              </a:rPr>
              <a:t> </a:t>
            </a:r>
            <a:r>
              <a:rPr lang="ja-JP" altLang="en-US" sz="1200" b="1">
                <a:highlight>
                  <a:srgbClr val="FFFF00"/>
                </a:highlight>
              </a:rPr>
              <a:t>登録要求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③Credential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①</a:t>
            </a:r>
            <a:r>
              <a:rPr lang="ja-JP" altLang="en-US" sz="1200" b="1">
                <a:highlight>
                  <a:srgbClr val="FFFF00"/>
                </a:highlight>
              </a:rPr>
              <a:t> </a:t>
            </a:r>
            <a:r>
              <a:rPr lang="en-US" altLang="ja-JP" sz="1200" b="1" dirty="0">
                <a:highlight>
                  <a:srgbClr val="FFFF00"/>
                </a:highlight>
              </a:rPr>
              <a:t>Credential Certificate</a:t>
            </a:r>
            <a:r>
              <a:rPr lang="ja-JP" altLang="en-US" sz="1200" b="1">
                <a:highlight>
                  <a:srgbClr val="FFFF00"/>
                </a:highlight>
              </a:rPr>
              <a:t>生成のための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パラメータ送付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②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PublicKeyCredentialCreationOption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生成、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認証器へ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B16E77-4C5A-EE4B-8951-017E2E34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71" y="3382023"/>
            <a:ext cx="548837" cy="5488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13ECB7-BAE5-AE44-B6FA-E837ED650D36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C16796-AA12-7642-9453-F8A3E98CA0F1}"/>
              </a:ext>
            </a:extLst>
          </p:cNvPr>
          <p:cNvSpPr/>
          <p:nvPr/>
        </p:nvSpPr>
        <p:spPr>
          <a:xfrm>
            <a:off x="4530619" y="232350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7C2817-EB5F-234E-B260-12E87E4C5165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40130-3BED-B941-88CF-D1299972173E}"/>
              </a:ext>
            </a:extLst>
          </p:cNvPr>
          <p:cNvCxnSpPr/>
          <p:nvPr/>
        </p:nvCxnSpPr>
        <p:spPr>
          <a:xfrm>
            <a:off x="4961593" y="2709706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3EB259-E7FF-D047-8D6B-D88B029D6503}"/>
              </a:ext>
            </a:extLst>
          </p:cNvPr>
          <p:cNvCxnSpPr>
            <a:cxnSpLocks/>
          </p:cNvCxnSpPr>
          <p:nvPr/>
        </p:nvCxnSpPr>
        <p:spPr>
          <a:xfrm flipV="1">
            <a:off x="6792475" y="268207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93BA4F-6CA1-1749-8DEF-907D657C82A8}"/>
              </a:ext>
            </a:extLst>
          </p:cNvPr>
          <p:cNvCxnSpPr/>
          <p:nvPr/>
        </p:nvCxnSpPr>
        <p:spPr>
          <a:xfrm>
            <a:off x="4961593" y="996127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6FA4-7A0D-9347-9D4C-6667961C2B07}"/>
              </a:ext>
            </a:extLst>
          </p:cNvPr>
          <p:cNvCxnSpPr>
            <a:cxnSpLocks/>
          </p:cNvCxnSpPr>
          <p:nvPr/>
        </p:nvCxnSpPr>
        <p:spPr>
          <a:xfrm flipV="1">
            <a:off x="6787421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FA66B-4F4F-6341-B599-4D64AD97C0A9}"/>
              </a:ext>
            </a:extLst>
          </p:cNvPr>
          <p:cNvSpPr/>
          <p:nvPr/>
        </p:nvSpPr>
        <p:spPr>
          <a:xfrm>
            <a:off x="4530620" y="3467371"/>
            <a:ext cx="2771040" cy="36933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chemeClr val="tx1"/>
                </a:solidFill>
              </a:rPr>
              <a:t>Authenticator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324E-4537-B443-A408-263E62032076}"/>
              </a:ext>
            </a:extLst>
          </p:cNvPr>
          <p:cNvCxnSpPr>
            <a:cxnSpLocks/>
          </p:cNvCxnSpPr>
          <p:nvPr/>
        </p:nvCxnSpPr>
        <p:spPr>
          <a:xfrm flipV="1">
            <a:off x="5457173" y="996127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B5431-8EB3-E940-8E58-C244A24ACCC5}"/>
              </a:ext>
            </a:extLst>
          </p:cNvPr>
          <p:cNvSpPr txBox="1"/>
          <p:nvPr/>
        </p:nvSpPr>
        <p:spPr>
          <a:xfrm>
            <a:off x="5435879" y="121863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⓪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登録要求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ED225-BE02-A14C-91BF-816B734C1B44}"/>
              </a:ext>
            </a:extLst>
          </p:cNvPr>
          <p:cNvSpPr txBox="1"/>
          <p:nvPr/>
        </p:nvSpPr>
        <p:spPr>
          <a:xfrm>
            <a:off x="5002771" y="2116612"/>
            <a:ext cx="1853455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1200" b="1" dirty="0"/>
              <a:t>WebAuthn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681B5-1931-004B-9856-198305101D77}"/>
              </a:ext>
            </a:extLst>
          </p:cNvPr>
          <p:cNvSpPr txBox="1"/>
          <p:nvPr/>
        </p:nvSpPr>
        <p:spPr>
          <a:xfrm>
            <a:off x="2849719" y="2995222"/>
            <a:ext cx="212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③Credential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生成要求の送付</a:t>
            </a:r>
            <a:endParaRPr lang="en-JP" sz="1200" b="1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3BE3-D5D4-0040-B084-BEF2BD1EE342}"/>
              </a:ext>
            </a:extLst>
          </p:cNvPr>
          <p:cNvSpPr txBox="1"/>
          <p:nvPr/>
        </p:nvSpPr>
        <p:spPr>
          <a:xfrm>
            <a:off x="7158170" y="1222085"/>
            <a:ext cx="263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⑦ AuthenticatorAttestationResponse</a:t>
            </a: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69EB4-2697-534A-B26E-312359FF4FC5}"/>
              </a:ext>
            </a:extLst>
          </p:cNvPr>
          <p:cNvSpPr txBox="1"/>
          <p:nvPr/>
        </p:nvSpPr>
        <p:spPr>
          <a:xfrm>
            <a:off x="6707725" y="390930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④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要求ユーザのローカル認証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(PIN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や指紋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、</a:t>
            </a:r>
            <a:b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</a:t>
            </a: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Credential Key Pair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の新規生成・署名付与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A0A65-4FC6-7343-A487-93B65FE2AE12}"/>
              </a:ext>
            </a:extLst>
          </p:cNvPr>
          <p:cNvSpPr txBox="1"/>
          <p:nvPr/>
        </p:nvSpPr>
        <p:spPr>
          <a:xfrm>
            <a:off x="7215470" y="2965539"/>
            <a:ext cx="200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⑤ </a:t>
            </a:r>
            <a:r>
              <a:rPr lang="en-US" sz="1200" b="1" dirty="0" err="1">
                <a:solidFill>
                  <a:schemeClr val="bg2">
                    <a:lumMod val="90000"/>
                  </a:schemeClr>
                </a:solidFill>
              </a:rPr>
              <a:t>attestationObject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378D1-3D72-0443-A137-64E51F2AEE9F}"/>
              </a:ext>
            </a:extLst>
          </p:cNvPr>
          <p:cNvSpPr txBox="1"/>
          <p:nvPr/>
        </p:nvSpPr>
        <p:spPr>
          <a:xfrm>
            <a:off x="7292182" y="2123346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⑥ RP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への応答の生成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AD18DD-7940-D446-A3F4-E64DF3918033}"/>
              </a:ext>
            </a:extLst>
          </p:cNvPr>
          <p:cNvSpPr txBox="1"/>
          <p:nvPr/>
        </p:nvSpPr>
        <p:spPr>
          <a:xfrm>
            <a:off x="7186501" y="84255"/>
            <a:ext cx="226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⑧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 err="1">
                <a:solidFill>
                  <a:schemeClr val="bg2">
                    <a:lumMod val="90000"/>
                  </a:schemeClr>
                </a:solidFill>
              </a:rPr>
              <a:t>AttestationResponse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の検証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登録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68AD10-BA72-2548-BD8D-481A344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32" y="3907718"/>
            <a:ext cx="369490" cy="461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E219C0-1324-D14E-BEE1-126EAD00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1" y="3983789"/>
            <a:ext cx="342327" cy="34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6662D6-03CB-AB4A-87F8-3041B461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19" y="3956613"/>
            <a:ext cx="407646" cy="407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9BED74-38CB-4148-881C-135F38EE66F3}"/>
              </a:ext>
            </a:extLst>
          </p:cNvPr>
          <p:cNvSpPr txBox="1"/>
          <p:nvPr/>
        </p:nvSpPr>
        <p:spPr>
          <a:xfrm>
            <a:off x="4836191" y="393781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</a:p>
          <a:p>
            <a:pPr algn="ctr"/>
            <a:r>
              <a:rPr lang="en-US" altLang="ja-JP" sz="1100" b="1" dirty="0"/>
              <a:t>Private key</a:t>
            </a:r>
            <a:endParaRPr lang="en-JP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EA6E4-C0ED-A74A-B366-C5D526D7F5B8}"/>
              </a:ext>
            </a:extLst>
          </p:cNvPr>
          <p:cNvSpPr txBox="1"/>
          <p:nvPr/>
        </p:nvSpPr>
        <p:spPr>
          <a:xfrm>
            <a:off x="5980454" y="3933768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/>
              <a:t>Credential</a:t>
            </a:r>
            <a:br>
              <a:rPr lang="en-US" altLang="ja-JP" sz="1100" b="1" dirty="0"/>
            </a:br>
            <a:r>
              <a:rPr lang="en-US" altLang="ja-JP" sz="1100" b="1" dirty="0"/>
              <a:t>Certificate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9C03C-22E7-3A49-8433-C0F0772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0" y="2849410"/>
            <a:ext cx="369490" cy="4616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ABA3A2-EE0C-A645-950B-120C0120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79" y="2925481"/>
            <a:ext cx="342327" cy="34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EAAB36-75E2-2D47-A977-EDF19F60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75" y="1157877"/>
            <a:ext cx="369490" cy="461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319ED5-4EEC-E049-93AA-C8BF14A9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74" y="1233948"/>
            <a:ext cx="342327" cy="3423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80AB8C-F5A4-5940-8ABF-B330E0A2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7" y="69719"/>
            <a:ext cx="369490" cy="4616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A776D00-91B5-2F4D-84A9-7B95196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6" y="145790"/>
            <a:ext cx="342327" cy="342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B916A-07E1-934E-8172-CA95599A153E}"/>
              </a:ext>
            </a:extLst>
          </p:cNvPr>
          <p:cNvSpPr txBox="1"/>
          <p:nvPr/>
        </p:nvSpPr>
        <p:spPr>
          <a:xfrm rot="19887843">
            <a:off x="6691011" y="15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OK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72BFC-D727-F54B-9014-D83BE51FA924}"/>
              </a:ext>
            </a:extLst>
          </p:cNvPr>
          <p:cNvSpPr txBox="1"/>
          <p:nvPr/>
        </p:nvSpPr>
        <p:spPr>
          <a:xfrm>
            <a:off x="2196176" y="1157877"/>
            <a:ext cx="269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chemeClr val="bg2">
                    <a:lumMod val="90000"/>
                  </a:schemeClr>
                </a:solidFill>
              </a:rPr>
              <a:t>①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ja-JP" sz="1200" b="1" dirty="0">
                <a:solidFill>
                  <a:schemeClr val="bg2">
                    <a:lumMod val="90000"/>
                  </a:schemeClr>
                </a:solidFill>
              </a:rPr>
              <a:t>Credential Certificate</a:t>
            </a:r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生成のための</a:t>
            </a:r>
            <a:endParaRPr lang="en-US" altLang="ja-JP" sz="1200" b="1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sz="1200" b="1">
                <a:solidFill>
                  <a:schemeClr val="bg2">
                    <a:lumMod val="90000"/>
                  </a:schemeClr>
                </a:solidFill>
              </a:rPr>
              <a:t>　  パラメータ送付</a:t>
            </a:r>
            <a:endParaRPr lang="en-JP" sz="1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F0802-E491-7D49-BDC3-35331A5543E0}"/>
              </a:ext>
            </a:extLst>
          </p:cNvPr>
          <p:cNvSpPr txBox="1"/>
          <p:nvPr/>
        </p:nvSpPr>
        <p:spPr>
          <a:xfrm>
            <a:off x="1574667" y="2012954"/>
            <a:ext cx="315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highlight>
                  <a:srgbClr val="FFFF00"/>
                </a:highlight>
              </a:rPr>
              <a:t>② </a:t>
            </a:r>
            <a:r>
              <a:rPr lang="en-US" altLang="ja-JP" sz="1200" b="1" dirty="0" err="1">
                <a:highlight>
                  <a:srgbClr val="FFFF00"/>
                </a:highlight>
              </a:rPr>
              <a:t>PublicKeyCredentialCreationOption</a:t>
            </a:r>
            <a:r>
              <a:rPr lang="ja-JP" altLang="en-US" sz="1200" b="1">
                <a:highlight>
                  <a:srgbClr val="FFFF00"/>
                </a:highlight>
              </a:rPr>
              <a:t>生成、</a:t>
            </a:r>
            <a:endParaRPr lang="en-US" altLang="ja-JP" sz="1200" b="1" dirty="0">
              <a:highlight>
                <a:srgbClr val="FFFF00"/>
              </a:highlight>
            </a:endParaRPr>
          </a:p>
          <a:p>
            <a:r>
              <a:rPr lang="ja-JP" altLang="en-US" sz="1200" b="1">
                <a:highlight>
                  <a:srgbClr val="FFFF00"/>
                </a:highlight>
              </a:rPr>
              <a:t>　  認証器へ</a:t>
            </a:r>
            <a:r>
              <a:rPr lang="en-US" altLang="ja-JP" sz="1200" b="1" dirty="0">
                <a:highlight>
                  <a:srgbClr val="FFFF00"/>
                </a:highlight>
              </a:rPr>
              <a:t>Credential</a:t>
            </a:r>
            <a:r>
              <a:rPr lang="ja-JP" altLang="en-US" sz="1200" b="1">
                <a:highlight>
                  <a:srgbClr val="FFFF00"/>
                </a:highlight>
              </a:rPr>
              <a:t>生成要求</a:t>
            </a:r>
            <a:endParaRPr lang="en-JP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60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390" y="2865616"/>
            <a:ext cx="45720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0EE3E81-71DC-604F-9DC6-62CD1816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74" y="2196038"/>
            <a:ext cx="3463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ID=Bob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　</a:t>
            </a:r>
          </a:p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パスワード=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9trmCUkC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863" y="143376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166" y="3806627"/>
            <a:ext cx="280275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とパスワードを入力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4B790A3B-E0D7-4B45-8A25-CA5C88EE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20" y="1524279"/>
            <a:ext cx="30099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とパスワードをサーバに送信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16807A75-432A-2B4A-8FD8-D5982D46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12" y="2979117"/>
            <a:ext cx="3540389" cy="1756508"/>
          </a:xfrm>
          <a:prstGeom prst="rect">
            <a:avLst/>
          </a:prstGeom>
          <a:noFill/>
          <a:ln w="19050" cap="sq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③送られた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からパスワードファイルを検索して、候補となる利用者を特定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④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に対応するパスワードを取り出し、送られてきたパスワードと比較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7802B52-59F1-AD4A-9D1E-2D3CD957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367" y="5289498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パスワード管理ファイル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5715C643-C9D5-0F4A-B662-87357950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20" y="1742184"/>
            <a:ext cx="3642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全利用者のパスワードを管理</a:t>
            </a:r>
          </a:p>
        </p:txBody>
      </p:sp>
      <p:graphicFrame>
        <p:nvGraphicFramePr>
          <p:cNvPr id="12" name="表 2">
            <a:extLst>
              <a:ext uri="{FF2B5EF4-FFF2-40B4-BE49-F238E27FC236}">
                <a16:creationId xmlns:a16="http://schemas.microsoft.com/office/drawing/2014/main" id="{44C7EF39-D575-3046-907A-C369DC5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31720"/>
              </p:ext>
            </p:extLst>
          </p:nvPr>
        </p:nvGraphicFramePr>
        <p:xfrm>
          <a:off x="8045297" y="3787576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パスワード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XqT1e0wt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9trmCUkC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cwnoMt4v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79" y="1739329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03" y="2090103"/>
            <a:ext cx="1472018" cy="17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1BD54-C177-B548-AFD2-3C2E4D34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71" y="1642931"/>
            <a:ext cx="1680919" cy="1814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CFE97-8840-9647-B260-F63D75E0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67" y="1707798"/>
            <a:ext cx="1871546" cy="187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53E98-8CB6-6D42-A861-B64E4FE8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1707798"/>
            <a:ext cx="1427356" cy="1867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0780B-A9E1-CB44-86A5-856E654864E5}"/>
              </a:ext>
            </a:extLst>
          </p:cNvPr>
          <p:cNvSpPr txBox="1"/>
          <p:nvPr/>
        </p:nvSpPr>
        <p:spPr>
          <a:xfrm>
            <a:off x="988769" y="37022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本人しか知らない</a:t>
            </a:r>
            <a:endParaRPr lang="en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15666-FA52-0D41-BC91-378658D656A3}"/>
              </a:ext>
            </a:extLst>
          </p:cNvPr>
          <p:cNvSpPr txBox="1"/>
          <p:nvPr/>
        </p:nvSpPr>
        <p:spPr>
          <a:xfrm>
            <a:off x="4124461" y="370220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本人しか持ってない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複製できない</a:t>
            </a:r>
            <a:r>
              <a:rPr lang="en-US" altLang="ja-JP" dirty="0"/>
              <a:t>)</a:t>
            </a:r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81700-27AA-704A-ACCC-207E2A9B1EAF}"/>
              </a:ext>
            </a:extLst>
          </p:cNvPr>
          <p:cNvSpPr txBox="1"/>
          <p:nvPr/>
        </p:nvSpPr>
        <p:spPr>
          <a:xfrm>
            <a:off x="7733183" y="37022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本人の体の一部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320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6B0E-298B-5041-8057-69C2F9C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D109F1-0CB2-BB49-A16D-FEDE6F6678D7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BFA3F6-7A2C-014F-8065-49A1214FAD3E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37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6453B2A9-E02C-B244-87BC-1CCF12C78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6056" y="2558496"/>
            <a:ext cx="4903042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30107C2-8FA0-1541-8D75-B38EB92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021" y="152520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利用者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C6FE520E-B83E-1A4E-8E2C-460A0CB2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06" y="3325236"/>
            <a:ext cx="3107241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③認証器で生体認証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指紋等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④生体認証が通ったら、</a:t>
            </a:r>
            <a:r>
              <a:rPr lang="ja-JP" altLang="en-US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認証器内部のみにある秘密鍵でチャレンジに対する署名を生成</a:t>
            </a: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72A40-20D5-C148-8220-85BDCF2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3" y="1873965"/>
            <a:ext cx="1506295" cy="20050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300489-11F7-FE4A-A3D4-3F24D47D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986" y="1597817"/>
            <a:ext cx="1472018" cy="173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BFFB35-1E87-5A4E-B1A6-E1F675E8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2" y="2002213"/>
            <a:ext cx="1323023" cy="1323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3C76D2-6CE3-FC4A-8581-DDDA8E059950}"/>
              </a:ext>
            </a:extLst>
          </p:cNvPr>
          <p:cNvSpPr txBox="1"/>
          <p:nvPr/>
        </p:nvSpPr>
        <p:spPr>
          <a:xfrm>
            <a:off x="13130" y="-226147"/>
            <a:ext cx="344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・認証器内部のみでの本人認証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>
                <a:solidFill>
                  <a:srgbClr val="FF0000"/>
                </a:solidFill>
              </a:rPr>
              <a:t>本人認証情報は外部へ出ない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/>
              <a:t>・</a:t>
            </a:r>
            <a:r>
              <a:rPr lang="ja-JP" altLang="en-US" b="1"/>
              <a:t>サーバとのオンラインでの認証のための署名生成</a:t>
            </a:r>
            <a:endParaRPr lang="en-JP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688B0-8FD2-3243-B3A5-00B910C6883F}"/>
              </a:ext>
            </a:extLst>
          </p:cNvPr>
          <p:cNvSpPr/>
          <p:nvPr/>
        </p:nvSpPr>
        <p:spPr>
          <a:xfrm>
            <a:off x="83865" y="-8950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/>
              <a:t>本人認証が取れた認証器内部で生成した署名による、オンラインでの認証</a:t>
            </a:r>
            <a:r>
              <a:rPr lang="en-US" altLang="ja-JP" b="1" dirty="0"/>
              <a:t> (</a:t>
            </a:r>
            <a:r>
              <a:rPr lang="ja-JP" altLang="en-US" b="1"/>
              <a:t>公開鍵暗号を利用</a:t>
            </a:r>
            <a:r>
              <a:rPr lang="en-US" altLang="ja-JP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7EC97-DEED-7848-AA5F-2D1EF7A8E4BC}"/>
              </a:ext>
            </a:extLst>
          </p:cNvPr>
          <p:cNvSpPr txBox="1"/>
          <p:nvPr/>
        </p:nvSpPr>
        <p:spPr>
          <a:xfrm>
            <a:off x="5104835" y="1917976"/>
            <a:ext cx="401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②使い捨てのデータ</a:t>
            </a:r>
            <a:r>
              <a:rPr lang="en-US" altLang="ja-JP" dirty="0"/>
              <a:t>(Challenge)</a:t>
            </a:r>
            <a:r>
              <a:rPr lang="ja-JP" altLang="en-US"/>
              <a:t>を送付</a:t>
            </a:r>
            <a:endParaRPr lang="en-JP" dirty="0"/>
          </a:p>
          <a:p>
            <a:r>
              <a:rPr lang="en-JP" dirty="0"/>
              <a:t>Challenge: ThisIsChallenge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F11B5895-6EB0-F741-9CAA-8F268C13C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3454" y="2558497"/>
            <a:ext cx="150629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576B938-13CD-5849-8949-17E09F6E1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3325236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D86-C6BD-0F4A-9DF7-5C422E19B38E}"/>
              </a:ext>
            </a:extLst>
          </p:cNvPr>
          <p:cNvSpPr txBox="1"/>
          <p:nvPr/>
        </p:nvSpPr>
        <p:spPr>
          <a:xfrm>
            <a:off x="5104835" y="2977074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⑤認証器で作られた署名を送付</a:t>
            </a:r>
            <a:endParaRPr lang="en-JP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1BA2B-51D7-A04C-84EA-5AEDFDFC9BFC}"/>
              </a:ext>
            </a:extLst>
          </p:cNvPr>
          <p:cNvSpPr txBox="1"/>
          <p:nvPr/>
        </p:nvSpPr>
        <p:spPr>
          <a:xfrm>
            <a:off x="8073983" y="3445645"/>
            <a:ext cx="411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⑥あらかじめ保存していた公開鍵で、</a:t>
            </a:r>
            <a:endParaRPr lang="en-US" altLang="ja-JP" dirty="0"/>
          </a:p>
          <a:p>
            <a:r>
              <a:rPr lang="ja-JP" altLang="en-US"/>
              <a:t>チャレンジに対する署名を検証</a:t>
            </a:r>
            <a:endParaRPr lang="en-JP" dirty="0"/>
          </a:p>
        </p:txBody>
      </p:sp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68D4A4B0-D42B-BB44-85F7-E90ABE98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46345"/>
              </p:ext>
            </p:extLst>
          </p:nvPr>
        </p:nvGraphicFramePr>
        <p:xfrm>
          <a:off x="8873315" y="4064990"/>
          <a:ext cx="2513361" cy="1478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公開鍵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Alice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0xXXXXXX….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0xYYYYYY….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Carol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0xZZZZZZ….</a:t>
                      </a:r>
                      <a:endParaRPr kumimoji="1" lang="ja-JP" altLang="en-US" dirty="0"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28">
            <a:extLst>
              <a:ext uri="{FF2B5EF4-FFF2-40B4-BE49-F238E27FC236}">
                <a16:creationId xmlns:a16="http://schemas.microsoft.com/office/drawing/2014/main" id="{6DF0CAC7-2442-AB40-9948-359C7D13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315" y="1141293"/>
            <a:ext cx="2951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利用者の公開鍵を保存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51F-48A4-4940-8579-47D328C8013F}"/>
              </a:ext>
            </a:extLst>
          </p:cNvPr>
          <p:cNvSpPr/>
          <p:nvPr/>
        </p:nvSpPr>
        <p:spPr>
          <a:xfrm>
            <a:off x="305406" y="4786030"/>
            <a:ext cx="260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Signature: ThisIsSignature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226D0B6-5D76-6543-B976-AE952CBFE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828" y="1731095"/>
            <a:ext cx="4817270" cy="1143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A61F4-7A0E-4645-A2E6-6C448750F96E}"/>
              </a:ext>
            </a:extLst>
          </p:cNvPr>
          <p:cNvSpPr txBox="1"/>
          <p:nvPr/>
        </p:nvSpPr>
        <p:spPr>
          <a:xfrm>
            <a:off x="5104835" y="11044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①認証要求</a:t>
            </a:r>
            <a:endParaRPr lang="en-US" altLang="ja-JP" dirty="0"/>
          </a:p>
          <a:p>
            <a:r>
              <a:rPr lang="en-US" dirty="0"/>
              <a:t>ID: Alice</a:t>
            </a:r>
            <a:endParaRPr lang="en-JP" dirty="0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9122936-3147-AF46-9521-16AE23FF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0" y="1750732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認証器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0A6CD2-BC64-DC48-8FCA-682BBEB2D6C3}"/>
              </a:ext>
            </a:extLst>
          </p:cNvPr>
          <p:cNvSpPr/>
          <p:nvPr/>
        </p:nvSpPr>
        <p:spPr>
          <a:xfrm>
            <a:off x="5104835" y="4101716"/>
            <a:ext cx="3323035" cy="885829"/>
          </a:xfrm>
          <a:prstGeom prst="wedgeRoundRectCallout">
            <a:avLst>
              <a:gd name="adj1" fmla="val 60660"/>
              <a:gd name="adj2" fmla="val -52866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>
                <a:solidFill>
                  <a:srgbClr val="FF0000"/>
                </a:solidFill>
              </a:rPr>
              <a:t>検証が成功する正しい署名を作れるのは認証器を持つユーザ本人だけと考えられる！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356DE24-A741-1D42-8A32-9BC102576078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 rot="5400000">
            <a:off x="3527579" y="104389"/>
            <a:ext cx="2241493" cy="3374748"/>
          </a:xfrm>
          <a:prstGeom prst="bentConnector3">
            <a:avLst>
              <a:gd name="adj1" fmla="val 1634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F24ED3-003F-A242-989A-77E8238052AF}"/>
              </a:ext>
            </a:extLst>
          </p:cNvPr>
          <p:cNvSpPr/>
          <p:nvPr/>
        </p:nvSpPr>
        <p:spPr>
          <a:xfrm>
            <a:off x="1545927" y="2912510"/>
            <a:ext cx="2830048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Other (Native) Applications</a:t>
            </a:r>
            <a:endParaRPr lang="en-JP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E90EC9-DB2B-AB40-AF2B-998D7DA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88" y="4915517"/>
            <a:ext cx="1323023" cy="132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DB447-1E79-6B47-9510-747265D6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26" y="4879278"/>
            <a:ext cx="1219968" cy="131710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BB5739-F766-394A-8EC7-E6125600238B}"/>
              </a:ext>
            </a:extLst>
          </p:cNvPr>
          <p:cNvSpPr/>
          <p:nvPr/>
        </p:nvSpPr>
        <p:spPr>
          <a:xfrm>
            <a:off x="4950177" y="1401104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Apps</a:t>
            </a:r>
          </a:p>
          <a:p>
            <a:pPr algn="ctr"/>
            <a:r>
              <a:rPr lang="en-US" b="1" dirty="0"/>
              <a:t> (Relaying Party Web App)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DE6D1B-1413-8D49-B17A-D5F62F60ED1A}"/>
              </a:ext>
            </a:extLst>
          </p:cNvPr>
          <p:cNvSpPr/>
          <p:nvPr/>
        </p:nvSpPr>
        <p:spPr>
          <a:xfrm>
            <a:off x="4950170" y="291251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Browsers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B5984-58E7-D141-9360-86F3D033CE31}"/>
              </a:ext>
            </a:extLst>
          </p:cNvPr>
          <p:cNvSpPr txBox="1"/>
          <p:nvPr/>
        </p:nvSpPr>
        <p:spPr>
          <a:xfrm>
            <a:off x="2505195" y="6035535"/>
            <a:ext cx="15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On-device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61AD7-E2BB-B94F-9897-6896BC1A985D}"/>
              </a:ext>
            </a:extLst>
          </p:cNvPr>
          <p:cNvSpPr txBox="1"/>
          <p:nvPr/>
        </p:nvSpPr>
        <p:spPr>
          <a:xfrm>
            <a:off x="5145415" y="6035535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b="1" dirty="0"/>
              <a:t>External Plagguable</a:t>
            </a:r>
          </a:p>
          <a:p>
            <a:pPr algn="ctr"/>
            <a:r>
              <a:rPr lang="en-JP" b="1" dirty="0"/>
              <a:t>Authenticator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ED502-77D0-6446-ACE7-DEA0C948903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5691" y="1914061"/>
            <a:ext cx="7" cy="9984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9CF8726-6CAD-A847-BA43-E85C50C54ED3}"/>
              </a:ext>
            </a:extLst>
          </p:cNvPr>
          <p:cNvSpPr/>
          <p:nvPr/>
        </p:nvSpPr>
        <p:spPr>
          <a:xfrm>
            <a:off x="4950178" y="2130928"/>
            <a:ext cx="2771041" cy="579775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WebAuthn API (W3C WebAPI)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FFDBC-CCD8-6444-A946-73920AA78426}"/>
              </a:ext>
            </a:extLst>
          </p:cNvPr>
          <p:cNvCxnSpPr>
            <a:cxnSpLocks/>
          </p:cNvCxnSpPr>
          <p:nvPr/>
        </p:nvCxnSpPr>
        <p:spPr>
          <a:xfrm flipH="1">
            <a:off x="2870788" y="3765659"/>
            <a:ext cx="1513748" cy="12243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222465-4C97-B941-91E4-244A1CDB99D7}"/>
              </a:ext>
            </a:extLst>
          </p:cNvPr>
          <p:cNvCxnSpPr>
            <a:cxnSpLocks/>
          </p:cNvCxnSpPr>
          <p:nvPr/>
        </p:nvCxnSpPr>
        <p:spPr>
          <a:xfrm>
            <a:off x="4950170" y="3765659"/>
            <a:ext cx="1532706" cy="1287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37079-BD45-164E-93C1-DD940C2BEADC}"/>
              </a:ext>
            </a:extLst>
          </p:cNvPr>
          <p:cNvSpPr/>
          <p:nvPr/>
        </p:nvSpPr>
        <p:spPr>
          <a:xfrm>
            <a:off x="1545927" y="4264556"/>
            <a:ext cx="2830048" cy="51295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Internal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38224D-EC68-9741-9EEB-35B20CC911AF}"/>
              </a:ext>
            </a:extLst>
          </p:cNvPr>
          <p:cNvSpPr/>
          <p:nvPr/>
        </p:nvSpPr>
        <p:spPr>
          <a:xfrm>
            <a:off x="4950170" y="4278616"/>
            <a:ext cx="2771041" cy="5129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>
                <a:solidFill>
                  <a:srgbClr val="FF0000"/>
                </a:solidFill>
              </a:rPr>
              <a:t>FIDO2 CTAP 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80BEA5E-1CA4-3741-8A8F-2CF867B2346A}"/>
              </a:ext>
            </a:extLst>
          </p:cNvPr>
          <p:cNvSpPr/>
          <p:nvPr/>
        </p:nvSpPr>
        <p:spPr>
          <a:xfrm>
            <a:off x="4950178" y="158060"/>
            <a:ext cx="2771041" cy="512957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(Relaying Party)</a:t>
            </a:r>
            <a:endParaRPr lang="en-JP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1C98D2-EB8C-F343-B871-F14482B82B2E}"/>
              </a:ext>
            </a:extLst>
          </p:cNvPr>
          <p:cNvCxnSpPr>
            <a:cxnSpLocks/>
            <a:stCxn id="70" idx="2"/>
            <a:endCxn id="15" idx="0"/>
          </p:cNvCxnSpPr>
          <p:nvPr/>
        </p:nvCxnSpPr>
        <p:spPr>
          <a:xfrm flipH="1">
            <a:off x="6335698" y="671017"/>
            <a:ext cx="1" cy="73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AB4A3E-6FAC-3F43-98F4-C94C74D46AB5}"/>
              </a:ext>
            </a:extLst>
          </p:cNvPr>
          <p:cNvCxnSpPr>
            <a:cxnSpLocks/>
          </p:cNvCxnSpPr>
          <p:nvPr/>
        </p:nvCxnSpPr>
        <p:spPr>
          <a:xfrm>
            <a:off x="8812107" y="3425467"/>
            <a:ext cx="0" cy="2610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3537FC-6B5C-454B-8755-EBD1372AE040}"/>
              </a:ext>
            </a:extLst>
          </p:cNvPr>
          <p:cNvSpPr/>
          <p:nvPr/>
        </p:nvSpPr>
        <p:spPr>
          <a:xfrm>
            <a:off x="7837800" y="4247422"/>
            <a:ext cx="204914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/>
              <a:t>外部デバイス利用時</a:t>
            </a:r>
            <a:r>
              <a:rPr lang="en-US" altLang="ja-JP" sz="1400" b="1" dirty="0"/>
              <a:t>)</a:t>
            </a:r>
          </a:p>
          <a:p>
            <a:r>
              <a:rPr lang="ja-JP" altLang="en-US" sz="1400" b="1"/>
              <a:t>この間の通信プロトコルは</a:t>
            </a:r>
            <a:r>
              <a:rPr lang="en-US" altLang="ja-JP" sz="1400" b="1" dirty="0"/>
              <a:t>CTAP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400C0B-4F42-744F-AA3E-9AEFAFF8FFCF}"/>
              </a:ext>
            </a:extLst>
          </p:cNvPr>
          <p:cNvCxnSpPr>
            <a:cxnSpLocks/>
          </p:cNvCxnSpPr>
          <p:nvPr/>
        </p:nvCxnSpPr>
        <p:spPr>
          <a:xfrm>
            <a:off x="8812107" y="454593"/>
            <a:ext cx="0" cy="28049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81BE57-EABA-D246-AA3F-BDFFB0543446}"/>
              </a:ext>
            </a:extLst>
          </p:cNvPr>
          <p:cNvSpPr txBox="1"/>
          <p:nvPr/>
        </p:nvSpPr>
        <p:spPr>
          <a:xfrm>
            <a:off x="7837800" y="1791763"/>
            <a:ext cx="20491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1"/>
              <a:t>この間のデータフローは</a:t>
            </a:r>
            <a:r>
              <a:rPr lang="en-US" altLang="ja-JP" sz="1400" b="1" dirty="0" err="1"/>
              <a:t>WebAuthn</a:t>
            </a:r>
            <a:r>
              <a:rPr lang="ja-JP" altLang="en-US" sz="1400" b="1"/>
              <a:t>仕様で規定</a:t>
            </a:r>
            <a:endParaRPr lang="en-US" altLang="ja-JP" sz="1400" b="1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44F08F-5589-2745-8E38-114F61E9F5C5}"/>
              </a:ext>
            </a:extLst>
          </p:cNvPr>
          <p:cNvSpPr/>
          <p:nvPr/>
        </p:nvSpPr>
        <p:spPr>
          <a:xfrm>
            <a:off x="4950173" y="864770"/>
            <a:ext cx="2771041" cy="334527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(ex. RESTful API)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5751661-7B36-654C-ADE0-B300AC416A3D}"/>
              </a:ext>
            </a:extLst>
          </p:cNvPr>
          <p:cNvSpPr/>
          <p:nvPr/>
        </p:nvSpPr>
        <p:spPr>
          <a:xfrm>
            <a:off x="1545927" y="3444238"/>
            <a:ext cx="6175281" cy="321421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(OS)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44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7AA818-D661-D941-9CA8-DC1C2C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46" y="3204141"/>
            <a:ext cx="887988" cy="88798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25448C-2497-A444-B91D-4A0ECAE675A3}"/>
              </a:ext>
            </a:extLst>
          </p:cNvPr>
          <p:cNvSpPr/>
          <p:nvPr/>
        </p:nvSpPr>
        <p:spPr>
          <a:xfrm>
            <a:off x="4530619" y="1796167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</a:t>
            </a:r>
            <a:endParaRPr lang="en-JP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2A4DD-D7C6-C646-BD0C-67BA42F81F99}"/>
              </a:ext>
            </a:extLst>
          </p:cNvPr>
          <p:cNvSpPr/>
          <p:nvPr/>
        </p:nvSpPr>
        <p:spPr>
          <a:xfrm>
            <a:off x="4530619" y="2197773"/>
            <a:ext cx="2771041" cy="3693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  <a:endParaRPr lang="en-JP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37C4EE-F5C7-0E4C-AAC9-21C10C7C89FA}"/>
              </a:ext>
            </a:extLst>
          </p:cNvPr>
          <p:cNvSpPr/>
          <p:nvPr/>
        </p:nvSpPr>
        <p:spPr>
          <a:xfrm>
            <a:off x="4530619" y="626795"/>
            <a:ext cx="2771041" cy="36933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Relaying Party</a:t>
            </a:r>
            <a:r>
              <a:rPr lang="ja-JP" altLang="en-US" b="1"/>
              <a:t> </a:t>
            </a:r>
            <a:r>
              <a:rPr lang="en-US" altLang="ja-JP" b="1" dirty="0"/>
              <a:t>(RP)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92D43-0182-8446-8A49-45167085A2CC}"/>
              </a:ext>
            </a:extLst>
          </p:cNvPr>
          <p:cNvSpPr txBox="1"/>
          <p:nvPr/>
        </p:nvSpPr>
        <p:spPr>
          <a:xfrm>
            <a:off x="3944068" y="3615078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Authenticator</a:t>
            </a:r>
          </a:p>
        </p:txBody>
      </p:sp>
      <p:sp>
        <p:nvSpPr>
          <p:cNvPr id="21" name="Line Callout 2 (Accent Bar) 20">
            <a:extLst>
              <a:ext uri="{FF2B5EF4-FFF2-40B4-BE49-F238E27FC236}">
                <a16:creationId xmlns:a16="http://schemas.microsoft.com/office/drawing/2014/main" id="{A25B62AD-6871-CB4B-B712-F6D9FF908B04}"/>
              </a:ext>
            </a:extLst>
          </p:cNvPr>
          <p:cNvSpPr/>
          <p:nvPr/>
        </p:nvSpPr>
        <p:spPr>
          <a:xfrm>
            <a:off x="7292887" y="159591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32889"/>
              <a:gd name="adj6" fmla="val -22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いわゆる認証サーバ</a:t>
            </a:r>
            <a:endParaRPr lang="en-JP" sz="1600" dirty="0">
              <a:solidFill>
                <a:schemeClr val="tx1"/>
              </a:solidFill>
            </a:endParaRPr>
          </a:p>
        </p:txBody>
      </p:sp>
      <p:sp>
        <p:nvSpPr>
          <p:cNvPr id="24" name="Line Callout 2 (Accent Bar) 23">
            <a:extLst>
              <a:ext uri="{FF2B5EF4-FFF2-40B4-BE49-F238E27FC236}">
                <a16:creationId xmlns:a16="http://schemas.microsoft.com/office/drawing/2014/main" id="{30A6A29C-BABA-EE43-929D-51B337311690}"/>
              </a:ext>
            </a:extLst>
          </p:cNvPr>
          <p:cNvSpPr/>
          <p:nvPr/>
        </p:nvSpPr>
        <p:spPr>
          <a:xfrm>
            <a:off x="7128921" y="3310029"/>
            <a:ext cx="2388198" cy="369332"/>
          </a:xfrm>
          <a:prstGeom prst="accentCallout2">
            <a:avLst>
              <a:gd name="adj1" fmla="val 20506"/>
              <a:gd name="adj2" fmla="val 1577"/>
              <a:gd name="adj3" fmla="val 21663"/>
              <a:gd name="adj4" fmla="val -6757"/>
              <a:gd name="adj5" fmla="val 103762"/>
              <a:gd name="adj6" fmla="val -42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>
                <a:solidFill>
                  <a:schemeClr val="tx1"/>
                </a:solidFill>
              </a:rPr>
              <a:t>内部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>
                <a:solidFill>
                  <a:schemeClr val="tx1"/>
                </a:solidFill>
              </a:rPr>
              <a:t>外部認証器</a:t>
            </a:r>
            <a:endParaRPr lang="en-JP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D650B-AC34-664A-ABA0-FD0E4B513C23}"/>
              </a:ext>
            </a:extLst>
          </p:cNvPr>
          <p:cNvCxnSpPr/>
          <p:nvPr/>
        </p:nvCxnSpPr>
        <p:spPr>
          <a:xfrm>
            <a:off x="5395933" y="2556348"/>
            <a:ext cx="0" cy="7785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2508-49CF-3F42-8554-1C527E622574}"/>
              </a:ext>
            </a:extLst>
          </p:cNvPr>
          <p:cNvCxnSpPr>
            <a:cxnSpLocks/>
          </p:cNvCxnSpPr>
          <p:nvPr/>
        </p:nvCxnSpPr>
        <p:spPr>
          <a:xfrm flipV="1">
            <a:off x="6360134" y="2556347"/>
            <a:ext cx="0" cy="77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57037-A2E2-9244-A7BB-A6368A466CD0}"/>
              </a:ext>
            </a:extLst>
          </p:cNvPr>
          <p:cNvCxnSpPr/>
          <p:nvPr/>
        </p:nvCxnSpPr>
        <p:spPr>
          <a:xfrm>
            <a:off x="5410848" y="1017644"/>
            <a:ext cx="0" cy="7785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E6DB4-17DF-5044-91B1-CD5CEAFEE478}"/>
              </a:ext>
            </a:extLst>
          </p:cNvPr>
          <p:cNvCxnSpPr>
            <a:cxnSpLocks/>
          </p:cNvCxnSpPr>
          <p:nvPr/>
        </p:nvCxnSpPr>
        <p:spPr>
          <a:xfrm flipV="1">
            <a:off x="6375049" y="1017643"/>
            <a:ext cx="0" cy="778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1E9F1046-623D-EE43-9C15-3193AB27C2BD}"/>
              </a:ext>
            </a:extLst>
          </p:cNvPr>
          <p:cNvSpPr/>
          <p:nvPr/>
        </p:nvSpPr>
        <p:spPr>
          <a:xfrm>
            <a:off x="7336722" y="1980833"/>
            <a:ext cx="333475" cy="40160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866FB-8FC9-1140-9644-BAF710219278}"/>
              </a:ext>
            </a:extLst>
          </p:cNvPr>
          <p:cNvSpPr txBox="1"/>
          <p:nvPr/>
        </p:nvSpPr>
        <p:spPr>
          <a:xfrm>
            <a:off x="7503459" y="1996970"/>
            <a:ext cx="364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この間を</a:t>
            </a:r>
            <a:r>
              <a:rPr lang="en-US" altLang="ja-JP" dirty="0" err="1">
                <a:solidFill>
                  <a:srgbClr val="FF0000"/>
                </a:solidFill>
              </a:rPr>
              <a:t>WebAuthn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WebAPI</a:t>
            </a:r>
            <a:r>
              <a:rPr lang="ja-JP" altLang="en-US">
                <a:solidFill>
                  <a:srgbClr val="FF0000"/>
                </a:solidFill>
              </a:rPr>
              <a:t>が繋ぐ</a:t>
            </a:r>
            <a:endParaRPr lang="en-JP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A840F-5FB3-DF42-B179-2C833D1D5F7B}"/>
              </a:ext>
            </a:extLst>
          </p:cNvPr>
          <p:cNvSpPr txBox="1"/>
          <p:nvPr/>
        </p:nvSpPr>
        <p:spPr>
          <a:xfrm>
            <a:off x="4134050" y="12236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登録・認証要求</a:t>
            </a:r>
            <a:endParaRPr lang="en-JP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5F0A-F058-5A4C-AD31-309F47451A0B}"/>
              </a:ext>
            </a:extLst>
          </p:cNvPr>
          <p:cNvSpPr txBox="1"/>
          <p:nvPr/>
        </p:nvSpPr>
        <p:spPr>
          <a:xfrm>
            <a:off x="6375049" y="12086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登録・認証応答</a:t>
            </a:r>
            <a:endParaRPr lang="en-JP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53BCC-041C-F243-8186-255D5F552873}"/>
              </a:ext>
            </a:extLst>
          </p:cNvPr>
          <p:cNvSpPr txBox="1"/>
          <p:nvPr/>
        </p:nvSpPr>
        <p:spPr>
          <a:xfrm>
            <a:off x="4230223" y="26590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署名生成要求</a:t>
            </a:r>
            <a:endParaRPr lang="en-JP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6FFA0-3E93-974B-83F8-0198D01D3EE9}"/>
              </a:ext>
            </a:extLst>
          </p:cNvPr>
          <p:cNvSpPr txBox="1"/>
          <p:nvPr/>
        </p:nvSpPr>
        <p:spPr>
          <a:xfrm>
            <a:off x="6408313" y="26649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証明書取得・</a:t>
            </a:r>
            <a:endParaRPr lang="en-US" altLang="ja-JP" sz="1200" dirty="0"/>
          </a:p>
          <a:p>
            <a:r>
              <a:rPr lang="ja-JP" altLang="en-US" sz="1200"/>
              <a:t>署名生成応答</a:t>
            </a:r>
            <a:endParaRPr lang="en-JP" sz="1200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046B42F-C276-3349-92D7-EED77AD0F29F}"/>
              </a:ext>
            </a:extLst>
          </p:cNvPr>
          <p:cNvSpPr/>
          <p:nvPr/>
        </p:nvSpPr>
        <p:spPr>
          <a:xfrm>
            <a:off x="4016183" y="1805961"/>
            <a:ext cx="414425" cy="778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CF75A-4BF2-354E-83BC-7375305F9C69}"/>
              </a:ext>
            </a:extLst>
          </p:cNvPr>
          <p:cNvSpPr txBox="1"/>
          <p:nvPr/>
        </p:nvSpPr>
        <p:spPr>
          <a:xfrm>
            <a:off x="3939768" y="62990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E13FF4-B5A5-1849-B681-A2B60658F1FB}"/>
              </a:ext>
            </a:extLst>
          </p:cNvPr>
          <p:cNvSpPr txBox="1"/>
          <p:nvPr/>
        </p:nvSpPr>
        <p:spPr>
          <a:xfrm>
            <a:off x="3609669" y="20304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8BE85-F163-4943-9BFE-F2935A87BC33}"/>
              </a:ext>
            </a:extLst>
          </p:cNvPr>
          <p:cNvSpPr txBox="1"/>
          <p:nvPr/>
        </p:nvSpPr>
        <p:spPr>
          <a:xfrm>
            <a:off x="3609669" y="36290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③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CA28EF-623D-3549-A0DC-DC8BFED6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13" y="3837259"/>
            <a:ext cx="577013" cy="7209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26929A8-C05E-7E4A-8B84-603C54AB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53" y="4027231"/>
            <a:ext cx="365725" cy="3693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8D8BDDE-1DB9-D044-83E4-F0C82412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30" y="4025235"/>
            <a:ext cx="363978" cy="363978"/>
          </a:xfrm>
          <a:prstGeom prst="rect">
            <a:avLst/>
          </a:prstGeom>
        </p:spPr>
      </p:pic>
      <p:sp>
        <p:nvSpPr>
          <p:cNvPr id="53" name="Left Brace 52">
            <a:extLst>
              <a:ext uri="{FF2B5EF4-FFF2-40B4-BE49-F238E27FC236}">
                <a16:creationId xmlns:a16="http://schemas.microsoft.com/office/drawing/2014/main" id="{C36F312A-49B0-0247-8889-0072B9A2B18F}"/>
              </a:ext>
            </a:extLst>
          </p:cNvPr>
          <p:cNvSpPr/>
          <p:nvPr/>
        </p:nvSpPr>
        <p:spPr>
          <a:xfrm rot="16200000">
            <a:off x="6287046" y="4056684"/>
            <a:ext cx="288507" cy="1166936"/>
          </a:xfrm>
          <a:prstGeom prst="leftBrace">
            <a:avLst>
              <a:gd name="adj1" fmla="val 307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D4A68-177E-184E-8AD0-672D83CAAF03}"/>
              </a:ext>
            </a:extLst>
          </p:cNvPr>
          <p:cNvSpPr txBox="1"/>
          <p:nvPr/>
        </p:nvSpPr>
        <p:spPr>
          <a:xfrm>
            <a:off x="5650371" y="4675955"/>
            <a:ext cx="161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dirty="0"/>
              <a:t>Attestation Key Pair</a:t>
            </a:r>
          </a:p>
        </p:txBody>
      </p:sp>
      <p:sp>
        <p:nvSpPr>
          <p:cNvPr id="55" name="Line Callout 2 (Accent Bar) 54">
            <a:extLst>
              <a:ext uri="{FF2B5EF4-FFF2-40B4-BE49-F238E27FC236}">
                <a16:creationId xmlns:a16="http://schemas.microsoft.com/office/drawing/2014/main" id="{4A1C439C-695D-684C-B9B0-26858A24D64D}"/>
              </a:ext>
            </a:extLst>
          </p:cNvPr>
          <p:cNvSpPr/>
          <p:nvPr/>
        </p:nvSpPr>
        <p:spPr>
          <a:xfrm>
            <a:off x="7301660" y="3886120"/>
            <a:ext cx="4207038" cy="388229"/>
          </a:xfrm>
          <a:prstGeom prst="accentCallout2">
            <a:avLst>
              <a:gd name="adj1" fmla="val 21891"/>
              <a:gd name="adj2" fmla="val 43"/>
              <a:gd name="adj3" fmla="val 21663"/>
              <a:gd name="adj4" fmla="val -3177"/>
              <a:gd name="adj5" fmla="val 93662"/>
              <a:gd name="adj6" fmla="val -9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rgbClr val="FF0000"/>
                </a:solidFill>
              </a:rPr>
              <a:t>FIDO</a:t>
            </a:r>
            <a:r>
              <a:rPr lang="ja-JP" altLang="en-US" sz="1400">
                <a:solidFill>
                  <a:srgbClr val="FF0000"/>
                </a:solidFill>
              </a:rPr>
              <a:t>認証ベンダに署名された</a:t>
            </a:r>
            <a:r>
              <a:rPr lang="en-JP" sz="1400" dirty="0">
                <a:solidFill>
                  <a:srgbClr val="FF0000"/>
                </a:solidFill>
              </a:rPr>
              <a:t>Attestation Certificate</a:t>
            </a:r>
          </a:p>
          <a:p>
            <a:r>
              <a:rPr lang="en-JP" sz="1400" dirty="0">
                <a:solidFill>
                  <a:schemeClr val="tx1"/>
                </a:solidFill>
              </a:rPr>
              <a:t> (incl. Attestation Public Key)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2216E8-EF08-8243-8456-D9F0B80D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887" y="589864"/>
            <a:ext cx="439705" cy="439705"/>
          </a:xfrm>
          <a:prstGeom prst="rect">
            <a:avLst/>
          </a:prstGeom>
        </p:spPr>
      </p:pic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C1A60DA1-3EEF-8A4A-8EBE-4597178F55F3}"/>
              </a:ext>
            </a:extLst>
          </p:cNvPr>
          <p:cNvSpPr/>
          <p:nvPr/>
        </p:nvSpPr>
        <p:spPr>
          <a:xfrm>
            <a:off x="7989598" y="532495"/>
            <a:ext cx="3262901" cy="476973"/>
          </a:xfrm>
          <a:prstGeom prst="accentCallout2">
            <a:avLst>
              <a:gd name="adj1" fmla="val 20506"/>
              <a:gd name="adj2" fmla="val 1577"/>
              <a:gd name="adj3" fmla="val 17152"/>
              <a:gd name="adj4" fmla="val -4119"/>
              <a:gd name="adj5" fmla="val 58189"/>
              <a:gd name="adj6" fmla="val -13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Attestation Certificate</a:t>
            </a:r>
            <a:r>
              <a:rPr lang="ja-JP" altLang="en-US" sz="1400">
                <a:solidFill>
                  <a:schemeClr val="tx1"/>
                </a:solidFill>
              </a:rPr>
              <a:t>を検証できる、</a:t>
            </a:r>
            <a:r>
              <a:rPr lang="en-US" altLang="ja-JP" sz="1400" dirty="0">
                <a:solidFill>
                  <a:schemeClr val="tx1"/>
                </a:solidFill>
              </a:rPr>
              <a:t>FIDO</a:t>
            </a:r>
            <a:r>
              <a:rPr lang="ja-JP" altLang="en-US" sz="1400">
                <a:solidFill>
                  <a:schemeClr val="tx1"/>
                </a:solidFill>
              </a:rPr>
              <a:t>認証ベンダから配布された公開鍵</a:t>
            </a:r>
            <a:endParaRPr lang="en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3FE03-FA3D-5D4F-927E-E1570AF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7" y="294980"/>
            <a:ext cx="887988" cy="887988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94AF245-8DDB-CB4F-B5EE-B4DAFDB7C0F4}"/>
              </a:ext>
            </a:extLst>
          </p:cNvPr>
          <p:cNvSpPr/>
          <p:nvPr/>
        </p:nvSpPr>
        <p:spPr>
          <a:xfrm rot="5400000">
            <a:off x="6689668" y="-1037677"/>
            <a:ext cx="288507" cy="4636914"/>
          </a:xfrm>
          <a:prstGeom prst="leftBrace">
            <a:avLst>
              <a:gd name="adj1" fmla="val 30705"/>
              <a:gd name="adj2" fmla="val 7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9FCA2-D8D3-8C4B-BC71-F69A199BE027}"/>
              </a:ext>
            </a:extLst>
          </p:cNvPr>
          <p:cNvSpPr txBox="1"/>
          <p:nvPr/>
        </p:nvSpPr>
        <p:spPr>
          <a:xfrm>
            <a:off x="5756110" y="783751"/>
            <a:ext cx="321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400" b="1" dirty="0"/>
              <a:t>(FIDO2-Certified) Authenticator</a:t>
            </a:r>
            <a:r>
              <a:rPr lang="ja-JP" altLang="en-US" sz="1400" b="1"/>
              <a:t> </a:t>
            </a:r>
            <a:r>
              <a:rPr lang="en-US" altLang="ja-JP" sz="1400" b="1" dirty="0"/>
              <a:t>(</a:t>
            </a:r>
            <a:r>
              <a:rPr lang="ja-JP" altLang="en-US" sz="1400" b="1"/>
              <a:t>認証器</a:t>
            </a:r>
            <a:r>
              <a:rPr lang="en-US" altLang="ja-JP" sz="1400" b="1" dirty="0"/>
              <a:t>)</a:t>
            </a:r>
            <a:endParaRPr lang="en-JP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168B7-6A03-6849-A672-1407EE61C979}"/>
              </a:ext>
            </a:extLst>
          </p:cNvPr>
          <p:cNvGrpSpPr/>
          <p:nvPr/>
        </p:nvGrpSpPr>
        <p:grpSpPr>
          <a:xfrm>
            <a:off x="4676518" y="1618805"/>
            <a:ext cx="4475859" cy="1576762"/>
            <a:chOff x="4676518" y="1618805"/>
            <a:chExt cx="4475859" cy="157676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3AD05DD-7968-344C-A442-433CDB6211A8}"/>
                </a:ext>
              </a:extLst>
            </p:cNvPr>
            <p:cNvSpPr/>
            <p:nvPr/>
          </p:nvSpPr>
          <p:spPr>
            <a:xfrm>
              <a:off x="4676518" y="1806354"/>
              <a:ext cx="4299063" cy="1389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68A529-914F-314F-B3CA-AEF7F3E1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298" y="2399076"/>
              <a:ext cx="577013" cy="720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409FC1-478F-3E4B-AA9F-86306896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092" y="2564661"/>
              <a:ext cx="365725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8EA4B6-A2F4-4C42-8C75-35C3F2EA2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815" y="2587052"/>
              <a:ext cx="363978" cy="363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FE15AD-D740-0049-A7E9-56CC03E2232E}"/>
                </a:ext>
              </a:extLst>
            </p:cNvPr>
            <p:cNvSpPr txBox="1"/>
            <p:nvPr/>
          </p:nvSpPr>
          <p:spPr>
            <a:xfrm>
              <a:off x="4995008" y="1618805"/>
              <a:ext cx="16534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Attestation Key Pair</a:t>
              </a:r>
            </a:p>
          </p:txBody>
        </p:sp>
        <p:sp>
          <p:nvSpPr>
            <p:cNvPr id="11" name="Line Callout 2 (Accent Bar) 10">
              <a:extLst>
                <a:ext uri="{FF2B5EF4-FFF2-40B4-BE49-F238E27FC236}">
                  <a16:creationId xmlns:a16="http://schemas.microsoft.com/office/drawing/2014/main" id="{1C2D9461-30EB-5644-89B2-86A81E62A46D}"/>
                </a:ext>
              </a:extLst>
            </p:cNvPr>
            <p:cNvSpPr/>
            <p:nvPr/>
          </p:nvSpPr>
          <p:spPr>
            <a:xfrm>
              <a:off x="6912817" y="2396967"/>
              <a:ext cx="2239560" cy="668935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FIDO</a:t>
              </a:r>
              <a:r>
                <a:rPr lang="ja-JP" altLang="en-US" sz="1400" b="1">
                  <a:solidFill>
                    <a:schemeClr val="tx1"/>
                  </a:solidFill>
                </a:rPr>
                <a:t>認証ベンダにより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署名された証明書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(Attestation Certificate)</a:t>
              </a:r>
              <a:endParaRPr lang="en-JP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061CD-0E90-214D-835D-50C4B86D17C7}"/>
                </a:ext>
              </a:extLst>
            </p:cNvPr>
            <p:cNvSpPr txBox="1"/>
            <p:nvPr/>
          </p:nvSpPr>
          <p:spPr>
            <a:xfrm>
              <a:off x="4690756" y="1920667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B039-6D22-1849-B59C-F2B1A78D0F7C}"/>
                </a:ext>
              </a:extLst>
            </p:cNvPr>
            <p:cNvSpPr txBox="1"/>
            <p:nvPr/>
          </p:nvSpPr>
          <p:spPr>
            <a:xfrm>
              <a:off x="5706612" y="1919888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Attestation</a:t>
              </a:r>
            </a:p>
            <a:p>
              <a:pPr algn="ctr"/>
              <a:r>
                <a:rPr lang="en-US" altLang="ja-JP" sz="1400" b="1" dirty="0"/>
                <a:t>Public key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C4662-F9D5-5240-9240-15E592626EBA}"/>
              </a:ext>
            </a:extLst>
          </p:cNvPr>
          <p:cNvSpPr txBox="1"/>
          <p:nvPr/>
        </p:nvSpPr>
        <p:spPr>
          <a:xfrm>
            <a:off x="8989819" y="1740453"/>
            <a:ext cx="206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/>
              <a:t>出荷時にベンダにより</a:t>
            </a:r>
            <a:endParaRPr lang="en-US" altLang="ja-JP" sz="1400" b="1" dirty="0"/>
          </a:p>
          <a:p>
            <a:r>
              <a:rPr lang="ja-JP" altLang="en-US" sz="1400" b="1"/>
              <a:t>セキュア領域へ埋込み</a:t>
            </a:r>
            <a:endParaRPr lang="en-JP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F6FC3-A6E6-3140-B831-97F45449BD69}"/>
              </a:ext>
            </a:extLst>
          </p:cNvPr>
          <p:cNvSpPr txBox="1"/>
          <p:nvPr/>
        </p:nvSpPr>
        <p:spPr>
          <a:xfrm>
            <a:off x="8948515" y="3744044"/>
            <a:ext cx="247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ユーザ登録時に</a:t>
            </a:r>
            <a:r>
              <a:rPr lang="en-US" altLang="ja-JP" sz="1400" b="1" dirty="0"/>
              <a:t>Authenticator</a:t>
            </a:r>
          </a:p>
          <a:p>
            <a:r>
              <a:rPr lang="ja-JP" altLang="en-US" sz="1400" b="1"/>
              <a:t>によりサービス毎に生成</a:t>
            </a:r>
            <a:endParaRPr lang="en-JP" sz="1400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259DB8-BAA5-A246-A74F-E91973854AF5}"/>
              </a:ext>
            </a:extLst>
          </p:cNvPr>
          <p:cNvGrpSpPr/>
          <p:nvPr/>
        </p:nvGrpSpPr>
        <p:grpSpPr>
          <a:xfrm>
            <a:off x="4683970" y="3590156"/>
            <a:ext cx="4291611" cy="1554443"/>
            <a:chOff x="4683970" y="3590156"/>
            <a:chExt cx="4291611" cy="15544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C2477E-9566-2D46-9EB4-601990843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056" y="4339923"/>
              <a:ext cx="577013" cy="7209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C83B6D-1026-9846-8BDF-B67BE1C5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8056" y="4415994"/>
              <a:ext cx="568817" cy="56881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144AEC-DCDB-4143-97E1-49975EBF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725" y="4386030"/>
              <a:ext cx="568816" cy="5688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1BC21C-6A95-7A43-AA02-74743AF33CEE}"/>
                </a:ext>
              </a:extLst>
            </p:cNvPr>
            <p:cNvSpPr txBox="1"/>
            <p:nvPr/>
          </p:nvSpPr>
          <p:spPr>
            <a:xfrm>
              <a:off x="4741745" y="3854617"/>
              <a:ext cx="1003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Private key</a:t>
              </a:r>
              <a:endParaRPr lang="en-JP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FE4EA-8FF1-D74F-8A3B-2919CB2D3924}"/>
                </a:ext>
              </a:extLst>
            </p:cNvPr>
            <p:cNvSpPr txBox="1"/>
            <p:nvPr/>
          </p:nvSpPr>
          <p:spPr>
            <a:xfrm>
              <a:off x="5828119" y="3856175"/>
              <a:ext cx="95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/>
                <a:t>Credential</a:t>
              </a:r>
            </a:p>
            <a:p>
              <a:pPr algn="ctr"/>
              <a:r>
                <a:rPr lang="en-US" altLang="ja-JP" sz="1400" b="1" dirty="0"/>
                <a:t>Public key</a:t>
              </a:r>
              <a:endParaRPr lang="en-JP" sz="1400" b="1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6010BAC-1D0B-D942-9E79-DACFC19DB24C}"/>
                </a:ext>
              </a:extLst>
            </p:cNvPr>
            <p:cNvSpPr/>
            <p:nvPr/>
          </p:nvSpPr>
          <p:spPr>
            <a:xfrm>
              <a:off x="4683970" y="3755386"/>
              <a:ext cx="4291611" cy="138921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Line Callout 2 (Accent Bar) 31">
              <a:extLst>
                <a:ext uri="{FF2B5EF4-FFF2-40B4-BE49-F238E27FC236}">
                  <a16:creationId xmlns:a16="http://schemas.microsoft.com/office/drawing/2014/main" id="{F80957EC-50FF-E64C-8166-9CD2D69657DC}"/>
                </a:ext>
              </a:extLst>
            </p:cNvPr>
            <p:cNvSpPr/>
            <p:nvPr/>
          </p:nvSpPr>
          <p:spPr>
            <a:xfrm>
              <a:off x="6893162" y="4195582"/>
              <a:ext cx="1942366" cy="865298"/>
            </a:xfrm>
            <a:prstGeom prst="accentCallout2">
              <a:avLst>
                <a:gd name="adj1" fmla="val 21891"/>
                <a:gd name="adj2" fmla="val 43"/>
                <a:gd name="adj3" fmla="val 21663"/>
                <a:gd name="adj4" fmla="val -3177"/>
                <a:gd name="adj5" fmla="val 70960"/>
                <a:gd name="adj6" fmla="val -196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JP" sz="1400" b="1" dirty="0">
                  <a:solidFill>
                    <a:schemeClr val="tx1"/>
                  </a:solidFill>
                </a:rPr>
                <a:t>Attestation Private Key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により署名</a:t>
              </a:r>
              <a:r>
                <a:rPr lang="en-US" altLang="ja-JP" sz="1400" b="1" dirty="0">
                  <a:solidFill>
                    <a:schemeClr val="tx1"/>
                  </a:solidFill>
                </a:rPr>
                <a:t>(=Attest)</a:t>
              </a:r>
            </a:p>
            <a:p>
              <a:r>
                <a:rPr lang="ja-JP" altLang="en-US" sz="1400" b="1">
                  <a:solidFill>
                    <a:schemeClr val="tx1"/>
                  </a:solidFill>
                </a:rPr>
                <a:t>された証明書</a:t>
              </a:r>
              <a:endParaRPr lang="en-US" altLang="ja-JP" sz="1400" b="1" dirty="0">
                <a:solidFill>
                  <a:schemeClr val="tx1"/>
                </a:solidFill>
              </a:endParaRPr>
            </a:p>
            <a:p>
              <a:r>
                <a:rPr lang="en-JP" sz="1400" b="1" dirty="0">
                  <a:solidFill>
                    <a:srgbClr val="FF0000"/>
                  </a:solidFill>
                </a:rPr>
                <a:t>(Credential Certificate)</a:t>
              </a:r>
              <a:endParaRPr lang="en-JP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19976-DF1D-A245-BC33-D5831DF05D76}"/>
                </a:ext>
              </a:extLst>
            </p:cNvPr>
            <p:cNvSpPr txBox="1"/>
            <p:nvPr/>
          </p:nvSpPr>
          <p:spPr>
            <a:xfrm>
              <a:off x="4989054" y="3590156"/>
              <a:ext cx="1589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400" b="1" dirty="0"/>
                <a:t>Credential Key Pair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CE3169-987C-D544-8318-66A8008CAA15}"/>
              </a:ext>
            </a:extLst>
          </p:cNvPr>
          <p:cNvCxnSpPr>
            <a:cxnSpLocks/>
            <a:stCxn id="7" idx="1"/>
            <a:endCxn id="18" idx="2"/>
          </p:cNvCxnSpPr>
          <p:nvPr/>
        </p:nvCxnSpPr>
        <p:spPr>
          <a:xfrm rot="10800000" flipH="1" flipV="1">
            <a:off x="4991091" y="2749327"/>
            <a:ext cx="1301373" cy="2235484"/>
          </a:xfrm>
          <a:prstGeom prst="bentConnector4">
            <a:avLst>
              <a:gd name="adj1" fmla="val -65820"/>
              <a:gd name="adj2" fmla="val 1176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96E980-E587-5741-A721-52309C965B4D}"/>
              </a:ext>
            </a:extLst>
          </p:cNvPr>
          <p:cNvSpPr txBox="1"/>
          <p:nvPr/>
        </p:nvSpPr>
        <p:spPr>
          <a:xfrm>
            <a:off x="3605785" y="4177181"/>
            <a:ext cx="104019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Attest!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(</a:t>
            </a:r>
            <a:r>
              <a:rPr lang="ja-JP" altLang="en-US" sz="1400" b="1">
                <a:solidFill>
                  <a:srgbClr val="FF0000"/>
                </a:solidFill>
              </a:rPr>
              <a:t>出生証明</a:t>
            </a:r>
            <a:r>
              <a:rPr lang="en-US" altLang="ja-JP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7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996</Words>
  <Application>Microsoft Macintosh PowerPoint</Application>
  <PresentationFormat>Widescreen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Segoe UI</vt:lpstr>
      <vt:lpstr>Arial</vt:lpstr>
      <vt:lpstr>Calibri</vt:lpstr>
      <vt:lpstr>Calibri Light</vt:lpstr>
      <vt:lpstr>Phosphate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</dc:creator>
  <cp:lastModifiedBy>JK</cp:lastModifiedBy>
  <cp:revision>106</cp:revision>
  <dcterms:created xsi:type="dcterms:W3CDTF">2020-04-28T08:15:10Z</dcterms:created>
  <dcterms:modified xsi:type="dcterms:W3CDTF">2020-05-06T06:43:00Z</dcterms:modified>
</cp:coreProperties>
</file>