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2"/>
  </p:notesMasterIdLst>
  <p:sldIdLst>
    <p:sldId id="266" r:id="rId3"/>
    <p:sldId id="422" r:id="rId4"/>
    <p:sldId id="424" r:id="rId5"/>
    <p:sldId id="432" r:id="rId6"/>
    <p:sldId id="443" r:id="rId7"/>
    <p:sldId id="428" r:id="rId8"/>
    <p:sldId id="448" r:id="rId9"/>
    <p:sldId id="449" r:id="rId10"/>
    <p:sldId id="450" r:id="rId11"/>
    <p:sldId id="433" r:id="rId12"/>
    <p:sldId id="455" r:id="rId13"/>
    <p:sldId id="457" r:id="rId14"/>
    <p:sldId id="456" r:id="rId15"/>
    <p:sldId id="458" r:id="rId16"/>
    <p:sldId id="466" r:id="rId17"/>
    <p:sldId id="464" r:id="rId18"/>
    <p:sldId id="467" r:id="rId19"/>
    <p:sldId id="465" r:id="rId20"/>
    <p:sldId id="462" r:id="rId21"/>
    <p:sldId id="460" r:id="rId22"/>
    <p:sldId id="463" r:id="rId23"/>
    <p:sldId id="437" r:id="rId24"/>
    <p:sldId id="441" r:id="rId25"/>
    <p:sldId id="439" r:id="rId26"/>
    <p:sldId id="440" r:id="rId27"/>
    <p:sldId id="442" r:id="rId28"/>
    <p:sldId id="445" r:id="rId29"/>
    <p:sldId id="444" r:id="rId30"/>
    <p:sldId id="45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35363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0" autoAdjust="0"/>
    <p:restoredTop sz="91272" autoAdjust="0"/>
  </p:normalViewPr>
  <p:slideViewPr>
    <p:cSldViewPr>
      <p:cViewPr varScale="1">
        <p:scale>
          <a:sx n="121" d="100"/>
          <a:sy n="121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43C574D-1E81-4EEF-ADA8-2BFD4F98F39C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3C0F42D-B214-4ACA-8ABC-2569F1B59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20F25C-CCCB-44D0-B33F-B9DD7A2B7709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0F42D-B214-4ACA-8ABC-2569F1B592E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typ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1539875"/>
            <a:ext cx="23701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/>
        </p:nvSpPr>
        <p:spPr>
          <a:xfrm>
            <a:off x="3594100" y="1090613"/>
            <a:ext cx="16129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kumimoji="0"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6" name="Picture 1" descr="pattern.png"/>
          <p:cNvPicPr>
            <a:picLocks noChangeAspect="1"/>
          </p:cNvPicPr>
          <p:nvPr/>
        </p:nvPicPr>
        <p:blipFill>
          <a:blip r:embed="rId3" cstate="print"/>
          <a:srcRect t="67407"/>
          <a:stretch>
            <a:fillRect/>
          </a:stretch>
        </p:blipFill>
        <p:spPr bwMode="auto">
          <a:xfrm>
            <a:off x="0" y="4894263"/>
            <a:ext cx="9144000" cy="19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3C378-8D9E-4E86-95E8-7C4B94A50649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80F1F-1599-4971-A3DD-B87501504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93A53-E7EF-4315-90B8-5C6650F671CE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982EB-790C-445D-9412-73EC56969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ACE15-ECF5-4172-8414-663E08ED823A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FA4F2-DB51-429A-932E-9F6E45843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57145-91AF-4082-97E9-B545520C737B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1AFC8-A9ED-4848-96F6-0DA4F288C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350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42894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E13A9-062B-4ED6-A121-59BA3B345493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12C92-04B1-4AD6-AE3C-8F7A33FDF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typ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1539875"/>
            <a:ext cx="23701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594100" y="1090613"/>
            <a:ext cx="16129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800" b="1" dirty="0" smtClean="0">
                <a:solidFill>
                  <a:schemeClr val="accent1"/>
                </a:solidFill>
              </a:rPr>
              <a:t>CONFIDENTIAL A</a:t>
            </a:r>
            <a:endParaRPr kumimoji="0" lang="en-US" altLang="zh-TW" sz="800" b="1" dirty="0">
              <a:solidFill>
                <a:schemeClr val="accent1"/>
              </a:solidFill>
            </a:endParaRPr>
          </a:p>
        </p:txBody>
      </p:sp>
      <p:pic>
        <p:nvPicPr>
          <p:cNvPr id="8" name="Picture 9" descr="pattern.png"/>
          <p:cNvPicPr>
            <a:picLocks noChangeAspect="1"/>
          </p:cNvPicPr>
          <p:nvPr userDrawn="1"/>
        </p:nvPicPr>
        <p:blipFill>
          <a:blip r:embed="rId3" cstate="print"/>
          <a:srcRect t="67407"/>
          <a:stretch>
            <a:fillRect/>
          </a:stretch>
        </p:blipFill>
        <p:spPr bwMode="auto">
          <a:xfrm>
            <a:off x="0" y="4894263"/>
            <a:ext cx="9144000" cy="19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0138" y="2484438"/>
            <a:ext cx="4064000" cy="17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2962275" y="6226175"/>
            <a:ext cx="28813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solidFill>
                  <a:schemeClr val="tx2"/>
                </a:solidFill>
                <a:latin typeface="+mn-lt"/>
                <a:ea typeface="SimHei" charset="0"/>
                <a:cs typeface="SimHei" charset="0"/>
              </a:rPr>
              <a:t>Copyright © MediaTek</a:t>
            </a:r>
            <a:r>
              <a:rPr kumimoji="0" lang="en-US" altLang="zh-TW" sz="1000" dirty="0">
                <a:solidFill>
                  <a:schemeClr val="tx2"/>
                </a:solidFill>
                <a:latin typeface="+mn-lt"/>
                <a:ea typeface="SimHei" charset="0"/>
                <a:cs typeface="SimHei" charset="0"/>
              </a:rPr>
              <a:t> Inc. </a:t>
            </a:r>
            <a:r>
              <a:rPr kumimoji="0" lang="en-US" sz="1000" dirty="0">
                <a:solidFill>
                  <a:schemeClr val="tx2"/>
                </a:solidFill>
                <a:latin typeface="+mn-lt"/>
                <a:ea typeface="SimHei" charset="0"/>
                <a:cs typeface="SimHei" charset="0"/>
              </a:rPr>
              <a:t>All rights reserved</a:t>
            </a:r>
            <a:r>
              <a:rPr kumimoji="0" lang="en-US" altLang="zh-TW" sz="1000" dirty="0">
                <a:solidFill>
                  <a:schemeClr val="tx2"/>
                </a:solidFill>
                <a:latin typeface="+mn-lt"/>
                <a:ea typeface="SimHei" charset="0"/>
                <a:cs typeface="SimHei" charset="0"/>
              </a:rPr>
              <a:t>.</a:t>
            </a:r>
            <a:endParaRPr kumimoji="0" lang="en-US" sz="1000" dirty="0">
              <a:solidFill>
                <a:schemeClr val="tx2"/>
              </a:solidFill>
              <a:latin typeface="+mn-lt"/>
              <a:ea typeface="SimHei" charset="0"/>
              <a:cs typeface="SimHei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962400" y="6775450"/>
            <a:ext cx="1841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468966"/>
          </a:xfrm>
        </p:spPr>
        <p:txBody>
          <a:bodyPr tIns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1133"/>
            <a:ext cx="8229600" cy="42545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B68E9FF6-21D2-46BD-A3F7-1EB1AB48C2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9CEB452A-8BFA-4AB1-88FA-AE246F43A8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C9DA0B25-0781-4F76-B915-CDBD656C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agline-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0138" y="2484438"/>
            <a:ext cx="4064000" cy="17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962275" y="6226175"/>
            <a:ext cx="28813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solidFill>
                  <a:schemeClr val="tx2"/>
                </a:solidFill>
                <a:latin typeface="+mn-lt"/>
                <a:ea typeface="SimHei" charset="0"/>
                <a:cs typeface="SimHei" charset="0"/>
              </a:rPr>
              <a:t>Copyright © MediaTek</a:t>
            </a:r>
            <a:r>
              <a:rPr kumimoji="0" lang="en-US" altLang="zh-TW" sz="1000" dirty="0">
                <a:solidFill>
                  <a:schemeClr val="tx2"/>
                </a:solidFill>
                <a:latin typeface="+mn-lt"/>
                <a:ea typeface="SimHei" charset="0"/>
                <a:cs typeface="SimHei" charset="0"/>
              </a:rPr>
              <a:t> Inc. </a:t>
            </a:r>
            <a:r>
              <a:rPr kumimoji="0" lang="en-US" sz="1000" dirty="0">
                <a:solidFill>
                  <a:schemeClr val="tx2"/>
                </a:solidFill>
                <a:latin typeface="+mn-lt"/>
                <a:ea typeface="SimHei" charset="0"/>
                <a:cs typeface="SimHei" charset="0"/>
              </a:rPr>
              <a:t>All rights reserved</a:t>
            </a:r>
            <a:r>
              <a:rPr kumimoji="0" lang="en-US" altLang="zh-TW" sz="1000" dirty="0">
                <a:solidFill>
                  <a:schemeClr val="tx2"/>
                </a:solidFill>
                <a:latin typeface="+mn-lt"/>
                <a:ea typeface="SimHei" charset="0"/>
                <a:cs typeface="SimHei" charset="0"/>
              </a:rPr>
              <a:t>.</a:t>
            </a:r>
            <a:endParaRPr kumimoji="0" lang="en-US" sz="1000" dirty="0">
              <a:solidFill>
                <a:schemeClr val="tx2"/>
              </a:solidFill>
              <a:latin typeface="+mn-lt"/>
              <a:ea typeface="SimHei" charset="0"/>
              <a:cs typeface="SimHei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58B4826-A91D-459F-9CFD-A5F84AD497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8C4D1DE-1325-43D5-AC63-6AE7DEC6D6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7E67786-01EF-4E18-9373-7E6FAF7DA1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F6EE30F7-873E-43BF-AB02-BCC1C54624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BB3723C1-F00B-490D-B314-D011DEA275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3A3C992C-68F0-4136-AE78-C64ED506DF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BBCE4ECA-4968-44F4-B709-3C1F121D91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57200" y="1854201"/>
            <a:ext cx="8229600" cy="431440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63736-02E2-42C2-AE06-8502331D91A5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F0B8C-DDF3-4F78-B2EE-F9659F9F9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/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13D50-4215-4C87-AE12-B53473254570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F9EC4-1B1F-405F-BD53-1A33997D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FA81B-47AC-429B-ACC0-5C77B07F18C8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3E675-47D1-4CE8-8DB0-17DC251A9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E99E2-DD48-4CAB-B0E6-5CB40C518F82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109D6-CF7C-4799-8009-AA16DAEE1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EF858-AD68-4AE4-A72C-2116DC992460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C10F5-16B7-4AC9-96A5-3E6EC4786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D8D37-80EB-4CAF-B540-CFB121B9ECCC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3D8E5-A9D1-49A4-B9C0-1779A90C6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22DC1-436A-43C3-AE0E-AC94605607A2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F35D8-B4FD-4E0D-BF00-B948579D7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35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055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44663"/>
            <a:ext cx="8229600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563"/>
            <a:ext cx="92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54A2FC-7DAE-4714-877E-0B029107F9D8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563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350" y="6278563"/>
            <a:ext cx="106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800" b="1">
                <a:solidFill>
                  <a:srgbClr val="F3821E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2466B70-645C-47CD-B5D8-FCF7B750A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05511" name="Picture 7" descr="Logotype.pn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50850" y="6361113"/>
            <a:ext cx="7604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kumimoji="0" lang="en-US" altLang="zh-TW" sz="800" b="1" dirty="0">
              <a:solidFill>
                <a:srgbClr val="F3821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0" r:id="rId3"/>
    <p:sldLayoutId id="2147483699" r:id="rId4"/>
    <p:sldLayoutId id="2147483698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</a:defRPr>
      </a:lvl2pPr>
      <a:lvl3pPr algn="ctr" defTabSz="45720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</a:defRPr>
      </a:lvl3pPr>
      <a:lvl4pPr algn="ctr" defTabSz="45720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</a:defRPr>
      </a:lvl4pPr>
      <a:lvl5pPr algn="ctr" defTabSz="45720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</a:defRPr>
      </a:lvl5pPr>
      <a:lvl6pPr marL="457200" algn="ct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</a:defRPr>
      </a:lvl6pPr>
      <a:lvl7pPr marL="914400" algn="ct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</a:defRPr>
      </a:lvl7pPr>
      <a:lvl8pPr marL="1371600" algn="ct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</a:defRPr>
      </a:lvl8pPr>
      <a:lvl9pPr marL="1828800" algn="ct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Calibri Bold" pitchFamily="34" charset="0"/>
        <a:buChar char="▪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alibri Bold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Calibri Bold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alibri Bold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Calibri Bold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563"/>
            <a:ext cx="92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563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350" y="6278563"/>
            <a:ext cx="106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800" b="1">
                <a:solidFill>
                  <a:srgbClr val="F3821E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01AEA1-F9A2-490D-9FAD-005BECA6D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kumimoji="0"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16391" name="Picture 17" descr="Logotype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38150" y="6361113"/>
            <a:ext cx="7731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663"/>
            <a:ext cx="8229600" cy="428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alibri Bold" pitchFamily="34" charset="0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594100" y="3835400"/>
            <a:ext cx="5092700" cy="1058863"/>
          </a:xfrm>
        </p:spPr>
        <p:txBody>
          <a:bodyPr rtlCol="0">
            <a:normAutofit fontScale="77500" lnSpcReduction="20000"/>
          </a:bodyPr>
          <a:lstStyle/>
          <a:p>
            <a:pPr algn="r" eaLnBrk="1" fontAlgn="ctr" hangingPunct="1">
              <a:spcAft>
                <a:spcPts val="0"/>
              </a:spcAft>
              <a:buFont typeface="Calibri Bold"/>
              <a:buNone/>
              <a:defRPr/>
            </a:pPr>
            <a:r>
              <a:rPr lang="en-US" altLang="zh-TW" dirty="0" smtClean="0">
                <a:ea typeface="SimHei" pitchFamily="2" charset="-122"/>
              </a:rPr>
              <a:t>2016/04/21</a:t>
            </a:r>
            <a:endParaRPr lang="en-US" altLang="zh-TW" dirty="0" smtClean="0">
              <a:ea typeface="SimHei" pitchFamily="2" charset="-122"/>
            </a:endParaRPr>
          </a:p>
          <a:p>
            <a:pPr algn="r" eaLnBrk="1" fontAlgn="ctr" hangingPunct="1">
              <a:spcBef>
                <a:spcPct val="50000"/>
              </a:spcBef>
              <a:spcAft>
                <a:spcPts val="0"/>
              </a:spcAft>
              <a:buFont typeface="Calibri Bold"/>
              <a:buNone/>
              <a:defRPr/>
            </a:pPr>
            <a:r>
              <a:rPr lang="en-US" altLang="zh-TW" dirty="0" smtClean="0">
                <a:ea typeface="SimHei" pitchFamily="2" charset="-122"/>
              </a:rPr>
              <a:t>Leo Wu</a:t>
            </a:r>
            <a:endParaRPr lang="en-US" altLang="zh-TW" dirty="0" smtClean="0"/>
          </a:p>
          <a:p>
            <a:pPr algn="r" eaLnBrk="1" fontAlgn="ctr" hangingPunct="1">
              <a:spcAft>
                <a:spcPts val="0"/>
              </a:spcAft>
              <a:buFont typeface="Calibri Bold"/>
              <a:buNone/>
              <a:defRPr/>
            </a:pPr>
            <a:r>
              <a:rPr lang="en-US" altLang="zh-TW" dirty="0" smtClean="0">
                <a:ea typeface="SimHei" pitchFamily="2" charset="-122"/>
              </a:rPr>
              <a:t>WCT1/MSP/MSP1</a:t>
            </a:r>
            <a:endParaRPr lang="en-US" altLang="zh-TW" dirty="0">
              <a:ea typeface="SimHei" pitchFamily="2" charset="-12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4100" y="1463675"/>
            <a:ext cx="5092700" cy="2371725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zh-TW" dirty="0" err="1" smtClean="0"/>
              <a:t>BigRAM</a:t>
            </a:r>
            <a:r>
              <a:rPr lang="en-US" altLang="zh-TW" dirty="0" smtClean="0"/>
              <a:t> Coding Notice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 Header </a:t>
            </a:r>
            <a:r>
              <a:rPr lang="en-US" dirty="0" smtClean="0"/>
              <a:t>file</a:t>
            </a:r>
            <a:br>
              <a:rPr lang="en-US" dirty="0" smtClean="0"/>
            </a:br>
            <a:r>
              <a:rPr lang="en-US" dirty="0" smtClean="0"/>
              <a:t>Further decomposition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BigRAM</a:t>
            </a:r>
            <a:r>
              <a:rPr lang="en-US" dirty="0" smtClean="0"/>
              <a:t> Header File, layer-2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new coding style is proposed to support</a:t>
            </a:r>
          </a:p>
          <a:p>
            <a:pPr lvl="1"/>
            <a:r>
              <a:rPr lang="en-US" dirty="0" smtClean="0"/>
              <a:t>Easy to understand</a:t>
            </a:r>
          </a:p>
          <a:p>
            <a:pPr lvl="1"/>
            <a:r>
              <a:rPr lang="en-US" dirty="0" smtClean="0"/>
              <a:t>Quick container/ payload size check</a:t>
            </a:r>
          </a:p>
          <a:p>
            <a:pPr lvl="1"/>
            <a:r>
              <a:rPr lang="en-US" dirty="0" smtClean="0"/>
              <a:t>Quick report mechanism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Error Detection Mechanism</a:t>
            </a:r>
            <a:br>
              <a:rPr lang="en-US" dirty="0" smtClean="0"/>
            </a:br>
            <a:r>
              <a:rPr lang="en-US" dirty="0" smtClean="0"/>
              <a:t>Container size smaller than Payload</a:t>
            </a:r>
            <a:endParaRPr lang="en-US" dirty="0"/>
          </a:p>
        </p:txBody>
      </p:sp>
      <p:pic>
        <p:nvPicPr>
          <p:cNvPr id="574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274932"/>
            <a:ext cx="8229600" cy="36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4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7888" y="2386013"/>
            <a:ext cx="48482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understand report</a:t>
            </a:r>
            <a:endParaRPr lang="en-US" dirty="0"/>
          </a:p>
        </p:txBody>
      </p:sp>
      <p:pic>
        <p:nvPicPr>
          <p:cNvPr id="5734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350138"/>
            <a:ext cx="7391400" cy="189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1" y="1676400"/>
            <a:ext cx="3429000" cy="195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676400"/>
            <a:ext cx="411970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ight Arrow 14"/>
          <p:cNvSpPr/>
          <p:nvPr/>
        </p:nvSpPr>
        <p:spPr>
          <a:xfrm>
            <a:off x="3886200" y="2667000"/>
            <a:ext cx="762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334000" y="3657600"/>
            <a:ext cx="457200" cy="533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Declaration</a:t>
            </a:r>
            <a:endParaRPr lang="en-US" dirty="0"/>
          </a:p>
        </p:txBody>
      </p:sp>
      <p:pic>
        <p:nvPicPr>
          <p:cNvPr id="5754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862" y="1744663"/>
            <a:ext cx="4304938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81600" y="2520077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+mj-lt"/>
              </a:rPr>
              <a:t>Declare each memory block by union with 2 elements {container/ payload}</a:t>
            </a:r>
          </a:p>
          <a:p>
            <a:pPr marL="342900" indent="-342900">
              <a:buAutoNum type="arabicPeriod"/>
            </a:pPr>
            <a:endParaRPr lang="en-US" dirty="0" smtClean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+mj-lt"/>
              </a:rPr>
              <a:t>Thanks to fixed data structure, we could check container/ payload size automatically</a:t>
            </a:r>
          </a:p>
          <a:p>
            <a:pPr marL="342900" indent="-342900">
              <a:buAutoNum type="arabicPeriod"/>
            </a:pPr>
            <a:endParaRPr lang="en-US" dirty="0" smtClean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+mj-lt"/>
              </a:rPr>
              <a:t>Data structure can be nested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base address from Layer-1 directly</a:t>
            </a:r>
          </a:p>
          <a:p>
            <a:pPr lvl="1"/>
            <a:r>
              <a:rPr lang="en-US" dirty="0" smtClean="0"/>
              <a:t>No module’s base address any more</a:t>
            </a:r>
          </a:p>
          <a:p>
            <a:pPr lvl="1"/>
            <a:r>
              <a:rPr lang="en-US" dirty="0" smtClean="0"/>
              <a:t>Easier to maintain now</a:t>
            </a:r>
          </a:p>
          <a:p>
            <a:r>
              <a:rPr lang="en-US" dirty="0" smtClean="0"/>
              <a:t>In FWSSD example, it’s located in</a:t>
            </a:r>
          </a:p>
          <a:p>
            <a:pPr lvl="1"/>
            <a:r>
              <a:rPr lang="en-US" dirty="0" smtClean="0"/>
              <a:t>BIGRAM_LTE_NO_CC_ADDR + </a:t>
            </a:r>
          </a:p>
          <a:p>
            <a:pPr lvl="1"/>
            <a:r>
              <a:rPr lang="en-US" dirty="0" err="1" smtClean="0"/>
              <a:t>offsetof</a:t>
            </a:r>
            <a:r>
              <a:rPr lang="en-US" dirty="0" smtClean="0"/>
              <a:t>(</a:t>
            </a:r>
            <a:r>
              <a:rPr lang="en-US" dirty="0" err="1" smtClean="0"/>
              <a:t>bigram_lte_no_cc_t</a:t>
            </a:r>
            <a:r>
              <a:rPr lang="en-US" dirty="0" smtClean="0"/>
              <a:t>,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payload</a:t>
            </a:r>
            <a:r>
              <a:rPr lang="en-US" dirty="0" err="1" smtClean="0"/>
              <a:t>.fwssd</a:t>
            </a:r>
            <a:r>
              <a:rPr lang="en-US" dirty="0" smtClean="0"/>
              <a:t>[x].</a:t>
            </a:r>
            <a:r>
              <a:rPr lang="en-US" b="1" dirty="0" err="1" smtClean="0">
                <a:solidFill>
                  <a:srgbClr val="92D050"/>
                </a:solidFill>
              </a:rPr>
              <a:t>payload</a:t>
            </a:r>
            <a:r>
              <a:rPr lang="en-US" dirty="0" err="1" smtClean="0"/>
              <a:t>.XXX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638800"/>
            <a:ext cx="8229600" cy="56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BigRAM</a:t>
            </a:r>
            <a:r>
              <a:rPr lang="en-US" dirty="0" smtClean="0"/>
              <a:t> Data Structure SOP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your data structure &amp; access macro</a:t>
            </a:r>
          </a:p>
          <a:p>
            <a:pPr lvl="1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union {</a:t>
            </a:r>
          </a:p>
          <a:p>
            <a:pPr lvl="1">
              <a:buNone/>
            </a:pPr>
            <a:r>
              <a:rPr lang="en-US" dirty="0" smtClean="0"/>
              <a:t>    kal_uint8 </a:t>
            </a:r>
            <a:r>
              <a:rPr lang="en-US" b="1" dirty="0" smtClean="0">
                <a:solidFill>
                  <a:srgbClr val="FF0000"/>
                </a:solidFill>
              </a:rPr>
              <a:t>container</a:t>
            </a:r>
            <a:r>
              <a:rPr lang="en-US" dirty="0" smtClean="0"/>
              <a:t>[CEILING_BYTE64[</a:t>
            </a:r>
            <a:r>
              <a:rPr lang="en-US" b="1" dirty="0" smtClean="0">
                <a:solidFill>
                  <a:srgbClr val="FF0000"/>
                </a:solidFill>
              </a:rPr>
              <a:t>SZ</a:t>
            </a:r>
            <a:r>
              <a:rPr lang="en-US" dirty="0" smtClean="0"/>
              <a:t>];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   // Put your structure here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} </a:t>
            </a:r>
            <a:r>
              <a:rPr lang="en-US" b="1" dirty="0" smtClean="0">
                <a:solidFill>
                  <a:srgbClr val="FF0000"/>
                </a:solidFill>
              </a:rPr>
              <a:t>payload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} </a:t>
            </a:r>
            <a:r>
              <a:rPr lang="en-US" b="1" dirty="0" err="1" smtClean="0">
                <a:solidFill>
                  <a:srgbClr val="FF0000"/>
                </a:solidFill>
              </a:rPr>
              <a:t>bigram_lte_QQM_t</a:t>
            </a:r>
            <a:r>
              <a:rPr lang="en-US" dirty="0" smtClean="0"/>
              <a:t>; // declare the name you want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BigRAM</a:t>
            </a:r>
            <a:r>
              <a:rPr lang="en-US" dirty="0" smtClean="0"/>
              <a:t> Data Structure SOP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Container[</a:t>
            </a:r>
            <a:r>
              <a:rPr lang="en-US" b="1" dirty="0" smtClean="0">
                <a:solidFill>
                  <a:srgbClr val="FF0000"/>
                </a:solidFill>
              </a:rPr>
              <a:t>SZ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The value may come from Layer-1 definition, if the memory region’s size is declared in spreadsheet</a:t>
            </a:r>
          </a:p>
          <a:p>
            <a:pPr lvl="1"/>
            <a:r>
              <a:rPr lang="en-US" dirty="0" smtClean="0"/>
              <a:t>The value may come from module owner’s calculation. Fill your value here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Put your data structure in proper place</a:t>
            </a:r>
          </a:p>
          <a:p>
            <a:pPr lvl="1"/>
            <a:r>
              <a:rPr lang="en-US" dirty="0" smtClean="0"/>
              <a:t>The structure might be a field of another structure or standalone one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BigRAM</a:t>
            </a:r>
            <a:r>
              <a:rPr lang="en-US" dirty="0" smtClean="0"/>
              <a:t> Data Structure SOP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integrity check in </a:t>
            </a:r>
            <a:r>
              <a:rPr lang="en-US" dirty="0" err="1" smtClean="0"/>
              <a:t>bigram_test.c</a:t>
            </a:r>
            <a:endParaRPr lang="en-US" dirty="0" smtClean="0"/>
          </a:p>
        </p:txBody>
      </p:sp>
      <p:pic>
        <p:nvPicPr>
          <p:cNvPr id="579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362200"/>
            <a:ext cx="3962400" cy="437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90800" y="6400800"/>
            <a:ext cx="3505200" cy="2286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trick (show off)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088"/>
            <a:ext cx="7772400" cy="1362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Bigram memory map</a:t>
            </a:r>
            <a:endParaRPr lang="en-US" dirty="0"/>
          </a:p>
        </p:txBody>
      </p:sp>
      <p:sp>
        <p:nvSpPr>
          <p:cNvPr id="34818" name="Text Placeholder 2"/>
          <p:cNvSpPr>
            <a:spLocks noGrp="1"/>
          </p:cNvSpPr>
          <p:nvPr>
            <p:ph type="body" idx="1"/>
          </p:nvPr>
        </p:nvSpPr>
        <p:spPr>
          <a:xfrm>
            <a:off x="733425" y="2619375"/>
            <a:ext cx="7772400" cy="1500188"/>
          </a:xfrm>
        </p:spPr>
        <p:txBody>
          <a:bodyPr/>
          <a:lstStyle/>
          <a:p>
            <a:pPr eaLnBrk="1" hangingPunct="1"/>
            <a:endParaRPr lang="en-US" altLang="zh-TW" dirty="0" smtClean="0">
              <a:solidFill>
                <a:srgbClr val="8F90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bigram_structure_integrity_check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77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0"/>
            <a:ext cx="8229600" cy="202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7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7191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71800" y="2743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member_size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() extracts the size of a structure field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bigram_report</a:t>
            </a:r>
            <a:r>
              <a:rPr lang="en-US" dirty="0" smtClean="0"/>
              <a:t>(type)</a:t>
            </a:r>
            <a:endParaRPr lang="en-US" dirty="0"/>
          </a:p>
        </p:txBody>
      </p:sp>
      <p:pic>
        <p:nvPicPr>
          <p:cNvPr id="578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88" y="4191000"/>
            <a:ext cx="85058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8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72675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19400" y="30480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as_string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(type) converts type name to string, which is the key to generate report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 Header file</a:t>
            </a:r>
            <a:br>
              <a:rPr lang="en-US" dirty="0" smtClean="0"/>
            </a:br>
            <a:r>
              <a:rPr lang="en-US" dirty="0" smtClean="0"/>
              <a:t>Location &amp; include path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2939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Bigram related header files in common/interface/modem/mt6293m/bigram</a:t>
            </a:r>
          </a:p>
          <a:p>
            <a:pPr lvl="1"/>
            <a:r>
              <a:rPr lang="en-US" dirty="0" smtClean="0"/>
              <a:t>Other cores need to know the share-base</a:t>
            </a:r>
          </a:p>
          <a:p>
            <a:pPr lvl="1"/>
            <a:r>
              <a:rPr lang="en-US" dirty="0" smtClean="0"/>
              <a:t>One place to make developer’s life easier</a:t>
            </a:r>
          </a:p>
          <a:p>
            <a:pPr lvl="2"/>
            <a:r>
              <a:rPr lang="en-US" dirty="0" smtClean="0"/>
              <a:t>Theoretically, Layer2 &amp; 3 are not “common/” files</a:t>
            </a:r>
          </a:p>
          <a:p>
            <a:pPr lvl="2"/>
            <a:r>
              <a:rPr lang="en-US" dirty="0" smtClean="0"/>
              <a:t>Developers find all fines in single folder rather than multiple places</a:t>
            </a:r>
            <a:endParaRPr lang="en-US" dirty="0"/>
          </a:p>
        </p:txBody>
      </p:sp>
      <p:pic>
        <p:nvPicPr>
          <p:cNvPr id="578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67200"/>
            <a:ext cx="8448675" cy="194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common/interface/modem/</a:t>
            </a:r>
            <a:r>
              <a:rPr lang="en-US" dirty="0" err="1" smtClean="0"/>
              <a:t>dsp_header_define_csif.h</a:t>
            </a:r>
            <a:endParaRPr lang="en-US" dirty="0"/>
          </a:p>
        </p:txBody>
      </p:sp>
      <p:pic>
        <p:nvPicPr>
          <p:cNvPr id="5765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04607"/>
            <a:ext cx="8229600" cy="29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dsp</a:t>
            </a:r>
            <a:r>
              <a:rPr lang="en-US" dirty="0" smtClean="0"/>
              <a:t>/common/interface/modem/</a:t>
            </a:r>
            <a:r>
              <a:rPr lang="en-US" dirty="0" err="1" smtClean="0"/>
              <a:t>lte</a:t>
            </a:r>
            <a:r>
              <a:rPr lang="en-US" dirty="0" smtClean="0"/>
              <a:t>/</a:t>
            </a:r>
            <a:r>
              <a:rPr lang="en-US" dirty="0" err="1" smtClean="0"/>
              <a:t>lte_modem.h</a:t>
            </a:r>
            <a:endParaRPr lang="en-US" dirty="0"/>
          </a:p>
        </p:txBody>
      </p:sp>
      <p:pic>
        <p:nvPicPr>
          <p:cNvPr id="577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2636838"/>
            <a:ext cx="65913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 WORKING buffer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wbuf</a:t>
            </a:r>
            <a:r>
              <a:rPr lang="en-US" dirty="0" smtClean="0"/>
              <a:t> Field in </a:t>
            </a:r>
            <a:r>
              <a:rPr lang="en-US" dirty="0" err="1" smtClean="0"/>
              <a:t>job_info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82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76401"/>
            <a:ext cx="520118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2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3657600"/>
            <a:ext cx="512734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Determine Working Buffer</a:t>
            </a:r>
            <a:br>
              <a:rPr lang="en-US" dirty="0" smtClean="0"/>
            </a:br>
            <a:r>
              <a:rPr lang="en-US" dirty="0" smtClean="0"/>
              <a:t>Based On Core-ID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RAT developer shall implement the function based on your requirement</a:t>
            </a:r>
          </a:p>
          <a:p>
            <a:r>
              <a:rPr lang="en-US" dirty="0" smtClean="0"/>
              <a:t>A simpler implementation</a:t>
            </a:r>
          </a:p>
          <a:p>
            <a:pPr lvl="1"/>
            <a:r>
              <a:rPr lang="en-US" dirty="0" smtClean="0"/>
              <a:t>BIGRAM_GRP1_WBUF_ADDR + </a:t>
            </a:r>
            <a:r>
              <a:rPr lang="en-US" dirty="0" err="1" smtClean="0"/>
              <a:t>coreid</a:t>
            </a:r>
            <a:r>
              <a:rPr lang="en-US" dirty="0" smtClean="0"/>
              <a:t>*32768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124325"/>
            <a:ext cx="6237242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 Spreadsheet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the attached document</a:t>
            </a:r>
          </a:p>
          <a:p>
            <a:pPr lvl="1"/>
            <a:r>
              <a:rPr lang="en-US" dirty="0" smtClean="0"/>
              <a:t>Latest </a:t>
            </a:r>
            <a:r>
              <a:rPr lang="en-US" dirty="0" smtClean="0"/>
              <a:t>version @ P4</a:t>
            </a:r>
          </a:p>
          <a:p>
            <a:pPr lvl="2"/>
            <a:r>
              <a:rPr lang="en-US" dirty="0" smtClean="0"/>
              <a:t>//UMOLYA/TRUNK/UMOLYA/common/interface/modem/mt6293/bigram</a:t>
            </a:r>
            <a:r>
              <a:rPr lang="en-US" dirty="0" smtClean="0"/>
              <a:t>/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088"/>
            <a:ext cx="7772400" cy="1362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Bigram Header file, layer-1</a:t>
            </a:r>
            <a:endParaRPr lang="en-US" dirty="0"/>
          </a:p>
        </p:txBody>
      </p:sp>
      <p:sp>
        <p:nvSpPr>
          <p:cNvPr id="34818" name="Text Placeholder 2"/>
          <p:cNvSpPr>
            <a:spLocks noGrp="1"/>
          </p:cNvSpPr>
          <p:nvPr>
            <p:ph type="body" idx="1"/>
          </p:nvPr>
        </p:nvSpPr>
        <p:spPr>
          <a:xfrm>
            <a:off x="733425" y="2619375"/>
            <a:ext cx="7772400" cy="1500188"/>
          </a:xfrm>
        </p:spPr>
        <p:txBody>
          <a:bodyPr/>
          <a:lstStyle/>
          <a:p>
            <a:pPr eaLnBrk="1" hangingPunct="1"/>
            <a:endParaRPr lang="en-US" altLang="zh-TW" dirty="0" smtClean="0">
              <a:solidFill>
                <a:srgbClr val="8F90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Map file, Perforce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</a:t>
            </a:r>
            <a:r>
              <a:rPr lang="en-US" dirty="0" smtClean="0"/>
              <a:t>UMOLYA/TRUNK/UMOLYA/common/interface/modem/mt6293/bigram/</a:t>
            </a:r>
            <a:r>
              <a:rPr lang="en-US" dirty="0" err="1" smtClean="0"/>
              <a:t>bigram.h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Synchronized between spreadsheet &amp; header files</a:t>
            </a:r>
            <a:endParaRPr lang="en-US" dirty="0" smtClean="0"/>
          </a:p>
          <a:p>
            <a:pPr lvl="1"/>
            <a:r>
              <a:rPr lang="en-US" dirty="0" smtClean="0"/>
              <a:t>Use C structure to express </a:t>
            </a:r>
            <a:r>
              <a:rPr lang="en-US" dirty="0" err="1" smtClean="0"/>
              <a:t>BigRAM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All developers shall read it before coding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 Header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Group0 composite data structure</a:t>
            </a:r>
          </a:p>
          <a:p>
            <a:pPr lvl="1"/>
            <a:r>
              <a:rPr lang="en-US" dirty="0" smtClean="0"/>
              <a:t>Notice that union bigram_grp0 uses grp0_sram[] to guarantee the structure size honors SRAM size</a:t>
            </a:r>
            <a:endParaRPr lang="en-US" dirty="0"/>
          </a:p>
        </p:txBody>
      </p:sp>
      <p:pic>
        <p:nvPicPr>
          <p:cNvPr id="532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181600"/>
            <a:ext cx="74390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" y="3581400"/>
            <a:ext cx="35909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 Header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header file, and find the part containing your memory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 Header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address </a:t>
            </a:r>
            <a:r>
              <a:rPr lang="en-US" dirty="0" smtClean="0"/>
              <a:t>for L2 usage</a:t>
            </a:r>
            <a:endParaRPr lang="en-US" dirty="0"/>
          </a:p>
        </p:txBody>
      </p:sp>
      <p:pic>
        <p:nvPicPr>
          <p:cNvPr id="5724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28875"/>
            <a:ext cx="85248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3505200"/>
            <a:ext cx="2971800" cy="2286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 Header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Run-able test code</a:t>
            </a:r>
            <a:endParaRPr lang="en-US" dirty="0"/>
          </a:p>
        </p:txBody>
      </p:sp>
      <p:pic>
        <p:nvPicPr>
          <p:cNvPr id="535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7" y="2385721"/>
            <a:ext cx="5110163" cy="447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5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286000"/>
            <a:ext cx="223115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aTek">
  <a:themeElements>
    <a:clrScheme name="Custom 5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MediaTek-Confidential_A</Template>
  <TotalTime>50133</TotalTime>
  <Words>441</Words>
  <Application>Microsoft Office PowerPoint</Application>
  <PresentationFormat>On-screen Show (4:3)</PresentationFormat>
  <Paragraphs>86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MediaTek</vt:lpstr>
      <vt:lpstr>Custom Design</vt:lpstr>
      <vt:lpstr>BigRAM Coding Notice</vt:lpstr>
      <vt:lpstr>Bigram memory map</vt:lpstr>
      <vt:lpstr>Memory Map Spreadsheet</vt:lpstr>
      <vt:lpstr>Bigram Header file, layer-1</vt:lpstr>
      <vt:lpstr>Memory Map file, Perforce</vt:lpstr>
      <vt:lpstr>Memory Map Header File</vt:lpstr>
      <vt:lpstr>Memory Map Header File</vt:lpstr>
      <vt:lpstr>Memory Map Header File</vt:lpstr>
      <vt:lpstr>Memory Map Header File</vt:lpstr>
      <vt:lpstr>Bigram Header file Further decomposition</vt:lpstr>
      <vt:lpstr>BigRAM Header File, layer-2</vt:lpstr>
      <vt:lpstr>Error Detection Mechanism Container size smaller than Payload</vt:lpstr>
      <vt:lpstr>Easy to understand report</vt:lpstr>
      <vt:lpstr>Data Structure Declaration</vt:lpstr>
      <vt:lpstr>Access Macro</vt:lpstr>
      <vt:lpstr>BigRAM Data Structure SOP (1)</vt:lpstr>
      <vt:lpstr>BigRAM Data Structure SOP (2)</vt:lpstr>
      <vt:lpstr>BigRAM Data Structure SOP (3)</vt:lpstr>
      <vt:lpstr>Coding trick (show off)</vt:lpstr>
      <vt:lpstr>bigram_structure_integrity_check()</vt:lpstr>
      <vt:lpstr>_bigram_report(type)</vt:lpstr>
      <vt:lpstr>Bigram Header file Location &amp; include path</vt:lpstr>
      <vt:lpstr>Location</vt:lpstr>
      <vt:lpstr>common/interface/modem/dsp_header_define_csif.h</vt:lpstr>
      <vt:lpstr>dsp/common/interface/modem/lte/lte_modem.h</vt:lpstr>
      <vt:lpstr>Bigram WORKING buffer management</vt:lpstr>
      <vt:lpstr>Add wbuf Field in job_info Structure</vt:lpstr>
      <vt:lpstr>Determine Working Buffer Based On Core-ID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Development Status</dc:title>
  <dc:creator>Leo Wu (吳歷恭)</dc:creator>
  <cp:lastModifiedBy>mtk03020</cp:lastModifiedBy>
  <cp:revision>3372</cp:revision>
  <dcterms:created xsi:type="dcterms:W3CDTF">2006-08-16T00:00:00Z</dcterms:created>
  <dcterms:modified xsi:type="dcterms:W3CDTF">2016-04-21T06:25:26Z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0x010100F7B41274BC36BE4C8460BD5122093852</vt:lpwstr>
  </property>
</Properties>
</file>