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325" r:id="rId17"/>
    <p:sldId id="300" r:id="rId18"/>
    <p:sldId id="301" r:id="rId19"/>
    <p:sldId id="302" r:id="rId20"/>
    <p:sldId id="303" r:id="rId21"/>
    <p:sldId id="304" r:id="rId22"/>
    <p:sldId id="305" r:id="rId23"/>
    <p:sldId id="319" r:id="rId24"/>
    <p:sldId id="318" r:id="rId25"/>
    <p:sldId id="306" r:id="rId26"/>
    <p:sldId id="309" r:id="rId27"/>
    <p:sldId id="313" r:id="rId28"/>
    <p:sldId id="312" r:id="rId29"/>
    <p:sldId id="310" r:id="rId30"/>
    <p:sldId id="311" r:id="rId31"/>
    <p:sldId id="299" r:id="rId32"/>
    <p:sldId id="296" r:id="rId33"/>
    <p:sldId id="295" r:id="rId34"/>
    <p:sldId id="280" r:id="rId35"/>
    <p:sldId id="314" r:id="rId36"/>
    <p:sldId id="277" r:id="rId37"/>
    <p:sldId id="316" r:id="rId38"/>
    <p:sldId id="324" r:id="rId39"/>
    <p:sldId id="320" r:id="rId40"/>
    <p:sldId id="322" r:id="rId41"/>
    <p:sldId id="321" r:id="rId42"/>
    <p:sldId id="323" r:id="rId43"/>
    <p:sldId id="326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E31D-AECA-4BED-85A5-81FCCB2FA185}" type="datetimeFigureOut">
              <a:rPr lang="en-US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68C1-C154-4FFA-BFEF-C469CA300F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5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2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CS 171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Intro to AI Week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July 6th 2018</a:t>
            </a:r>
          </a:p>
          <a:p>
            <a:r>
              <a:rPr lang="en-US" err="1">
                <a:cs typeface="Calibri"/>
              </a:rPr>
              <a:t>Junkyu</a:t>
            </a:r>
            <a:r>
              <a:rPr lang="en-US">
                <a:cs typeface="Calibri"/>
              </a:rPr>
              <a:t> Lee (junkyul@uci.edu)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9C27-4796-45E9-B35D-65505BA1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E4F74B-6E94-4E52-9035-14BB1899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36" y="1825625"/>
            <a:ext cx="6691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8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DE4E-5511-4AEE-A620-16E0FCE5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58FF-0CEC-48F3-BBFD-58544C8F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search strategy is "fair"</a:t>
            </a:r>
          </a:p>
          <a:p>
            <a:pPr lvl="1"/>
            <a:r>
              <a:rPr lang="en-US">
                <a:cs typeface="Calibri"/>
              </a:rPr>
              <a:t>If </a:t>
            </a:r>
            <a:r>
              <a:rPr lang="en-US">
                <a:solidFill>
                  <a:srgbClr val="FF0000"/>
                </a:solidFill>
                <a:cs typeface="Calibri"/>
              </a:rPr>
              <a:t>ANY </a:t>
            </a:r>
            <a:r>
              <a:rPr lang="en-US">
                <a:cs typeface="Calibri"/>
              </a:rPr>
              <a:t>node on the frontier eventually will be expanded</a:t>
            </a:r>
          </a:p>
          <a:p>
            <a:pPr lvl="1"/>
            <a:r>
              <a:rPr lang="en-US">
                <a:cs typeface="Calibri"/>
              </a:rPr>
              <a:t>Specifically, take a "snapshot" of the queue at </a:t>
            </a:r>
            <a:r>
              <a:rPr lang="en-US">
                <a:solidFill>
                  <a:srgbClr val="FF0000"/>
                </a:solidFill>
                <a:cs typeface="Calibri"/>
              </a:rPr>
              <a:t>ANY </a:t>
            </a:r>
            <a:r>
              <a:rPr lang="en-US">
                <a:cs typeface="Calibri"/>
              </a:rPr>
              <a:t>time t – then 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the strategy is "fair" </a:t>
            </a:r>
          </a:p>
          <a:p>
            <a:pPr lvl="2"/>
            <a:r>
              <a:rPr lang="en-US">
                <a:cs typeface="Calibri"/>
              </a:rPr>
              <a:t>If there is (</a:t>
            </a:r>
            <a:r>
              <a:rPr lang="en-US">
                <a:solidFill>
                  <a:srgbClr val="FF0000"/>
                </a:solidFill>
                <a:cs typeface="Calibri"/>
              </a:rPr>
              <a:t>EXISTS</a:t>
            </a:r>
            <a:r>
              <a:rPr lang="en-US">
                <a:cs typeface="Calibri"/>
              </a:rPr>
              <a:t>) some later time t' such that </a:t>
            </a:r>
            <a:r>
              <a:rPr lang="en-US">
                <a:solidFill>
                  <a:srgbClr val="FF0000"/>
                </a:solidFill>
                <a:cs typeface="Calibri"/>
              </a:rPr>
              <a:t>EVERY </a:t>
            </a:r>
            <a:r>
              <a:rPr lang="en-US">
                <a:cs typeface="Calibri"/>
              </a:rPr>
              <a:t>node in the snapshot taken at time t has been expanded by time t'</a:t>
            </a:r>
          </a:p>
          <a:p>
            <a:pPr lvl="2"/>
            <a:r>
              <a:rPr lang="en-US">
                <a:ea typeface="+mn-lt"/>
                <a:cs typeface="+mn-lt"/>
              </a:rPr>
              <a:t>If a goal node is found before time t' then the search will stop</a:t>
            </a:r>
            <a:r>
              <a:rPr lang="en-US">
                <a:cs typeface="Calibri"/>
              </a:rPr>
              <a:t> and return </a:t>
            </a:r>
            <a:r>
              <a:rPr lang="en-US">
                <a:solidFill>
                  <a:srgbClr val="FF0000"/>
                </a:solidFill>
                <a:cs typeface="Calibri"/>
              </a:rPr>
              <a:t>WITHOUT </a:t>
            </a:r>
            <a:r>
              <a:rPr lang="en-US">
                <a:cs typeface="Calibri"/>
              </a:rPr>
              <a:t>expanding the remaining nodes on the queue</a:t>
            </a:r>
          </a:p>
          <a:p>
            <a:pPr lvl="2"/>
            <a:r>
              <a:rPr lang="en-US">
                <a:ea typeface="+mn-lt"/>
                <a:cs typeface="+mn-lt"/>
              </a:rPr>
              <a:t>So we also will assume that no goal node is found before time t'</a:t>
            </a:r>
          </a:p>
          <a:p>
            <a:pPr lvl="1"/>
            <a:r>
              <a:rPr lang="en-US">
                <a:ea typeface="+mn-lt"/>
                <a:cs typeface="+mn-lt"/>
              </a:rPr>
              <a:t>You are doing tree search (don't remember visited nodes)</a:t>
            </a:r>
          </a:p>
          <a:p>
            <a:pPr lvl="1"/>
            <a:r>
              <a:rPr lang="en-US">
                <a:ea typeface="+mn-lt"/>
                <a:cs typeface="+mn-lt"/>
              </a:rPr>
              <a:t>Branching factor is finite, all step costs are greater than 0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89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02ED-4D1D-4FE2-BE4A-6746E543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4BEA-0859-47F9-92B3-9D7DA6DC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what if </a:t>
            </a:r>
          </a:p>
          <a:p>
            <a:pPr lvl="1"/>
            <a:r>
              <a:rPr lang="en-US">
                <a:cs typeface="Calibri"/>
              </a:rPr>
              <a:t>A goal node is found early and there remain nodes on the frontier?</a:t>
            </a:r>
          </a:p>
          <a:p>
            <a:pPr lvl="1"/>
            <a:r>
              <a:rPr lang="en-US">
                <a:cs typeface="Calibri"/>
              </a:rPr>
              <a:t>Step cost is infinite?</a:t>
            </a:r>
          </a:p>
          <a:p>
            <a:pPr lvl="1"/>
            <a:r>
              <a:rPr lang="en-US">
                <a:cs typeface="Calibri"/>
              </a:rPr>
              <a:t>Heuristic estimate is infinite?</a:t>
            </a:r>
          </a:p>
          <a:p>
            <a:pPr lvl="1"/>
            <a:r>
              <a:rPr lang="en-US">
                <a:cs typeface="Calibri"/>
              </a:rPr>
              <a:t>…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to fix the problem?</a:t>
            </a:r>
          </a:p>
          <a:p>
            <a:pPr lvl="1"/>
            <a:r>
              <a:rPr lang="en-US" sz="2800">
                <a:cs typeface="Calibri"/>
              </a:rPr>
              <a:t>If there is (EXISTS) some later time t' such that EVERY node in the snapshot taken at time t has been expanded by time t'</a:t>
            </a:r>
          </a:p>
          <a:p>
            <a:pPr lvl="1"/>
            <a:r>
              <a:rPr lang="en-US" sz="2800">
                <a:cs typeface="Calibri"/>
              </a:rPr>
              <a:t>If a goal node is found before time t' then the search will stop and return WITHOUT expanding the remaining nodes on the queue</a:t>
            </a:r>
          </a:p>
          <a:p>
            <a:pPr lvl="1"/>
            <a:r>
              <a:rPr lang="en-US" sz="2800">
                <a:cs typeface="Calibri"/>
              </a:rPr>
              <a:t>So we also will assume that no goal node is found before time t'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88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F483-8CFB-4C2E-A572-32292987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A416-9C5F-4A20-BEB2-4EB01F9E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A search strategy is "fair"</a:t>
            </a:r>
          </a:p>
          <a:p>
            <a:pPr lvl="1"/>
            <a:r>
              <a:rPr lang="en-US">
                <a:cs typeface="Calibri"/>
              </a:rPr>
              <a:t>If </a:t>
            </a:r>
            <a:r>
              <a:rPr lang="en-US">
                <a:solidFill>
                  <a:srgbClr val="FF0000"/>
                </a:solidFill>
                <a:cs typeface="Calibri"/>
              </a:rPr>
              <a:t>(   ) node </a:t>
            </a:r>
            <a:r>
              <a:rPr lang="en-US">
                <a:cs typeface="Calibri"/>
              </a:rPr>
              <a:t>on the frontier eventually will be expanded</a:t>
            </a:r>
          </a:p>
          <a:p>
            <a:pPr lvl="1"/>
            <a:r>
              <a:rPr lang="en-US">
                <a:cs typeface="Calibri"/>
              </a:rPr>
              <a:t>Specifically, take a "snapshot" of the queue at ANY time t – then 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the strategy is "fair" </a:t>
            </a:r>
          </a:p>
          <a:p>
            <a:pPr lvl="2"/>
            <a:r>
              <a:rPr lang="en-US" sz="2400">
                <a:cs typeface="Calibri"/>
              </a:rPr>
              <a:t>If there is (EXISTS) some later time t' such that </a:t>
            </a:r>
            <a:r>
              <a:rPr lang="en-US" sz="2400">
                <a:solidFill>
                  <a:srgbClr val="FF0000"/>
                </a:solidFill>
                <a:cs typeface="Calibri"/>
              </a:rPr>
              <a:t>(  ) node</a:t>
            </a:r>
            <a:r>
              <a:rPr lang="en-US" sz="2400">
                <a:cs typeface="Calibri"/>
              </a:rPr>
              <a:t> in the snapshot taken at time t has been expanded by time t'</a:t>
            </a:r>
          </a:p>
          <a:p>
            <a:pPr lvl="2"/>
            <a:r>
              <a:rPr lang="en-US" sz="2400">
                <a:cs typeface="Calibri"/>
              </a:rPr>
              <a:t>If a goal node is found before time t' then the search will stop and return WITHOUT expanding the remaining nodes on the queue</a:t>
            </a:r>
          </a:p>
          <a:p>
            <a:pPr lvl="2"/>
            <a:r>
              <a:rPr lang="en-US" sz="2400">
                <a:cs typeface="Calibri"/>
              </a:rPr>
              <a:t>So we also will assume that no goal node is found before time t'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2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F483-8CFB-4C2E-A572-32292987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A416-9C5F-4A20-BEB2-4EB01F9E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A search strategy is "fair"</a:t>
            </a:r>
          </a:p>
          <a:p>
            <a:pPr lvl="1"/>
            <a:r>
              <a:rPr lang="en-US">
                <a:cs typeface="Calibri"/>
              </a:rPr>
              <a:t>If </a:t>
            </a:r>
            <a:r>
              <a:rPr lang="en-US">
                <a:solidFill>
                  <a:srgbClr val="FF0000"/>
                </a:solidFill>
                <a:cs typeface="Calibri"/>
              </a:rPr>
              <a:t>(ALL NODES THAT MUST BE EXPANDED TO SOLVE THE PROBLEM) </a:t>
            </a:r>
            <a:r>
              <a:rPr lang="en-US">
                <a:cs typeface="Calibri"/>
              </a:rPr>
              <a:t>on the frontier eventually will be expanded</a:t>
            </a:r>
          </a:p>
          <a:p>
            <a:pPr lvl="1"/>
            <a:r>
              <a:rPr lang="en-US">
                <a:cs typeface="Calibri"/>
              </a:rPr>
              <a:t>Specifically, take a "snapshot" of the queue at ANY time t – then 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the strategy is "fair" </a:t>
            </a:r>
          </a:p>
          <a:p>
            <a:pPr lvl="2"/>
            <a:r>
              <a:rPr lang="en-US" sz="2400">
                <a:cs typeface="Calibri"/>
              </a:rPr>
              <a:t>If there is (EXISTS) some later time t' such that </a:t>
            </a:r>
            <a:r>
              <a:rPr lang="en-US" sz="2400">
                <a:solidFill>
                  <a:srgbClr val="FF0000"/>
                </a:solidFill>
                <a:cs typeface="Calibri"/>
              </a:rPr>
              <a:t>(ALL NODES THAT MUST BE EXPANDED TO SOLVE THE PROBLEM)</a:t>
            </a:r>
            <a:r>
              <a:rPr lang="en-US" sz="2400">
                <a:cs typeface="Calibri"/>
              </a:rPr>
              <a:t> in the snapshot taken at time t has been expanded by time t'</a:t>
            </a:r>
          </a:p>
          <a:p>
            <a:pPr lvl="2"/>
            <a:r>
              <a:rPr lang="en-US" sz="2400">
                <a:cs typeface="Calibri"/>
              </a:rPr>
              <a:t>If a goal node is found before time t' then the search will stop and return WITHOUT expanding the remaining nodes on the queue</a:t>
            </a:r>
          </a:p>
          <a:p>
            <a:pPr lvl="2"/>
            <a:r>
              <a:rPr lang="en-US" sz="2400">
                <a:cs typeface="Calibri"/>
              </a:rPr>
              <a:t>So we also will assume that no goal node is found before time t'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5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AADC-CE61-4D2F-A126-C65EF1C5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9475-1928-4B33-A07E-D09F9C63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Adapting from... </a:t>
            </a:r>
            <a:endParaRPr lang="en-US"/>
          </a:p>
          <a:p>
            <a:pPr lvl="1"/>
            <a:r>
              <a:rPr lang="en-US">
                <a:cs typeface="Calibri"/>
              </a:rPr>
              <a:t>Computational Intelligence: A logical appraoch by David Poole, Alan Mackworth, Randy Goebel, 1998</a:t>
            </a:r>
          </a:p>
          <a:p>
            <a:r>
              <a:rPr lang="en-US">
                <a:cs typeface="Calibri"/>
              </a:rPr>
              <a:t>A fair selection in one where a request isn't kept waiting indefinitely</a:t>
            </a:r>
          </a:p>
          <a:p>
            <a:pPr lvl="1"/>
            <a:r>
              <a:rPr lang="en-US">
                <a:cs typeface="Calibri"/>
              </a:rPr>
              <a:t>If a request is repeatedly available to be selected it will eventually be selected (in a finite time, practically until finishing search)</a:t>
            </a:r>
          </a:p>
          <a:p>
            <a:pPr lvl="1"/>
            <a:r>
              <a:rPr lang="en-US">
                <a:cs typeface="Calibri"/>
              </a:rPr>
              <a:t>In search, a request is selecting (pop) a node from the frontier</a:t>
            </a:r>
          </a:p>
          <a:p>
            <a:r>
              <a:rPr lang="en-US">
                <a:cs typeface="Calibri"/>
              </a:rPr>
              <a:t>A set of nodes that can be returned by the fair selection</a:t>
            </a:r>
          </a:p>
          <a:p>
            <a:r>
              <a:rPr lang="en-US">
                <a:cs typeface="Calibri"/>
              </a:rPr>
              <a:t>Nodes along a path from root to a goal (not necessarily optimal, or there may be more than 1 solution)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1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0012-1ECB-4A93-B6FC-DAE368B5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Formal symbol system and propositional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D157-98BB-4750-8707-60DE2D4D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What is formal symbol system </a:t>
            </a:r>
          </a:p>
          <a:p>
            <a:pPr lvl="1"/>
            <a:r>
              <a:rPr lang="en-US">
                <a:cs typeface="Calibri"/>
              </a:rPr>
              <a:t>Reasoning vs Inference</a:t>
            </a:r>
          </a:p>
          <a:p>
            <a:pPr lvl="1"/>
            <a:r>
              <a:rPr lang="en-US">
                <a:cs typeface="Calibri"/>
              </a:rPr>
              <a:t>Knowledge base and entailment</a:t>
            </a:r>
          </a:p>
          <a:p>
            <a:r>
              <a:rPr lang="en-US">
                <a:cs typeface="Calibri"/>
              </a:rPr>
              <a:t>Syntax and equivalence in propositional logic </a:t>
            </a:r>
          </a:p>
          <a:p>
            <a:pPr lvl="1"/>
            <a:r>
              <a:rPr lang="en-US">
                <a:cs typeface="Calibri"/>
              </a:rPr>
              <a:t>Basic rules, how we evaluate truth value of a sentence</a:t>
            </a:r>
          </a:p>
          <a:p>
            <a:pPr lvl="1"/>
            <a:r>
              <a:rPr lang="en-US">
                <a:cs typeface="Calibri"/>
              </a:rPr>
              <a:t>Know how to use equivalence (converting sentence to CNF/DNF)</a:t>
            </a:r>
          </a:p>
          <a:p>
            <a:r>
              <a:rPr lang="en-US">
                <a:cs typeface="Calibri"/>
              </a:rPr>
              <a:t>Inference in propositional logic</a:t>
            </a:r>
          </a:p>
          <a:p>
            <a:pPr lvl="1"/>
            <a:r>
              <a:rPr lang="en-US">
                <a:cs typeface="Calibri"/>
              </a:rPr>
              <a:t>Resolution</a:t>
            </a:r>
          </a:p>
          <a:p>
            <a:pPr lvl="2"/>
            <a:r>
              <a:rPr lang="en-US">
                <a:cs typeface="Calibri"/>
              </a:rPr>
              <a:t>If a KB entails a sentence S, then resolution can prove it by showing (KB AND (NOT) S) is {EMPTY CLAUSE} or False; proof by contradiction; </a:t>
            </a:r>
          </a:p>
          <a:p>
            <a:pPr lvl="2"/>
            <a:r>
              <a:rPr lang="en-US">
                <a:cs typeface="Calibri"/>
              </a:rPr>
              <a:t>Resolution is Sound and Refutation complete</a:t>
            </a:r>
          </a:p>
          <a:p>
            <a:pPr lvl="2"/>
            <a:r>
              <a:rPr lang="en-US">
                <a:cs typeface="Calibri"/>
              </a:rPr>
              <a:t>In propositional logic, resolution terminates with {EMPTY clause} or you cannot apply resolution anymore; show the entailment of S or show that S cannot be proved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85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CABE90-192A-4245-A088-E0A3A6024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81" y="210912"/>
            <a:ext cx="7988339" cy="60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CEE382-B055-4C77-9E6B-FFA11A56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819" y="519339"/>
            <a:ext cx="7994290" cy="57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3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AF4B47-C08B-44D7-A69A-83B6847E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139" y="492125"/>
            <a:ext cx="7440648" cy="56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6C9A-FD63-47D4-9323-AC65C3CD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Word of the 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B2E3-6BEE-4689-96FA-7C87298D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cs typeface="Calibri"/>
              </a:rPr>
              <a:t>Go to checkin.ics.uci.edu</a:t>
            </a:r>
          </a:p>
          <a:p>
            <a:pPr marL="0" indent="0">
              <a:buNone/>
            </a:pPr>
            <a:endParaRPr lang="en-US" sz="4000">
              <a:cs typeface="Calibri"/>
            </a:endParaRPr>
          </a:p>
          <a:p>
            <a:r>
              <a:rPr lang="en-US" sz="4000">
                <a:cs typeface="Calibri"/>
              </a:rPr>
              <a:t>Word of the day</a:t>
            </a:r>
          </a:p>
          <a:p>
            <a:pPr lvl="1"/>
            <a:r>
              <a:rPr lang="en-US" sz="3600">
                <a:cs typeface="Calibri"/>
              </a:rPr>
              <a:t>1 PM: </a:t>
            </a:r>
          </a:p>
          <a:p>
            <a:pPr lvl="1"/>
            <a:r>
              <a:rPr lang="en-US" sz="3600">
                <a:cs typeface="Calibri"/>
              </a:rPr>
              <a:t>2 PM: 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89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E4DAE1-F4D8-47C9-A483-CFC52E87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84" y="482840"/>
            <a:ext cx="7995557" cy="57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08CDBC-7E3C-489F-94BB-0587F59D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601" y="455839"/>
            <a:ext cx="8145155" cy="59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4E04AA9-853D-4443-9B63-85746CA14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71" y="337911"/>
            <a:ext cx="8349303" cy="60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CBCDBC9-A82A-4E2B-BAE1-86C764CD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9" y="620744"/>
            <a:ext cx="8848271" cy="55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8D4C24-A8F6-4311-8D0D-8C80EB67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43" y="774449"/>
            <a:ext cx="8576128" cy="53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9AF362-D27C-4F4E-9D24-CEB52CA4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4" y="469260"/>
            <a:ext cx="8630557" cy="58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4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A03242-E2FF-4D45-A43E-D3C49424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84" y="419553"/>
            <a:ext cx="8505643" cy="60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3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14" y="0"/>
            <a:ext cx="943877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565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00" y="0"/>
            <a:ext cx="10130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44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1E7F36-6889-4586-938D-E728A445C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99" y="319768"/>
            <a:ext cx="8056646" cy="62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A876-DF92-4CF4-94F7-CD9BAD53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59B0-142C-4A9B-BCEB-4D33A909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Quiz 1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Propositional Logic Problem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Probability and Bayesian Networks Problem</a:t>
            </a:r>
          </a:p>
        </p:txBody>
      </p:sp>
    </p:spTree>
    <p:extLst>
      <p:ext uri="{BB962C8B-B14F-4D97-AF65-F5344CB8AC3E}">
        <p14:creationId xmlns:p14="http://schemas.microsoft.com/office/powerpoint/2010/main" val="196056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6D5657-6BB5-4847-B81E-60A76B6B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54" y="292554"/>
            <a:ext cx="9084929" cy="6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0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82" y="0"/>
            <a:ext cx="95354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291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802" y="0"/>
            <a:ext cx="988239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32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732" y="463301"/>
            <a:ext cx="8816635" cy="605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81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51" y="1892300"/>
            <a:ext cx="9512300" cy="307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050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74321-8AB0-4558-8252-635A8E7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72" y="482015"/>
            <a:ext cx="9174842" cy="63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15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EC1F79-7559-4154-9267-6570F8EE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6" y="1227131"/>
            <a:ext cx="10444842" cy="3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9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A0C7E0-147C-431C-8D85-FC2556E1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27" y="1076930"/>
            <a:ext cx="10408557" cy="38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8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DCA0-651B-4B2D-82EA-3F85E352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Probability theory and Bayesian Network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6B1F-8005-4D54-A4C5-8813F5B7D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8330" indent="-455930"/>
            <a:r>
              <a:rPr lang="en-US">
                <a:cs typeface="Calibri"/>
              </a:rPr>
              <a:t>Basic probability concepts</a:t>
            </a:r>
          </a:p>
          <a:p>
            <a:pPr marL="608330" indent="-455930"/>
            <a:endParaRPr lang="en-US">
              <a:cs typeface="Calibri"/>
            </a:endParaRPr>
          </a:p>
          <a:p>
            <a:pPr marL="608330" indent="-455930"/>
            <a:r>
              <a:rPr lang="en-US">
                <a:cs typeface="Calibri"/>
              </a:rPr>
              <a:t>Rules for computing probability</a:t>
            </a:r>
          </a:p>
          <a:p>
            <a:pPr marL="608330" indent="-455930"/>
            <a:endParaRPr lang="en-US">
              <a:cs typeface="Calibri"/>
            </a:endParaRPr>
          </a:p>
          <a:p>
            <a:pPr marL="608330" indent="-455930"/>
            <a:r>
              <a:rPr lang="en-US">
                <a:cs typeface="Calibri"/>
              </a:rPr>
              <a:t>Write down correct probability assertions </a:t>
            </a:r>
          </a:p>
          <a:p>
            <a:pPr marL="608330" indent="-455930"/>
            <a:endParaRPr lang="en-US">
              <a:cs typeface="Calibri"/>
            </a:endParaRPr>
          </a:p>
          <a:p>
            <a:pPr marL="608330" indent="-455930"/>
            <a:r>
              <a:rPr lang="en-US">
                <a:cs typeface="Calibri"/>
              </a:rPr>
              <a:t>From Probabilistic KB to Bayesian Network</a:t>
            </a:r>
          </a:p>
          <a:p>
            <a:pPr marL="1218565" lvl="1" indent="-422910">
              <a:spcBef>
                <a:spcPts val="2100"/>
              </a:spcBef>
            </a:pPr>
            <a:r>
              <a:rPr lang="en-US">
                <a:cs typeface="Calibri"/>
              </a:rPr>
              <a:t>Draw Bayesian Network</a:t>
            </a:r>
          </a:p>
          <a:p>
            <a:pPr marL="1218565" lvl="1" indent="-422910">
              <a:spcBef>
                <a:spcPts val="2100"/>
              </a:spcBef>
            </a:pPr>
            <a:r>
              <a:rPr lang="en-US">
                <a:cs typeface="Calibri"/>
              </a:rPr>
              <a:t>Read Independence, conditional independence </a:t>
            </a:r>
          </a:p>
          <a:p>
            <a:pPr marL="1218565" lvl="1" indent="-422910">
              <a:spcBef>
                <a:spcPts val="2100"/>
              </a:spcBef>
            </a:pPr>
            <a:r>
              <a:rPr lang="en-US">
                <a:cs typeface="Calibri"/>
              </a:rPr>
              <a:t>Compute (probabilistic inference) probability assertions from 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2415031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A30E46-CBA7-459E-BA2D-2197A379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86" y="159462"/>
            <a:ext cx="7306128" cy="66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716D-1846-458D-B395-F05921ED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51CB-8557-4A4A-B292-069C3A7A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64 Students </a:t>
            </a:r>
          </a:p>
          <a:p>
            <a:pPr lvl="1"/>
            <a:r>
              <a:rPr lang="en-US">
                <a:cs typeface="Calibri"/>
              </a:rPr>
              <a:t>Average 93.34</a:t>
            </a:r>
          </a:p>
          <a:p>
            <a:pPr lvl="1"/>
            <a:r>
              <a:rPr lang="en-US">
                <a:cs typeface="Calibri"/>
              </a:rPr>
              <a:t>Standard deviation 8.08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269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3A2373E-07D0-4CDA-874B-ECA9B505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590594"/>
            <a:ext cx="7115628" cy="56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1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B955ED-3B8C-4AAE-8534-A16BCF2D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5" y="824593"/>
            <a:ext cx="9038771" cy="51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19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B260B1-56C2-4F5E-A913-4DC358AE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4" y="846312"/>
            <a:ext cx="9855199" cy="49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3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C76191-D3BB-4825-B50C-0E263CAF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72" y="340727"/>
            <a:ext cx="9592128" cy="60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8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E5B71F-F6AC-4D8B-A09D-BB58E79F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86" y="553884"/>
            <a:ext cx="9882414" cy="64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5A68-B701-4EE9-9FFD-FA4890D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2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F0F3F-D621-4408-A620-71C216C9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575" y="1408340"/>
            <a:ext cx="7808136" cy="344419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A50BE-F176-4C26-ABA9-449E28F1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99" y="4855242"/>
            <a:ext cx="7805057" cy="12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5A68-B701-4EE9-9FFD-FA4890D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2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F0F3F-D621-4408-A620-71C216C9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575" y="1408340"/>
            <a:ext cx="7808136" cy="3444196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8DF13-40C5-4DD4-95D7-944C2DAA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4854540"/>
            <a:ext cx="8158842" cy="11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5A68-B701-4EE9-9FFD-FA4890D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2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F0F3F-D621-4408-A620-71C216C9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575" y="1408340"/>
            <a:ext cx="7808136" cy="3444196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7C48A0-28A0-49E4-9F78-F9C39CDE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29" y="4853068"/>
            <a:ext cx="7714342" cy="11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5A68-B701-4EE9-9FFD-FA4890D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2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F0F3F-D621-4408-A620-71C216C9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575" y="1408340"/>
            <a:ext cx="7808136" cy="3444196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E502F-8E45-4A52-87DD-D6EE2CBE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4856067"/>
            <a:ext cx="8022771" cy="12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847-9EB4-4B5E-AB52-84259A49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1 – Problem 1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185A42-1062-4982-9C66-B89CDD328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415519"/>
            <a:ext cx="10706299" cy="288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D51E3-C447-4EF1-A3F9-A2A2AB5C0981}"/>
              </a:ext>
            </a:extLst>
          </p:cNvPr>
          <p:cNvSpPr txBox="1"/>
          <p:nvPr/>
        </p:nvSpPr>
        <p:spPr>
          <a:xfrm>
            <a:off x="1077685" y="4606474"/>
            <a:ext cx="9583057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If "</a:t>
            </a:r>
            <a:r>
              <a:rPr lang="en-US" sz="4400">
                <a:cs typeface="Calibri"/>
              </a:rPr>
              <a:t>fair" search strategy is equivalent to complete search strategy...</a:t>
            </a:r>
          </a:p>
        </p:txBody>
      </p:sp>
    </p:spTree>
    <p:extLst>
      <p:ext uri="{BB962C8B-B14F-4D97-AF65-F5344CB8AC3E}">
        <p14:creationId xmlns:p14="http://schemas.microsoft.com/office/powerpoint/2010/main" val="410072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CS 171 Intro to AI Week 2</vt:lpstr>
      <vt:lpstr>Word of the Day</vt:lpstr>
      <vt:lpstr>Agenda</vt:lpstr>
      <vt:lpstr>Quiz 1</vt:lpstr>
      <vt:lpstr>Quiz 1 – Problem 2</vt:lpstr>
      <vt:lpstr>Quiz 1 – Problem 2</vt:lpstr>
      <vt:lpstr>Quiz 1 – Problem 2</vt:lpstr>
      <vt:lpstr>Quiz 1 – Problem 2</vt:lpstr>
      <vt:lpstr>Quiz 1 – Problem 1</vt:lpstr>
      <vt:lpstr>Quiz 1 – Problem 1</vt:lpstr>
      <vt:lpstr>Quiz 1 – Problem 1</vt:lpstr>
      <vt:lpstr>Quiz 1 – Problem 1</vt:lpstr>
      <vt:lpstr>Quiz 1 – Problem 1</vt:lpstr>
      <vt:lpstr>Quiz 1 – Problem 1</vt:lpstr>
      <vt:lpstr>Quiz 1 – Problem 1</vt:lpstr>
      <vt:lpstr>Formal symbol system and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theory and Bayesian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modified xsi:type="dcterms:W3CDTF">2018-07-06T15:30:52Z</dcterms:modified>
</cp:coreProperties>
</file>