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4" r:id="rId5"/>
    <p:sldId id="266" r:id="rId6"/>
    <p:sldId id="268" r:id="rId7"/>
    <p:sldId id="269" r:id="rId8"/>
    <p:sldId id="260" r:id="rId9"/>
    <p:sldId id="270" r:id="rId10"/>
    <p:sldId id="271" r:id="rId11"/>
    <p:sldId id="262" r:id="rId12"/>
    <p:sldId id="274" r:id="rId13"/>
    <p:sldId id="261" r:id="rId14"/>
    <p:sldId id="272" r:id="rId15"/>
    <p:sldId id="273" r:id="rId16"/>
    <p:sldId id="263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299" r:id="rId42"/>
    <p:sldId id="300" r:id="rId43"/>
    <p:sldId id="301" r:id="rId44"/>
    <p:sldId id="302" r:id="rId45"/>
    <p:sldId id="303" r:id="rId46"/>
    <p:sldId id="305" r:id="rId47"/>
    <p:sldId id="306" r:id="rId48"/>
    <p:sldId id="307" r:id="rId49"/>
    <p:sldId id="308" r:id="rId50"/>
    <p:sldId id="309" r:id="rId51"/>
    <p:sldId id="310" r:id="rId52"/>
    <p:sldId id="311" r:id="rId53"/>
    <p:sldId id="312" r:id="rId54"/>
    <p:sldId id="313" r:id="rId55"/>
    <p:sldId id="314" r:id="rId56"/>
    <p:sldId id="315" r:id="rId57"/>
    <p:sldId id="316" r:id="rId58"/>
    <p:sldId id="317" r:id="rId59"/>
    <p:sldId id="318" r:id="rId60"/>
    <p:sldId id="319" r:id="rId61"/>
    <p:sldId id="320" r:id="rId62"/>
    <p:sldId id="321" r:id="rId6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21B31F-F0B5-480D-97B7-8A9FF0C27F1E}" v="3" dt="2018-07-13T17:55:49.243"/>
    <p1510:client id="{6CFF3C38-9678-4D7E-87D2-D374D40206F4}" v="68" dt="2018-07-13T19:17:03.4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69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nkyu Lee" userId="S::junkyul@personalmicrosoftsoftware.uci.edu::5188f9d5-6dde-4250-a1b1-a8fe41337ac1" providerId="AD" clId="Web-{64504EDE-0684-7309-F393-F07B76AF17FA}"/>
    <pc:docChg chg="modSld">
      <pc:chgData name="Junkyu Lee" userId="S::junkyul@personalmicrosoftsoftware.uci.edu::5188f9d5-6dde-4250-a1b1-a8fe41337ac1" providerId="AD" clId="Web-{64504EDE-0684-7309-F393-F07B76AF17FA}" dt="2018-07-16T20:12:32.235" v="588" actId="20577"/>
      <pc:docMkLst>
        <pc:docMk/>
      </pc:docMkLst>
      <pc:sldChg chg="modSp">
        <pc:chgData name="Junkyu Lee" userId="S::junkyul@personalmicrosoftsoftware.uci.edu::5188f9d5-6dde-4250-a1b1-a8fe41337ac1" providerId="AD" clId="Web-{64504EDE-0684-7309-F393-F07B76AF17FA}" dt="2018-07-16T20:00:42.395" v="89" actId="20577"/>
        <pc:sldMkLst>
          <pc:docMk/>
          <pc:sldMk cId="761845581" sldId="260"/>
        </pc:sldMkLst>
        <pc:spChg chg="mod">
          <ac:chgData name="Junkyu Lee" userId="S::junkyul@personalmicrosoftsoftware.uci.edu::5188f9d5-6dde-4250-a1b1-a8fe41337ac1" providerId="AD" clId="Web-{64504EDE-0684-7309-F393-F07B76AF17FA}" dt="2018-07-16T20:00:42.395" v="89" actId="20577"/>
          <ac:spMkLst>
            <pc:docMk/>
            <pc:sldMk cId="761845581" sldId="260"/>
            <ac:spMk id="2" creationId="{B924F8FC-05F0-4491-A620-AC71ED4CF3D3}"/>
          </ac:spMkLst>
        </pc:spChg>
      </pc:sldChg>
      <pc:sldChg chg="addSp modSp">
        <pc:chgData name="Junkyu Lee" userId="S::junkyul@personalmicrosoftsoftware.uci.edu::5188f9d5-6dde-4250-a1b1-a8fe41337ac1" providerId="AD" clId="Web-{64504EDE-0684-7309-F393-F07B76AF17FA}" dt="2018-07-16T20:03:28.136" v="206" actId="20577"/>
        <pc:sldMkLst>
          <pc:docMk/>
          <pc:sldMk cId="1093047774" sldId="262"/>
        </pc:sldMkLst>
        <pc:spChg chg="add mod">
          <ac:chgData name="Junkyu Lee" userId="S::junkyul@personalmicrosoftsoftware.uci.edu::5188f9d5-6dde-4250-a1b1-a8fe41337ac1" providerId="AD" clId="Web-{64504EDE-0684-7309-F393-F07B76AF17FA}" dt="2018-07-16T20:03:28.136" v="206" actId="20577"/>
          <ac:spMkLst>
            <pc:docMk/>
            <pc:sldMk cId="1093047774" sldId="262"/>
            <ac:spMk id="5" creationId="{F12516E2-8A9E-4DE5-A73E-348441A0128C}"/>
          </ac:spMkLst>
        </pc:spChg>
      </pc:sldChg>
      <pc:sldChg chg="modSp">
        <pc:chgData name="Junkyu Lee" userId="S::junkyul@personalmicrosoftsoftware.uci.edu::5188f9d5-6dde-4250-a1b1-a8fe41337ac1" providerId="AD" clId="Web-{64504EDE-0684-7309-F393-F07B76AF17FA}" dt="2018-07-16T20:05:08.374" v="257" actId="20577"/>
        <pc:sldMkLst>
          <pc:docMk/>
          <pc:sldMk cId="1330356114" sldId="263"/>
        </pc:sldMkLst>
        <pc:spChg chg="mod">
          <ac:chgData name="Junkyu Lee" userId="S::junkyul@personalmicrosoftsoftware.uci.edu::5188f9d5-6dde-4250-a1b1-a8fe41337ac1" providerId="AD" clId="Web-{64504EDE-0684-7309-F393-F07B76AF17FA}" dt="2018-07-16T20:05:08.374" v="257" actId="20577"/>
          <ac:spMkLst>
            <pc:docMk/>
            <pc:sldMk cId="1330356114" sldId="263"/>
            <ac:spMk id="3" creationId="{1401E0CE-D355-4514-ACDB-1EA22D0BDA4B}"/>
          </ac:spMkLst>
        </pc:spChg>
      </pc:sldChg>
      <pc:sldChg chg="modSp">
        <pc:chgData name="Junkyu Lee" userId="S::junkyul@personalmicrosoftsoftware.uci.edu::5188f9d5-6dde-4250-a1b1-a8fe41337ac1" providerId="AD" clId="Web-{64504EDE-0684-7309-F393-F07B76AF17FA}" dt="2018-07-16T19:59:47.784" v="71" actId="20577"/>
        <pc:sldMkLst>
          <pc:docMk/>
          <pc:sldMk cId="2596621772" sldId="268"/>
        </pc:sldMkLst>
        <pc:spChg chg="mod">
          <ac:chgData name="Junkyu Lee" userId="S::junkyul@personalmicrosoftsoftware.uci.edu::5188f9d5-6dde-4250-a1b1-a8fe41337ac1" providerId="AD" clId="Web-{64504EDE-0684-7309-F393-F07B76AF17FA}" dt="2018-07-16T19:58:28.078" v="9" actId="20577"/>
          <ac:spMkLst>
            <pc:docMk/>
            <pc:sldMk cId="2596621772" sldId="268"/>
            <ac:spMk id="3" creationId="{C8C1B1CA-0FB7-4CA8-91B3-68E2A03EE0CD}"/>
          </ac:spMkLst>
        </pc:spChg>
        <pc:spChg chg="mod">
          <ac:chgData name="Junkyu Lee" userId="S::junkyul@personalmicrosoftsoftware.uci.edu::5188f9d5-6dde-4250-a1b1-a8fe41337ac1" providerId="AD" clId="Web-{64504EDE-0684-7309-F393-F07B76AF17FA}" dt="2018-07-16T19:59:47.784" v="71" actId="20577"/>
          <ac:spMkLst>
            <pc:docMk/>
            <pc:sldMk cId="2596621772" sldId="268"/>
            <ac:spMk id="13" creationId="{BB3D026A-0EA7-4F3F-839F-DE37FB87372B}"/>
          </ac:spMkLst>
        </pc:spChg>
        <pc:spChg chg="mod">
          <ac:chgData name="Junkyu Lee" userId="S::junkyul@personalmicrosoftsoftware.uci.edu::5188f9d5-6dde-4250-a1b1-a8fe41337ac1" providerId="AD" clId="Web-{64504EDE-0684-7309-F393-F07B76AF17FA}" dt="2018-07-16T19:58:41.922" v="21" actId="20577"/>
          <ac:spMkLst>
            <pc:docMk/>
            <pc:sldMk cId="2596621772" sldId="268"/>
            <ac:spMk id="14" creationId="{2B5129C5-84AA-4FB5-85DD-139A32F751A5}"/>
          </ac:spMkLst>
        </pc:spChg>
        <pc:spChg chg="mod">
          <ac:chgData name="Junkyu Lee" userId="S::junkyul@personalmicrosoftsoftware.uci.edu::5188f9d5-6dde-4250-a1b1-a8fe41337ac1" providerId="AD" clId="Web-{64504EDE-0684-7309-F393-F07B76AF17FA}" dt="2018-07-16T19:58:59.470" v="36" actId="14100"/>
          <ac:spMkLst>
            <pc:docMk/>
            <pc:sldMk cId="2596621772" sldId="268"/>
            <ac:spMk id="15" creationId="{29504282-0BC4-4E1B-87E3-6749F76C9F70}"/>
          </ac:spMkLst>
        </pc:spChg>
      </pc:sldChg>
      <pc:sldChg chg="modSp">
        <pc:chgData name="Junkyu Lee" userId="S::junkyul@personalmicrosoftsoftware.uci.edu::5188f9d5-6dde-4250-a1b1-a8fe41337ac1" providerId="AD" clId="Web-{64504EDE-0684-7309-F393-F07B76AF17FA}" dt="2018-07-16T20:01:07.584" v="95" actId="20577"/>
        <pc:sldMkLst>
          <pc:docMk/>
          <pc:sldMk cId="2727161578" sldId="271"/>
        </pc:sldMkLst>
        <pc:spChg chg="mod">
          <ac:chgData name="Junkyu Lee" userId="S::junkyul@personalmicrosoftsoftware.uci.edu::5188f9d5-6dde-4250-a1b1-a8fe41337ac1" providerId="AD" clId="Web-{64504EDE-0684-7309-F393-F07B76AF17FA}" dt="2018-07-16T20:01:07.584" v="95" actId="20577"/>
          <ac:spMkLst>
            <pc:docMk/>
            <pc:sldMk cId="2727161578" sldId="271"/>
            <ac:spMk id="3" creationId="{139BBA4E-A619-44DA-8C58-C1903CD01EAC}"/>
          </ac:spMkLst>
        </pc:spChg>
      </pc:sldChg>
      <pc:sldChg chg="modSp">
        <pc:chgData name="Junkyu Lee" userId="S::junkyul@personalmicrosoftsoftware.uci.edu::5188f9d5-6dde-4250-a1b1-a8fe41337ac1" providerId="AD" clId="Web-{64504EDE-0684-7309-F393-F07B76AF17FA}" dt="2018-07-16T20:04:19.044" v="238" actId="20577"/>
        <pc:sldMkLst>
          <pc:docMk/>
          <pc:sldMk cId="3718103382" sldId="274"/>
        </pc:sldMkLst>
        <pc:spChg chg="mod">
          <ac:chgData name="Junkyu Lee" userId="S::junkyul@personalmicrosoftsoftware.uci.edu::5188f9d5-6dde-4250-a1b1-a8fe41337ac1" providerId="AD" clId="Web-{64504EDE-0684-7309-F393-F07B76AF17FA}" dt="2018-07-16T20:04:19.044" v="238" actId="20577"/>
          <ac:spMkLst>
            <pc:docMk/>
            <pc:sldMk cId="3718103382" sldId="274"/>
            <ac:spMk id="3" creationId="{24077C86-BF32-4D48-B09C-05CF1D303F16}"/>
          </ac:spMkLst>
        </pc:spChg>
      </pc:sldChg>
      <pc:sldChg chg="modSp">
        <pc:chgData name="Junkyu Lee" userId="S::junkyul@personalmicrosoftsoftware.uci.edu::5188f9d5-6dde-4250-a1b1-a8fe41337ac1" providerId="AD" clId="Web-{64504EDE-0684-7309-F393-F07B76AF17FA}" dt="2018-07-16T20:05:58.751" v="262" actId="20577"/>
        <pc:sldMkLst>
          <pc:docMk/>
          <pc:sldMk cId="1859347640" sldId="278"/>
        </pc:sldMkLst>
        <pc:spChg chg="mod">
          <ac:chgData name="Junkyu Lee" userId="S::junkyul@personalmicrosoftsoftware.uci.edu::5188f9d5-6dde-4250-a1b1-a8fe41337ac1" providerId="AD" clId="Web-{64504EDE-0684-7309-F393-F07B76AF17FA}" dt="2018-07-16T20:05:58.751" v="262" actId="20577"/>
          <ac:spMkLst>
            <pc:docMk/>
            <pc:sldMk cId="1859347640" sldId="278"/>
            <ac:spMk id="5" creationId="{6DFFA07F-1909-4D13-BA2E-483E1CE900FE}"/>
          </ac:spMkLst>
        </pc:spChg>
      </pc:sldChg>
      <pc:sldChg chg="modSp">
        <pc:chgData name="Junkyu Lee" userId="S::junkyul@personalmicrosoftsoftware.uci.edu::5188f9d5-6dde-4250-a1b1-a8fe41337ac1" providerId="AD" clId="Web-{64504EDE-0684-7309-F393-F07B76AF17FA}" dt="2018-07-16T20:06:04.595" v="266" actId="20577"/>
        <pc:sldMkLst>
          <pc:docMk/>
          <pc:sldMk cId="3992733468" sldId="279"/>
        </pc:sldMkLst>
        <pc:spChg chg="mod">
          <ac:chgData name="Junkyu Lee" userId="S::junkyul@personalmicrosoftsoftware.uci.edu::5188f9d5-6dde-4250-a1b1-a8fe41337ac1" providerId="AD" clId="Web-{64504EDE-0684-7309-F393-F07B76AF17FA}" dt="2018-07-16T20:06:04.595" v="266" actId="20577"/>
          <ac:spMkLst>
            <pc:docMk/>
            <pc:sldMk cId="3992733468" sldId="279"/>
            <ac:spMk id="5" creationId="{6DFFA07F-1909-4D13-BA2E-483E1CE900FE}"/>
          </ac:spMkLst>
        </pc:spChg>
      </pc:sldChg>
      <pc:sldChg chg="modSp">
        <pc:chgData name="Junkyu Lee" userId="S::junkyul@personalmicrosoftsoftware.uci.edu::5188f9d5-6dde-4250-a1b1-a8fe41337ac1" providerId="AD" clId="Web-{64504EDE-0684-7309-F393-F07B76AF17FA}" dt="2018-07-16T20:06:12.846" v="268" actId="20577"/>
        <pc:sldMkLst>
          <pc:docMk/>
          <pc:sldMk cId="3075307996" sldId="281"/>
        </pc:sldMkLst>
        <pc:spChg chg="mod">
          <ac:chgData name="Junkyu Lee" userId="S::junkyul@personalmicrosoftsoftware.uci.edu::5188f9d5-6dde-4250-a1b1-a8fe41337ac1" providerId="AD" clId="Web-{64504EDE-0684-7309-F393-F07B76AF17FA}" dt="2018-07-16T20:06:12.846" v="268" actId="20577"/>
          <ac:spMkLst>
            <pc:docMk/>
            <pc:sldMk cId="3075307996" sldId="281"/>
            <ac:spMk id="7" creationId="{A46BC345-8EFD-4839-9301-3CD7BF6B045A}"/>
          </ac:spMkLst>
        </pc:spChg>
      </pc:sldChg>
      <pc:sldChg chg="modSp">
        <pc:chgData name="Junkyu Lee" userId="S::junkyul@personalmicrosoftsoftware.uci.edu::5188f9d5-6dde-4250-a1b1-a8fe41337ac1" providerId="AD" clId="Web-{64504EDE-0684-7309-F393-F07B76AF17FA}" dt="2018-07-16T20:06:15.533" v="271" actId="20577"/>
        <pc:sldMkLst>
          <pc:docMk/>
          <pc:sldMk cId="2340336857" sldId="282"/>
        </pc:sldMkLst>
        <pc:spChg chg="mod">
          <ac:chgData name="Junkyu Lee" userId="S::junkyul@personalmicrosoftsoftware.uci.edu::5188f9d5-6dde-4250-a1b1-a8fe41337ac1" providerId="AD" clId="Web-{64504EDE-0684-7309-F393-F07B76AF17FA}" dt="2018-07-16T20:06:15.533" v="271" actId="20577"/>
          <ac:spMkLst>
            <pc:docMk/>
            <pc:sldMk cId="2340336857" sldId="282"/>
            <ac:spMk id="7" creationId="{A46BC345-8EFD-4839-9301-3CD7BF6B045A}"/>
          </ac:spMkLst>
        </pc:spChg>
      </pc:sldChg>
      <pc:sldChg chg="modSp">
        <pc:chgData name="Junkyu Lee" userId="S::junkyul@personalmicrosoftsoftware.uci.edu::5188f9d5-6dde-4250-a1b1-a8fe41337ac1" providerId="AD" clId="Web-{64504EDE-0684-7309-F393-F07B76AF17FA}" dt="2018-07-16T20:08:30.101" v="433" actId="1076"/>
        <pc:sldMkLst>
          <pc:docMk/>
          <pc:sldMk cId="2243665046" sldId="290"/>
        </pc:sldMkLst>
        <pc:spChg chg="mod">
          <ac:chgData name="Junkyu Lee" userId="S::junkyul@personalmicrosoftsoftware.uci.edu::5188f9d5-6dde-4250-a1b1-a8fe41337ac1" providerId="AD" clId="Web-{64504EDE-0684-7309-F393-F07B76AF17FA}" dt="2018-07-16T20:08:30.101" v="433" actId="1076"/>
          <ac:spMkLst>
            <pc:docMk/>
            <pc:sldMk cId="2243665046" sldId="290"/>
            <ac:spMk id="9" creationId="{31FC9C4E-77B0-4B49-B3E1-FA7D07AEA9A6}"/>
          </ac:spMkLst>
        </pc:spChg>
      </pc:sldChg>
      <pc:sldChg chg="modSp">
        <pc:chgData name="Junkyu Lee" userId="S::junkyul@personalmicrosoftsoftware.uci.edu::5188f9d5-6dde-4250-a1b1-a8fe41337ac1" providerId="AD" clId="Web-{64504EDE-0684-7309-F393-F07B76AF17FA}" dt="2018-07-16T20:06:42.659" v="277" actId="20577"/>
        <pc:sldMkLst>
          <pc:docMk/>
          <pc:sldMk cId="3505715409" sldId="291"/>
        </pc:sldMkLst>
        <pc:spChg chg="mod">
          <ac:chgData name="Junkyu Lee" userId="S::junkyul@personalmicrosoftsoftware.uci.edu::5188f9d5-6dde-4250-a1b1-a8fe41337ac1" providerId="AD" clId="Web-{64504EDE-0684-7309-F393-F07B76AF17FA}" dt="2018-07-16T20:06:42.659" v="277" actId="20577"/>
          <ac:spMkLst>
            <pc:docMk/>
            <pc:sldMk cId="3505715409" sldId="291"/>
            <ac:spMk id="9" creationId="{31FC9C4E-77B0-4B49-B3E1-FA7D07AEA9A6}"/>
          </ac:spMkLst>
        </pc:spChg>
      </pc:sldChg>
      <pc:sldChg chg="modSp">
        <pc:chgData name="Junkyu Lee" userId="S::junkyul@personalmicrosoftsoftware.uci.edu::5188f9d5-6dde-4250-a1b1-a8fe41337ac1" providerId="AD" clId="Web-{64504EDE-0684-7309-F393-F07B76AF17FA}" dt="2018-07-16T20:09:01.165" v="436" actId="20577"/>
        <pc:sldMkLst>
          <pc:docMk/>
          <pc:sldMk cId="2962855167" sldId="300"/>
        </pc:sldMkLst>
        <pc:spChg chg="mod">
          <ac:chgData name="Junkyu Lee" userId="S::junkyul@personalmicrosoftsoftware.uci.edu::5188f9d5-6dde-4250-a1b1-a8fe41337ac1" providerId="AD" clId="Web-{64504EDE-0684-7309-F393-F07B76AF17FA}" dt="2018-07-16T20:09:01.165" v="436" actId="20577"/>
          <ac:spMkLst>
            <pc:docMk/>
            <pc:sldMk cId="2962855167" sldId="300"/>
            <ac:spMk id="5" creationId="{28CE3406-4129-444E-97CC-9A4906744DCF}"/>
          </ac:spMkLst>
        </pc:spChg>
      </pc:sldChg>
      <pc:sldChg chg="modSp">
        <pc:chgData name="Junkyu Lee" userId="S::junkyul@personalmicrosoftsoftware.uci.edu::5188f9d5-6dde-4250-a1b1-a8fe41337ac1" providerId="AD" clId="Web-{64504EDE-0684-7309-F393-F07B76AF17FA}" dt="2018-07-16T20:09:24.931" v="440" actId="20577"/>
        <pc:sldMkLst>
          <pc:docMk/>
          <pc:sldMk cId="2838960213" sldId="308"/>
        </pc:sldMkLst>
        <pc:spChg chg="mod">
          <ac:chgData name="Junkyu Lee" userId="S::junkyul@personalmicrosoftsoftware.uci.edu::5188f9d5-6dde-4250-a1b1-a8fe41337ac1" providerId="AD" clId="Web-{64504EDE-0684-7309-F393-F07B76AF17FA}" dt="2018-07-16T20:09:24.931" v="440" actId="20577"/>
          <ac:spMkLst>
            <pc:docMk/>
            <pc:sldMk cId="2838960213" sldId="308"/>
            <ac:spMk id="5" creationId="{28CE3406-4129-444E-97CC-9A4906744DCF}"/>
          </ac:spMkLst>
        </pc:spChg>
      </pc:sldChg>
      <pc:sldChg chg="modSp">
        <pc:chgData name="Junkyu Lee" userId="S::junkyul@personalmicrosoftsoftware.uci.edu::5188f9d5-6dde-4250-a1b1-a8fe41337ac1" providerId="AD" clId="Web-{64504EDE-0684-7309-F393-F07B76AF17FA}" dt="2018-07-16T20:10:08.683" v="443" actId="1076"/>
        <pc:sldMkLst>
          <pc:docMk/>
          <pc:sldMk cId="4219021453" sldId="320"/>
        </pc:sldMkLst>
        <pc:spChg chg="mod">
          <ac:chgData name="Junkyu Lee" userId="S::junkyul@personalmicrosoftsoftware.uci.edu::5188f9d5-6dde-4250-a1b1-a8fe41337ac1" providerId="AD" clId="Web-{64504EDE-0684-7309-F393-F07B76AF17FA}" dt="2018-07-16T20:10:08.683" v="443" actId="1076"/>
          <ac:spMkLst>
            <pc:docMk/>
            <pc:sldMk cId="4219021453" sldId="320"/>
            <ac:spMk id="5" creationId="{28CE3406-4129-444E-97CC-9A4906744DCF}"/>
          </ac:spMkLst>
        </pc:spChg>
      </pc:sldChg>
      <pc:sldChg chg="modSp">
        <pc:chgData name="Junkyu Lee" userId="S::junkyul@personalmicrosoftsoftware.uci.edu::5188f9d5-6dde-4250-a1b1-a8fe41337ac1" providerId="AD" clId="Web-{64504EDE-0684-7309-F393-F07B76AF17FA}" dt="2018-07-16T20:12:31.001" v="586" actId="20577"/>
        <pc:sldMkLst>
          <pc:docMk/>
          <pc:sldMk cId="3991325440" sldId="321"/>
        </pc:sldMkLst>
        <pc:spChg chg="mod">
          <ac:chgData name="Junkyu Lee" userId="S::junkyul@personalmicrosoftsoftware.uci.edu::5188f9d5-6dde-4250-a1b1-a8fe41337ac1" providerId="AD" clId="Web-{64504EDE-0684-7309-F393-F07B76AF17FA}" dt="2018-07-16T20:12:31.001" v="586" actId="20577"/>
          <ac:spMkLst>
            <pc:docMk/>
            <pc:sldMk cId="3991325440" sldId="321"/>
            <ac:spMk id="5" creationId="{28CE3406-4129-444E-97CC-9A4906744DC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CS-171 Summer 1</a:t>
            </a:r>
            <a:br>
              <a:rPr lang="en-US">
                <a:cs typeface="Calibri Light"/>
              </a:rPr>
            </a:br>
            <a:r>
              <a:rPr lang="en-US">
                <a:cs typeface="Calibri Light"/>
              </a:rPr>
              <a:t>Week 3 Discussion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7. 13. 2018</a:t>
            </a:r>
            <a:endParaRPr lang="en-US"/>
          </a:p>
          <a:p>
            <a:endParaRPr lang="en-US">
              <a:cs typeface="Calibri"/>
            </a:endParaRPr>
          </a:p>
          <a:p>
            <a:r>
              <a:rPr lang="en-US" err="1">
                <a:cs typeface="Calibri"/>
              </a:rPr>
              <a:t>Junkyu</a:t>
            </a:r>
            <a:r>
              <a:rPr lang="en-US">
                <a:cs typeface="Calibri"/>
              </a:rPr>
              <a:t> Lee (junkyul@uci.edu)</a:t>
            </a: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88196-57CB-424E-BDEE-AAEF8D56C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WFF to CNF in First Order Logic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BBA4E-A619-44DA-8C58-C1903CD01E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dirty="0">
                <a:cs typeface="Calibri"/>
              </a:rPr>
              <a:t>Final goal is to obtain sentence in the following form</a:t>
            </a: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pPr lvl="1"/>
            <a:r>
              <a:rPr lang="en-US" dirty="0">
                <a:cs typeface="Calibri"/>
              </a:rPr>
              <a:t>FORALL is dropped for notational ease; [FORALL] x is there</a:t>
            </a:r>
          </a:p>
          <a:p>
            <a:pPr lvl="1"/>
            <a:r>
              <a:rPr lang="en-US" dirty="0">
                <a:cs typeface="Calibri"/>
              </a:rPr>
              <a:t>A Conjunction of Disjunction of Relations</a:t>
            </a:r>
          </a:p>
          <a:p>
            <a:pPr lvl="1"/>
            <a:endParaRPr lang="en-US">
              <a:cs typeface="Calibri"/>
            </a:endParaRPr>
          </a:p>
          <a:p>
            <a:pPr lvl="1"/>
            <a:r>
              <a:rPr lang="en-US" dirty="0" err="1">
                <a:cs typeface="Calibri"/>
              </a:rPr>
              <a:t>Skolemize</a:t>
            </a:r>
            <a:r>
              <a:rPr lang="en-US" dirty="0">
                <a:cs typeface="Calibri"/>
              </a:rPr>
              <a:t>: Remove existential quantifier from a sentence by replacing a variable with an anonymous function</a:t>
            </a:r>
          </a:p>
          <a:p>
            <a:pPr lvl="1"/>
            <a:endParaRPr lang="en-US">
              <a:cs typeface="Calibri"/>
            </a:endParaRPr>
          </a:p>
          <a:p>
            <a:pPr lvl="1"/>
            <a:endParaRPr lang="en-US">
              <a:cs typeface="Calibri"/>
            </a:endParaRPr>
          </a:p>
          <a:p>
            <a:pPr lvl="1"/>
            <a:endParaRPr lang="en-US">
              <a:cs typeface="Calibri"/>
            </a:endParaRPr>
          </a:p>
          <a:p>
            <a:r>
              <a:rPr lang="en-US" dirty="0">
                <a:cs typeface="Calibri"/>
              </a:rPr>
              <a:t>Note, this CNF conversion is HARD.</a:t>
            </a:r>
          </a:p>
          <a:p>
            <a:pPr lvl="1"/>
            <a:endParaRPr lang="en-US">
              <a:cs typeface="Calibri"/>
            </a:endParaRPr>
          </a:p>
        </p:txBody>
      </p:sp>
      <p:pic>
        <p:nvPicPr>
          <p:cNvPr id="6" name="Picture 6" descr="A picture containing object&#10;&#10;Description generated with very high confidence">
            <a:extLst>
              <a:ext uri="{FF2B5EF4-FFF2-40B4-BE49-F238E27FC236}">
                <a16:creationId xmlns:a16="http://schemas.microsoft.com/office/drawing/2014/main" id="{448448A1-9D35-4831-9989-BCF96F4A6E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3505" y="2419256"/>
            <a:ext cx="9171561" cy="698146"/>
          </a:xfrm>
          <a:prstGeom prst="rect">
            <a:avLst/>
          </a:prstGeo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AAC0146F-8946-4464-984D-7F5692A909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804" y="4792619"/>
            <a:ext cx="4802221" cy="507208"/>
          </a:xfrm>
          <a:prstGeom prst="rect">
            <a:avLst/>
          </a:prstGeom>
        </p:spPr>
      </p:pic>
      <p:pic>
        <p:nvPicPr>
          <p:cNvPr id="10" name="Picture 10">
            <a:extLst>
              <a:ext uri="{FF2B5EF4-FFF2-40B4-BE49-F238E27FC236}">
                <a16:creationId xmlns:a16="http://schemas.microsoft.com/office/drawing/2014/main" id="{F90CB0A6-EC67-497E-9653-72D1DBBB45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5443" y="4752716"/>
            <a:ext cx="5321030" cy="546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1615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DD62E-05E6-4C9F-9036-D534EA2F4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Inference (resolution) in the first order logic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C4EE4-6FA0-48C5-817D-37AE3E4370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Recall, resolution in the propositional logic</a:t>
            </a:r>
          </a:p>
          <a:p>
            <a:pPr lvl="1"/>
            <a:r>
              <a:rPr lang="en-US">
                <a:cs typeface="Calibri"/>
              </a:rPr>
              <a:t>take two clauses, resolve 1 pair (positive and negative literals)</a:t>
            </a:r>
          </a:p>
          <a:p>
            <a:pPr lvl="1"/>
            <a:r>
              <a:rPr lang="en-US">
                <a:cs typeface="Calibri"/>
              </a:rPr>
              <a:t>Resolvent of (S1 OR A) AND (S2 OR ((NOT) A)) is (S1 OR S2)</a:t>
            </a:r>
          </a:p>
          <a:p>
            <a:pPr lvl="2"/>
            <a:r>
              <a:rPr lang="en-US">
                <a:cs typeface="Calibri"/>
              </a:rPr>
              <a:t>Consider the model diagram with a set notation or argument</a:t>
            </a:r>
          </a:p>
          <a:p>
            <a:pPr lvl="3"/>
            <a:r>
              <a:rPr lang="en-US">
                <a:cs typeface="Calibri"/>
              </a:rPr>
              <a:t>if A is true then S2 must be true, Or if A is false then S1 must be true</a:t>
            </a:r>
          </a:p>
          <a:p>
            <a:pPr lvl="3"/>
            <a:r>
              <a:rPr lang="en-US">
                <a:cs typeface="Calibri"/>
              </a:rPr>
              <a:t>So S2 or S1 must be true</a:t>
            </a:r>
          </a:p>
          <a:p>
            <a:r>
              <a:rPr lang="en-US">
                <a:cs typeface="Calibri"/>
              </a:rPr>
              <a:t>In first order logic resolution,</a:t>
            </a:r>
          </a:p>
          <a:p>
            <a:pPr lvl="1"/>
            <a:r>
              <a:rPr lang="en-US">
                <a:cs typeface="Calibri"/>
              </a:rPr>
              <a:t>Take two clauses with </a:t>
            </a:r>
            <a:r>
              <a:rPr lang="en-US">
                <a:solidFill>
                  <a:srgbClr val="FF0000"/>
                </a:solidFill>
                <a:cs typeface="Calibri"/>
              </a:rPr>
              <a:t>some substitution by unification</a:t>
            </a:r>
            <a:r>
              <a:rPr lang="en-US">
                <a:cs typeface="Calibri"/>
              </a:rPr>
              <a:t>, resolve 1 pair</a:t>
            </a:r>
          </a:p>
          <a:p>
            <a:pPr lvl="1"/>
            <a:endParaRPr lang="en-US">
              <a:cs typeface="Calibri"/>
            </a:endParaRPr>
          </a:p>
        </p:txBody>
      </p:sp>
      <p:pic>
        <p:nvPicPr>
          <p:cNvPr id="4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E882EE66-CA3A-484B-9676-1932CF4A52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2677" y="4979938"/>
            <a:ext cx="3278221" cy="1081017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38D2E88A-1FA0-4DE1-B103-8AC03A59CB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3235" y="5644269"/>
            <a:ext cx="2152043" cy="4170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12516E2-8A9E-4DE5-A73E-348441A0128C}"/>
              </a:ext>
            </a:extLst>
          </p:cNvPr>
          <p:cNvSpPr txBox="1"/>
          <p:nvPr/>
        </p:nvSpPr>
        <p:spPr>
          <a:xfrm>
            <a:off x="7196847" y="5089188"/>
            <a:ext cx="4794114" cy="1477328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Substitute</a:t>
            </a:r>
            <a:r>
              <a:rPr lang="en-US" dirty="0">
                <a:cs typeface="Calibri"/>
              </a:rPr>
              <a:t> variable symbols, terms (constant objects, objects from a function)</a:t>
            </a:r>
            <a:endParaRPr lang="en-US"/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Most General Unifier: </a:t>
            </a:r>
            <a:br>
              <a:rPr lang="en-US" dirty="0">
                <a:cs typeface="Calibri"/>
              </a:rPr>
            </a:br>
            <a:r>
              <a:rPr lang="en-US" dirty="0">
                <a:cs typeface="Calibri"/>
              </a:rPr>
              <a:t>leave as much as variables as one can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0477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04FB5-7145-402E-AC93-A865D4E1D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Game Tree Search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077C86-BF32-4D48-B09C-05CF1D303F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70000" lnSpcReduction="20000"/>
          </a:bodyPr>
          <a:lstStyle/>
          <a:p>
            <a:r>
              <a:rPr lang="en-US" dirty="0">
                <a:cs typeface="Calibri"/>
              </a:rPr>
              <a:t>What is the best move at this point?</a:t>
            </a:r>
          </a:p>
          <a:p>
            <a:endParaRPr lang="en-US">
              <a:cs typeface="Calibri"/>
            </a:endParaRPr>
          </a:p>
          <a:p>
            <a:r>
              <a:rPr lang="en-US" dirty="0">
                <a:cs typeface="Calibri"/>
              </a:rPr>
              <a:t>Game tree search enumerates all possible moves from the game</a:t>
            </a:r>
          </a:p>
          <a:p>
            <a:endParaRPr lang="en-US">
              <a:cs typeface="Calibri"/>
            </a:endParaRPr>
          </a:p>
          <a:p>
            <a:r>
              <a:rPr lang="en-US" dirty="0">
                <a:cs typeface="Calibri"/>
              </a:rPr>
              <a:t>I (MAX Player) want to maximize my score of the game</a:t>
            </a:r>
            <a:endParaRPr lang="en-US" dirty="0"/>
          </a:p>
          <a:p>
            <a:endParaRPr lang="en-US">
              <a:cs typeface="Calibri"/>
            </a:endParaRPr>
          </a:p>
          <a:p>
            <a:r>
              <a:rPr lang="en-US" dirty="0">
                <a:cs typeface="Calibri"/>
              </a:rPr>
              <a:t>Opponent (MIN Player) want to minimize my score of the game</a:t>
            </a:r>
          </a:p>
          <a:p>
            <a:endParaRPr lang="en-US">
              <a:cs typeface="Calibri"/>
            </a:endParaRPr>
          </a:p>
          <a:p>
            <a:r>
              <a:rPr lang="en-US" dirty="0">
                <a:cs typeface="Calibri"/>
              </a:rPr>
              <a:t>Each level of a game tree corresponds to the turn by ME or Opponent</a:t>
            </a:r>
          </a:p>
          <a:p>
            <a:endParaRPr lang="en-US">
              <a:cs typeface="Calibri"/>
            </a:endParaRPr>
          </a:p>
          <a:p>
            <a:r>
              <a:rPr lang="en-US" dirty="0">
                <a:cs typeface="Calibri"/>
              </a:rPr>
              <a:t>Evaluation function evaluates the score at the leaf node of a game tree</a:t>
            </a:r>
          </a:p>
          <a:p>
            <a:pPr lvl="1"/>
            <a:r>
              <a:rPr lang="en-US" dirty="0">
                <a:cs typeface="Calibri"/>
              </a:rPr>
              <a:t>Can be the actual score of the game, like Tic-Tac-Toe</a:t>
            </a:r>
          </a:p>
          <a:p>
            <a:pPr lvl="1"/>
            <a:r>
              <a:rPr lang="en-US" dirty="0">
                <a:cs typeface="Calibri"/>
              </a:rPr>
              <a:t>In practice, we apply heuristic evaluation function at a certain depth.</a:t>
            </a:r>
          </a:p>
        </p:txBody>
      </p:sp>
    </p:spTree>
    <p:extLst>
      <p:ext uri="{BB962C8B-B14F-4D97-AF65-F5344CB8AC3E}">
        <p14:creationId xmlns:p14="http://schemas.microsoft.com/office/powerpoint/2010/main" val="37181033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918B0-68FE-4D15-BA70-1E188346A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Game Tree Search – Mini-Max </a:t>
            </a:r>
            <a:endParaRPr lang="en-US"/>
          </a:p>
        </p:txBody>
      </p:sp>
      <p:pic>
        <p:nvPicPr>
          <p:cNvPr id="4" name="Picture 4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22F74CBB-4CE3-4308-A63F-4FFEB2E82F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4050" y="2120106"/>
            <a:ext cx="8343900" cy="37623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BB89B23-901D-4F04-86C4-8CAC411F9DF1}"/>
              </a:ext>
            </a:extLst>
          </p:cNvPr>
          <p:cNvSpPr txBox="1"/>
          <p:nvPr/>
        </p:nvSpPr>
        <p:spPr>
          <a:xfrm>
            <a:off x="8226356" y="1408889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Fall 2017 quiz 2</a:t>
            </a:r>
          </a:p>
        </p:txBody>
      </p:sp>
    </p:spTree>
    <p:extLst>
      <p:ext uri="{BB962C8B-B14F-4D97-AF65-F5344CB8AC3E}">
        <p14:creationId xmlns:p14="http://schemas.microsoft.com/office/powerpoint/2010/main" val="16620406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918B0-68FE-4D15-BA70-1E188346A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Game Tree Search – Mini-Max </a:t>
            </a:r>
            <a:endParaRPr lang="en-US"/>
          </a:p>
        </p:txBody>
      </p:sp>
      <p:pic>
        <p:nvPicPr>
          <p:cNvPr id="4" name="Picture 4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22F74CBB-4CE3-4308-A63F-4FFEB2E82F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4050" y="2120106"/>
            <a:ext cx="8343900" cy="37623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BB89B23-901D-4F04-86C4-8CAC411F9DF1}"/>
              </a:ext>
            </a:extLst>
          </p:cNvPr>
          <p:cNvSpPr txBox="1"/>
          <p:nvPr/>
        </p:nvSpPr>
        <p:spPr>
          <a:xfrm>
            <a:off x="8226356" y="1408889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Fall 2017 quiz 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6F4662-90AF-4A4E-A46C-0B9DC9674714}"/>
              </a:ext>
            </a:extLst>
          </p:cNvPr>
          <p:cNvSpPr txBox="1"/>
          <p:nvPr/>
        </p:nvSpPr>
        <p:spPr>
          <a:xfrm>
            <a:off x="2551888" y="4773038"/>
            <a:ext cx="643647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</a:rPr>
              <a:t>6</a:t>
            </a:r>
            <a:endParaRPr lang="en-US" b="1">
              <a:solidFill>
                <a:srgbClr val="FF0000"/>
              </a:solidFill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9A76EB-8F5C-4CD4-A17A-9812C78CF560}"/>
              </a:ext>
            </a:extLst>
          </p:cNvPr>
          <p:cNvSpPr txBox="1"/>
          <p:nvPr/>
        </p:nvSpPr>
        <p:spPr>
          <a:xfrm>
            <a:off x="3378738" y="4773040"/>
            <a:ext cx="643647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</a:rPr>
              <a:t>8</a:t>
            </a:r>
            <a:endParaRPr lang="en-US" b="1">
              <a:solidFill>
                <a:srgbClr val="FF0000"/>
              </a:solidFill>
              <a:cs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D2C9F0-A109-4DB6-89B4-2121ADDD0EA5}"/>
              </a:ext>
            </a:extLst>
          </p:cNvPr>
          <p:cNvSpPr txBox="1"/>
          <p:nvPr/>
        </p:nvSpPr>
        <p:spPr>
          <a:xfrm>
            <a:off x="4205589" y="4797359"/>
            <a:ext cx="643647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  <a:cs typeface="Calibri"/>
              </a:rPr>
              <a:t>9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06FE44-18A2-43E5-8FA2-0D6551714BAD}"/>
              </a:ext>
            </a:extLst>
          </p:cNvPr>
          <p:cNvSpPr txBox="1"/>
          <p:nvPr/>
        </p:nvSpPr>
        <p:spPr>
          <a:xfrm>
            <a:off x="3378738" y="4002935"/>
            <a:ext cx="643647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</a:rPr>
              <a:t>6</a:t>
            </a:r>
            <a:endParaRPr lang="en-US" b="1">
              <a:solidFill>
                <a:srgbClr val="FF0000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870789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6D854-344A-444A-904D-375FF004C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949DCEBD-8C57-4B4C-8007-E7948C8C22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3100" y="2496344"/>
            <a:ext cx="8305800" cy="30099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3E65F3A-C774-4561-9FAC-5114B20EF472}"/>
              </a:ext>
            </a:extLst>
          </p:cNvPr>
          <p:cNvSpPr txBox="1"/>
          <p:nvPr/>
        </p:nvSpPr>
        <p:spPr>
          <a:xfrm>
            <a:off x="3921866" y="6021422"/>
            <a:ext cx="7688093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What if MAX player at the root had tie</a:t>
            </a:r>
            <a:r>
              <a:rPr lang="en-US">
                <a:cs typeface="Calibri"/>
              </a:rPr>
              <a:t>? Then the player can take both moves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8615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9B4BC-C7E8-4AB7-AAD6-AFEF63961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Game Tree Search – Alpha Beta Pruning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1E0CE-D355-4514-ACDB-1EA22D0BDA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62500" lnSpcReduction="20000"/>
          </a:bodyPr>
          <a:lstStyle/>
          <a:p>
            <a:r>
              <a:rPr lang="en-US" dirty="0">
                <a:cs typeface="Calibri"/>
              </a:rPr>
              <a:t>Depth-First Search with Pruning by (ALPHA, BETA)</a:t>
            </a:r>
          </a:p>
          <a:p>
            <a:endParaRPr lang="en-US">
              <a:cs typeface="Calibri"/>
            </a:endParaRPr>
          </a:p>
          <a:p>
            <a:r>
              <a:rPr lang="en-US" dirty="0">
                <a:cs typeface="Calibri"/>
              </a:rPr>
              <a:t>In Alpha-Beta Pruning, each node maintains</a:t>
            </a:r>
          </a:p>
          <a:p>
            <a:pPr lvl="1"/>
            <a:r>
              <a:rPr lang="en-US" dirty="0">
                <a:cs typeface="Calibri"/>
              </a:rPr>
              <a:t>Value (score) of the node</a:t>
            </a:r>
          </a:p>
          <a:p>
            <a:pPr lvl="2"/>
            <a:r>
              <a:rPr lang="en-US" dirty="0">
                <a:cs typeface="Calibri"/>
              </a:rPr>
              <a:t>Game tree search backs up (propagates a value to its parent) value from </a:t>
            </a:r>
            <a:r>
              <a:rPr lang="en-US" dirty="0" err="1">
                <a:cs typeface="Calibri"/>
              </a:rPr>
              <a:t>leafs</a:t>
            </a:r>
            <a:r>
              <a:rPr lang="en-US" dirty="0">
                <a:cs typeface="Calibri"/>
              </a:rPr>
              <a:t> to the root</a:t>
            </a:r>
          </a:p>
          <a:p>
            <a:pPr lvl="1"/>
            <a:endParaRPr lang="en-US">
              <a:cs typeface="Calibri"/>
            </a:endParaRPr>
          </a:p>
          <a:p>
            <a:pPr lvl="1"/>
            <a:r>
              <a:rPr lang="en-US" dirty="0">
                <a:cs typeface="Calibri"/>
              </a:rPr>
              <a:t>Alpha: </a:t>
            </a:r>
          </a:p>
          <a:p>
            <a:pPr lvl="2"/>
            <a:r>
              <a:rPr lang="en-US" dirty="0">
                <a:cs typeface="Calibri"/>
              </a:rPr>
              <a:t>Initially -INF</a:t>
            </a:r>
          </a:p>
          <a:p>
            <a:pPr lvl="2"/>
            <a:r>
              <a:rPr lang="en-US" dirty="0">
                <a:cs typeface="Calibri"/>
              </a:rPr>
              <a:t>Highest score found so far at any choice point along the path for MAX</a:t>
            </a:r>
            <a:endParaRPr lang="en-US" dirty="0"/>
          </a:p>
          <a:p>
            <a:pPr lvl="2"/>
            <a:r>
              <a:rPr lang="en-US" dirty="0">
                <a:cs typeface="Calibri"/>
              </a:rPr>
              <a:t>MAX player updates ALPHA</a:t>
            </a:r>
          </a:p>
          <a:p>
            <a:pPr lvl="1"/>
            <a:r>
              <a:rPr lang="en-US" dirty="0">
                <a:cs typeface="Calibri"/>
              </a:rPr>
              <a:t>Beta</a:t>
            </a:r>
          </a:p>
          <a:p>
            <a:pPr lvl="2"/>
            <a:r>
              <a:rPr lang="en-US" dirty="0">
                <a:cs typeface="Calibri"/>
              </a:rPr>
              <a:t>Initially INF</a:t>
            </a:r>
          </a:p>
          <a:p>
            <a:pPr lvl="2"/>
            <a:r>
              <a:rPr lang="en-US" dirty="0">
                <a:cs typeface="Calibri"/>
              </a:rPr>
              <a:t>Lowest score found so far at any choice point along the path for MIN</a:t>
            </a:r>
          </a:p>
          <a:p>
            <a:pPr lvl="2"/>
            <a:r>
              <a:rPr lang="en-US" dirty="0">
                <a:cs typeface="Calibri"/>
              </a:rPr>
              <a:t>MIN player updates BETA</a:t>
            </a:r>
          </a:p>
          <a:p>
            <a:pPr lvl="1"/>
            <a:r>
              <a:rPr lang="en-US" dirty="0">
                <a:cs typeface="Calibri"/>
              </a:rPr>
              <a:t>The Alpha, Beta values are inherited from parents (but we don't back up alpha beta to parents)</a:t>
            </a:r>
          </a:p>
          <a:p>
            <a:pPr lvl="1"/>
            <a:endParaRPr lang="en-US">
              <a:cs typeface="Calibri"/>
            </a:endParaRPr>
          </a:p>
          <a:p>
            <a:pPr lvl="1"/>
            <a:r>
              <a:rPr lang="en-US" dirty="0">
                <a:cs typeface="Calibri"/>
              </a:rPr>
              <a:t>MAX/MIN can prune if ALPHA &gt;= BETA</a:t>
            </a:r>
          </a:p>
          <a:p>
            <a:pPr lvl="2"/>
            <a:r>
              <a:rPr lang="en-US" dirty="0">
                <a:cs typeface="Calibri"/>
              </a:rPr>
              <a:t>No need to do search up to this point because the opponent will avoid this part of the search tree anyway.</a:t>
            </a:r>
          </a:p>
          <a:p>
            <a:pPr lvl="1"/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303561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FC191-36FE-4445-8F71-6FF85F05C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Game Tree Search – Alpha Beta Pruning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9A808884-23F5-4F2F-B418-3D563E9969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0600" y="2343944"/>
            <a:ext cx="10210800" cy="33147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4276F5D-4988-4527-9378-5A5595AB899E}"/>
              </a:ext>
            </a:extLst>
          </p:cNvPr>
          <p:cNvSpPr txBox="1"/>
          <p:nvPr/>
        </p:nvSpPr>
        <p:spPr>
          <a:xfrm>
            <a:off x="4724397" y="1773677"/>
            <a:ext cx="2743200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</a:rPr>
              <a:t>V:</a:t>
            </a:r>
            <a:r>
              <a:rPr lang="en-US" b="1">
                <a:solidFill>
                  <a:srgbClr val="FF0000"/>
                </a:solidFill>
                <a:cs typeface="Calibri"/>
              </a:rPr>
              <a:t> -</a:t>
            </a:r>
          </a:p>
          <a:p>
            <a:pPr algn="ctr"/>
            <a:r>
              <a:rPr lang="en-US" b="1">
                <a:solidFill>
                  <a:srgbClr val="FF0000"/>
                </a:solidFill>
                <a:cs typeface="Calibri"/>
              </a:rPr>
              <a:t>(-INF, INF)</a:t>
            </a:r>
          </a:p>
        </p:txBody>
      </p:sp>
    </p:spTree>
    <p:extLst>
      <p:ext uri="{BB962C8B-B14F-4D97-AF65-F5344CB8AC3E}">
        <p14:creationId xmlns:p14="http://schemas.microsoft.com/office/powerpoint/2010/main" val="36766103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FC191-36FE-4445-8F71-6FF85F05C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Game Tree Search – Alpha Beta Pruning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9A808884-23F5-4F2F-B418-3D563E9969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0600" y="2343944"/>
            <a:ext cx="10210800" cy="33147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4276F5D-4988-4527-9378-5A5595AB899E}"/>
              </a:ext>
            </a:extLst>
          </p:cNvPr>
          <p:cNvSpPr txBox="1"/>
          <p:nvPr/>
        </p:nvSpPr>
        <p:spPr>
          <a:xfrm>
            <a:off x="4724397" y="1773677"/>
            <a:ext cx="2743200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</a:rPr>
              <a:t>V:</a:t>
            </a:r>
            <a:r>
              <a:rPr lang="en-US" b="1">
                <a:solidFill>
                  <a:srgbClr val="FF0000"/>
                </a:solidFill>
                <a:cs typeface="Calibri"/>
              </a:rPr>
              <a:t> -</a:t>
            </a:r>
          </a:p>
          <a:p>
            <a:pPr algn="ctr"/>
            <a:r>
              <a:rPr lang="en-US" b="1">
                <a:solidFill>
                  <a:srgbClr val="FF0000"/>
                </a:solidFill>
                <a:cs typeface="Calibri"/>
              </a:rPr>
              <a:t>(-INF, INF)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FFA07F-1909-4D13-BA2E-483E1CE900FE}"/>
              </a:ext>
            </a:extLst>
          </p:cNvPr>
          <p:cNvSpPr txBox="1"/>
          <p:nvPr/>
        </p:nvSpPr>
        <p:spPr>
          <a:xfrm>
            <a:off x="395591" y="2714015"/>
            <a:ext cx="2743200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</a:rPr>
              <a:t>V:</a:t>
            </a:r>
            <a:r>
              <a:rPr lang="en-US" b="1">
                <a:solidFill>
                  <a:srgbClr val="FF0000"/>
                </a:solidFill>
                <a:cs typeface="Calibri"/>
              </a:rPr>
              <a:t> -</a:t>
            </a:r>
          </a:p>
          <a:p>
            <a:pPr algn="ctr"/>
            <a:r>
              <a:rPr lang="en-US" b="1">
                <a:solidFill>
                  <a:srgbClr val="FF0000"/>
                </a:solidFill>
                <a:cs typeface="Calibri"/>
              </a:rPr>
              <a:t>(-INF, INF)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6BC345-8EFD-4839-9301-3CD7BF6B045A}"/>
              </a:ext>
            </a:extLst>
          </p:cNvPr>
          <p:cNvSpPr txBox="1"/>
          <p:nvPr/>
        </p:nvSpPr>
        <p:spPr>
          <a:xfrm>
            <a:off x="-585282" y="3638142"/>
            <a:ext cx="2743200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</a:rPr>
              <a:t>V:</a:t>
            </a:r>
            <a:r>
              <a:rPr lang="en-US" b="1">
                <a:solidFill>
                  <a:srgbClr val="FF0000"/>
                </a:solidFill>
                <a:cs typeface="Calibri"/>
              </a:rPr>
              <a:t> -</a:t>
            </a:r>
          </a:p>
          <a:p>
            <a:pPr algn="ctr"/>
            <a:r>
              <a:rPr lang="en-US" b="1">
                <a:solidFill>
                  <a:srgbClr val="FF0000"/>
                </a:solidFill>
                <a:cs typeface="Calibri"/>
              </a:rPr>
              <a:t>(-INF, INF)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5443EE1-5EB7-480B-A20F-6337C8948E7A}"/>
              </a:ext>
            </a:extLst>
          </p:cNvPr>
          <p:cNvSpPr/>
          <p:nvPr/>
        </p:nvSpPr>
        <p:spPr>
          <a:xfrm>
            <a:off x="4260713" y="2915055"/>
            <a:ext cx="346954" cy="3469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FE32B26-EE90-498D-83CE-25213D0E44D3}"/>
              </a:ext>
            </a:extLst>
          </p:cNvPr>
          <p:cNvSpPr/>
          <p:nvPr/>
        </p:nvSpPr>
        <p:spPr>
          <a:xfrm>
            <a:off x="2216283" y="3894306"/>
            <a:ext cx="346954" cy="3469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1501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FC191-36FE-4445-8F71-6FF85F05C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Game Tree Search – Alpha Beta Pruning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9A808884-23F5-4F2F-B418-3D563E9969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0600" y="2343944"/>
            <a:ext cx="10210800" cy="33147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4276F5D-4988-4527-9378-5A5595AB899E}"/>
              </a:ext>
            </a:extLst>
          </p:cNvPr>
          <p:cNvSpPr txBox="1"/>
          <p:nvPr/>
        </p:nvSpPr>
        <p:spPr>
          <a:xfrm>
            <a:off x="4724397" y="1773677"/>
            <a:ext cx="2743200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</a:rPr>
              <a:t>V:</a:t>
            </a:r>
            <a:r>
              <a:rPr lang="en-US" b="1">
                <a:solidFill>
                  <a:srgbClr val="FF0000"/>
                </a:solidFill>
                <a:cs typeface="Calibri"/>
              </a:rPr>
              <a:t> -</a:t>
            </a:r>
          </a:p>
          <a:p>
            <a:pPr algn="ctr"/>
            <a:r>
              <a:rPr lang="en-US" b="1">
                <a:solidFill>
                  <a:srgbClr val="FF0000"/>
                </a:solidFill>
                <a:cs typeface="Calibri"/>
              </a:rPr>
              <a:t>(-INF, INF)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FFA07F-1909-4D13-BA2E-483E1CE900FE}"/>
              </a:ext>
            </a:extLst>
          </p:cNvPr>
          <p:cNvSpPr txBox="1"/>
          <p:nvPr/>
        </p:nvSpPr>
        <p:spPr>
          <a:xfrm>
            <a:off x="395591" y="2714015"/>
            <a:ext cx="2743200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</a:rPr>
              <a:t>V:</a:t>
            </a:r>
            <a:r>
              <a:rPr lang="en-US" b="1">
                <a:solidFill>
                  <a:srgbClr val="FF0000"/>
                </a:solidFill>
                <a:cs typeface="Calibri"/>
              </a:rPr>
              <a:t> -INF</a:t>
            </a:r>
          </a:p>
          <a:p>
            <a:pPr algn="ctr"/>
            <a:r>
              <a:rPr lang="en-US" b="1">
                <a:solidFill>
                  <a:srgbClr val="FF0000"/>
                </a:solidFill>
                <a:cs typeface="Calibri"/>
              </a:rPr>
              <a:t>(-INF, INF)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6BC345-8EFD-4839-9301-3CD7BF6B045A}"/>
              </a:ext>
            </a:extLst>
          </p:cNvPr>
          <p:cNvSpPr txBox="1"/>
          <p:nvPr/>
        </p:nvSpPr>
        <p:spPr>
          <a:xfrm>
            <a:off x="-317771" y="3678674"/>
            <a:ext cx="2743200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</a:rPr>
              <a:t>V:</a:t>
            </a:r>
            <a:r>
              <a:rPr lang="en-US" b="1">
                <a:solidFill>
                  <a:srgbClr val="FF0000"/>
                </a:solidFill>
                <a:cs typeface="Calibri"/>
              </a:rPr>
              <a:t> 6</a:t>
            </a:r>
          </a:p>
          <a:p>
            <a:pPr algn="ctr"/>
            <a:r>
              <a:rPr lang="en-US" b="1">
                <a:solidFill>
                  <a:srgbClr val="FF0000"/>
                </a:solidFill>
                <a:cs typeface="Calibri"/>
              </a:rPr>
              <a:t>(6, INF)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70669CE-79EA-4000-8892-F40F10182E49}"/>
              </a:ext>
            </a:extLst>
          </p:cNvPr>
          <p:cNvSpPr/>
          <p:nvPr/>
        </p:nvSpPr>
        <p:spPr>
          <a:xfrm>
            <a:off x="4260713" y="2915055"/>
            <a:ext cx="346954" cy="3469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81A4A6E-2F22-45A3-91AC-7A73242EF8A3}"/>
              </a:ext>
            </a:extLst>
          </p:cNvPr>
          <p:cNvSpPr/>
          <p:nvPr/>
        </p:nvSpPr>
        <p:spPr>
          <a:xfrm>
            <a:off x="2161160" y="3912139"/>
            <a:ext cx="346954" cy="3469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431B89D-ABAF-4C8F-AAF4-FB2FF740C9C1}"/>
              </a:ext>
            </a:extLst>
          </p:cNvPr>
          <p:cNvSpPr/>
          <p:nvPr/>
        </p:nvSpPr>
        <p:spPr>
          <a:xfrm>
            <a:off x="1423479" y="4917330"/>
            <a:ext cx="346954" cy="3469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A82D92-5F22-4E4A-A844-E87A80A26FFA}"/>
              </a:ext>
            </a:extLst>
          </p:cNvPr>
          <p:cNvSpPr txBox="1"/>
          <p:nvPr/>
        </p:nvSpPr>
        <p:spPr>
          <a:xfrm>
            <a:off x="1595335" y="4359614"/>
            <a:ext cx="643647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</a:rPr>
              <a:t>6</a:t>
            </a:r>
            <a:endParaRPr lang="en-US" b="1">
              <a:solidFill>
                <a:srgbClr val="FF0000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45548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61705-27B3-4290-BE96-99D999DD5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Word of the day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2CA162-7D36-41EB-AF1D-91AF54186B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Discussion 13:00 – 13:50</a:t>
            </a:r>
          </a:p>
          <a:p>
            <a:pPr lvl="1"/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Discussion 14:00 – 14:50</a:t>
            </a:r>
          </a:p>
          <a:p>
            <a:pPr lvl="1"/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849338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FC191-36FE-4445-8F71-6FF85F05C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Game Tree Search – Alpha Beta Pruning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9A808884-23F5-4F2F-B418-3D563E9969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0600" y="2343944"/>
            <a:ext cx="10210800" cy="33147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4276F5D-4988-4527-9378-5A5595AB899E}"/>
              </a:ext>
            </a:extLst>
          </p:cNvPr>
          <p:cNvSpPr txBox="1"/>
          <p:nvPr/>
        </p:nvSpPr>
        <p:spPr>
          <a:xfrm>
            <a:off x="4724397" y="1773677"/>
            <a:ext cx="2743200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</a:rPr>
              <a:t>V:</a:t>
            </a:r>
            <a:r>
              <a:rPr lang="en-US" b="1">
                <a:solidFill>
                  <a:srgbClr val="FF0000"/>
                </a:solidFill>
                <a:cs typeface="Calibri"/>
              </a:rPr>
              <a:t> -</a:t>
            </a:r>
          </a:p>
          <a:p>
            <a:pPr algn="ctr"/>
            <a:r>
              <a:rPr lang="en-US" b="1">
                <a:solidFill>
                  <a:srgbClr val="FF0000"/>
                </a:solidFill>
                <a:cs typeface="Calibri"/>
              </a:rPr>
              <a:t>(-INF, INF)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FFA07F-1909-4D13-BA2E-483E1CE900FE}"/>
              </a:ext>
            </a:extLst>
          </p:cNvPr>
          <p:cNvSpPr txBox="1"/>
          <p:nvPr/>
        </p:nvSpPr>
        <p:spPr>
          <a:xfrm>
            <a:off x="395591" y="2714015"/>
            <a:ext cx="2743200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V:</a:t>
            </a:r>
            <a:r>
              <a:rPr lang="en-US" b="1" dirty="0">
                <a:solidFill>
                  <a:srgbClr val="FF0000"/>
                </a:solidFill>
                <a:cs typeface="Calibri"/>
              </a:rPr>
              <a:t> -</a:t>
            </a:r>
          </a:p>
          <a:p>
            <a:pPr algn="ctr"/>
            <a:r>
              <a:rPr lang="en-US" b="1" dirty="0">
                <a:solidFill>
                  <a:srgbClr val="FF0000"/>
                </a:solidFill>
                <a:cs typeface="Calibri"/>
              </a:rPr>
              <a:t>(-INF, INF)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6BC345-8EFD-4839-9301-3CD7BF6B045A}"/>
              </a:ext>
            </a:extLst>
          </p:cNvPr>
          <p:cNvSpPr txBox="1"/>
          <p:nvPr/>
        </p:nvSpPr>
        <p:spPr>
          <a:xfrm>
            <a:off x="-317771" y="3678674"/>
            <a:ext cx="2743200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</a:rPr>
              <a:t>V:</a:t>
            </a:r>
            <a:r>
              <a:rPr lang="en-US" b="1">
                <a:solidFill>
                  <a:srgbClr val="FF0000"/>
                </a:solidFill>
                <a:cs typeface="Calibri"/>
              </a:rPr>
              <a:t> 6</a:t>
            </a:r>
          </a:p>
          <a:p>
            <a:pPr algn="ctr"/>
            <a:r>
              <a:rPr lang="en-US" b="1">
                <a:solidFill>
                  <a:srgbClr val="FF0000"/>
                </a:solidFill>
                <a:cs typeface="Calibri"/>
              </a:rPr>
              <a:t>(6, INF)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70669CE-79EA-4000-8892-F40F10182E49}"/>
              </a:ext>
            </a:extLst>
          </p:cNvPr>
          <p:cNvSpPr/>
          <p:nvPr/>
        </p:nvSpPr>
        <p:spPr>
          <a:xfrm>
            <a:off x="4260713" y="2915055"/>
            <a:ext cx="346954" cy="3469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81A4A6E-2F22-45A3-91AC-7A73242EF8A3}"/>
              </a:ext>
            </a:extLst>
          </p:cNvPr>
          <p:cNvSpPr/>
          <p:nvPr/>
        </p:nvSpPr>
        <p:spPr>
          <a:xfrm>
            <a:off x="2161160" y="3912139"/>
            <a:ext cx="346954" cy="3469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431B89D-ABAF-4C8F-AAF4-FB2FF740C9C1}"/>
              </a:ext>
            </a:extLst>
          </p:cNvPr>
          <p:cNvSpPr/>
          <p:nvPr/>
        </p:nvSpPr>
        <p:spPr>
          <a:xfrm>
            <a:off x="1739628" y="4974072"/>
            <a:ext cx="346954" cy="3469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AA4181-9420-45BE-B0F4-28B54FD9BC47}"/>
              </a:ext>
            </a:extLst>
          </p:cNvPr>
          <p:cNvSpPr txBox="1"/>
          <p:nvPr/>
        </p:nvSpPr>
        <p:spPr>
          <a:xfrm>
            <a:off x="1554803" y="4375827"/>
            <a:ext cx="643647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</a:rPr>
              <a:t>6</a:t>
            </a:r>
            <a:endParaRPr lang="en-US" b="1">
              <a:solidFill>
                <a:srgbClr val="FF0000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593476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FC191-36FE-4445-8F71-6FF85F05C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Game Tree Search – Alpha Beta Pruning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9A808884-23F5-4F2F-B418-3D563E9969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0600" y="2343944"/>
            <a:ext cx="10210800" cy="33147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4276F5D-4988-4527-9378-5A5595AB899E}"/>
              </a:ext>
            </a:extLst>
          </p:cNvPr>
          <p:cNvSpPr txBox="1"/>
          <p:nvPr/>
        </p:nvSpPr>
        <p:spPr>
          <a:xfrm>
            <a:off x="4724397" y="1773677"/>
            <a:ext cx="2743200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</a:rPr>
              <a:t>V:</a:t>
            </a:r>
            <a:r>
              <a:rPr lang="en-US" b="1">
                <a:solidFill>
                  <a:srgbClr val="FF0000"/>
                </a:solidFill>
                <a:cs typeface="Calibri"/>
              </a:rPr>
              <a:t> -</a:t>
            </a:r>
          </a:p>
          <a:p>
            <a:pPr algn="ctr"/>
            <a:r>
              <a:rPr lang="en-US" b="1">
                <a:solidFill>
                  <a:srgbClr val="FF0000"/>
                </a:solidFill>
                <a:cs typeface="Calibri"/>
              </a:rPr>
              <a:t>(-INF, INF)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FFA07F-1909-4D13-BA2E-483E1CE900FE}"/>
              </a:ext>
            </a:extLst>
          </p:cNvPr>
          <p:cNvSpPr txBox="1"/>
          <p:nvPr/>
        </p:nvSpPr>
        <p:spPr>
          <a:xfrm>
            <a:off x="395591" y="2714015"/>
            <a:ext cx="2743200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V:</a:t>
            </a:r>
            <a:r>
              <a:rPr lang="en-US" b="1" dirty="0">
                <a:solidFill>
                  <a:srgbClr val="FF0000"/>
                </a:solidFill>
                <a:cs typeface="Calibri"/>
              </a:rPr>
              <a:t> -</a:t>
            </a:r>
          </a:p>
          <a:p>
            <a:pPr algn="ctr"/>
            <a:r>
              <a:rPr lang="en-US" b="1" dirty="0">
                <a:solidFill>
                  <a:srgbClr val="FF0000"/>
                </a:solidFill>
                <a:cs typeface="Calibri"/>
              </a:rPr>
              <a:t>(-INF, INF)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6BC345-8EFD-4839-9301-3CD7BF6B045A}"/>
              </a:ext>
            </a:extLst>
          </p:cNvPr>
          <p:cNvSpPr txBox="1"/>
          <p:nvPr/>
        </p:nvSpPr>
        <p:spPr>
          <a:xfrm>
            <a:off x="-317771" y="3678674"/>
            <a:ext cx="2743200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</a:rPr>
              <a:t>V:</a:t>
            </a:r>
            <a:r>
              <a:rPr lang="en-US" b="1">
                <a:solidFill>
                  <a:srgbClr val="FF0000"/>
                </a:solidFill>
                <a:cs typeface="Calibri"/>
              </a:rPr>
              <a:t> 6</a:t>
            </a:r>
          </a:p>
          <a:p>
            <a:pPr algn="ctr"/>
            <a:r>
              <a:rPr lang="en-US" b="1">
                <a:solidFill>
                  <a:srgbClr val="FF0000"/>
                </a:solidFill>
                <a:cs typeface="Calibri"/>
              </a:rPr>
              <a:t>(6, INF)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70669CE-79EA-4000-8892-F40F10182E49}"/>
              </a:ext>
            </a:extLst>
          </p:cNvPr>
          <p:cNvSpPr/>
          <p:nvPr/>
        </p:nvSpPr>
        <p:spPr>
          <a:xfrm>
            <a:off x="4260713" y="2915055"/>
            <a:ext cx="346954" cy="3469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81A4A6E-2F22-45A3-91AC-7A73242EF8A3}"/>
              </a:ext>
            </a:extLst>
          </p:cNvPr>
          <p:cNvSpPr/>
          <p:nvPr/>
        </p:nvSpPr>
        <p:spPr>
          <a:xfrm>
            <a:off x="2161160" y="3912139"/>
            <a:ext cx="346954" cy="3469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AA4181-9420-45BE-B0F4-28B54FD9BC47}"/>
              </a:ext>
            </a:extLst>
          </p:cNvPr>
          <p:cNvSpPr txBox="1"/>
          <p:nvPr/>
        </p:nvSpPr>
        <p:spPr>
          <a:xfrm>
            <a:off x="1554803" y="4375827"/>
            <a:ext cx="643647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</a:rPr>
              <a:t>6</a:t>
            </a:r>
            <a:endParaRPr lang="en-US" b="1">
              <a:solidFill>
                <a:srgbClr val="FF0000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927334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FC191-36FE-4445-8F71-6FF85F05C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Game Tree Search – Alpha Beta Pruning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9A808884-23F5-4F2F-B418-3D563E9969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0600" y="2343944"/>
            <a:ext cx="10210800" cy="33147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4276F5D-4988-4527-9378-5A5595AB899E}"/>
              </a:ext>
            </a:extLst>
          </p:cNvPr>
          <p:cNvSpPr txBox="1"/>
          <p:nvPr/>
        </p:nvSpPr>
        <p:spPr>
          <a:xfrm>
            <a:off x="4724397" y="1773677"/>
            <a:ext cx="2743200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</a:rPr>
              <a:t>V:</a:t>
            </a:r>
            <a:r>
              <a:rPr lang="en-US" b="1">
                <a:solidFill>
                  <a:srgbClr val="FF0000"/>
                </a:solidFill>
                <a:cs typeface="Calibri"/>
              </a:rPr>
              <a:t> -</a:t>
            </a:r>
          </a:p>
          <a:p>
            <a:pPr algn="ctr"/>
            <a:r>
              <a:rPr lang="en-US" b="1">
                <a:solidFill>
                  <a:srgbClr val="FF0000"/>
                </a:solidFill>
                <a:cs typeface="Calibri"/>
              </a:rPr>
              <a:t>(-INF, INF)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FFA07F-1909-4D13-BA2E-483E1CE900FE}"/>
              </a:ext>
            </a:extLst>
          </p:cNvPr>
          <p:cNvSpPr txBox="1"/>
          <p:nvPr/>
        </p:nvSpPr>
        <p:spPr>
          <a:xfrm>
            <a:off x="395591" y="2714015"/>
            <a:ext cx="2743200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</a:rPr>
              <a:t>V:</a:t>
            </a:r>
            <a:r>
              <a:rPr lang="en-US" b="1">
                <a:solidFill>
                  <a:srgbClr val="FF0000"/>
                </a:solidFill>
                <a:cs typeface="Calibri"/>
              </a:rPr>
              <a:t> 6</a:t>
            </a:r>
          </a:p>
          <a:p>
            <a:pPr algn="ctr"/>
            <a:r>
              <a:rPr lang="en-US" b="1">
                <a:solidFill>
                  <a:srgbClr val="FF0000"/>
                </a:solidFill>
                <a:cs typeface="Calibri"/>
              </a:rPr>
              <a:t>(-INF, 6)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6BC345-8EFD-4839-9301-3CD7BF6B045A}"/>
              </a:ext>
            </a:extLst>
          </p:cNvPr>
          <p:cNvSpPr txBox="1"/>
          <p:nvPr/>
        </p:nvSpPr>
        <p:spPr>
          <a:xfrm>
            <a:off x="-317771" y="3678674"/>
            <a:ext cx="2743200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</a:rPr>
              <a:t>V:</a:t>
            </a:r>
            <a:r>
              <a:rPr lang="en-US" b="1">
                <a:solidFill>
                  <a:srgbClr val="FF0000"/>
                </a:solidFill>
                <a:cs typeface="Calibri"/>
              </a:rPr>
              <a:t> 6</a:t>
            </a:r>
          </a:p>
          <a:p>
            <a:pPr algn="ctr"/>
            <a:r>
              <a:rPr lang="en-US" b="1">
                <a:solidFill>
                  <a:srgbClr val="FF0000"/>
                </a:solidFill>
                <a:cs typeface="Calibri"/>
              </a:rPr>
              <a:t>(6, INF)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70669CE-79EA-4000-8892-F40F10182E49}"/>
              </a:ext>
            </a:extLst>
          </p:cNvPr>
          <p:cNvSpPr/>
          <p:nvPr/>
        </p:nvSpPr>
        <p:spPr>
          <a:xfrm>
            <a:off x="4260713" y="2915055"/>
            <a:ext cx="346954" cy="3469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81A4A6E-2F22-45A3-91AC-7A73242EF8A3}"/>
              </a:ext>
            </a:extLst>
          </p:cNvPr>
          <p:cNvSpPr/>
          <p:nvPr/>
        </p:nvSpPr>
        <p:spPr>
          <a:xfrm>
            <a:off x="2161160" y="3912139"/>
            <a:ext cx="346954" cy="3469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AA4181-9420-45BE-B0F4-28B54FD9BC47}"/>
              </a:ext>
            </a:extLst>
          </p:cNvPr>
          <p:cNvSpPr txBox="1"/>
          <p:nvPr/>
        </p:nvSpPr>
        <p:spPr>
          <a:xfrm>
            <a:off x="1554803" y="4375827"/>
            <a:ext cx="643647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</a:rPr>
              <a:t>6</a:t>
            </a:r>
            <a:endParaRPr lang="en-US" b="1">
              <a:solidFill>
                <a:srgbClr val="FF0000"/>
              </a:solidFill>
              <a:cs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7441D3-0C53-470A-B198-8D8E612D189E}"/>
              </a:ext>
            </a:extLst>
          </p:cNvPr>
          <p:cNvSpPr txBox="1"/>
          <p:nvPr/>
        </p:nvSpPr>
        <p:spPr>
          <a:xfrm>
            <a:off x="2624846" y="3394954"/>
            <a:ext cx="643647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</a:rPr>
              <a:t>6</a:t>
            </a:r>
            <a:endParaRPr lang="en-US" b="1">
              <a:solidFill>
                <a:srgbClr val="FF0000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141962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FC191-36FE-4445-8F71-6FF85F05C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Game Tree Search – Alpha Beta Pruning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9A808884-23F5-4F2F-B418-3D563E9969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0600" y="2343944"/>
            <a:ext cx="10210800" cy="33147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4276F5D-4988-4527-9378-5A5595AB899E}"/>
              </a:ext>
            </a:extLst>
          </p:cNvPr>
          <p:cNvSpPr txBox="1"/>
          <p:nvPr/>
        </p:nvSpPr>
        <p:spPr>
          <a:xfrm>
            <a:off x="4724397" y="1773677"/>
            <a:ext cx="2743200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</a:rPr>
              <a:t>V:</a:t>
            </a:r>
            <a:r>
              <a:rPr lang="en-US" b="1">
                <a:solidFill>
                  <a:srgbClr val="FF0000"/>
                </a:solidFill>
                <a:cs typeface="Calibri"/>
              </a:rPr>
              <a:t> -</a:t>
            </a:r>
          </a:p>
          <a:p>
            <a:pPr algn="ctr"/>
            <a:r>
              <a:rPr lang="en-US" b="1">
                <a:solidFill>
                  <a:srgbClr val="FF0000"/>
                </a:solidFill>
                <a:cs typeface="Calibri"/>
              </a:rPr>
              <a:t>(-INF, INF)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FFA07F-1909-4D13-BA2E-483E1CE900FE}"/>
              </a:ext>
            </a:extLst>
          </p:cNvPr>
          <p:cNvSpPr txBox="1"/>
          <p:nvPr/>
        </p:nvSpPr>
        <p:spPr>
          <a:xfrm>
            <a:off x="395591" y="2714015"/>
            <a:ext cx="2743200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</a:rPr>
              <a:t>V:</a:t>
            </a:r>
            <a:r>
              <a:rPr lang="en-US" b="1">
                <a:solidFill>
                  <a:srgbClr val="FF0000"/>
                </a:solidFill>
                <a:cs typeface="Calibri"/>
              </a:rPr>
              <a:t> 6</a:t>
            </a:r>
          </a:p>
          <a:p>
            <a:pPr algn="ctr"/>
            <a:r>
              <a:rPr lang="en-US" b="1">
                <a:solidFill>
                  <a:srgbClr val="FF0000"/>
                </a:solidFill>
                <a:cs typeface="Calibri"/>
              </a:rPr>
              <a:t>(-INF, 6)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6BC345-8EFD-4839-9301-3CD7BF6B045A}"/>
              </a:ext>
            </a:extLst>
          </p:cNvPr>
          <p:cNvSpPr txBox="1"/>
          <p:nvPr/>
        </p:nvSpPr>
        <p:spPr>
          <a:xfrm>
            <a:off x="1927697" y="4238014"/>
            <a:ext cx="2743200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  <a:cs typeface="Calibri"/>
              </a:rPr>
              <a:t>V: -</a:t>
            </a:r>
          </a:p>
          <a:p>
            <a:pPr algn="ctr"/>
            <a:r>
              <a:rPr lang="en-US" b="1" dirty="0">
                <a:solidFill>
                  <a:srgbClr val="FF0000"/>
                </a:solidFill>
                <a:cs typeface="Calibri"/>
              </a:rPr>
              <a:t>(-INF, 6)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70669CE-79EA-4000-8892-F40F10182E49}"/>
              </a:ext>
            </a:extLst>
          </p:cNvPr>
          <p:cNvSpPr/>
          <p:nvPr/>
        </p:nvSpPr>
        <p:spPr>
          <a:xfrm>
            <a:off x="4260713" y="2915055"/>
            <a:ext cx="346954" cy="3469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81A4A6E-2F22-45A3-91AC-7A73242EF8A3}"/>
              </a:ext>
            </a:extLst>
          </p:cNvPr>
          <p:cNvSpPr/>
          <p:nvPr/>
        </p:nvSpPr>
        <p:spPr>
          <a:xfrm>
            <a:off x="2752926" y="3863500"/>
            <a:ext cx="346954" cy="3469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AA4181-9420-45BE-B0F4-28B54FD9BC47}"/>
              </a:ext>
            </a:extLst>
          </p:cNvPr>
          <p:cNvSpPr txBox="1"/>
          <p:nvPr/>
        </p:nvSpPr>
        <p:spPr>
          <a:xfrm>
            <a:off x="1554803" y="4375827"/>
            <a:ext cx="643647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</a:rPr>
              <a:t>6</a:t>
            </a:r>
            <a:endParaRPr lang="en-US" b="1">
              <a:solidFill>
                <a:srgbClr val="FF0000"/>
              </a:solidFill>
              <a:cs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7441D3-0C53-470A-B198-8D8E612D189E}"/>
              </a:ext>
            </a:extLst>
          </p:cNvPr>
          <p:cNvSpPr txBox="1"/>
          <p:nvPr/>
        </p:nvSpPr>
        <p:spPr>
          <a:xfrm>
            <a:off x="2624846" y="3394954"/>
            <a:ext cx="643647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</a:rPr>
              <a:t>6</a:t>
            </a:r>
            <a:endParaRPr lang="en-US" b="1">
              <a:solidFill>
                <a:srgbClr val="FF0000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753079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FC191-36FE-4445-8F71-6FF85F05C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Game Tree Search – Alpha Beta Pruning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9A808884-23F5-4F2F-B418-3D563E9969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0600" y="2343944"/>
            <a:ext cx="10210800" cy="33147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4276F5D-4988-4527-9378-5A5595AB899E}"/>
              </a:ext>
            </a:extLst>
          </p:cNvPr>
          <p:cNvSpPr txBox="1"/>
          <p:nvPr/>
        </p:nvSpPr>
        <p:spPr>
          <a:xfrm>
            <a:off x="4724397" y="1773677"/>
            <a:ext cx="2743200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</a:rPr>
              <a:t>V:</a:t>
            </a:r>
            <a:r>
              <a:rPr lang="en-US" b="1">
                <a:solidFill>
                  <a:srgbClr val="FF0000"/>
                </a:solidFill>
                <a:cs typeface="Calibri"/>
              </a:rPr>
              <a:t> -</a:t>
            </a:r>
          </a:p>
          <a:p>
            <a:pPr algn="ctr"/>
            <a:r>
              <a:rPr lang="en-US" b="1">
                <a:solidFill>
                  <a:srgbClr val="FF0000"/>
                </a:solidFill>
                <a:cs typeface="Calibri"/>
              </a:rPr>
              <a:t>(-INF, INF)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FFA07F-1909-4D13-BA2E-483E1CE900FE}"/>
              </a:ext>
            </a:extLst>
          </p:cNvPr>
          <p:cNvSpPr txBox="1"/>
          <p:nvPr/>
        </p:nvSpPr>
        <p:spPr>
          <a:xfrm>
            <a:off x="395591" y="2714015"/>
            <a:ext cx="2743200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</a:rPr>
              <a:t>V:</a:t>
            </a:r>
            <a:r>
              <a:rPr lang="en-US" b="1">
                <a:solidFill>
                  <a:srgbClr val="FF0000"/>
                </a:solidFill>
                <a:cs typeface="Calibri"/>
              </a:rPr>
              <a:t> 6</a:t>
            </a:r>
          </a:p>
          <a:p>
            <a:pPr algn="ctr"/>
            <a:r>
              <a:rPr lang="en-US" b="1">
                <a:solidFill>
                  <a:srgbClr val="FF0000"/>
                </a:solidFill>
                <a:cs typeface="Calibri"/>
              </a:rPr>
              <a:t>(-INF, 6)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6BC345-8EFD-4839-9301-3CD7BF6B045A}"/>
              </a:ext>
            </a:extLst>
          </p:cNvPr>
          <p:cNvSpPr txBox="1"/>
          <p:nvPr/>
        </p:nvSpPr>
        <p:spPr>
          <a:xfrm>
            <a:off x="1084633" y="3711099"/>
            <a:ext cx="2743200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  <a:cs typeface="Calibri"/>
              </a:rPr>
              <a:t>V: -</a:t>
            </a:r>
          </a:p>
          <a:p>
            <a:pPr algn="ctr"/>
            <a:r>
              <a:rPr lang="en-US" b="1" dirty="0">
                <a:solidFill>
                  <a:srgbClr val="FF0000"/>
                </a:solidFill>
                <a:cs typeface="Calibri"/>
              </a:rPr>
              <a:t>(-INF, 6)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70669CE-79EA-4000-8892-F40F10182E49}"/>
              </a:ext>
            </a:extLst>
          </p:cNvPr>
          <p:cNvSpPr/>
          <p:nvPr/>
        </p:nvSpPr>
        <p:spPr>
          <a:xfrm>
            <a:off x="4260713" y="2915055"/>
            <a:ext cx="346954" cy="3469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81A4A6E-2F22-45A3-91AC-7A73242EF8A3}"/>
              </a:ext>
            </a:extLst>
          </p:cNvPr>
          <p:cNvSpPr/>
          <p:nvPr/>
        </p:nvSpPr>
        <p:spPr>
          <a:xfrm>
            <a:off x="2752926" y="3863500"/>
            <a:ext cx="346954" cy="3469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AA4181-9420-45BE-B0F4-28B54FD9BC47}"/>
              </a:ext>
            </a:extLst>
          </p:cNvPr>
          <p:cNvSpPr txBox="1"/>
          <p:nvPr/>
        </p:nvSpPr>
        <p:spPr>
          <a:xfrm>
            <a:off x="1554803" y="4375827"/>
            <a:ext cx="643647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</a:rPr>
              <a:t>6</a:t>
            </a:r>
            <a:endParaRPr lang="en-US" b="1">
              <a:solidFill>
                <a:srgbClr val="FF0000"/>
              </a:solidFill>
              <a:cs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7441D3-0C53-470A-B198-8D8E612D189E}"/>
              </a:ext>
            </a:extLst>
          </p:cNvPr>
          <p:cNvSpPr txBox="1"/>
          <p:nvPr/>
        </p:nvSpPr>
        <p:spPr>
          <a:xfrm>
            <a:off x="2624846" y="3394954"/>
            <a:ext cx="643647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</a:rPr>
              <a:t>6</a:t>
            </a:r>
            <a:endParaRPr lang="en-US" b="1">
              <a:solidFill>
                <a:srgbClr val="FF0000"/>
              </a:solidFill>
              <a:cs typeface="Calibri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A6AD667-AF9F-44AF-A44A-CFA712087535}"/>
              </a:ext>
            </a:extLst>
          </p:cNvPr>
          <p:cNvSpPr/>
          <p:nvPr/>
        </p:nvSpPr>
        <p:spPr>
          <a:xfrm>
            <a:off x="2258437" y="4868691"/>
            <a:ext cx="346954" cy="3469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3368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FC191-36FE-4445-8F71-6FF85F05C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Game Tree Search – Alpha Beta Pruning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9A808884-23F5-4F2F-B418-3D563E9969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0600" y="2343944"/>
            <a:ext cx="10210800" cy="33147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4276F5D-4988-4527-9378-5A5595AB899E}"/>
              </a:ext>
            </a:extLst>
          </p:cNvPr>
          <p:cNvSpPr txBox="1"/>
          <p:nvPr/>
        </p:nvSpPr>
        <p:spPr>
          <a:xfrm>
            <a:off x="4724397" y="1773677"/>
            <a:ext cx="2743200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</a:rPr>
              <a:t>V:</a:t>
            </a:r>
            <a:r>
              <a:rPr lang="en-US" b="1">
                <a:solidFill>
                  <a:srgbClr val="FF0000"/>
                </a:solidFill>
                <a:cs typeface="Calibri"/>
              </a:rPr>
              <a:t> -</a:t>
            </a:r>
          </a:p>
          <a:p>
            <a:pPr algn="ctr"/>
            <a:r>
              <a:rPr lang="en-US" b="1">
                <a:solidFill>
                  <a:srgbClr val="FF0000"/>
                </a:solidFill>
                <a:cs typeface="Calibri"/>
              </a:rPr>
              <a:t>(-INF, INF)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FFA07F-1909-4D13-BA2E-483E1CE900FE}"/>
              </a:ext>
            </a:extLst>
          </p:cNvPr>
          <p:cNvSpPr txBox="1"/>
          <p:nvPr/>
        </p:nvSpPr>
        <p:spPr>
          <a:xfrm>
            <a:off x="590144" y="2705909"/>
            <a:ext cx="2743200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</a:rPr>
              <a:t>V:</a:t>
            </a:r>
            <a:r>
              <a:rPr lang="en-US" b="1">
                <a:solidFill>
                  <a:srgbClr val="FF0000"/>
                </a:solidFill>
                <a:cs typeface="Calibri"/>
              </a:rPr>
              <a:t> 6</a:t>
            </a:r>
          </a:p>
          <a:p>
            <a:pPr algn="ctr"/>
            <a:r>
              <a:rPr lang="en-US" b="1">
                <a:solidFill>
                  <a:srgbClr val="FF0000"/>
                </a:solidFill>
                <a:cs typeface="Calibri"/>
              </a:rPr>
              <a:t>(-INF, 6)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6BC345-8EFD-4839-9301-3CD7BF6B045A}"/>
              </a:ext>
            </a:extLst>
          </p:cNvPr>
          <p:cNvSpPr txBox="1"/>
          <p:nvPr/>
        </p:nvSpPr>
        <p:spPr>
          <a:xfrm>
            <a:off x="1084633" y="3711099"/>
            <a:ext cx="2743200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  <a:cs typeface="Calibri"/>
              </a:rPr>
              <a:t>V: 8</a:t>
            </a:r>
          </a:p>
          <a:p>
            <a:pPr algn="ctr"/>
            <a:r>
              <a:rPr lang="en-US" b="1">
                <a:solidFill>
                  <a:srgbClr val="FF0000"/>
                </a:solidFill>
                <a:cs typeface="Calibri"/>
              </a:rPr>
              <a:t>(8, 6)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70669CE-79EA-4000-8892-F40F10182E49}"/>
              </a:ext>
            </a:extLst>
          </p:cNvPr>
          <p:cNvSpPr/>
          <p:nvPr/>
        </p:nvSpPr>
        <p:spPr>
          <a:xfrm>
            <a:off x="4260713" y="2915055"/>
            <a:ext cx="346954" cy="3469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81A4A6E-2F22-45A3-91AC-7A73242EF8A3}"/>
              </a:ext>
            </a:extLst>
          </p:cNvPr>
          <p:cNvSpPr/>
          <p:nvPr/>
        </p:nvSpPr>
        <p:spPr>
          <a:xfrm>
            <a:off x="2752926" y="3863500"/>
            <a:ext cx="346954" cy="3469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AA4181-9420-45BE-B0F4-28B54FD9BC47}"/>
              </a:ext>
            </a:extLst>
          </p:cNvPr>
          <p:cNvSpPr txBox="1"/>
          <p:nvPr/>
        </p:nvSpPr>
        <p:spPr>
          <a:xfrm>
            <a:off x="1554803" y="4375827"/>
            <a:ext cx="643647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</a:rPr>
              <a:t>6</a:t>
            </a:r>
            <a:endParaRPr lang="en-US" b="1">
              <a:solidFill>
                <a:srgbClr val="FF0000"/>
              </a:solidFill>
              <a:cs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7441D3-0C53-470A-B198-8D8E612D189E}"/>
              </a:ext>
            </a:extLst>
          </p:cNvPr>
          <p:cNvSpPr txBox="1"/>
          <p:nvPr/>
        </p:nvSpPr>
        <p:spPr>
          <a:xfrm>
            <a:off x="2624846" y="3394954"/>
            <a:ext cx="643647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</a:rPr>
              <a:t>6</a:t>
            </a:r>
            <a:endParaRPr lang="en-US" b="1">
              <a:solidFill>
                <a:srgbClr val="FF0000"/>
              </a:solidFill>
              <a:cs typeface="Calibri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A6AD667-AF9F-44AF-A44A-CFA712087535}"/>
              </a:ext>
            </a:extLst>
          </p:cNvPr>
          <p:cNvSpPr/>
          <p:nvPr/>
        </p:nvSpPr>
        <p:spPr>
          <a:xfrm>
            <a:off x="2258437" y="4868691"/>
            <a:ext cx="346954" cy="3469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1A67C9-123D-41BB-8859-119E3BDA2EAA}"/>
              </a:ext>
            </a:extLst>
          </p:cNvPr>
          <p:cNvSpPr txBox="1"/>
          <p:nvPr/>
        </p:nvSpPr>
        <p:spPr>
          <a:xfrm>
            <a:off x="2624846" y="4359614"/>
            <a:ext cx="643647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</a:rPr>
              <a:t>8</a:t>
            </a:r>
            <a:endParaRPr lang="en-US" b="1">
              <a:solidFill>
                <a:srgbClr val="FF0000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596623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FC191-36FE-4445-8F71-6FF85F05C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Game Tree Search – Alpha Beta Pruning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9A808884-23F5-4F2F-B418-3D563E9969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0600" y="2343944"/>
            <a:ext cx="10210800" cy="33147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4276F5D-4988-4527-9378-5A5595AB899E}"/>
              </a:ext>
            </a:extLst>
          </p:cNvPr>
          <p:cNvSpPr txBox="1"/>
          <p:nvPr/>
        </p:nvSpPr>
        <p:spPr>
          <a:xfrm>
            <a:off x="4724397" y="1773677"/>
            <a:ext cx="2743200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</a:rPr>
              <a:t>V:</a:t>
            </a:r>
            <a:r>
              <a:rPr lang="en-US" b="1">
                <a:solidFill>
                  <a:srgbClr val="FF0000"/>
                </a:solidFill>
                <a:cs typeface="Calibri"/>
              </a:rPr>
              <a:t> -</a:t>
            </a:r>
          </a:p>
          <a:p>
            <a:pPr algn="ctr"/>
            <a:r>
              <a:rPr lang="en-US" b="1">
                <a:solidFill>
                  <a:srgbClr val="FF0000"/>
                </a:solidFill>
                <a:cs typeface="Calibri"/>
              </a:rPr>
              <a:t>(-INF, INF)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FFA07F-1909-4D13-BA2E-483E1CE900FE}"/>
              </a:ext>
            </a:extLst>
          </p:cNvPr>
          <p:cNvSpPr txBox="1"/>
          <p:nvPr/>
        </p:nvSpPr>
        <p:spPr>
          <a:xfrm>
            <a:off x="590144" y="2705909"/>
            <a:ext cx="2743200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</a:rPr>
              <a:t>V:</a:t>
            </a:r>
            <a:r>
              <a:rPr lang="en-US" b="1">
                <a:solidFill>
                  <a:srgbClr val="FF0000"/>
                </a:solidFill>
                <a:cs typeface="Calibri"/>
              </a:rPr>
              <a:t> 6</a:t>
            </a:r>
          </a:p>
          <a:p>
            <a:pPr algn="ctr"/>
            <a:r>
              <a:rPr lang="en-US" b="1">
                <a:solidFill>
                  <a:srgbClr val="FF0000"/>
                </a:solidFill>
                <a:cs typeface="Calibri"/>
              </a:rPr>
              <a:t>(-INF, 6)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6BC345-8EFD-4839-9301-3CD7BF6B045A}"/>
              </a:ext>
            </a:extLst>
          </p:cNvPr>
          <p:cNvSpPr txBox="1"/>
          <p:nvPr/>
        </p:nvSpPr>
        <p:spPr>
          <a:xfrm>
            <a:off x="1084633" y="3711099"/>
            <a:ext cx="2743200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  <a:cs typeface="Calibri"/>
              </a:rPr>
              <a:t>V: 8</a:t>
            </a:r>
          </a:p>
          <a:p>
            <a:pPr algn="ctr"/>
            <a:r>
              <a:rPr lang="en-US" b="1">
                <a:solidFill>
                  <a:srgbClr val="FF0000"/>
                </a:solidFill>
                <a:cs typeface="Calibri"/>
              </a:rPr>
              <a:t>(8, 6)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70669CE-79EA-4000-8892-F40F10182E49}"/>
              </a:ext>
            </a:extLst>
          </p:cNvPr>
          <p:cNvSpPr/>
          <p:nvPr/>
        </p:nvSpPr>
        <p:spPr>
          <a:xfrm>
            <a:off x="4260713" y="2915055"/>
            <a:ext cx="346954" cy="3469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81A4A6E-2F22-45A3-91AC-7A73242EF8A3}"/>
              </a:ext>
            </a:extLst>
          </p:cNvPr>
          <p:cNvSpPr/>
          <p:nvPr/>
        </p:nvSpPr>
        <p:spPr>
          <a:xfrm>
            <a:off x="2752926" y="3863500"/>
            <a:ext cx="346954" cy="3469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AA4181-9420-45BE-B0F4-28B54FD9BC47}"/>
              </a:ext>
            </a:extLst>
          </p:cNvPr>
          <p:cNvSpPr txBox="1"/>
          <p:nvPr/>
        </p:nvSpPr>
        <p:spPr>
          <a:xfrm>
            <a:off x="1554803" y="4375827"/>
            <a:ext cx="643647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</a:rPr>
              <a:t>6</a:t>
            </a:r>
            <a:endParaRPr lang="en-US" b="1">
              <a:solidFill>
                <a:srgbClr val="FF0000"/>
              </a:solidFill>
              <a:cs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7441D3-0C53-470A-B198-8D8E612D189E}"/>
              </a:ext>
            </a:extLst>
          </p:cNvPr>
          <p:cNvSpPr txBox="1"/>
          <p:nvPr/>
        </p:nvSpPr>
        <p:spPr>
          <a:xfrm>
            <a:off x="2624846" y="3394954"/>
            <a:ext cx="643647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</a:rPr>
              <a:t>6</a:t>
            </a:r>
            <a:endParaRPr lang="en-US" b="1">
              <a:solidFill>
                <a:srgbClr val="FF0000"/>
              </a:solidFill>
              <a:cs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1A67C9-123D-41BB-8859-119E3BDA2EAA}"/>
              </a:ext>
            </a:extLst>
          </p:cNvPr>
          <p:cNvSpPr txBox="1"/>
          <p:nvPr/>
        </p:nvSpPr>
        <p:spPr>
          <a:xfrm>
            <a:off x="2624846" y="4359614"/>
            <a:ext cx="643647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</a:rPr>
              <a:t>8</a:t>
            </a:r>
            <a:endParaRPr lang="en-US" b="1">
              <a:solidFill>
                <a:srgbClr val="FF0000"/>
              </a:solidFill>
              <a:cs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9369BE-77E1-418F-A92B-486816E0F37B}"/>
              </a:ext>
            </a:extLst>
          </p:cNvPr>
          <p:cNvSpPr txBox="1"/>
          <p:nvPr/>
        </p:nvSpPr>
        <p:spPr>
          <a:xfrm>
            <a:off x="2381654" y="5948464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8 &gt;=</a:t>
            </a:r>
            <a:r>
              <a:rPr lang="en-US">
                <a:cs typeface="Calibri"/>
              </a:rPr>
              <a:t> 6 Prune</a:t>
            </a:r>
            <a:endParaRPr lang="en-US"/>
          </a:p>
        </p:txBody>
      </p:sp>
      <p:sp>
        <p:nvSpPr>
          <p:cNvPr id="14" name="Multiplication Sign 13">
            <a:extLst>
              <a:ext uri="{FF2B5EF4-FFF2-40B4-BE49-F238E27FC236}">
                <a16:creationId xmlns:a16="http://schemas.microsoft.com/office/drawing/2014/main" id="{61799240-93A6-4FA0-BFB7-68E236A405AC}"/>
              </a:ext>
            </a:extLst>
          </p:cNvPr>
          <p:cNvSpPr/>
          <p:nvPr/>
        </p:nvSpPr>
        <p:spPr>
          <a:xfrm>
            <a:off x="2452990" y="4925439"/>
            <a:ext cx="395592" cy="590145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Multiplication Sign 14">
            <a:extLst>
              <a:ext uri="{FF2B5EF4-FFF2-40B4-BE49-F238E27FC236}">
                <a16:creationId xmlns:a16="http://schemas.microsoft.com/office/drawing/2014/main" id="{012C14B4-71EF-4C46-A269-BDA8F9F4F95E}"/>
              </a:ext>
            </a:extLst>
          </p:cNvPr>
          <p:cNvSpPr/>
          <p:nvPr/>
        </p:nvSpPr>
        <p:spPr>
          <a:xfrm>
            <a:off x="2752926" y="4925439"/>
            <a:ext cx="395592" cy="590145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1145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FC191-36FE-4445-8F71-6FF85F05C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Game Tree Search – Alpha Beta Pruning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9A808884-23F5-4F2F-B418-3D563E9969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0600" y="2343944"/>
            <a:ext cx="10210800" cy="33147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4276F5D-4988-4527-9378-5A5595AB899E}"/>
              </a:ext>
            </a:extLst>
          </p:cNvPr>
          <p:cNvSpPr txBox="1"/>
          <p:nvPr/>
        </p:nvSpPr>
        <p:spPr>
          <a:xfrm>
            <a:off x="4724397" y="1773677"/>
            <a:ext cx="2743200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</a:rPr>
              <a:t>V:</a:t>
            </a:r>
            <a:r>
              <a:rPr lang="en-US" b="1">
                <a:solidFill>
                  <a:srgbClr val="FF0000"/>
                </a:solidFill>
                <a:cs typeface="Calibri"/>
              </a:rPr>
              <a:t> -</a:t>
            </a:r>
          </a:p>
          <a:p>
            <a:pPr algn="ctr"/>
            <a:r>
              <a:rPr lang="en-US" b="1">
                <a:solidFill>
                  <a:srgbClr val="FF0000"/>
                </a:solidFill>
                <a:cs typeface="Calibri"/>
              </a:rPr>
              <a:t>(-INF, INF)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FFA07F-1909-4D13-BA2E-483E1CE900FE}"/>
              </a:ext>
            </a:extLst>
          </p:cNvPr>
          <p:cNvSpPr txBox="1"/>
          <p:nvPr/>
        </p:nvSpPr>
        <p:spPr>
          <a:xfrm>
            <a:off x="590144" y="2705909"/>
            <a:ext cx="2743200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</a:rPr>
              <a:t>V:</a:t>
            </a:r>
            <a:r>
              <a:rPr lang="en-US" b="1">
                <a:solidFill>
                  <a:srgbClr val="FF0000"/>
                </a:solidFill>
                <a:cs typeface="Calibri"/>
              </a:rPr>
              <a:t> 6</a:t>
            </a:r>
          </a:p>
          <a:p>
            <a:pPr algn="ctr"/>
            <a:r>
              <a:rPr lang="en-US" b="1">
                <a:solidFill>
                  <a:srgbClr val="FF0000"/>
                </a:solidFill>
                <a:cs typeface="Calibri"/>
              </a:rPr>
              <a:t>(-INF, 6)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6BC345-8EFD-4839-9301-3CD7BF6B045A}"/>
              </a:ext>
            </a:extLst>
          </p:cNvPr>
          <p:cNvSpPr txBox="1"/>
          <p:nvPr/>
        </p:nvSpPr>
        <p:spPr>
          <a:xfrm>
            <a:off x="1084633" y="3711099"/>
            <a:ext cx="2743200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  <a:cs typeface="Calibri"/>
              </a:rPr>
              <a:t>V: 8</a:t>
            </a:r>
          </a:p>
          <a:p>
            <a:pPr algn="ctr"/>
            <a:r>
              <a:rPr lang="en-US" b="1">
                <a:solidFill>
                  <a:srgbClr val="FF0000"/>
                </a:solidFill>
                <a:cs typeface="Calibri"/>
              </a:rPr>
              <a:t>(8, 6)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70669CE-79EA-4000-8892-F40F10182E49}"/>
              </a:ext>
            </a:extLst>
          </p:cNvPr>
          <p:cNvSpPr/>
          <p:nvPr/>
        </p:nvSpPr>
        <p:spPr>
          <a:xfrm>
            <a:off x="4260713" y="2915055"/>
            <a:ext cx="346954" cy="3469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81A4A6E-2F22-45A3-91AC-7A73242EF8A3}"/>
              </a:ext>
            </a:extLst>
          </p:cNvPr>
          <p:cNvSpPr/>
          <p:nvPr/>
        </p:nvSpPr>
        <p:spPr>
          <a:xfrm>
            <a:off x="2752926" y="3863500"/>
            <a:ext cx="346954" cy="3469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AA4181-9420-45BE-B0F4-28B54FD9BC47}"/>
              </a:ext>
            </a:extLst>
          </p:cNvPr>
          <p:cNvSpPr txBox="1"/>
          <p:nvPr/>
        </p:nvSpPr>
        <p:spPr>
          <a:xfrm>
            <a:off x="1554803" y="4375827"/>
            <a:ext cx="643647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</a:rPr>
              <a:t>6</a:t>
            </a:r>
            <a:endParaRPr lang="en-US" b="1">
              <a:solidFill>
                <a:srgbClr val="FF0000"/>
              </a:solidFill>
              <a:cs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7441D3-0C53-470A-B198-8D8E612D189E}"/>
              </a:ext>
            </a:extLst>
          </p:cNvPr>
          <p:cNvSpPr txBox="1"/>
          <p:nvPr/>
        </p:nvSpPr>
        <p:spPr>
          <a:xfrm>
            <a:off x="2624846" y="3394954"/>
            <a:ext cx="643647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</a:rPr>
              <a:t>6</a:t>
            </a:r>
            <a:endParaRPr lang="en-US" b="1">
              <a:solidFill>
                <a:srgbClr val="FF0000"/>
              </a:solidFill>
              <a:cs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1A67C9-123D-41BB-8859-119E3BDA2EAA}"/>
              </a:ext>
            </a:extLst>
          </p:cNvPr>
          <p:cNvSpPr txBox="1"/>
          <p:nvPr/>
        </p:nvSpPr>
        <p:spPr>
          <a:xfrm>
            <a:off x="2624846" y="4359614"/>
            <a:ext cx="643647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</a:rPr>
              <a:t>8</a:t>
            </a:r>
            <a:endParaRPr lang="en-US" b="1">
              <a:solidFill>
                <a:srgbClr val="FF0000"/>
              </a:solidFill>
              <a:cs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9369BE-77E1-418F-A92B-486816E0F37B}"/>
              </a:ext>
            </a:extLst>
          </p:cNvPr>
          <p:cNvSpPr txBox="1"/>
          <p:nvPr/>
        </p:nvSpPr>
        <p:spPr>
          <a:xfrm>
            <a:off x="2381654" y="5948464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/>
          </a:p>
        </p:txBody>
      </p:sp>
      <p:sp>
        <p:nvSpPr>
          <p:cNvPr id="14" name="Multiplication Sign 13">
            <a:extLst>
              <a:ext uri="{FF2B5EF4-FFF2-40B4-BE49-F238E27FC236}">
                <a16:creationId xmlns:a16="http://schemas.microsoft.com/office/drawing/2014/main" id="{61799240-93A6-4FA0-BFB7-68E236A405AC}"/>
              </a:ext>
            </a:extLst>
          </p:cNvPr>
          <p:cNvSpPr/>
          <p:nvPr/>
        </p:nvSpPr>
        <p:spPr>
          <a:xfrm>
            <a:off x="2452990" y="4925439"/>
            <a:ext cx="395592" cy="590145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Multiplication Sign 14">
            <a:extLst>
              <a:ext uri="{FF2B5EF4-FFF2-40B4-BE49-F238E27FC236}">
                <a16:creationId xmlns:a16="http://schemas.microsoft.com/office/drawing/2014/main" id="{012C14B4-71EF-4C46-A269-BDA8F9F4F95E}"/>
              </a:ext>
            </a:extLst>
          </p:cNvPr>
          <p:cNvSpPr/>
          <p:nvPr/>
        </p:nvSpPr>
        <p:spPr>
          <a:xfrm>
            <a:off x="2752926" y="4925439"/>
            <a:ext cx="395592" cy="590145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0411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FC191-36FE-4445-8F71-6FF85F05C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Game Tree Search – Alpha Beta Pruning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9A808884-23F5-4F2F-B418-3D563E9969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0600" y="2343944"/>
            <a:ext cx="10210800" cy="33147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4276F5D-4988-4527-9378-5A5595AB899E}"/>
              </a:ext>
            </a:extLst>
          </p:cNvPr>
          <p:cNvSpPr txBox="1"/>
          <p:nvPr/>
        </p:nvSpPr>
        <p:spPr>
          <a:xfrm>
            <a:off x="4724397" y="1773677"/>
            <a:ext cx="2743200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</a:rPr>
              <a:t>V:</a:t>
            </a:r>
            <a:r>
              <a:rPr lang="en-US" b="1">
                <a:solidFill>
                  <a:srgbClr val="FF0000"/>
                </a:solidFill>
                <a:cs typeface="Calibri"/>
              </a:rPr>
              <a:t> -</a:t>
            </a:r>
          </a:p>
          <a:p>
            <a:pPr algn="ctr"/>
            <a:r>
              <a:rPr lang="en-US" b="1">
                <a:solidFill>
                  <a:srgbClr val="FF0000"/>
                </a:solidFill>
                <a:cs typeface="Calibri"/>
              </a:rPr>
              <a:t>(-INF, INF)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FFA07F-1909-4D13-BA2E-483E1CE900FE}"/>
              </a:ext>
            </a:extLst>
          </p:cNvPr>
          <p:cNvSpPr txBox="1"/>
          <p:nvPr/>
        </p:nvSpPr>
        <p:spPr>
          <a:xfrm>
            <a:off x="590144" y="2705909"/>
            <a:ext cx="2743200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</a:rPr>
              <a:t>V:</a:t>
            </a:r>
            <a:r>
              <a:rPr lang="en-US" b="1">
                <a:solidFill>
                  <a:srgbClr val="FF0000"/>
                </a:solidFill>
                <a:cs typeface="Calibri"/>
              </a:rPr>
              <a:t> 6</a:t>
            </a:r>
          </a:p>
          <a:p>
            <a:pPr algn="ctr"/>
            <a:r>
              <a:rPr lang="en-US" b="1">
                <a:solidFill>
                  <a:srgbClr val="FF0000"/>
                </a:solidFill>
                <a:cs typeface="Calibri"/>
              </a:rPr>
              <a:t>(-INF, 6)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6BC345-8EFD-4839-9301-3CD7BF6B045A}"/>
              </a:ext>
            </a:extLst>
          </p:cNvPr>
          <p:cNvSpPr txBox="1"/>
          <p:nvPr/>
        </p:nvSpPr>
        <p:spPr>
          <a:xfrm>
            <a:off x="1084633" y="3954290"/>
            <a:ext cx="2743200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  <a:cs typeface="Calibri"/>
              </a:rPr>
              <a:t>V: 8</a:t>
            </a:r>
          </a:p>
          <a:p>
            <a:pPr algn="ctr"/>
            <a:r>
              <a:rPr lang="en-US" b="1">
                <a:solidFill>
                  <a:srgbClr val="FF0000"/>
                </a:solidFill>
                <a:cs typeface="Calibri"/>
              </a:rPr>
              <a:t>(8, 6)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70669CE-79EA-4000-8892-F40F10182E49}"/>
              </a:ext>
            </a:extLst>
          </p:cNvPr>
          <p:cNvSpPr/>
          <p:nvPr/>
        </p:nvSpPr>
        <p:spPr>
          <a:xfrm>
            <a:off x="4260713" y="2915055"/>
            <a:ext cx="346954" cy="3469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81A4A6E-2F22-45A3-91AC-7A73242EF8A3}"/>
              </a:ext>
            </a:extLst>
          </p:cNvPr>
          <p:cNvSpPr/>
          <p:nvPr/>
        </p:nvSpPr>
        <p:spPr>
          <a:xfrm>
            <a:off x="2752926" y="3863500"/>
            <a:ext cx="346954" cy="3469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AA4181-9420-45BE-B0F4-28B54FD9BC47}"/>
              </a:ext>
            </a:extLst>
          </p:cNvPr>
          <p:cNvSpPr txBox="1"/>
          <p:nvPr/>
        </p:nvSpPr>
        <p:spPr>
          <a:xfrm>
            <a:off x="1554803" y="4375827"/>
            <a:ext cx="643647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</a:rPr>
              <a:t>6</a:t>
            </a:r>
            <a:endParaRPr lang="en-US" b="1">
              <a:solidFill>
                <a:srgbClr val="FF0000"/>
              </a:solidFill>
              <a:cs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7441D3-0C53-470A-B198-8D8E612D189E}"/>
              </a:ext>
            </a:extLst>
          </p:cNvPr>
          <p:cNvSpPr txBox="1"/>
          <p:nvPr/>
        </p:nvSpPr>
        <p:spPr>
          <a:xfrm>
            <a:off x="2624846" y="3394954"/>
            <a:ext cx="643647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</a:rPr>
              <a:t>6</a:t>
            </a:r>
            <a:endParaRPr lang="en-US" b="1">
              <a:solidFill>
                <a:srgbClr val="FF0000"/>
              </a:solidFill>
              <a:cs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1A67C9-123D-41BB-8859-119E3BDA2EAA}"/>
              </a:ext>
            </a:extLst>
          </p:cNvPr>
          <p:cNvSpPr txBox="1"/>
          <p:nvPr/>
        </p:nvSpPr>
        <p:spPr>
          <a:xfrm>
            <a:off x="2624846" y="4359614"/>
            <a:ext cx="643647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</a:rPr>
              <a:t>8</a:t>
            </a:r>
            <a:endParaRPr lang="en-US" b="1">
              <a:solidFill>
                <a:srgbClr val="FF0000"/>
              </a:solidFill>
              <a:cs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9369BE-77E1-418F-A92B-486816E0F37B}"/>
              </a:ext>
            </a:extLst>
          </p:cNvPr>
          <p:cNvSpPr txBox="1"/>
          <p:nvPr/>
        </p:nvSpPr>
        <p:spPr>
          <a:xfrm>
            <a:off x="1984441" y="2600528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cs typeface="Calibri"/>
              </a:rPr>
              <a:t>6 is less than 8, maintain it</a:t>
            </a:r>
            <a:endParaRPr lang="en-US"/>
          </a:p>
        </p:txBody>
      </p:sp>
      <p:sp>
        <p:nvSpPr>
          <p:cNvPr id="14" name="Multiplication Sign 13">
            <a:extLst>
              <a:ext uri="{FF2B5EF4-FFF2-40B4-BE49-F238E27FC236}">
                <a16:creationId xmlns:a16="http://schemas.microsoft.com/office/drawing/2014/main" id="{61799240-93A6-4FA0-BFB7-68E236A405AC}"/>
              </a:ext>
            </a:extLst>
          </p:cNvPr>
          <p:cNvSpPr/>
          <p:nvPr/>
        </p:nvSpPr>
        <p:spPr>
          <a:xfrm>
            <a:off x="2452990" y="4925439"/>
            <a:ext cx="395592" cy="590145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Multiplication Sign 14">
            <a:extLst>
              <a:ext uri="{FF2B5EF4-FFF2-40B4-BE49-F238E27FC236}">
                <a16:creationId xmlns:a16="http://schemas.microsoft.com/office/drawing/2014/main" id="{012C14B4-71EF-4C46-A269-BDA8F9F4F95E}"/>
              </a:ext>
            </a:extLst>
          </p:cNvPr>
          <p:cNvSpPr/>
          <p:nvPr/>
        </p:nvSpPr>
        <p:spPr>
          <a:xfrm>
            <a:off x="2752926" y="4925439"/>
            <a:ext cx="395592" cy="590145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7278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FC191-36FE-4445-8F71-6FF85F05C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Game Tree Search – Alpha Beta Pruning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9A808884-23F5-4F2F-B418-3D563E9969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0600" y="2343944"/>
            <a:ext cx="10210800" cy="33147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4276F5D-4988-4527-9378-5A5595AB899E}"/>
              </a:ext>
            </a:extLst>
          </p:cNvPr>
          <p:cNvSpPr txBox="1"/>
          <p:nvPr/>
        </p:nvSpPr>
        <p:spPr>
          <a:xfrm>
            <a:off x="4724397" y="1773677"/>
            <a:ext cx="2743200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</a:rPr>
              <a:t>V:</a:t>
            </a:r>
            <a:r>
              <a:rPr lang="en-US" b="1">
                <a:solidFill>
                  <a:srgbClr val="FF0000"/>
                </a:solidFill>
                <a:cs typeface="Calibri"/>
              </a:rPr>
              <a:t> -</a:t>
            </a:r>
          </a:p>
          <a:p>
            <a:pPr algn="ctr"/>
            <a:r>
              <a:rPr lang="en-US" b="1">
                <a:solidFill>
                  <a:srgbClr val="FF0000"/>
                </a:solidFill>
                <a:cs typeface="Calibri"/>
              </a:rPr>
              <a:t>(-INF, INF)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FFA07F-1909-4D13-BA2E-483E1CE900FE}"/>
              </a:ext>
            </a:extLst>
          </p:cNvPr>
          <p:cNvSpPr txBox="1"/>
          <p:nvPr/>
        </p:nvSpPr>
        <p:spPr>
          <a:xfrm>
            <a:off x="590144" y="2705909"/>
            <a:ext cx="2743200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</a:rPr>
              <a:t>V:</a:t>
            </a:r>
            <a:r>
              <a:rPr lang="en-US" b="1">
                <a:solidFill>
                  <a:srgbClr val="FF0000"/>
                </a:solidFill>
                <a:cs typeface="Calibri"/>
              </a:rPr>
              <a:t> 6</a:t>
            </a:r>
          </a:p>
          <a:p>
            <a:pPr algn="ctr"/>
            <a:r>
              <a:rPr lang="en-US" b="1">
                <a:solidFill>
                  <a:srgbClr val="FF0000"/>
                </a:solidFill>
                <a:cs typeface="Calibri"/>
              </a:rPr>
              <a:t>(-INF, 6)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6BC345-8EFD-4839-9301-3CD7BF6B045A}"/>
              </a:ext>
            </a:extLst>
          </p:cNvPr>
          <p:cNvSpPr txBox="1"/>
          <p:nvPr/>
        </p:nvSpPr>
        <p:spPr>
          <a:xfrm>
            <a:off x="2843718" y="3711098"/>
            <a:ext cx="2743200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  <a:cs typeface="Calibri"/>
              </a:rPr>
              <a:t>V: -</a:t>
            </a:r>
          </a:p>
          <a:p>
            <a:pPr algn="ctr"/>
            <a:r>
              <a:rPr lang="en-US" b="1">
                <a:solidFill>
                  <a:srgbClr val="FF0000"/>
                </a:solidFill>
                <a:cs typeface="Calibri"/>
              </a:rPr>
              <a:t>(-INF, 6)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70669CE-79EA-4000-8892-F40F10182E49}"/>
              </a:ext>
            </a:extLst>
          </p:cNvPr>
          <p:cNvSpPr/>
          <p:nvPr/>
        </p:nvSpPr>
        <p:spPr>
          <a:xfrm>
            <a:off x="4260713" y="2915055"/>
            <a:ext cx="346954" cy="3469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81A4A6E-2F22-45A3-91AC-7A73242EF8A3}"/>
              </a:ext>
            </a:extLst>
          </p:cNvPr>
          <p:cNvSpPr/>
          <p:nvPr/>
        </p:nvSpPr>
        <p:spPr>
          <a:xfrm>
            <a:off x="3328479" y="3895925"/>
            <a:ext cx="346954" cy="3469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AA4181-9420-45BE-B0F4-28B54FD9BC47}"/>
              </a:ext>
            </a:extLst>
          </p:cNvPr>
          <p:cNvSpPr txBox="1"/>
          <p:nvPr/>
        </p:nvSpPr>
        <p:spPr>
          <a:xfrm>
            <a:off x="1554803" y="4375827"/>
            <a:ext cx="643647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</a:rPr>
              <a:t>6</a:t>
            </a:r>
            <a:endParaRPr lang="en-US" b="1">
              <a:solidFill>
                <a:srgbClr val="FF0000"/>
              </a:solidFill>
              <a:cs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7441D3-0C53-470A-B198-8D8E612D189E}"/>
              </a:ext>
            </a:extLst>
          </p:cNvPr>
          <p:cNvSpPr txBox="1"/>
          <p:nvPr/>
        </p:nvSpPr>
        <p:spPr>
          <a:xfrm>
            <a:off x="2624846" y="3394954"/>
            <a:ext cx="643647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</a:rPr>
              <a:t>6</a:t>
            </a:r>
            <a:endParaRPr lang="en-US" b="1">
              <a:solidFill>
                <a:srgbClr val="FF0000"/>
              </a:solidFill>
              <a:cs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1A67C9-123D-41BB-8859-119E3BDA2EAA}"/>
              </a:ext>
            </a:extLst>
          </p:cNvPr>
          <p:cNvSpPr txBox="1"/>
          <p:nvPr/>
        </p:nvSpPr>
        <p:spPr>
          <a:xfrm>
            <a:off x="2624846" y="4359614"/>
            <a:ext cx="643647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</a:rPr>
              <a:t>8</a:t>
            </a:r>
            <a:endParaRPr lang="en-US" b="1">
              <a:solidFill>
                <a:srgbClr val="FF0000"/>
              </a:solidFill>
              <a:cs typeface="Calibri"/>
            </a:endParaRPr>
          </a:p>
        </p:txBody>
      </p:sp>
      <p:sp>
        <p:nvSpPr>
          <p:cNvPr id="14" name="Multiplication Sign 13">
            <a:extLst>
              <a:ext uri="{FF2B5EF4-FFF2-40B4-BE49-F238E27FC236}">
                <a16:creationId xmlns:a16="http://schemas.microsoft.com/office/drawing/2014/main" id="{61799240-93A6-4FA0-BFB7-68E236A405AC}"/>
              </a:ext>
            </a:extLst>
          </p:cNvPr>
          <p:cNvSpPr/>
          <p:nvPr/>
        </p:nvSpPr>
        <p:spPr>
          <a:xfrm>
            <a:off x="2452990" y="4925439"/>
            <a:ext cx="395592" cy="590145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Multiplication Sign 14">
            <a:extLst>
              <a:ext uri="{FF2B5EF4-FFF2-40B4-BE49-F238E27FC236}">
                <a16:creationId xmlns:a16="http://schemas.microsoft.com/office/drawing/2014/main" id="{012C14B4-71EF-4C46-A269-BDA8F9F4F95E}"/>
              </a:ext>
            </a:extLst>
          </p:cNvPr>
          <p:cNvSpPr/>
          <p:nvPr/>
        </p:nvSpPr>
        <p:spPr>
          <a:xfrm>
            <a:off x="2752926" y="4925439"/>
            <a:ext cx="395592" cy="590145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318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BF56F-EC1A-47A7-8BED-9DA0CAEE9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Quiz 2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A1D1D6-00A0-4B94-BBAB-DB3D70A410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>
                <a:cs typeface="Calibri"/>
              </a:rPr>
              <a:t>Problem 1 (40 pts)</a:t>
            </a:r>
          </a:p>
          <a:p>
            <a:pPr lvl="1"/>
            <a:r>
              <a:rPr lang="en-US">
                <a:cs typeface="Calibri"/>
              </a:rPr>
              <a:t>Syntax error –10 </a:t>
            </a:r>
            <a:r>
              <a:rPr lang="en-US" err="1">
                <a:cs typeface="Calibri"/>
              </a:rPr>
              <a:t>pt</a:t>
            </a:r>
            <a:endParaRPr lang="en-US">
              <a:cs typeface="Calibri"/>
            </a:endParaRPr>
          </a:p>
          <a:p>
            <a:pPr lvl="1"/>
            <a:r>
              <a:rPr lang="en-US">
                <a:cs typeface="Calibri"/>
              </a:rPr>
              <a:t>-10 </a:t>
            </a:r>
            <a:r>
              <a:rPr lang="en-US" err="1">
                <a:cs typeface="Calibri"/>
              </a:rPr>
              <a:t>pt</a:t>
            </a:r>
            <a:r>
              <a:rPr lang="en-US">
                <a:cs typeface="Calibri"/>
              </a:rPr>
              <a:t> per error</a:t>
            </a:r>
          </a:p>
          <a:p>
            <a:pPr lvl="1"/>
            <a:r>
              <a:rPr lang="en-US">
                <a:cs typeface="Calibri"/>
              </a:rPr>
              <a:t>No useful line or didn't solve the problem –40 </a:t>
            </a:r>
            <a:r>
              <a:rPr lang="en-US" err="1">
                <a:cs typeface="Calibri"/>
              </a:rPr>
              <a:t>pt</a:t>
            </a:r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Problem 2 (20 pts)</a:t>
            </a:r>
          </a:p>
          <a:p>
            <a:pPr lvl="1"/>
            <a:r>
              <a:rPr lang="en-US">
                <a:cs typeface="Calibri"/>
              </a:rPr>
              <a:t>10 </a:t>
            </a:r>
            <a:r>
              <a:rPr lang="en-US" err="1">
                <a:cs typeface="Calibri"/>
              </a:rPr>
              <a:t>pt</a:t>
            </a:r>
            <a:r>
              <a:rPr lang="en-US">
                <a:cs typeface="Calibri"/>
              </a:rPr>
              <a:t> per each problem</a:t>
            </a:r>
          </a:p>
          <a:p>
            <a:pPr lvl="1"/>
            <a:r>
              <a:rPr lang="en-US">
                <a:cs typeface="Calibri"/>
              </a:rPr>
              <a:t>-5 </a:t>
            </a:r>
            <a:r>
              <a:rPr lang="en-US" err="1">
                <a:cs typeface="Calibri"/>
              </a:rPr>
              <a:t>pt</a:t>
            </a:r>
            <a:r>
              <a:rPr lang="en-US">
                <a:cs typeface="Calibri"/>
              </a:rPr>
              <a:t> per minor mistake (calculation,  </a:t>
            </a:r>
            <a:r>
              <a:rPr lang="en-US" err="1">
                <a:cs typeface="Calibri"/>
              </a:rPr>
              <a:t>etc</a:t>
            </a:r>
            <a:r>
              <a:rPr lang="en-US">
                <a:cs typeface="Calibri"/>
              </a:rPr>
              <a:t>)</a:t>
            </a:r>
          </a:p>
          <a:p>
            <a:pPr lvl="1"/>
            <a:r>
              <a:rPr lang="en-US">
                <a:solidFill>
                  <a:srgbClr val="FF0000"/>
                </a:solidFill>
                <a:cs typeface="Calibri"/>
              </a:rPr>
              <a:t>Common mistakes: computing conditional probability from full joint </a:t>
            </a:r>
          </a:p>
          <a:p>
            <a:r>
              <a:rPr lang="en-US">
                <a:cs typeface="Calibri"/>
              </a:rPr>
              <a:t>Problem 3 (40 pts)</a:t>
            </a:r>
          </a:p>
          <a:p>
            <a:pPr lvl="1"/>
            <a:r>
              <a:rPr lang="en-US">
                <a:cs typeface="Calibri"/>
              </a:rPr>
              <a:t>10 </a:t>
            </a:r>
            <a:r>
              <a:rPr lang="en-US" err="1">
                <a:cs typeface="Calibri"/>
              </a:rPr>
              <a:t>pt</a:t>
            </a:r>
            <a:r>
              <a:rPr lang="en-US">
                <a:cs typeface="Calibri"/>
              </a:rPr>
              <a:t> per each problem</a:t>
            </a:r>
          </a:p>
          <a:p>
            <a:pPr lvl="1"/>
            <a:r>
              <a:rPr lang="en-US">
                <a:cs typeface="Calibri"/>
              </a:rPr>
              <a:t>-5 </a:t>
            </a:r>
            <a:r>
              <a:rPr lang="en-US" err="1">
                <a:cs typeface="Calibri"/>
              </a:rPr>
              <a:t>pt</a:t>
            </a:r>
            <a:r>
              <a:rPr lang="en-US">
                <a:cs typeface="Calibri"/>
              </a:rPr>
              <a:t> if close to the answer (missing 1 or 2 steps or minor errors)</a:t>
            </a:r>
          </a:p>
          <a:p>
            <a:pPr lvl="1"/>
            <a:r>
              <a:rPr lang="en-US">
                <a:solidFill>
                  <a:srgbClr val="FF0000"/>
                </a:solidFill>
                <a:cs typeface="Calibri"/>
              </a:rPr>
              <a:t>Common mistakes: they are.... definition or rules, please review 3 rules (prod/sum/Bayes) and definitions (conditional probability, conditional independence </a:t>
            </a:r>
            <a:r>
              <a:rPr lang="en-US" err="1">
                <a:solidFill>
                  <a:srgbClr val="FF0000"/>
                </a:solidFill>
                <a:cs typeface="Calibri"/>
              </a:rPr>
              <a:t>etc</a:t>
            </a:r>
            <a:r>
              <a:rPr lang="en-US">
                <a:solidFill>
                  <a:srgbClr val="FF0000"/>
                </a:solidFill>
                <a:cs typeface="Calibri"/>
              </a:rPr>
              <a:t>)</a:t>
            </a:r>
          </a:p>
          <a:p>
            <a:pPr lvl="1"/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pPr lvl="1"/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773321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FC191-36FE-4445-8F71-6FF85F05C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Game Tree Search – Alpha Beta Pruning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9A808884-23F5-4F2F-B418-3D563E9969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0600" y="2343944"/>
            <a:ext cx="10210800" cy="33147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4276F5D-4988-4527-9378-5A5595AB899E}"/>
              </a:ext>
            </a:extLst>
          </p:cNvPr>
          <p:cNvSpPr txBox="1"/>
          <p:nvPr/>
        </p:nvSpPr>
        <p:spPr>
          <a:xfrm>
            <a:off x="4724397" y="1773677"/>
            <a:ext cx="2743200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</a:rPr>
              <a:t>V:</a:t>
            </a:r>
            <a:r>
              <a:rPr lang="en-US" b="1">
                <a:solidFill>
                  <a:srgbClr val="FF0000"/>
                </a:solidFill>
                <a:cs typeface="Calibri"/>
              </a:rPr>
              <a:t> -</a:t>
            </a:r>
          </a:p>
          <a:p>
            <a:pPr algn="ctr"/>
            <a:r>
              <a:rPr lang="en-US" b="1">
                <a:solidFill>
                  <a:srgbClr val="FF0000"/>
                </a:solidFill>
                <a:cs typeface="Calibri"/>
              </a:rPr>
              <a:t>(-INF, INF)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FFA07F-1909-4D13-BA2E-483E1CE900FE}"/>
              </a:ext>
            </a:extLst>
          </p:cNvPr>
          <p:cNvSpPr txBox="1"/>
          <p:nvPr/>
        </p:nvSpPr>
        <p:spPr>
          <a:xfrm>
            <a:off x="590144" y="2705909"/>
            <a:ext cx="2743200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</a:rPr>
              <a:t>V:</a:t>
            </a:r>
            <a:r>
              <a:rPr lang="en-US" b="1">
                <a:solidFill>
                  <a:srgbClr val="FF0000"/>
                </a:solidFill>
                <a:cs typeface="Calibri"/>
              </a:rPr>
              <a:t> 6</a:t>
            </a:r>
          </a:p>
          <a:p>
            <a:pPr algn="ctr"/>
            <a:r>
              <a:rPr lang="en-US" b="1">
                <a:solidFill>
                  <a:srgbClr val="FF0000"/>
                </a:solidFill>
                <a:cs typeface="Calibri"/>
              </a:rPr>
              <a:t>(-INF, 6)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6BC345-8EFD-4839-9301-3CD7BF6B045A}"/>
              </a:ext>
            </a:extLst>
          </p:cNvPr>
          <p:cNvSpPr txBox="1"/>
          <p:nvPr/>
        </p:nvSpPr>
        <p:spPr>
          <a:xfrm>
            <a:off x="2843718" y="3711098"/>
            <a:ext cx="2743200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  <a:cs typeface="Calibri"/>
              </a:rPr>
              <a:t>V: -</a:t>
            </a:r>
          </a:p>
          <a:p>
            <a:pPr algn="ctr"/>
            <a:r>
              <a:rPr lang="en-US" b="1">
                <a:solidFill>
                  <a:srgbClr val="FF0000"/>
                </a:solidFill>
                <a:cs typeface="Calibri"/>
              </a:rPr>
              <a:t>(-INF, 6)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70669CE-79EA-4000-8892-F40F10182E49}"/>
              </a:ext>
            </a:extLst>
          </p:cNvPr>
          <p:cNvSpPr/>
          <p:nvPr/>
        </p:nvSpPr>
        <p:spPr>
          <a:xfrm>
            <a:off x="4260713" y="2915055"/>
            <a:ext cx="346954" cy="3469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81A4A6E-2F22-45A3-91AC-7A73242EF8A3}"/>
              </a:ext>
            </a:extLst>
          </p:cNvPr>
          <p:cNvSpPr/>
          <p:nvPr/>
        </p:nvSpPr>
        <p:spPr>
          <a:xfrm>
            <a:off x="3328479" y="3895925"/>
            <a:ext cx="346954" cy="3469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AA4181-9420-45BE-B0F4-28B54FD9BC47}"/>
              </a:ext>
            </a:extLst>
          </p:cNvPr>
          <p:cNvSpPr txBox="1"/>
          <p:nvPr/>
        </p:nvSpPr>
        <p:spPr>
          <a:xfrm>
            <a:off x="1554803" y="4375827"/>
            <a:ext cx="643647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</a:rPr>
              <a:t>6</a:t>
            </a:r>
            <a:endParaRPr lang="en-US" b="1">
              <a:solidFill>
                <a:srgbClr val="FF0000"/>
              </a:solidFill>
              <a:cs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7441D3-0C53-470A-B198-8D8E612D189E}"/>
              </a:ext>
            </a:extLst>
          </p:cNvPr>
          <p:cNvSpPr txBox="1"/>
          <p:nvPr/>
        </p:nvSpPr>
        <p:spPr>
          <a:xfrm>
            <a:off x="2624846" y="3394954"/>
            <a:ext cx="643647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</a:rPr>
              <a:t>6</a:t>
            </a:r>
            <a:endParaRPr lang="en-US" b="1">
              <a:solidFill>
                <a:srgbClr val="FF0000"/>
              </a:solidFill>
              <a:cs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1A67C9-123D-41BB-8859-119E3BDA2EAA}"/>
              </a:ext>
            </a:extLst>
          </p:cNvPr>
          <p:cNvSpPr txBox="1"/>
          <p:nvPr/>
        </p:nvSpPr>
        <p:spPr>
          <a:xfrm>
            <a:off x="2624846" y="4359614"/>
            <a:ext cx="643647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</a:rPr>
              <a:t>8</a:t>
            </a:r>
            <a:endParaRPr lang="en-US" b="1">
              <a:solidFill>
                <a:srgbClr val="FF0000"/>
              </a:solidFill>
              <a:cs typeface="Calibri"/>
            </a:endParaRPr>
          </a:p>
        </p:txBody>
      </p:sp>
      <p:sp>
        <p:nvSpPr>
          <p:cNvPr id="14" name="Multiplication Sign 13">
            <a:extLst>
              <a:ext uri="{FF2B5EF4-FFF2-40B4-BE49-F238E27FC236}">
                <a16:creationId xmlns:a16="http://schemas.microsoft.com/office/drawing/2014/main" id="{61799240-93A6-4FA0-BFB7-68E236A405AC}"/>
              </a:ext>
            </a:extLst>
          </p:cNvPr>
          <p:cNvSpPr/>
          <p:nvPr/>
        </p:nvSpPr>
        <p:spPr>
          <a:xfrm>
            <a:off x="2452990" y="4925439"/>
            <a:ext cx="395592" cy="590145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Multiplication Sign 14">
            <a:extLst>
              <a:ext uri="{FF2B5EF4-FFF2-40B4-BE49-F238E27FC236}">
                <a16:creationId xmlns:a16="http://schemas.microsoft.com/office/drawing/2014/main" id="{012C14B4-71EF-4C46-A269-BDA8F9F4F95E}"/>
              </a:ext>
            </a:extLst>
          </p:cNvPr>
          <p:cNvSpPr/>
          <p:nvPr/>
        </p:nvSpPr>
        <p:spPr>
          <a:xfrm>
            <a:off x="2752926" y="4925439"/>
            <a:ext cx="395592" cy="590145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06814DC-9C3F-485C-8F5E-68565718A2D7}"/>
              </a:ext>
            </a:extLst>
          </p:cNvPr>
          <p:cNvSpPr/>
          <p:nvPr/>
        </p:nvSpPr>
        <p:spPr>
          <a:xfrm>
            <a:off x="3328479" y="4876797"/>
            <a:ext cx="346954" cy="3469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7184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FC191-36FE-4445-8F71-6FF85F05C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Game Tree Search – Alpha Beta Pruning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9A808884-23F5-4F2F-B418-3D563E9969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0600" y="2343944"/>
            <a:ext cx="10210800" cy="33147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4276F5D-4988-4527-9378-5A5595AB899E}"/>
              </a:ext>
            </a:extLst>
          </p:cNvPr>
          <p:cNvSpPr txBox="1"/>
          <p:nvPr/>
        </p:nvSpPr>
        <p:spPr>
          <a:xfrm>
            <a:off x="4724397" y="1773677"/>
            <a:ext cx="2743200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</a:rPr>
              <a:t>V:</a:t>
            </a:r>
            <a:r>
              <a:rPr lang="en-US" b="1">
                <a:solidFill>
                  <a:srgbClr val="FF0000"/>
                </a:solidFill>
                <a:cs typeface="Calibri"/>
              </a:rPr>
              <a:t> -</a:t>
            </a:r>
          </a:p>
          <a:p>
            <a:pPr algn="ctr"/>
            <a:r>
              <a:rPr lang="en-US" b="1">
                <a:solidFill>
                  <a:srgbClr val="FF0000"/>
                </a:solidFill>
                <a:cs typeface="Calibri"/>
              </a:rPr>
              <a:t>(-INF, INF)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FFA07F-1909-4D13-BA2E-483E1CE900FE}"/>
              </a:ext>
            </a:extLst>
          </p:cNvPr>
          <p:cNvSpPr txBox="1"/>
          <p:nvPr/>
        </p:nvSpPr>
        <p:spPr>
          <a:xfrm>
            <a:off x="590144" y="2705909"/>
            <a:ext cx="2743200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</a:rPr>
              <a:t>V:</a:t>
            </a:r>
            <a:r>
              <a:rPr lang="en-US" b="1">
                <a:solidFill>
                  <a:srgbClr val="FF0000"/>
                </a:solidFill>
                <a:cs typeface="Calibri"/>
              </a:rPr>
              <a:t> 6</a:t>
            </a:r>
          </a:p>
          <a:p>
            <a:pPr algn="ctr"/>
            <a:r>
              <a:rPr lang="en-US" b="1">
                <a:solidFill>
                  <a:srgbClr val="FF0000"/>
                </a:solidFill>
                <a:cs typeface="Calibri"/>
              </a:rPr>
              <a:t>(-INF, 6)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6BC345-8EFD-4839-9301-3CD7BF6B045A}"/>
              </a:ext>
            </a:extLst>
          </p:cNvPr>
          <p:cNvSpPr txBox="1"/>
          <p:nvPr/>
        </p:nvSpPr>
        <p:spPr>
          <a:xfrm>
            <a:off x="2843718" y="3711098"/>
            <a:ext cx="2743200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  <a:cs typeface="Calibri"/>
              </a:rPr>
              <a:t>V: 2</a:t>
            </a:r>
          </a:p>
          <a:p>
            <a:pPr algn="ctr"/>
            <a:r>
              <a:rPr lang="en-US" b="1">
                <a:solidFill>
                  <a:srgbClr val="FF0000"/>
                </a:solidFill>
                <a:cs typeface="Calibri"/>
              </a:rPr>
              <a:t>(2, 6)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70669CE-79EA-4000-8892-F40F10182E49}"/>
              </a:ext>
            </a:extLst>
          </p:cNvPr>
          <p:cNvSpPr/>
          <p:nvPr/>
        </p:nvSpPr>
        <p:spPr>
          <a:xfrm>
            <a:off x="4260713" y="2915055"/>
            <a:ext cx="346954" cy="3469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81A4A6E-2F22-45A3-91AC-7A73242EF8A3}"/>
              </a:ext>
            </a:extLst>
          </p:cNvPr>
          <p:cNvSpPr/>
          <p:nvPr/>
        </p:nvSpPr>
        <p:spPr>
          <a:xfrm>
            <a:off x="3328479" y="3895925"/>
            <a:ext cx="346954" cy="3469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AA4181-9420-45BE-B0F4-28B54FD9BC47}"/>
              </a:ext>
            </a:extLst>
          </p:cNvPr>
          <p:cNvSpPr txBox="1"/>
          <p:nvPr/>
        </p:nvSpPr>
        <p:spPr>
          <a:xfrm>
            <a:off x="1554803" y="4375827"/>
            <a:ext cx="643647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</a:rPr>
              <a:t>6</a:t>
            </a:r>
            <a:endParaRPr lang="en-US" b="1">
              <a:solidFill>
                <a:srgbClr val="FF0000"/>
              </a:solidFill>
              <a:cs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7441D3-0C53-470A-B198-8D8E612D189E}"/>
              </a:ext>
            </a:extLst>
          </p:cNvPr>
          <p:cNvSpPr txBox="1"/>
          <p:nvPr/>
        </p:nvSpPr>
        <p:spPr>
          <a:xfrm>
            <a:off x="2624846" y="3394954"/>
            <a:ext cx="643647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</a:rPr>
              <a:t>6</a:t>
            </a:r>
            <a:endParaRPr lang="en-US" b="1">
              <a:solidFill>
                <a:srgbClr val="FF0000"/>
              </a:solidFill>
              <a:cs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1A67C9-123D-41BB-8859-119E3BDA2EAA}"/>
              </a:ext>
            </a:extLst>
          </p:cNvPr>
          <p:cNvSpPr txBox="1"/>
          <p:nvPr/>
        </p:nvSpPr>
        <p:spPr>
          <a:xfrm>
            <a:off x="2624846" y="4359614"/>
            <a:ext cx="643647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</a:rPr>
              <a:t>8</a:t>
            </a:r>
            <a:endParaRPr lang="en-US" b="1">
              <a:solidFill>
                <a:srgbClr val="FF0000"/>
              </a:solidFill>
              <a:cs typeface="Calibri"/>
            </a:endParaRPr>
          </a:p>
        </p:txBody>
      </p:sp>
      <p:sp>
        <p:nvSpPr>
          <p:cNvPr id="14" name="Multiplication Sign 13">
            <a:extLst>
              <a:ext uri="{FF2B5EF4-FFF2-40B4-BE49-F238E27FC236}">
                <a16:creationId xmlns:a16="http://schemas.microsoft.com/office/drawing/2014/main" id="{61799240-93A6-4FA0-BFB7-68E236A405AC}"/>
              </a:ext>
            </a:extLst>
          </p:cNvPr>
          <p:cNvSpPr/>
          <p:nvPr/>
        </p:nvSpPr>
        <p:spPr>
          <a:xfrm>
            <a:off x="2452990" y="4925439"/>
            <a:ext cx="395592" cy="590145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Multiplication Sign 14">
            <a:extLst>
              <a:ext uri="{FF2B5EF4-FFF2-40B4-BE49-F238E27FC236}">
                <a16:creationId xmlns:a16="http://schemas.microsoft.com/office/drawing/2014/main" id="{012C14B4-71EF-4C46-A269-BDA8F9F4F95E}"/>
              </a:ext>
            </a:extLst>
          </p:cNvPr>
          <p:cNvSpPr/>
          <p:nvPr/>
        </p:nvSpPr>
        <p:spPr>
          <a:xfrm>
            <a:off x="2752926" y="4925439"/>
            <a:ext cx="395592" cy="590145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06814DC-9C3F-485C-8F5E-68565718A2D7}"/>
              </a:ext>
            </a:extLst>
          </p:cNvPr>
          <p:cNvSpPr/>
          <p:nvPr/>
        </p:nvSpPr>
        <p:spPr>
          <a:xfrm>
            <a:off x="3328479" y="4876797"/>
            <a:ext cx="346954" cy="3469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809E3AB-2B32-42D9-853B-5D4C1D3C2850}"/>
              </a:ext>
            </a:extLst>
          </p:cNvPr>
          <p:cNvSpPr txBox="1"/>
          <p:nvPr/>
        </p:nvSpPr>
        <p:spPr>
          <a:xfrm>
            <a:off x="3654356" y="4367719"/>
            <a:ext cx="643647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</a:rPr>
              <a:t>2</a:t>
            </a:r>
            <a:endParaRPr lang="en-US" b="1">
              <a:solidFill>
                <a:srgbClr val="FF0000"/>
              </a:solidFill>
              <a:cs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FC9C4E-77B0-4B49-B3E1-FA7D07AEA9A6}"/>
              </a:ext>
            </a:extLst>
          </p:cNvPr>
          <p:cNvSpPr txBox="1"/>
          <p:nvPr/>
        </p:nvSpPr>
        <p:spPr>
          <a:xfrm>
            <a:off x="3540867" y="5980890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cs typeface="Calibri"/>
              </a:rPr>
              <a:t>2 &gt;= 6 ?? NO PRUNING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9440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FC191-36FE-4445-8F71-6FF85F05C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Game Tree Search – Alpha Beta Pruning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9A808884-23F5-4F2F-B418-3D563E9969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0600" y="2343944"/>
            <a:ext cx="10210800" cy="33147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4276F5D-4988-4527-9378-5A5595AB899E}"/>
              </a:ext>
            </a:extLst>
          </p:cNvPr>
          <p:cNvSpPr txBox="1"/>
          <p:nvPr/>
        </p:nvSpPr>
        <p:spPr>
          <a:xfrm>
            <a:off x="4724397" y="1773677"/>
            <a:ext cx="2743200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</a:rPr>
              <a:t>V:</a:t>
            </a:r>
            <a:r>
              <a:rPr lang="en-US" b="1">
                <a:solidFill>
                  <a:srgbClr val="FF0000"/>
                </a:solidFill>
                <a:cs typeface="Calibri"/>
              </a:rPr>
              <a:t> -</a:t>
            </a:r>
          </a:p>
          <a:p>
            <a:pPr algn="ctr"/>
            <a:r>
              <a:rPr lang="en-US" b="1">
                <a:solidFill>
                  <a:srgbClr val="FF0000"/>
                </a:solidFill>
                <a:cs typeface="Calibri"/>
              </a:rPr>
              <a:t>(-INF, INF)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FFA07F-1909-4D13-BA2E-483E1CE900FE}"/>
              </a:ext>
            </a:extLst>
          </p:cNvPr>
          <p:cNvSpPr txBox="1"/>
          <p:nvPr/>
        </p:nvSpPr>
        <p:spPr>
          <a:xfrm>
            <a:off x="590144" y="2705909"/>
            <a:ext cx="2743200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</a:rPr>
              <a:t>V:</a:t>
            </a:r>
            <a:r>
              <a:rPr lang="en-US" b="1">
                <a:solidFill>
                  <a:srgbClr val="FF0000"/>
                </a:solidFill>
                <a:cs typeface="Calibri"/>
              </a:rPr>
              <a:t> 6</a:t>
            </a:r>
          </a:p>
          <a:p>
            <a:pPr algn="ctr"/>
            <a:r>
              <a:rPr lang="en-US" b="1">
                <a:solidFill>
                  <a:srgbClr val="FF0000"/>
                </a:solidFill>
                <a:cs typeface="Calibri"/>
              </a:rPr>
              <a:t>(-INF, 6)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6BC345-8EFD-4839-9301-3CD7BF6B045A}"/>
              </a:ext>
            </a:extLst>
          </p:cNvPr>
          <p:cNvSpPr txBox="1"/>
          <p:nvPr/>
        </p:nvSpPr>
        <p:spPr>
          <a:xfrm>
            <a:off x="2843718" y="3711098"/>
            <a:ext cx="2743200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  <a:cs typeface="Calibri"/>
              </a:rPr>
              <a:t>V: 9 (9 &gt; 2)</a:t>
            </a:r>
          </a:p>
          <a:p>
            <a:pPr algn="ctr"/>
            <a:r>
              <a:rPr lang="en-US" b="1">
                <a:solidFill>
                  <a:srgbClr val="FF0000"/>
                </a:solidFill>
                <a:cs typeface="Calibri"/>
              </a:rPr>
              <a:t>(9, 6)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70669CE-79EA-4000-8892-F40F10182E49}"/>
              </a:ext>
            </a:extLst>
          </p:cNvPr>
          <p:cNvSpPr/>
          <p:nvPr/>
        </p:nvSpPr>
        <p:spPr>
          <a:xfrm>
            <a:off x="4260713" y="2915055"/>
            <a:ext cx="346954" cy="3469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81A4A6E-2F22-45A3-91AC-7A73242EF8A3}"/>
              </a:ext>
            </a:extLst>
          </p:cNvPr>
          <p:cNvSpPr/>
          <p:nvPr/>
        </p:nvSpPr>
        <p:spPr>
          <a:xfrm>
            <a:off x="3328479" y="3895925"/>
            <a:ext cx="346954" cy="3469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AA4181-9420-45BE-B0F4-28B54FD9BC47}"/>
              </a:ext>
            </a:extLst>
          </p:cNvPr>
          <p:cNvSpPr txBox="1"/>
          <p:nvPr/>
        </p:nvSpPr>
        <p:spPr>
          <a:xfrm>
            <a:off x="1554803" y="4375827"/>
            <a:ext cx="643647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</a:rPr>
              <a:t>6</a:t>
            </a:r>
            <a:endParaRPr lang="en-US" b="1">
              <a:solidFill>
                <a:srgbClr val="FF0000"/>
              </a:solidFill>
              <a:cs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7441D3-0C53-470A-B198-8D8E612D189E}"/>
              </a:ext>
            </a:extLst>
          </p:cNvPr>
          <p:cNvSpPr txBox="1"/>
          <p:nvPr/>
        </p:nvSpPr>
        <p:spPr>
          <a:xfrm>
            <a:off x="2624846" y="3394954"/>
            <a:ext cx="643647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</a:rPr>
              <a:t>6</a:t>
            </a:r>
            <a:endParaRPr lang="en-US" b="1">
              <a:solidFill>
                <a:srgbClr val="FF0000"/>
              </a:solidFill>
              <a:cs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1A67C9-123D-41BB-8859-119E3BDA2EAA}"/>
              </a:ext>
            </a:extLst>
          </p:cNvPr>
          <p:cNvSpPr txBox="1"/>
          <p:nvPr/>
        </p:nvSpPr>
        <p:spPr>
          <a:xfrm>
            <a:off x="2624846" y="4359614"/>
            <a:ext cx="643647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</a:rPr>
              <a:t>8</a:t>
            </a:r>
            <a:endParaRPr lang="en-US" b="1">
              <a:solidFill>
                <a:srgbClr val="FF0000"/>
              </a:solidFill>
              <a:cs typeface="Calibri"/>
            </a:endParaRPr>
          </a:p>
        </p:txBody>
      </p:sp>
      <p:sp>
        <p:nvSpPr>
          <p:cNvPr id="14" name="Multiplication Sign 13">
            <a:extLst>
              <a:ext uri="{FF2B5EF4-FFF2-40B4-BE49-F238E27FC236}">
                <a16:creationId xmlns:a16="http://schemas.microsoft.com/office/drawing/2014/main" id="{61799240-93A6-4FA0-BFB7-68E236A405AC}"/>
              </a:ext>
            </a:extLst>
          </p:cNvPr>
          <p:cNvSpPr/>
          <p:nvPr/>
        </p:nvSpPr>
        <p:spPr>
          <a:xfrm>
            <a:off x="2452990" y="4925439"/>
            <a:ext cx="395592" cy="590145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Multiplication Sign 14">
            <a:extLst>
              <a:ext uri="{FF2B5EF4-FFF2-40B4-BE49-F238E27FC236}">
                <a16:creationId xmlns:a16="http://schemas.microsoft.com/office/drawing/2014/main" id="{012C14B4-71EF-4C46-A269-BDA8F9F4F95E}"/>
              </a:ext>
            </a:extLst>
          </p:cNvPr>
          <p:cNvSpPr/>
          <p:nvPr/>
        </p:nvSpPr>
        <p:spPr>
          <a:xfrm>
            <a:off x="2752926" y="4925439"/>
            <a:ext cx="395592" cy="590145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06814DC-9C3F-485C-8F5E-68565718A2D7}"/>
              </a:ext>
            </a:extLst>
          </p:cNvPr>
          <p:cNvSpPr/>
          <p:nvPr/>
        </p:nvSpPr>
        <p:spPr>
          <a:xfrm>
            <a:off x="3587883" y="4925435"/>
            <a:ext cx="346954" cy="3469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809E3AB-2B32-42D9-853B-5D4C1D3C2850}"/>
              </a:ext>
            </a:extLst>
          </p:cNvPr>
          <p:cNvSpPr txBox="1"/>
          <p:nvPr/>
        </p:nvSpPr>
        <p:spPr>
          <a:xfrm>
            <a:off x="3654356" y="4367719"/>
            <a:ext cx="643647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  <a:cs typeface="Calibri"/>
              </a:rPr>
              <a:t>9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FC9C4E-77B0-4B49-B3E1-FA7D07AEA9A6}"/>
              </a:ext>
            </a:extLst>
          </p:cNvPr>
          <p:cNvSpPr txBox="1"/>
          <p:nvPr/>
        </p:nvSpPr>
        <p:spPr>
          <a:xfrm>
            <a:off x="3216611" y="5462081"/>
            <a:ext cx="6293795" cy="1477328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cs typeface="Calibri"/>
              </a:rPr>
              <a:t>MAX PLAYER: Even if I do more search, the current partial path shows that MIN player will enforce the value 6 to me any way. If I didn't know the value 9, there might be a chance that I would have lower score under this subtree that MIN player can get a lower score than 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6650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FC191-36FE-4445-8F71-6FF85F05C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Game Tree Search – Alpha Beta Pruning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9A808884-23F5-4F2F-B418-3D563E9969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0600" y="2343944"/>
            <a:ext cx="10210800" cy="33147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4276F5D-4988-4527-9378-5A5595AB899E}"/>
              </a:ext>
            </a:extLst>
          </p:cNvPr>
          <p:cNvSpPr txBox="1"/>
          <p:nvPr/>
        </p:nvSpPr>
        <p:spPr>
          <a:xfrm>
            <a:off x="4724397" y="1773677"/>
            <a:ext cx="2743200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</a:rPr>
              <a:t>V:</a:t>
            </a:r>
            <a:r>
              <a:rPr lang="en-US" b="1">
                <a:solidFill>
                  <a:srgbClr val="FF0000"/>
                </a:solidFill>
                <a:cs typeface="Calibri"/>
              </a:rPr>
              <a:t> -</a:t>
            </a:r>
          </a:p>
          <a:p>
            <a:pPr algn="ctr"/>
            <a:r>
              <a:rPr lang="en-US" b="1">
                <a:solidFill>
                  <a:srgbClr val="FF0000"/>
                </a:solidFill>
                <a:cs typeface="Calibri"/>
              </a:rPr>
              <a:t>(-INF, INF)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FFA07F-1909-4D13-BA2E-483E1CE900FE}"/>
              </a:ext>
            </a:extLst>
          </p:cNvPr>
          <p:cNvSpPr txBox="1"/>
          <p:nvPr/>
        </p:nvSpPr>
        <p:spPr>
          <a:xfrm>
            <a:off x="590144" y="2705909"/>
            <a:ext cx="2743200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</a:rPr>
              <a:t>V:</a:t>
            </a:r>
            <a:r>
              <a:rPr lang="en-US" b="1">
                <a:solidFill>
                  <a:srgbClr val="FF0000"/>
                </a:solidFill>
                <a:cs typeface="Calibri"/>
              </a:rPr>
              <a:t> 6</a:t>
            </a:r>
          </a:p>
          <a:p>
            <a:pPr algn="ctr"/>
            <a:r>
              <a:rPr lang="en-US" b="1">
                <a:solidFill>
                  <a:srgbClr val="FF0000"/>
                </a:solidFill>
                <a:cs typeface="Calibri"/>
              </a:rPr>
              <a:t>(-INF, 6)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6BC345-8EFD-4839-9301-3CD7BF6B045A}"/>
              </a:ext>
            </a:extLst>
          </p:cNvPr>
          <p:cNvSpPr txBox="1"/>
          <p:nvPr/>
        </p:nvSpPr>
        <p:spPr>
          <a:xfrm>
            <a:off x="2843718" y="3711098"/>
            <a:ext cx="2743200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  <a:cs typeface="Calibri"/>
              </a:rPr>
              <a:t>V: 9 (9 &gt; 2)</a:t>
            </a:r>
          </a:p>
          <a:p>
            <a:pPr algn="ctr"/>
            <a:r>
              <a:rPr lang="en-US" b="1">
                <a:solidFill>
                  <a:srgbClr val="FF0000"/>
                </a:solidFill>
                <a:cs typeface="Calibri"/>
              </a:rPr>
              <a:t>(9, 6)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70669CE-79EA-4000-8892-F40F10182E49}"/>
              </a:ext>
            </a:extLst>
          </p:cNvPr>
          <p:cNvSpPr/>
          <p:nvPr/>
        </p:nvSpPr>
        <p:spPr>
          <a:xfrm>
            <a:off x="4260713" y="2915055"/>
            <a:ext cx="346954" cy="3469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81A4A6E-2F22-45A3-91AC-7A73242EF8A3}"/>
              </a:ext>
            </a:extLst>
          </p:cNvPr>
          <p:cNvSpPr/>
          <p:nvPr/>
        </p:nvSpPr>
        <p:spPr>
          <a:xfrm>
            <a:off x="3328479" y="3895925"/>
            <a:ext cx="346954" cy="3469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AA4181-9420-45BE-B0F4-28B54FD9BC47}"/>
              </a:ext>
            </a:extLst>
          </p:cNvPr>
          <p:cNvSpPr txBox="1"/>
          <p:nvPr/>
        </p:nvSpPr>
        <p:spPr>
          <a:xfrm>
            <a:off x="1554803" y="4375827"/>
            <a:ext cx="643647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</a:rPr>
              <a:t>6</a:t>
            </a:r>
            <a:endParaRPr lang="en-US" b="1">
              <a:solidFill>
                <a:srgbClr val="FF0000"/>
              </a:solidFill>
              <a:cs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7441D3-0C53-470A-B198-8D8E612D189E}"/>
              </a:ext>
            </a:extLst>
          </p:cNvPr>
          <p:cNvSpPr txBox="1"/>
          <p:nvPr/>
        </p:nvSpPr>
        <p:spPr>
          <a:xfrm>
            <a:off x="2624846" y="3394954"/>
            <a:ext cx="643647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</a:rPr>
              <a:t>6</a:t>
            </a:r>
            <a:endParaRPr lang="en-US" b="1">
              <a:solidFill>
                <a:srgbClr val="FF0000"/>
              </a:solidFill>
              <a:cs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1A67C9-123D-41BB-8859-119E3BDA2EAA}"/>
              </a:ext>
            </a:extLst>
          </p:cNvPr>
          <p:cNvSpPr txBox="1"/>
          <p:nvPr/>
        </p:nvSpPr>
        <p:spPr>
          <a:xfrm>
            <a:off x="2624846" y="4359614"/>
            <a:ext cx="643647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</a:rPr>
              <a:t>8</a:t>
            </a:r>
            <a:endParaRPr lang="en-US" b="1">
              <a:solidFill>
                <a:srgbClr val="FF0000"/>
              </a:solidFill>
              <a:cs typeface="Calibri"/>
            </a:endParaRPr>
          </a:p>
        </p:txBody>
      </p:sp>
      <p:sp>
        <p:nvSpPr>
          <p:cNvPr id="14" name="Multiplication Sign 13">
            <a:extLst>
              <a:ext uri="{FF2B5EF4-FFF2-40B4-BE49-F238E27FC236}">
                <a16:creationId xmlns:a16="http://schemas.microsoft.com/office/drawing/2014/main" id="{61799240-93A6-4FA0-BFB7-68E236A405AC}"/>
              </a:ext>
            </a:extLst>
          </p:cNvPr>
          <p:cNvSpPr/>
          <p:nvPr/>
        </p:nvSpPr>
        <p:spPr>
          <a:xfrm>
            <a:off x="2452990" y="4925439"/>
            <a:ext cx="395592" cy="590145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Multiplication Sign 14">
            <a:extLst>
              <a:ext uri="{FF2B5EF4-FFF2-40B4-BE49-F238E27FC236}">
                <a16:creationId xmlns:a16="http://schemas.microsoft.com/office/drawing/2014/main" id="{012C14B4-71EF-4C46-A269-BDA8F9F4F95E}"/>
              </a:ext>
            </a:extLst>
          </p:cNvPr>
          <p:cNvSpPr/>
          <p:nvPr/>
        </p:nvSpPr>
        <p:spPr>
          <a:xfrm>
            <a:off x="2752926" y="4925439"/>
            <a:ext cx="395592" cy="590145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809E3AB-2B32-42D9-853B-5D4C1D3C2850}"/>
              </a:ext>
            </a:extLst>
          </p:cNvPr>
          <p:cNvSpPr txBox="1"/>
          <p:nvPr/>
        </p:nvSpPr>
        <p:spPr>
          <a:xfrm>
            <a:off x="3654356" y="4367719"/>
            <a:ext cx="643647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  <a:cs typeface="Calibri"/>
              </a:rPr>
              <a:t>9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FC9C4E-77B0-4B49-B3E1-FA7D07AEA9A6}"/>
              </a:ext>
            </a:extLst>
          </p:cNvPr>
          <p:cNvSpPr txBox="1"/>
          <p:nvPr/>
        </p:nvSpPr>
        <p:spPr>
          <a:xfrm>
            <a:off x="3540867" y="5980890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cs typeface="Calibri"/>
              </a:rPr>
              <a:t>9&gt;= 6 YES PRUNE</a:t>
            </a:r>
            <a:endParaRPr lang="en-US" dirty="0"/>
          </a:p>
        </p:txBody>
      </p:sp>
      <p:sp>
        <p:nvSpPr>
          <p:cNvPr id="18" name="Multiplication Sign 17">
            <a:extLst>
              <a:ext uri="{FF2B5EF4-FFF2-40B4-BE49-F238E27FC236}">
                <a16:creationId xmlns:a16="http://schemas.microsoft.com/office/drawing/2014/main" id="{7A8A4486-B366-431F-8072-93DA46920E2D}"/>
              </a:ext>
            </a:extLst>
          </p:cNvPr>
          <p:cNvSpPr/>
          <p:nvPr/>
        </p:nvSpPr>
        <p:spPr>
          <a:xfrm>
            <a:off x="3822968" y="4925439"/>
            <a:ext cx="395592" cy="590145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Multiplication Sign 18">
            <a:extLst>
              <a:ext uri="{FF2B5EF4-FFF2-40B4-BE49-F238E27FC236}">
                <a16:creationId xmlns:a16="http://schemas.microsoft.com/office/drawing/2014/main" id="{D3F94D60-EFD4-4A47-A48E-EC2AA8ADAE79}"/>
              </a:ext>
            </a:extLst>
          </p:cNvPr>
          <p:cNvSpPr/>
          <p:nvPr/>
        </p:nvSpPr>
        <p:spPr>
          <a:xfrm>
            <a:off x="4098586" y="4925439"/>
            <a:ext cx="395592" cy="590145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7154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FC191-36FE-4445-8F71-6FF85F05C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Game Tree Search – Alpha Beta Pruning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9A808884-23F5-4F2F-B418-3D563E9969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0600" y="2343944"/>
            <a:ext cx="10210800" cy="33147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4276F5D-4988-4527-9378-5A5595AB899E}"/>
              </a:ext>
            </a:extLst>
          </p:cNvPr>
          <p:cNvSpPr txBox="1"/>
          <p:nvPr/>
        </p:nvSpPr>
        <p:spPr>
          <a:xfrm>
            <a:off x="4724397" y="1773677"/>
            <a:ext cx="2743200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</a:rPr>
              <a:t>V:</a:t>
            </a:r>
            <a:r>
              <a:rPr lang="en-US" b="1">
                <a:solidFill>
                  <a:srgbClr val="FF0000"/>
                </a:solidFill>
                <a:cs typeface="Calibri"/>
              </a:rPr>
              <a:t> -</a:t>
            </a:r>
          </a:p>
          <a:p>
            <a:pPr algn="ctr"/>
            <a:r>
              <a:rPr lang="en-US" b="1">
                <a:solidFill>
                  <a:srgbClr val="FF0000"/>
                </a:solidFill>
                <a:cs typeface="Calibri"/>
              </a:rPr>
              <a:t>(-INF, INF)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FFA07F-1909-4D13-BA2E-483E1CE900FE}"/>
              </a:ext>
            </a:extLst>
          </p:cNvPr>
          <p:cNvSpPr txBox="1"/>
          <p:nvPr/>
        </p:nvSpPr>
        <p:spPr>
          <a:xfrm>
            <a:off x="590144" y="2705909"/>
            <a:ext cx="2743200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</a:rPr>
              <a:t>V:</a:t>
            </a:r>
            <a:r>
              <a:rPr lang="en-US" b="1">
                <a:solidFill>
                  <a:srgbClr val="FF0000"/>
                </a:solidFill>
                <a:cs typeface="Calibri"/>
              </a:rPr>
              <a:t> 6</a:t>
            </a:r>
          </a:p>
          <a:p>
            <a:pPr algn="ctr"/>
            <a:r>
              <a:rPr lang="en-US" b="1">
                <a:solidFill>
                  <a:srgbClr val="FF0000"/>
                </a:solidFill>
                <a:cs typeface="Calibri"/>
              </a:rPr>
              <a:t>(-INF, 6)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70669CE-79EA-4000-8892-F40F10182E49}"/>
              </a:ext>
            </a:extLst>
          </p:cNvPr>
          <p:cNvSpPr/>
          <p:nvPr/>
        </p:nvSpPr>
        <p:spPr>
          <a:xfrm>
            <a:off x="4260713" y="2915055"/>
            <a:ext cx="346954" cy="3469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AA4181-9420-45BE-B0F4-28B54FD9BC47}"/>
              </a:ext>
            </a:extLst>
          </p:cNvPr>
          <p:cNvSpPr txBox="1"/>
          <p:nvPr/>
        </p:nvSpPr>
        <p:spPr>
          <a:xfrm>
            <a:off x="1554803" y="4375827"/>
            <a:ext cx="643647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</a:rPr>
              <a:t>6</a:t>
            </a:r>
            <a:endParaRPr lang="en-US" b="1">
              <a:solidFill>
                <a:srgbClr val="FF0000"/>
              </a:solidFill>
              <a:cs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7441D3-0C53-470A-B198-8D8E612D189E}"/>
              </a:ext>
            </a:extLst>
          </p:cNvPr>
          <p:cNvSpPr txBox="1"/>
          <p:nvPr/>
        </p:nvSpPr>
        <p:spPr>
          <a:xfrm>
            <a:off x="2624846" y="3394954"/>
            <a:ext cx="643647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</a:rPr>
              <a:t>6</a:t>
            </a:r>
            <a:endParaRPr lang="en-US" b="1">
              <a:solidFill>
                <a:srgbClr val="FF0000"/>
              </a:solidFill>
              <a:cs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1A67C9-123D-41BB-8859-119E3BDA2EAA}"/>
              </a:ext>
            </a:extLst>
          </p:cNvPr>
          <p:cNvSpPr txBox="1"/>
          <p:nvPr/>
        </p:nvSpPr>
        <p:spPr>
          <a:xfrm>
            <a:off x="2624846" y="4359614"/>
            <a:ext cx="643647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</a:rPr>
              <a:t>8</a:t>
            </a:r>
            <a:endParaRPr lang="en-US" b="1">
              <a:solidFill>
                <a:srgbClr val="FF0000"/>
              </a:solidFill>
              <a:cs typeface="Calibri"/>
            </a:endParaRPr>
          </a:p>
        </p:txBody>
      </p:sp>
      <p:sp>
        <p:nvSpPr>
          <p:cNvPr id="14" name="Multiplication Sign 13">
            <a:extLst>
              <a:ext uri="{FF2B5EF4-FFF2-40B4-BE49-F238E27FC236}">
                <a16:creationId xmlns:a16="http://schemas.microsoft.com/office/drawing/2014/main" id="{61799240-93A6-4FA0-BFB7-68E236A405AC}"/>
              </a:ext>
            </a:extLst>
          </p:cNvPr>
          <p:cNvSpPr/>
          <p:nvPr/>
        </p:nvSpPr>
        <p:spPr>
          <a:xfrm>
            <a:off x="2452990" y="4925439"/>
            <a:ext cx="395592" cy="590145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Multiplication Sign 14">
            <a:extLst>
              <a:ext uri="{FF2B5EF4-FFF2-40B4-BE49-F238E27FC236}">
                <a16:creationId xmlns:a16="http://schemas.microsoft.com/office/drawing/2014/main" id="{012C14B4-71EF-4C46-A269-BDA8F9F4F95E}"/>
              </a:ext>
            </a:extLst>
          </p:cNvPr>
          <p:cNvSpPr/>
          <p:nvPr/>
        </p:nvSpPr>
        <p:spPr>
          <a:xfrm>
            <a:off x="2752926" y="4925439"/>
            <a:ext cx="395592" cy="590145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809E3AB-2B32-42D9-853B-5D4C1D3C2850}"/>
              </a:ext>
            </a:extLst>
          </p:cNvPr>
          <p:cNvSpPr txBox="1"/>
          <p:nvPr/>
        </p:nvSpPr>
        <p:spPr>
          <a:xfrm>
            <a:off x="3654356" y="4367719"/>
            <a:ext cx="643647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  <a:cs typeface="Calibri"/>
              </a:rPr>
              <a:t>9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FC9C4E-77B0-4B49-B3E1-FA7D07AEA9A6}"/>
              </a:ext>
            </a:extLst>
          </p:cNvPr>
          <p:cNvSpPr txBox="1"/>
          <p:nvPr/>
        </p:nvSpPr>
        <p:spPr>
          <a:xfrm>
            <a:off x="1773675" y="2381655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cs typeface="Calibri"/>
              </a:rPr>
              <a:t>6 is less than 9 maintain 6</a:t>
            </a:r>
            <a:endParaRPr lang="en-US"/>
          </a:p>
        </p:txBody>
      </p:sp>
      <p:sp>
        <p:nvSpPr>
          <p:cNvPr id="18" name="Multiplication Sign 17">
            <a:extLst>
              <a:ext uri="{FF2B5EF4-FFF2-40B4-BE49-F238E27FC236}">
                <a16:creationId xmlns:a16="http://schemas.microsoft.com/office/drawing/2014/main" id="{7A8A4486-B366-431F-8072-93DA46920E2D}"/>
              </a:ext>
            </a:extLst>
          </p:cNvPr>
          <p:cNvSpPr/>
          <p:nvPr/>
        </p:nvSpPr>
        <p:spPr>
          <a:xfrm>
            <a:off x="3822968" y="4925439"/>
            <a:ext cx="395592" cy="590145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Multiplication Sign 18">
            <a:extLst>
              <a:ext uri="{FF2B5EF4-FFF2-40B4-BE49-F238E27FC236}">
                <a16:creationId xmlns:a16="http://schemas.microsoft.com/office/drawing/2014/main" id="{D3F94D60-EFD4-4A47-A48E-EC2AA8ADAE79}"/>
              </a:ext>
            </a:extLst>
          </p:cNvPr>
          <p:cNvSpPr/>
          <p:nvPr/>
        </p:nvSpPr>
        <p:spPr>
          <a:xfrm>
            <a:off x="4098586" y="4925439"/>
            <a:ext cx="395592" cy="590145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4885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FC191-36FE-4445-8F71-6FF85F05C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Game Tree Search – Alpha Beta Pruning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9A808884-23F5-4F2F-B418-3D563E9969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0600" y="2343944"/>
            <a:ext cx="10210800" cy="33147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4276F5D-4988-4527-9378-5A5595AB899E}"/>
              </a:ext>
            </a:extLst>
          </p:cNvPr>
          <p:cNvSpPr txBox="1"/>
          <p:nvPr/>
        </p:nvSpPr>
        <p:spPr>
          <a:xfrm>
            <a:off x="4724397" y="1773677"/>
            <a:ext cx="2743200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</a:rPr>
              <a:t>V:</a:t>
            </a:r>
            <a:r>
              <a:rPr lang="en-US" b="1">
                <a:solidFill>
                  <a:srgbClr val="FF0000"/>
                </a:solidFill>
                <a:cs typeface="Calibri"/>
              </a:rPr>
              <a:t> 6</a:t>
            </a:r>
          </a:p>
          <a:p>
            <a:pPr algn="ctr"/>
            <a:r>
              <a:rPr lang="en-US" b="1">
                <a:solidFill>
                  <a:srgbClr val="FF0000"/>
                </a:solidFill>
                <a:cs typeface="Calibri"/>
              </a:rPr>
              <a:t>(6, INF)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FFA07F-1909-4D13-BA2E-483E1CE900FE}"/>
              </a:ext>
            </a:extLst>
          </p:cNvPr>
          <p:cNvSpPr txBox="1"/>
          <p:nvPr/>
        </p:nvSpPr>
        <p:spPr>
          <a:xfrm>
            <a:off x="590144" y="2705909"/>
            <a:ext cx="2743200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</a:rPr>
              <a:t>V:</a:t>
            </a:r>
            <a:r>
              <a:rPr lang="en-US" b="1">
                <a:solidFill>
                  <a:srgbClr val="FF0000"/>
                </a:solidFill>
                <a:cs typeface="Calibri"/>
              </a:rPr>
              <a:t> 6</a:t>
            </a:r>
          </a:p>
          <a:p>
            <a:pPr algn="ctr"/>
            <a:r>
              <a:rPr lang="en-US" b="1">
                <a:solidFill>
                  <a:srgbClr val="FF0000"/>
                </a:solidFill>
                <a:cs typeface="Calibri"/>
              </a:rPr>
              <a:t>(-INF, 6)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70669CE-79EA-4000-8892-F40F10182E49}"/>
              </a:ext>
            </a:extLst>
          </p:cNvPr>
          <p:cNvSpPr/>
          <p:nvPr/>
        </p:nvSpPr>
        <p:spPr>
          <a:xfrm>
            <a:off x="4260713" y="2915055"/>
            <a:ext cx="346954" cy="3469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AA4181-9420-45BE-B0F4-28B54FD9BC47}"/>
              </a:ext>
            </a:extLst>
          </p:cNvPr>
          <p:cNvSpPr txBox="1"/>
          <p:nvPr/>
        </p:nvSpPr>
        <p:spPr>
          <a:xfrm>
            <a:off x="1554803" y="4375827"/>
            <a:ext cx="643647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</a:rPr>
              <a:t>6</a:t>
            </a:r>
            <a:endParaRPr lang="en-US" b="1">
              <a:solidFill>
                <a:srgbClr val="FF0000"/>
              </a:solidFill>
              <a:cs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7441D3-0C53-470A-B198-8D8E612D189E}"/>
              </a:ext>
            </a:extLst>
          </p:cNvPr>
          <p:cNvSpPr txBox="1"/>
          <p:nvPr/>
        </p:nvSpPr>
        <p:spPr>
          <a:xfrm>
            <a:off x="2624846" y="3394954"/>
            <a:ext cx="643647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</a:rPr>
              <a:t>6</a:t>
            </a:r>
            <a:endParaRPr lang="en-US" b="1">
              <a:solidFill>
                <a:srgbClr val="FF0000"/>
              </a:solidFill>
              <a:cs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1A67C9-123D-41BB-8859-119E3BDA2EAA}"/>
              </a:ext>
            </a:extLst>
          </p:cNvPr>
          <p:cNvSpPr txBox="1"/>
          <p:nvPr/>
        </p:nvSpPr>
        <p:spPr>
          <a:xfrm>
            <a:off x="2624846" y="4359614"/>
            <a:ext cx="643647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</a:rPr>
              <a:t>8</a:t>
            </a:r>
            <a:endParaRPr lang="en-US" b="1">
              <a:solidFill>
                <a:srgbClr val="FF0000"/>
              </a:solidFill>
              <a:cs typeface="Calibri"/>
            </a:endParaRPr>
          </a:p>
        </p:txBody>
      </p:sp>
      <p:sp>
        <p:nvSpPr>
          <p:cNvPr id="14" name="Multiplication Sign 13">
            <a:extLst>
              <a:ext uri="{FF2B5EF4-FFF2-40B4-BE49-F238E27FC236}">
                <a16:creationId xmlns:a16="http://schemas.microsoft.com/office/drawing/2014/main" id="{61799240-93A6-4FA0-BFB7-68E236A405AC}"/>
              </a:ext>
            </a:extLst>
          </p:cNvPr>
          <p:cNvSpPr/>
          <p:nvPr/>
        </p:nvSpPr>
        <p:spPr>
          <a:xfrm>
            <a:off x="2452990" y="4925439"/>
            <a:ext cx="395592" cy="590145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Multiplication Sign 14">
            <a:extLst>
              <a:ext uri="{FF2B5EF4-FFF2-40B4-BE49-F238E27FC236}">
                <a16:creationId xmlns:a16="http://schemas.microsoft.com/office/drawing/2014/main" id="{012C14B4-71EF-4C46-A269-BDA8F9F4F95E}"/>
              </a:ext>
            </a:extLst>
          </p:cNvPr>
          <p:cNvSpPr/>
          <p:nvPr/>
        </p:nvSpPr>
        <p:spPr>
          <a:xfrm>
            <a:off x="2752926" y="4925439"/>
            <a:ext cx="395592" cy="590145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809E3AB-2B32-42D9-853B-5D4C1D3C2850}"/>
              </a:ext>
            </a:extLst>
          </p:cNvPr>
          <p:cNvSpPr txBox="1"/>
          <p:nvPr/>
        </p:nvSpPr>
        <p:spPr>
          <a:xfrm>
            <a:off x="3654356" y="4367719"/>
            <a:ext cx="643647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  <a:cs typeface="Calibri"/>
              </a:rPr>
              <a:t>9</a:t>
            </a:r>
          </a:p>
        </p:txBody>
      </p:sp>
      <p:sp>
        <p:nvSpPr>
          <p:cNvPr id="18" name="Multiplication Sign 17">
            <a:extLst>
              <a:ext uri="{FF2B5EF4-FFF2-40B4-BE49-F238E27FC236}">
                <a16:creationId xmlns:a16="http://schemas.microsoft.com/office/drawing/2014/main" id="{7A8A4486-B366-431F-8072-93DA46920E2D}"/>
              </a:ext>
            </a:extLst>
          </p:cNvPr>
          <p:cNvSpPr/>
          <p:nvPr/>
        </p:nvSpPr>
        <p:spPr>
          <a:xfrm>
            <a:off x="3822968" y="4925439"/>
            <a:ext cx="395592" cy="590145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Multiplication Sign 18">
            <a:extLst>
              <a:ext uri="{FF2B5EF4-FFF2-40B4-BE49-F238E27FC236}">
                <a16:creationId xmlns:a16="http://schemas.microsoft.com/office/drawing/2014/main" id="{D3F94D60-EFD4-4A47-A48E-EC2AA8ADAE79}"/>
              </a:ext>
            </a:extLst>
          </p:cNvPr>
          <p:cNvSpPr/>
          <p:nvPr/>
        </p:nvSpPr>
        <p:spPr>
          <a:xfrm>
            <a:off x="4098586" y="4925439"/>
            <a:ext cx="395592" cy="590145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667579-E636-429E-9D0E-946FABE06574}"/>
              </a:ext>
            </a:extLst>
          </p:cNvPr>
          <p:cNvSpPr txBox="1"/>
          <p:nvPr/>
        </p:nvSpPr>
        <p:spPr>
          <a:xfrm>
            <a:off x="5762018" y="2414081"/>
            <a:ext cx="643647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</a:rPr>
              <a:t>6</a:t>
            </a:r>
            <a:endParaRPr lang="en-US" b="1">
              <a:solidFill>
                <a:srgbClr val="FF0000"/>
              </a:solidFill>
              <a:cs typeface="Calibri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C480002-9691-4A1B-AB3D-A9AD07654C5F}"/>
              </a:ext>
            </a:extLst>
          </p:cNvPr>
          <p:cNvSpPr txBox="1"/>
          <p:nvPr/>
        </p:nvSpPr>
        <p:spPr>
          <a:xfrm>
            <a:off x="6402420" y="1919591"/>
            <a:ext cx="2743200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cs typeface="Calibri"/>
              </a:rPr>
              <a:t>6 is the first value backup from the left most branch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3656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FC191-36FE-4445-8F71-6FF85F05C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Game Tree Search – Alpha Beta Pruning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9A808884-23F5-4F2F-B418-3D563E9969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0600" y="2343944"/>
            <a:ext cx="10210800" cy="33147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4276F5D-4988-4527-9378-5A5595AB899E}"/>
              </a:ext>
            </a:extLst>
          </p:cNvPr>
          <p:cNvSpPr txBox="1"/>
          <p:nvPr/>
        </p:nvSpPr>
        <p:spPr>
          <a:xfrm>
            <a:off x="4724397" y="1773677"/>
            <a:ext cx="2743200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</a:rPr>
              <a:t>V:</a:t>
            </a:r>
            <a:r>
              <a:rPr lang="en-US" b="1">
                <a:solidFill>
                  <a:srgbClr val="FF0000"/>
                </a:solidFill>
                <a:cs typeface="Calibri"/>
              </a:rPr>
              <a:t> 6</a:t>
            </a:r>
          </a:p>
          <a:p>
            <a:pPr algn="ctr"/>
            <a:r>
              <a:rPr lang="en-US" b="1">
                <a:solidFill>
                  <a:srgbClr val="FF0000"/>
                </a:solidFill>
                <a:cs typeface="Calibri"/>
              </a:rPr>
              <a:t>(6, INF)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70669CE-79EA-4000-8892-F40F10182E49}"/>
              </a:ext>
            </a:extLst>
          </p:cNvPr>
          <p:cNvSpPr/>
          <p:nvPr/>
        </p:nvSpPr>
        <p:spPr>
          <a:xfrm>
            <a:off x="5914415" y="2931268"/>
            <a:ext cx="346954" cy="3469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AA4181-9420-45BE-B0F4-28B54FD9BC47}"/>
              </a:ext>
            </a:extLst>
          </p:cNvPr>
          <p:cNvSpPr txBox="1"/>
          <p:nvPr/>
        </p:nvSpPr>
        <p:spPr>
          <a:xfrm>
            <a:off x="1554803" y="4375827"/>
            <a:ext cx="643647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</a:rPr>
              <a:t>6</a:t>
            </a:r>
            <a:endParaRPr lang="en-US" b="1">
              <a:solidFill>
                <a:srgbClr val="FF0000"/>
              </a:solidFill>
              <a:cs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7441D3-0C53-470A-B198-8D8E612D189E}"/>
              </a:ext>
            </a:extLst>
          </p:cNvPr>
          <p:cNvSpPr txBox="1"/>
          <p:nvPr/>
        </p:nvSpPr>
        <p:spPr>
          <a:xfrm>
            <a:off x="2624846" y="3394954"/>
            <a:ext cx="643647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</a:rPr>
              <a:t>6</a:t>
            </a:r>
            <a:endParaRPr lang="en-US" b="1">
              <a:solidFill>
                <a:srgbClr val="FF0000"/>
              </a:solidFill>
              <a:cs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1A67C9-123D-41BB-8859-119E3BDA2EAA}"/>
              </a:ext>
            </a:extLst>
          </p:cNvPr>
          <p:cNvSpPr txBox="1"/>
          <p:nvPr/>
        </p:nvSpPr>
        <p:spPr>
          <a:xfrm>
            <a:off x="2624846" y="4359614"/>
            <a:ext cx="643647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</a:rPr>
              <a:t>8</a:t>
            </a:r>
            <a:endParaRPr lang="en-US" b="1">
              <a:solidFill>
                <a:srgbClr val="FF0000"/>
              </a:solidFill>
              <a:cs typeface="Calibri"/>
            </a:endParaRPr>
          </a:p>
        </p:txBody>
      </p:sp>
      <p:sp>
        <p:nvSpPr>
          <p:cNvPr id="14" name="Multiplication Sign 13">
            <a:extLst>
              <a:ext uri="{FF2B5EF4-FFF2-40B4-BE49-F238E27FC236}">
                <a16:creationId xmlns:a16="http://schemas.microsoft.com/office/drawing/2014/main" id="{61799240-93A6-4FA0-BFB7-68E236A405AC}"/>
              </a:ext>
            </a:extLst>
          </p:cNvPr>
          <p:cNvSpPr/>
          <p:nvPr/>
        </p:nvSpPr>
        <p:spPr>
          <a:xfrm>
            <a:off x="2452990" y="4925439"/>
            <a:ext cx="395592" cy="590145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Multiplication Sign 14">
            <a:extLst>
              <a:ext uri="{FF2B5EF4-FFF2-40B4-BE49-F238E27FC236}">
                <a16:creationId xmlns:a16="http://schemas.microsoft.com/office/drawing/2014/main" id="{012C14B4-71EF-4C46-A269-BDA8F9F4F95E}"/>
              </a:ext>
            </a:extLst>
          </p:cNvPr>
          <p:cNvSpPr/>
          <p:nvPr/>
        </p:nvSpPr>
        <p:spPr>
          <a:xfrm>
            <a:off x="2752926" y="4925439"/>
            <a:ext cx="395592" cy="590145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809E3AB-2B32-42D9-853B-5D4C1D3C2850}"/>
              </a:ext>
            </a:extLst>
          </p:cNvPr>
          <p:cNvSpPr txBox="1"/>
          <p:nvPr/>
        </p:nvSpPr>
        <p:spPr>
          <a:xfrm>
            <a:off x="3654356" y="4367719"/>
            <a:ext cx="643647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  <a:cs typeface="Calibri"/>
              </a:rPr>
              <a:t>9</a:t>
            </a:r>
          </a:p>
        </p:txBody>
      </p:sp>
      <p:sp>
        <p:nvSpPr>
          <p:cNvPr id="18" name="Multiplication Sign 17">
            <a:extLst>
              <a:ext uri="{FF2B5EF4-FFF2-40B4-BE49-F238E27FC236}">
                <a16:creationId xmlns:a16="http://schemas.microsoft.com/office/drawing/2014/main" id="{7A8A4486-B366-431F-8072-93DA46920E2D}"/>
              </a:ext>
            </a:extLst>
          </p:cNvPr>
          <p:cNvSpPr/>
          <p:nvPr/>
        </p:nvSpPr>
        <p:spPr>
          <a:xfrm>
            <a:off x="3822968" y="4925439"/>
            <a:ext cx="395592" cy="590145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Multiplication Sign 18">
            <a:extLst>
              <a:ext uri="{FF2B5EF4-FFF2-40B4-BE49-F238E27FC236}">
                <a16:creationId xmlns:a16="http://schemas.microsoft.com/office/drawing/2014/main" id="{D3F94D60-EFD4-4A47-A48E-EC2AA8ADAE79}"/>
              </a:ext>
            </a:extLst>
          </p:cNvPr>
          <p:cNvSpPr/>
          <p:nvPr/>
        </p:nvSpPr>
        <p:spPr>
          <a:xfrm>
            <a:off x="4098586" y="4925439"/>
            <a:ext cx="395592" cy="590145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667579-E636-429E-9D0E-946FABE06574}"/>
              </a:ext>
            </a:extLst>
          </p:cNvPr>
          <p:cNvSpPr txBox="1"/>
          <p:nvPr/>
        </p:nvSpPr>
        <p:spPr>
          <a:xfrm>
            <a:off x="5762018" y="2414081"/>
            <a:ext cx="643647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</a:rPr>
              <a:t>6</a:t>
            </a:r>
            <a:endParaRPr lang="en-US" b="1">
              <a:solidFill>
                <a:srgbClr val="FF0000"/>
              </a:solidFill>
              <a:cs typeface="Calibri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C480002-9691-4A1B-AB3D-A9AD07654C5F}"/>
              </a:ext>
            </a:extLst>
          </p:cNvPr>
          <p:cNvSpPr txBox="1"/>
          <p:nvPr/>
        </p:nvSpPr>
        <p:spPr>
          <a:xfrm>
            <a:off x="6402420" y="1919591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0F6BF2-EAF0-4B46-BD60-0374FD436842}"/>
              </a:ext>
            </a:extLst>
          </p:cNvPr>
          <p:cNvSpPr txBox="1"/>
          <p:nvPr/>
        </p:nvSpPr>
        <p:spPr>
          <a:xfrm>
            <a:off x="3952669" y="3271737"/>
            <a:ext cx="2743200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</a:rPr>
              <a:t>V:</a:t>
            </a:r>
            <a:r>
              <a:rPr lang="en-US" b="1">
                <a:solidFill>
                  <a:srgbClr val="FF0000"/>
                </a:solidFill>
                <a:cs typeface="Calibri"/>
              </a:rPr>
              <a:t> -</a:t>
            </a:r>
          </a:p>
          <a:p>
            <a:pPr algn="ctr"/>
            <a:r>
              <a:rPr lang="en-US" b="1">
                <a:solidFill>
                  <a:srgbClr val="FF0000"/>
                </a:solidFill>
                <a:cs typeface="Calibri"/>
              </a:rPr>
              <a:t>(6, INF)</a:t>
            </a:r>
          </a:p>
        </p:txBody>
      </p:sp>
    </p:spTree>
    <p:extLst>
      <p:ext uri="{BB962C8B-B14F-4D97-AF65-F5344CB8AC3E}">
        <p14:creationId xmlns:p14="http://schemas.microsoft.com/office/powerpoint/2010/main" val="1280148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FC191-36FE-4445-8F71-6FF85F05C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Game Tree Search – Alpha Beta Pruning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9A808884-23F5-4F2F-B418-3D563E9969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0600" y="2343944"/>
            <a:ext cx="10210800" cy="33147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4276F5D-4988-4527-9378-5A5595AB899E}"/>
              </a:ext>
            </a:extLst>
          </p:cNvPr>
          <p:cNvSpPr txBox="1"/>
          <p:nvPr/>
        </p:nvSpPr>
        <p:spPr>
          <a:xfrm>
            <a:off x="4724397" y="1773677"/>
            <a:ext cx="2743200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</a:rPr>
              <a:t>V:</a:t>
            </a:r>
            <a:r>
              <a:rPr lang="en-US" b="1">
                <a:solidFill>
                  <a:srgbClr val="FF0000"/>
                </a:solidFill>
                <a:cs typeface="Calibri"/>
              </a:rPr>
              <a:t> 6</a:t>
            </a:r>
          </a:p>
          <a:p>
            <a:pPr algn="ctr"/>
            <a:r>
              <a:rPr lang="en-US" b="1">
                <a:solidFill>
                  <a:srgbClr val="FF0000"/>
                </a:solidFill>
                <a:cs typeface="Calibri"/>
              </a:rPr>
              <a:t>(6, INF)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70669CE-79EA-4000-8892-F40F10182E49}"/>
              </a:ext>
            </a:extLst>
          </p:cNvPr>
          <p:cNvSpPr/>
          <p:nvPr/>
        </p:nvSpPr>
        <p:spPr>
          <a:xfrm>
            <a:off x="5914415" y="2931268"/>
            <a:ext cx="346954" cy="3469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AA4181-9420-45BE-B0F4-28B54FD9BC47}"/>
              </a:ext>
            </a:extLst>
          </p:cNvPr>
          <p:cNvSpPr txBox="1"/>
          <p:nvPr/>
        </p:nvSpPr>
        <p:spPr>
          <a:xfrm>
            <a:off x="1554803" y="4375827"/>
            <a:ext cx="643647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</a:rPr>
              <a:t>6</a:t>
            </a:r>
            <a:endParaRPr lang="en-US" b="1">
              <a:solidFill>
                <a:srgbClr val="FF0000"/>
              </a:solidFill>
              <a:cs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7441D3-0C53-470A-B198-8D8E612D189E}"/>
              </a:ext>
            </a:extLst>
          </p:cNvPr>
          <p:cNvSpPr txBox="1"/>
          <p:nvPr/>
        </p:nvSpPr>
        <p:spPr>
          <a:xfrm>
            <a:off x="2624846" y="3394954"/>
            <a:ext cx="643647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</a:rPr>
              <a:t>6</a:t>
            </a:r>
            <a:endParaRPr lang="en-US" b="1">
              <a:solidFill>
                <a:srgbClr val="FF0000"/>
              </a:solidFill>
              <a:cs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1A67C9-123D-41BB-8859-119E3BDA2EAA}"/>
              </a:ext>
            </a:extLst>
          </p:cNvPr>
          <p:cNvSpPr txBox="1"/>
          <p:nvPr/>
        </p:nvSpPr>
        <p:spPr>
          <a:xfrm>
            <a:off x="2624846" y="4359614"/>
            <a:ext cx="643647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</a:rPr>
              <a:t>8</a:t>
            </a:r>
            <a:endParaRPr lang="en-US" b="1">
              <a:solidFill>
                <a:srgbClr val="FF0000"/>
              </a:solidFill>
              <a:cs typeface="Calibri"/>
            </a:endParaRPr>
          </a:p>
        </p:txBody>
      </p:sp>
      <p:sp>
        <p:nvSpPr>
          <p:cNvPr id="14" name="Multiplication Sign 13">
            <a:extLst>
              <a:ext uri="{FF2B5EF4-FFF2-40B4-BE49-F238E27FC236}">
                <a16:creationId xmlns:a16="http://schemas.microsoft.com/office/drawing/2014/main" id="{61799240-93A6-4FA0-BFB7-68E236A405AC}"/>
              </a:ext>
            </a:extLst>
          </p:cNvPr>
          <p:cNvSpPr/>
          <p:nvPr/>
        </p:nvSpPr>
        <p:spPr>
          <a:xfrm>
            <a:off x="2452990" y="4925439"/>
            <a:ext cx="395592" cy="590145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Multiplication Sign 14">
            <a:extLst>
              <a:ext uri="{FF2B5EF4-FFF2-40B4-BE49-F238E27FC236}">
                <a16:creationId xmlns:a16="http://schemas.microsoft.com/office/drawing/2014/main" id="{012C14B4-71EF-4C46-A269-BDA8F9F4F95E}"/>
              </a:ext>
            </a:extLst>
          </p:cNvPr>
          <p:cNvSpPr/>
          <p:nvPr/>
        </p:nvSpPr>
        <p:spPr>
          <a:xfrm>
            <a:off x="2752926" y="4925439"/>
            <a:ext cx="395592" cy="590145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809E3AB-2B32-42D9-853B-5D4C1D3C2850}"/>
              </a:ext>
            </a:extLst>
          </p:cNvPr>
          <p:cNvSpPr txBox="1"/>
          <p:nvPr/>
        </p:nvSpPr>
        <p:spPr>
          <a:xfrm>
            <a:off x="3654356" y="4367719"/>
            <a:ext cx="643647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  <a:cs typeface="Calibri"/>
              </a:rPr>
              <a:t>9</a:t>
            </a:r>
          </a:p>
        </p:txBody>
      </p:sp>
      <p:sp>
        <p:nvSpPr>
          <p:cNvPr id="18" name="Multiplication Sign 17">
            <a:extLst>
              <a:ext uri="{FF2B5EF4-FFF2-40B4-BE49-F238E27FC236}">
                <a16:creationId xmlns:a16="http://schemas.microsoft.com/office/drawing/2014/main" id="{7A8A4486-B366-431F-8072-93DA46920E2D}"/>
              </a:ext>
            </a:extLst>
          </p:cNvPr>
          <p:cNvSpPr/>
          <p:nvPr/>
        </p:nvSpPr>
        <p:spPr>
          <a:xfrm>
            <a:off x="3822968" y="4925439"/>
            <a:ext cx="395592" cy="590145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Multiplication Sign 18">
            <a:extLst>
              <a:ext uri="{FF2B5EF4-FFF2-40B4-BE49-F238E27FC236}">
                <a16:creationId xmlns:a16="http://schemas.microsoft.com/office/drawing/2014/main" id="{D3F94D60-EFD4-4A47-A48E-EC2AA8ADAE79}"/>
              </a:ext>
            </a:extLst>
          </p:cNvPr>
          <p:cNvSpPr/>
          <p:nvPr/>
        </p:nvSpPr>
        <p:spPr>
          <a:xfrm>
            <a:off x="4098586" y="4925439"/>
            <a:ext cx="395592" cy="590145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667579-E636-429E-9D0E-946FABE06574}"/>
              </a:ext>
            </a:extLst>
          </p:cNvPr>
          <p:cNvSpPr txBox="1"/>
          <p:nvPr/>
        </p:nvSpPr>
        <p:spPr>
          <a:xfrm>
            <a:off x="5762018" y="2414081"/>
            <a:ext cx="643647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</a:rPr>
              <a:t>6</a:t>
            </a:r>
            <a:endParaRPr lang="en-US" b="1">
              <a:solidFill>
                <a:srgbClr val="FF0000"/>
              </a:solidFill>
              <a:cs typeface="Calibri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C480002-9691-4A1B-AB3D-A9AD07654C5F}"/>
              </a:ext>
            </a:extLst>
          </p:cNvPr>
          <p:cNvSpPr txBox="1"/>
          <p:nvPr/>
        </p:nvSpPr>
        <p:spPr>
          <a:xfrm>
            <a:off x="6402420" y="1919591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0F6BF2-EAF0-4B46-BD60-0374FD436842}"/>
              </a:ext>
            </a:extLst>
          </p:cNvPr>
          <p:cNvSpPr txBox="1"/>
          <p:nvPr/>
        </p:nvSpPr>
        <p:spPr>
          <a:xfrm>
            <a:off x="5817137" y="3150141"/>
            <a:ext cx="2743200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</a:rPr>
              <a:t>V:</a:t>
            </a:r>
            <a:r>
              <a:rPr lang="en-US" b="1">
                <a:solidFill>
                  <a:srgbClr val="FF0000"/>
                </a:solidFill>
                <a:cs typeface="Calibri"/>
              </a:rPr>
              <a:t> -</a:t>
            </a:r>
          </a:p>
          <a:p>
            <a:pPr algn="ctr"/>
            <a:r>
              <a:rPr lang="en-US" b="1">
                <a:solidFill>
                  <a:srgbClr val="FF0000"/>
                </a:solidFill>
                <a:cs typeface="Calibri"/>
              </a:rPr>
              <a:t>(6, INF)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D00D1A7-4278-48C7-B109-31AB99DF300A}"/>
              </a:ext>
            </a:extLst>
          </p:cNvPr>
          <p:cNvSpPr/>
          <p:nvPr/>
        </p:nvSpPr>
        <p:spPr>
          <a:xfrm>
            <a:off x="5257801" y="3944565"/>
            <a:ext cx="346954" cy="3469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17716C3-4254-4D62-A25F-AF56CB76A467}"/>
              </a:ext>
            </a:extLst>
          </p:cNvPr>
          <p:cNvSpPr txBox="1"/>
          <p:nvPr/>
        </p:nvSpPr>
        <p:spPr>
          <a:xfrm>
            <a:off x="3417649" y="3644630"/>
            <a:ext cx="2743200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</a:rPr>
              <a:t>V:</a:t>
            </a:r>
            <a:r>
              <a:rPr lang="en-US" b="1">
                <a:solidFill>
                  <a:srgbClr val="FF0000"/>
                </a:solidFill>
                <a:cs typeface="Calibri"/>
              </a:rPr>
              <a:t> -</a:t>
            </a:r>
          </a:p>
          <a:p>
            <a:pPr algn="ctr"/>
            <a:r>
              <a:rPr lang="en-US" b="1">
                <a:solidFill>
                  <a:srgbClr val="FF0000"/>
                </a:solidFill>
                <a:cs typeface="Calibri"/>
              </a:rPr>
              <a:t>(6, INF)</a:t>
            </a:r>
          </a:p>
        </p:txBody>
      </p:sp>
    </p:spTree>
    <p:extLst>
      <p:ext uri="{BB962C8B-B14F-4D97-AF65-F5344CB8AC3E}">
        <p14:creationId xmlns:p14="http://schemas.microsoft.com/office/powerpoint/2010/main" val="21223094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FC191-36FE-4445-8F71-6FF85F05C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Game Tree Search – Alpha Beta Pruning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9A808884-23F5-4F2F-B418-3D563E9969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0600" y="2343944"/>
            <a:ext cx="10210800" cy="33147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4276F5D-4988-4527-9378-5A5595AB899E}"/>
              </a:ext>
            </a:extLst>
          </p:cNvPr>
          <p:cNvSpPr txBox="1"/>
          <p:nvPr/>
        </p:nvSpPr>
        <p:spPr>
          <a:xfrm>
            <a:off x="4724397" y="1773677"/>
            <a:ext cx="2743200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</a:rPr>
              <a:t>V:</a:t>
            </a:r>
            <a:r>
              <a:rPr lang="en-US" b="1">
                <a:solidFill>
                  <a:srgbClr val="FF0000"/>
                </a:solidFill>
                <a:cs typeface="Calibri"/>
              </a:rPr>
              <a:t> 6</a:t>
            </a:r>
          </a:p>
          <a:p>
            <a:pPr algn="ctr"/>
            <a:r>
              <a:rPr lang="en-US" b="1">
                <a:solidFill>
                  <a:srgbClr val="FF0000"/>
                </a:solidFill>
                <a:cs typeface="Calibri"/>
              </a:rPr>
              <a:t>(6, INF)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70669CE-79EA-4000-8892-F40F10182E49}"/>
              </a:ext>
            </a:extLst>
          </p:cNvPr>
          <p:cNvSpPr/>
          <p:nvPr/>
        </p:nvSpPr>
        <p:spPr>
          <a:xfrm>
            <a:off x="5914415" y="2931268"/>
            <a:ext cx="346954" cy="3469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AA4181-9420-45BE-B0F4-28B54FD9BC47}"/>
              </a:ext>
            </a:extLst>
          </p:cNvPr>
          <p:cNvSpPr txBox="1"/>
          <p:nvPr/>
        </p:nvSpPr>
        <p:spPr>
          <a:xfrm>
            <a:off x="1554803" y="4375827"/>
            <a:ext cx="643647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</a:rPr>
              <a:t>6</a:t>
            </a:r>
            <a:endParaRPr lang="en-US" b="1">
              <a:solidFill>
                <a:srgbClr val="FF0000"/>
              </a:solidFill>
              <a:cs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7441D3-0C53-470A-B198-8D8E612D189E}"/>
              </a:ext>
            </a:extLst>
          </p:cNvPr>
          <p:cNvSpPr txBox="1"/>
          <p:nvPr/>
        </p:nvSpPr>
        <p:spPr>
          <a:xfrm>
            <a:off x="2624846" y="3394954"/>
            <a:ext cx="643647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</a:rPr>
              <a:t>6</a:t>
            </a:r>
            <a:endParaRPr lang="en-US" b="1">
              <a:solidFill>
                <a:srgbClr val="FF0000"/>
              </a:solidFill>
              <a:cs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1A67C9-123D-41BB-8859-119E3BDA2EAA}"/>
              </a:ext>
            </a:extLst>
          </p:cNvPr>
          <p:cNvSpPr txBox="1"/>
          <p:nvPr/>
        </p:nvSpPr>
        <p:spPr>
          <a:xfrm>
            <a:off x="2624846" y="4359614"/>
            <a:ext cx="643647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</a:rPr>
              <a:t>8</a:t>
            </a:r>
            <a:endParaRPr lang="en-US" b="1">
              <a:solidFill>
                <a:srgbClr val="FF0000"/>
              </a:solidFill>
              <a:cs typeface="Calibri"/>
            </a:endParaRPr>
          </a:p>
        </p:txBody>
      </p:sp>
      <p:sp>
        <p:nvSpPr>
          <p:cNvPr id="14" name="Multiplication Sign 13">
            <a:extLst>
              <a:ext uri="{FF2B5EF4-FFF2-40B4-BE49-F238E27FC236}">
                <a16:creationId xmlns:a16="http://schemas.microsoft.com/office/drawing/2014/main" id="{61799240-93A6-4FA0-BFB7-68E236A405AC}"/>
              </a:ext>
            </a:extLst>
          </p:cNvPr>
          <p:cNvSpPr/>
          <p:nvPr/>
        </p:nvSpPr>
        <p:spPr>
          <a:xfrm>
            <a:off x="2452990" y="4925439"/>
            <a:ext cx="395592" cy="590145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Multiplication Sign 14">
            <a:extLst>
              <a:ext uri="{FF2B5EF4-FFF2-40B4-BE49-F238E27FC236}">
                <a16:creationId xmlns:a16="http://schemas.microsoft.com/office/drawing/2014/main" id="{012C14B4-71EF-4C46-A269-BDA8F9F4F95E}"/>
              </a:ext>
            </a:extLst>
          </p:cNvPr>
          <p:cNvSpPr/>
          <p:nvPr/>
        </p:nvSpPr>
        <p:spPr>
          <a:xfrm>
            <a:off x="2752926" y="4925439"/>
            <a:ext cx="395592" cy="590145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809E3AB-2B32-42D9-853B-5D4C1D3C2850}"/>
              </a:ext>
            </a:extLst>
          </p:cNvPr>
          <p:cNvSpPr txBox="1"/>
          <p:nvPr/>
        </p:nvSpPr>
        <p:spPr>
          <a:xfrm>
            <a:off x="3654356" y="4367719"/>
            <a:ext cx="643647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  <a:cs typeface="Calibri"/>
              </a:rPr>
              <a:t>9</a:t>
            </a:r>
          </a:p>
        </p:txBody>
      </p:sp>
      <p:sp>
        <p:nvSpPr>
          <p:cNvPr id="18" name="Multiplication Sign 17">
            <a:extLst>
              <a:ext uri="{FF2B5EF4-FFF2-40B4-BE49-F238E27FC236}">
                <a16:creationId xmlns:a16="http://schemas.microsoft.com/office/drawing/2014/main" id="{7A8A4486-B366-431F-8072-93DA46920E2D}"/>
              </a:ext>
            </a:extLst>
          </p:cNvPr>
          <p:cNvSpPr/>
          <p:nvPr/>
        </p:nvSpPr>
        <p:spPr>
          <a:xfrm>
            <a:off x="3822968" y="4925439"/>
            <a:ext cx="395592" cy="590145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Multiplication Sign 18">
            <a:extLst>
              <a:ext uri="{FF2B5EF4-FFF2-40B4-BE49-F238E27FC236}">
                <a16:creationId xmlns:a16="http://schemas.microsoft.com/office/drawing/2014/main" id="{D3F94D60-EFD4-4A47-A48E-EC2AA8ADAE79}"/>
              </a:ext>
            </a:extLst>
          </p:cNvPr>
          <p:cNvSpPr/>
          <p:nvPr/>
        </p:nvSpPr>
        <p:spPr>
          <a:xfrm>
            <a:off x="4098586" y="4925439"/>
            <a:ext cx="395592" cy="590145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667579-E636-429E-9D0E-946FABE06574}"/>
              </a:ext>
            </a:extLst>
          </p:cNvPr>
          <p:cNvSpPr txBox="1"/>
          <p:nvPr/>
        </p:nvSpPr>
        <p:spPr>
          <a:xfrm>
            <a:off x="5762018" y="2414081"/>
            <a:ext cx="643647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</a:rPr>
              <a:t>6</a:t>
            </a:r>
            <a:endParaRPr lang="en-US" b="1">
              <a:solidFill>
                <a:srgbClr val="FF0000"/>
              </a:solidFill>
              <a:cs typeface="Calibri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C480002-9691-4A1B-AB3D-A9AD07654C5F}"/>
              </a:ext>
            </a:extLst>
          </p:cNvPr>
          <p:cNvSpPr txBox="1"/>
          <p:nvPr/>
        </p:nvSpPr>
        <p:spPr>
          <a:xfrm>
            <a:off x="6402420" y="1919591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0F6BF2-EAF0-4B46-BD60-0374FD436842}"/>
              </a:ext>
            </a:extLst>
          </p:cNvPr>
          <p:cNvSpPr txBox="1"/>
          <p:nvPr/>
        </p:nvSpPr>
        <p:spPr>
          <a:xfrm>
            <a:off x="5817137" y="3150141"/>
            <a:ext cx="2743200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</a:rPr>
              <a:t>V:</a:t>
            </a:r>
            <a:r>
              <a:rPr lang="en-US" b="1">
                <a:solidFill>
                  <a:srgbClr val="FF0000"/>
                </a:solidFill>
                <a:cs typeface="Calibri"/>
              </a:rPr>
              <a:t> -</a:t>
            </a:r>
          </a:p>
          <a:p>
            <a:pPr algn="ctr"/>
            <a:r>
              <a:rPr lang="en-US" b="1">
                <a:solidFill>
                  <a:srgbClr val="FF0000"/>
                </a:solidFill>
                <a:cs typeface="Calibri"/>
              </a:rPr>
              <a:t>(6, INF)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D00D1A7-4278-48C7-B109-31AB99DF300A}"/>
              </a:ext>
            </a:extLst>
          </p:cNvPr>
          <p:cNvSpPr/>
          <p:nvPr/>
        </p:nvSpPr>
        <p:spPr>
          <a:xfrm>
            <a:off x="5257801" y="3944565"/>
            <a:ext cx="346954" cy="3469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17716C3-4254-4D62-A25F-AF56CB76A467}"/>
              </a:ext>
            </a:extLst>
          </p:cNvPr>
          <p:cNvSpPr txBox="1"/>
          <p:nvPr/>
        </p:nvSpPr>
        <p:spPr>
          <a:xfrm>
            <a:off x="4163436" y="3644630"/>
            <a:ext cx="1024647" cy="92333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</a:rPr>
              <a:t>V:</a:t>
            </a:r>
            <a:r>
              <a:rPr lang="en-US" b="1">
                <a:solidFill>
                  <a:srgbClr val="FF0000"/>
                </a:solidFill>
                <a:cs typeface="Calibri"/>
              </a:rPr>
              <a:t> 8</a:t>
            </a:r>
          </a:p>
          <a:p>
            <a:pPr algn="ctr"/>
            <a:r>
              <a:rPr lang="en-US" b="1">
                <a:solidFill>
                  <a:srgbClr val="FF0000"/>
                </a:solidFill>
                <a:cs typeface="Calibri"/>
              </a:rPr>
              <a:t>(6-&gt;8, INF)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D454A3A-6B8D-450B-8AC0-396028CCC845}"/>
              </a:ext>
            </a:extLst>
          </p:cNvPr>
          <p:cNvSpPr/>
          <p:nvPr/>
        </p:nvSpPr>
        <p:spPr>
          <a:xfrm>
            <a:off x="4584971" y="4925437"/>
            <a:ext cx="346954" cy="3469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D02801B-C2D0-4D18-96FB-8FE702A03CE7}"/>
              </a:ext>
            </a:extLst>
          </p:cNvPr>
          <p:cNvSpPr txBox="1"/>
          <p:nvPr/>
        </p:nvSpPr>
        <p:spPr>
          <a:xfrm>
            <a:off x="4675760" y="4383932"/>
            <a:ext cx="643647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</a:rPr>
              <a:t>8</a:t>
            </a:r>
            <a:endParaRPr lang="en-US" b="1">
              <a:solidFill>
                <a:srgbClr val="FF0000"/>
              </a:solidFill>
              <a:cs typeface="Calibri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A4E1DE1-9950-4FA5-B1BE-4796F5171748}"/>
              </a:ext>
            </a:extLst>
          </p:cNvPr>
          <p:cNvSpPr txBox="1"/>
          <p:nvPr/>
        </p:nvSpPr>
        <p:spPr>
          <a:xfrm>
            <a:off x="3654356" y="6005207"/>
            <a:ext cx="5945220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cs typeface="Calibri"/>
              </a:rPr>
              <a:t>MAX updates ALPAH from 6 to 8;</a:t>
            </a:r>
          </a:p>
          <a:p>
            <a:pPr algn="ctr"/>
            <a:r>
              <a:rPr lang="en-US">
                <a:cs typeface="Calibri"/>
              </a:rPr>
              <a:t>No pruning;  8 &gt;= INF? NO</a:t>
            </a:r>
          </a:p>
        </p:txBody>
      </p:sp>
    </p:spTree>
    <p:extLst>
      <p:ext uri="{BB962C8B-B14F-4D97-AF65-F5344CB8AC3E}">
        <p14:creationId xmlns:p14="http://schemas.microsoft.com/office/powerpoint/2010/main" val="197637939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FC191-36FE-4445-8F71-6FF85F05C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Game Tree Search – Alpha Beta Pruning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9A808884-23F5-4F2F-B418-3D563E9969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0600" y="2343944"/>
            <a:ext cx="10210800" cy="33147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4276F5D-4988-4527-9378-5A5595AB899E}"/>
              </a:ext>
            </a:extLst>
          </p:cNvPr>
          <p:cNvSpPr txBox="1"/>
          <p:nvPr/>
        </p:nvSpPr>
        <p:spPr>
          <a:xfrm>
            <a:off x="4724397" y="1773677"/>
            <a:ext cx="2743200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</a:rPr>
              <a:t>V:</a:t>
            </a:r>
            <a:r>
              <a:rPr lang="en-US" b="1">
                <a:solidFill>
                  <a:srgbClr val="FF0000"/>
                </a:solidFill>
                <a:cs typeface="Calibri"/>
              </a:rPr>
              <a:t> 6</a:t>
            </a:r>
          </a:p>
          <a:p>
            <a:pPr algn="ctr"/>
            <a:r>
              <a:rPr lang="en-US" b="1">
                <a:solidFill>
                  <a:srgbClr val="FF0000"/>
                </a:solidFill>
                <a:cs typeface="Calibri"/>
              </a:rPr>
              <a:t>(6, INF)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70669CE-79EA-4000-8892-F40F10182E49}"/>
              </a:ext>
            </a:extLst>
          </p:cNvPr>
          <p:cNvSpPr/>
          <p:nvPr/>
        </p:nvSpPr>
        <p:spPr>
          <a:xfrm>
            <a:off x="5914415" y="2931268"/>
            <a:ext cx="346954" cy="3469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AA4181-9420-45BE-B0F4-28B54FD9BC47}"/>
              </a:ext>
            </a:extLst>
          </p:cNvPr>
          <p:cNvSpPr txBox="1"/>
          <p:nvPr/>
        </p:nvSpPr>
        <p:spPr>
          <a:xfrm>
            <a:off x="1554803" y="4375827"/>
            <a:ext cx="643647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</a:rPr>
              <a:t>6</a:t>
            </a:r>
            <a:endParaRPr lang="en-US" b="1">
              <a:solidFill>
                <a:srgbClr val="FF0000"/>
              </a:solidFill>
              <a:cs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7441D3-0C53-470A-B198-8D8E612D189E}"/>
              </a:ext>
            </a:extLst>
          </p:cNvPr>
          <p:cNvSpPr txBox="1"/>
          <p:nvPr/>
        </p:nvSpPr>
        <p:spPr>
          <a:xfrm>
            <a:off x="2624846" y="3394954"/>
            <a:ext cx="643647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</a:rPr>
              <a:t>6</a:t>
            </a:r>
            <a:endParaRPr lang="en-US" b="1">
              <a:solidFill>
                <a:srgbClr val="FF0000"/>
              </a:solidFill>
              <a:cs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1A67C9-123D-41BB-8859-119E3BDA2EAA}"/>
              </a:ext>
            </a:extLst>
          </p:cNvPr>
          <p:cNvSpPr txBox="1"/>
          <p:nvPr/>
        </p:nvSpPr>
        <p:spPr>
          <a:xfrm>
            <a:off x="2624846" y="4359614"/>
            <a:ext cx="643647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</a:rPr>
              <a:t>8</a:t>
            </a:r>
            <a:endParaRPr lang="en-US" b="1">
              <a:solidFill>
                <a:srgbClr val="FF0000"/>
              </a:solidFill>
              <a:cs typeface="Calibri"/>
            </a:endParaRPr>
          </a:p>
        </p:txBody>
      </p:sp>
      <p:sp>
        <p:nvSpPr>
          <p:cNvPr id="14" name="Multiplication Sign 13">
            <a:extLst>
              <a:ext uri="{FF2B5EF4-FFF2-40B4-BE49-F238E27FC236}">
                <a16:creationId xmlns:a16="http://schemas.microsoft.com/office/drawing/2014/main" id="{61799240-93A6-4FA0-BFB7-68E236A405AC}"/>
              </a:ext>
            </a:extLst>
          </p:cNvPr>
          <p:cNvSpPr/>
          <p:nvPr/>
        </p:nvSpPr>
        <p:spPr>
          <a:xfrm>
            <a:off x="2452990" y="4925439"/>
            <a:ext cx="395592" cy="590145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Multiplication Sign 14">
            <a:extLst>
              <a:ext uri="{FF2B5EF4-FFF2-40B4-BE49-F238E27FC236}">
                <a16:creationId xmlns:a16="http://schemas.microsoft.com/office/drawing/2014/main" id="{012C14B4-71EF-4C46-A269-BDA8F9F4F95E}"/>
              </a:ext>
            </a:extLst>
          </p:cNvPr>
          <p:cNvSpPr/>
          <p:nvPr/>
        </p:nvSpPr>
        <p:spPr>
          <a:xfrm>
            <a:off x="2752926" y="4925439"/>
            <a:ext cx="395592" cy="590145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809E3AB-2B32-42D9-853B-5D4C1D3C2850}"/>
              </a:ext>
            </a:extLst>
          </p:cNvPr>
          <p:cNvSpPr txBox="1"/>
          <p:nvPr/>
        </p:nvSpPr>
        <p:spPr>
          <a:xfrm>
            <a:off x="3654356" y="4367719"/>
            <a:ext cx="643647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  <a:cs typeface="Calibri"/>
              </a:rPr>
              <a:t>9</a:t>
            </a:r>
          </a:p>
        </p:txBody>
      </p:sp>
      <p:sp>
        <p:nvSpPr>
          <p:cNvPr id="18" name="Multiplication Sign 17">
            <a:extLst>
              <a:ext uri="{FF2B5EF4-FFF2-40B4-BE49-F238E27FC236}">
                <a16:creationId xmlns:a16="http://schemas.microsoft.com/office/drawing/2014/main" id="{7A8A4486-B366-431F-8072-93DA46920E2D}"/>
              </a:ext>
            </a:extLst>
          </p:cNvPr>
          <p:cNvSpPr/>
          <p:nvPr/>
        </p:nvSpPr>
        <p:spPr>
          <a:xfrm>
            <a:off x="3822968" y="4925439"/>
            <a:ext cx="395592" cy="590145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Multiplication Sign 18">
            <a:extLst>
              <a:ext uri="{FF2B5EF4-FFF2-40B4-BE49-F238E27FC236}">
                <a16:creationId xmlns:a16="http://schemas.microsoft.com/office/drawing/2014/main" id="{D3F94D60-EFD4-4A47-A48E-EC2AA8ADAE79}"/>
              </a:ext>
            </a:extLst>
          </p:cNvPr>
          <p:cNvSpPr/>
          <p:nvPr/>
        </p:nvSpPr>
        <p:spPr>
          <a:xfrm>
            <a:off x="4098586" y="4925439"/>
            <a:ext cx="395592" cy="590145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667579-E636-429E-9D0E-946FABE06574}"/>
              </a:ext>
            </a:extLst>
          </p:cNvPr>
          <p:cNvSpPr txBox="1"/>
          <p:nvPr/>
        </p:nvSpPr>
        <p:spPr>
          <a:xfrm>
            <a:off x="5762018" y="2414081"/>
            <a:ext cx="643647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</a:rPr>
              <a:t>6</a:t>
            </a:r>
            <a:endParaRPr lang="en-US" b="1">
              <a:solidFill>
                <a:srgbClr val="FF0000"/>
              </a:solidFill>
              <a:cs typeface="Calibri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C480002-9691-4A1B-AB3D-A9AD07654C5F}"/>
              </a:ext>
            </a:extLst>
          </p:cNvPr>
          <p:cNvSpPr txBox="1"/>
          <p:nvPr/>
        </p:nvSpPr>
        <p:spPr>
          <a:xfrm>
            <a:off x="6402420" y="1919591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0F6BF2-EAF0-4B46-BD60-0374FD436842}"/>
              </a:ext>
            </a:extLst>
          </p:cNvPr>
          <p:cNvSpPr txBox="1"/>
          <p:nvPr/>
        </p:nvSpPr>
        <p:spPr>
          <a:xfrm>
            <a:off x="5817137" y="3150141"/>
            <a:ext cx="2743200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</a:rPr>
              <a:t>V:</a:t>
            </a:r>
            <a:r>
              <a:rPr lang="en-US" b="1">
                <a:solidFill>
                  <a:srgbClr val="FF0000"/>
                </a:solidFill>
                <a:cs typeface="Calibri"/>
              </a:rPr>
              <a:t> -</a:t>
            </a:r>
          </a:p>
          <a:p>
            <a:pPr algn="ctr"/>
            <a:r>
              <a:rPr lang="en-US" b="1">
                <a:solidFill>
                  <a:srgbClr val="FF0000"/>
                </a:solidFill>
                <a:cs typeface="Calibri"/>
              </a:rPr>
              <a:t>(6, INF)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D00D1A7-4278-48C7-B109-31AB99DF300A}"/>
              </a:ext>
            </a:extLst>
          </p:cNvPr>
          <p:cNvSpPr/>
          <p:nvPr/>
        </p:nvSpPr>
        <p:spPr>
          <a:xfrm>
            <a:off x="5257801" y="3944565"/>
            <a:ext cx="346954" cy="3469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17716C3-4254-4D62-A25F-AF56CB76A467}"/>
              </a:ext>
            </a:extLst>
          </p:cNvPr>
          <p:cNvSpPr txBox="1"/>
          <p:nvPr/>
        </p:nvSpPr>
        <p:spPr>
          <a:xfrm>
            <a:off x="4163436" y="3644630"/>
            <a:ext cx="1024647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</a:rPr>
              <a:t>V:</a:t>
            </a:r>
            <a:r>
              <a:rPr lang="en-US" b="1">
                <a:solidFill>
                  <a:srgbClr val="FF0000"/>
                </a:solidFill>
                <a:cs typeface="Calibri"/>
              </a:rPr>
              <a:t> 8</a:t>
            </a:r>
          </a:p>
          <a:p>
            <a:pPr algn="ctr"/>
            <a:r>
              <a:rPr lang="en-US" b="1">
                <a:solidFill>
                  <a:srgbClr val="FF0000"/>
                </a:solidFill>
                <a:cs typeface="Calibri"/>
              </a:rPr>
              <a:t>(8, INF)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D454A3A-6B8D-450B-8AC0-396028CCC845}"/>
              </a:ext>
            </a:extLst>
          </p:cNvPr>
          <p:cNvSpPr/>
          <p:nvPr/>
        </p:nvSpPr>
        <p:spPr>
          <a:xfrm>
            <a:off x="4868694" y="4925439"/>
            <a:ext cx="346954" cy="3469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D02801B-C2D0-4D18-96FB-8FE702A03CE7}"/>
              </a:ext>
            </a:extLst>
          </p:cNvPr>
          <p:cNvSpPr txBox="1"/>
          <p:nvPr/>
        </p:nvSpPr>
        <p:spPr>
          <a:xfrm>
            <a:off x="4675760" y="4383932"/>
            <a:ext cx="643647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</a:rPr>
              <a:t>8</a:t>
            </a:r>
            <a:endParaRPr lang="en-US" b="1">
              <a:solidFill>
                <a:srgbClr val="FF0000"/>
              </a:solidFill>
              <a:cs typeface="Calibri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A4E1DE1-9950-4FA5-B1BE-4796F5171748}"/>
              </a:ext>
            </a:extLst>
          </p:cNvPr>
          <p:cNvSpPr txBox="1"/>
          <p:nvPr/>
        </p:nvSpPr>
        <p:spPr>
          <a:xfrm>
            <a:off x="3654356" y="6005207"/>
            <a:ext cx="594522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cs typeface="Calibri"/>
              </a:rPr>
              <a:t>The score 4 does not change the value of the MAX node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488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E47DC-259E-4FDC-8256-8EA736CA6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Review Concepts in First Order Logic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1B1CA-0FB7-4CA8-91B3-68E2A03EE0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117" y="1815042"/>
            <a:ext cx="4874684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>
                <a:cs typeface="Calibri"/>
              </a:rPr>
              <a:t>Knowledge base: </a:t>
            </a:r>
          </a:p>
          <a:p>
            <a:pPr lvl="1"/>
            <a:r>
              <a:rPr lang="en-US" sz="2000">
                <a:cs typeface="Calibri"/>
              </a:rPr>
              <a:t>a set of facts/sentences or </a:t>
            </a:r>
            <a:r>
              <a:rPr lang="en-US" sz="2000" err="1">
                <a:cs typeface="Calibri"/>
              </a:rPr>
              <a:t>wff</a:t>
            </a:r>
          </a:p>
          <a:p>
            <a:pPr lvl="1"/>
            <a:r>
              <a:rPr lang="en-US" sz="2000">
                <a:cs typeface="Calibri"/>
              </a:rPr>
              <a:t>written in CNF for efficient inference</a:t>
            </a:r>
          </a:p>
          <a:p>
            <a:r>
              <a:rPr lang="en-US" sz="2400">
                <a:cs typeface="Calibri"/>
              </a:rPr>
              <a:t>World</a:t>
            </a:r>
          </a:p>
          <a:p>
            <a:pPr lvl="1"/>
            <a:r>
              <a:rPr lang="en-US" sz="2000">
                <a:cs typeface="Calibri"/>
              </a:rPr>
              <a:t>truth assignments to propositions</a:t>
            </a:r>
          </a:p>
          <a:p>
            <a:r>
              <a:rPr lang="en-US" sz="2400">
                <a:cs typeface="Calibri"/>
              </a:rPr>
              <a:t>Interpretation</a:t>
            </a:r>
          </a:p>
          <a:p>
            <a:pPr lvl="1"/>
            <a:r>
              <a:rPr lang="en-US" sz="2000">
                <a:cs typeface="Calibri"/>
              </a:rPr>
              <a:t>Context independent</a:t>
            </a:r>
          </a:p>
          <a:p>
            <a:r>
              <a:rPr lang="en-US" sz="2400">
                <a:cs typeface="Calibri"/>
              </a:rPr>
              <a:t>Model</a:t>
            </a:r>
          </a:p>
          <a:p>
            <a:pPr lvl="1"/>
            <a:r>
              <a:rPr lang="en-US" sz="2000">
                <a:cs typeface="Calibri"/>
              </a:rPr>
              <a:t>set of worlds (truth assignments) that evaluates KB true</a:t>
            </a:r>
          </a:p>
          <a:p>
            <a:endParaRPr lang="en-US" sz="2400">
              <a:cs typeface="Calibri"/>
            </a:endParaRPr>
          </a:p>
          <a:p>
            <a:endParaRPr lang="en-US" sz="2400">
              <a:cs typeface="Calibri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3239680-E280-4BC8-8D71-9C26B0E1778A}"/>
              </a:ext>
            </a:extLst>
          </p:cNvPr>
          <p:cNvSpPr txBox="1">
            <a:spLocks/>
          </p:cNvSpPr>
          <p:nvPr/>
        </p:nvSpPr>
        <p:spPr>
          <a:xfrm>
            <a:off x="6102355" y="1798108"/>
            <a:ext cx="5573184" cy="438308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>
                <a:cs typeface="Calibri"/>
              </a:rPr>
              <a:t>Knowledge base: </a:t>
            </a:r>
          </a:p>
          <a:p>
            <a:pPr lvl="1"/>
            <a:r>
              <a:rPr lang="en-US" sz="2000">
                <a:cs typeface="Calibri"/>
              </a:rPr>
              <a:t>a set of facts/sentences or well-formed formulas </a:t>
            </a:r>
          </a:p>
          <a:p>
            <a:pPr lvl="1"/>
            <a:r>
              <a:rPr lang="en-US" sz="2000">
                <a:cs typeface="Calibri"/>
              </a:rPr>
              <a:t>written in CNF for efficient inference</a:t>
            </a:r>
          </a:p>
          <a:p>
            <a:r>
              <a:rPr lang="en-US" sz="2400">
                <a:cs typeface="Calibri"/>
              </a:rPr>
              <a:t>World</a:t>
            </a:r>
          </a:p>
          <a:p>
            <a:pPr lvl="1"/>
            <a:r>
              <a:rPr lang="en-US" sz="2000">
                <a:cs typeface="Calibri"/>
              </a:rPr>
              <a:t>objects with relation (return truth value) and functions (return object)</a:t>
            </a:r>
          </a:p>
          <a:p>
            <a:r>
              <a:rPr lang="en-US" sz="2400">
                <a:cs typeface="Calibri"/>
              </a:rPr>
              <a:t>Interpretation</a:t>
            </a:r>
          </a:p>
          <a:p>
            <a:pPr lvl="1"/>
            <a:r>
              <a:rPr lang="en-US" sz="2000">
                <a:cs typeface="Calibri"/>
              </a:rPr>
              <a:t>mapping btw object symbols (relation/function) and objects (relation/function) in the worlds</a:t>
            </a:r>
          </a:p>
          <a:p>
            <a:r>
              <a:rPr lang="en-US" sz="2400">
                <a:cs typeface="Calibri"/>
              </a:rPr>
              <a:t>Model</a:t>
            </a:r>
          </a:p>
          <a:p>
            <a:pPr lvl="1"/>
            <a:r>
              <a:rPr lang="en-US" sz="2000">
                <a:cs typeface="Calibri"/>
              </a:rPr>
              <a:t>Set of worlds that evaluates KB true under some interpretation</a:t>
            </a:r>
            <a:endParaRPr lang="en-US"/>
          </a:p>
          <a:p>
            <a:endParaRPr lang="en-US" sz="2400">
              <a:cs typeface="Calibri"/>
            </a:endParaRPr>
          </a:p>
          <a:p>
            <a:endParaRPr lang="en-US" sz="2400"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B0DB27-4D6A-4186-9CD2-1D7714219058}"/>
              </a:ext>
            </a:extLst>
          </p:cNvPr>
          <p:cNvSpPr txBox="1"/>
          <p:nvPr/>
        </p:nvSpPr>
        <p:spPr>
          <a:xfrm>
            <a:off x="1051982" y="1390650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Propositional Logic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9E6766-3B00-4DA3-BE8B-F3F8BE065C7C}"/>
              </a:ext>
            </a:extLst>
          </p:cNvPr>
          <p:cNvSpPr txBox="1"/>
          <p:nvPr/>
        </p:nvSpPr>
        <p:spPr>
          <a:xfrm>
            <a:off x="6216648" y="1327149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First Order Logic</a:t>
            </a:r>
          </a:p>
        </p:txBody>
      </p:sp>
    </p:spTree>
    <p:extLst>
      <p:ext uri="{BB962C8B-B14F-4D97-AF65-F5344CB8AC3E}">
        <p14:creationId xmlns:p14="http://schemas.microsoft.com/office/powerpoint/2010/main" val="295076947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FC191-36FE-4445-8F71-6FF85F05C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Game Tree Search – Alpha Beta Pruning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9A808884-23F5-4F2F-B418-3D563E9969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0600" y="2343944"/>
            <a:ext cx="10210800" cy="33147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4276F5D-4988-4527-9378-5A5595AB899E}"/>
              </a:ext>
            </a:extLst>
          </p:cNvPr>
          <p:cNvSpPr txBox="1"/>
          <p:nvPr/>
        </p:nvSpPr>
        <p:spPr>
          <a:xfrm>
            <a:off x="4724397" y="1773677"/>
            <a:ext cx="2743200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</a:rPr>
              <a:t>V:</a:t>
            </a:r>
            <a:r>
              <a:rPr lang="en-US" b="1">
                <a:solidFill>
                  <a:srgbClr val="FF0000"/>
                </a:solidFill>
                <a:cs typeface="Calibri"/>
              </a:rPr>
              <a:t> 6</a:t>
            </a:r>
          </a:p>
          <a:p>
            <a:pPr algn="ctr"/>
            <a:r>
              <a:rPr lang="en-US" b="1">
                <a:solidFill>
                  <a:srgbClr val="FF0000"/>
                </a:solidFill>
                <a:cs typeface="Calibri"/>
              </a:rPr>
              <a:t>(6, INF)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70669CE-79EA-4000-8892-F40F10182E49}"/>
              </a:ext>
            </a:extLst>
          </p:cNvPr>
          <p:cNvSpPr/>
          <p:nvPr/>
        </p:nvSpPr>
        <p:spPr>
          <a:xfrm>
            <a:off x="5914415" y="2931268"/>
            <a:ext cx="346954" cy="3469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AA4181-9420-45BE-B0F4-28B54FD9BC47}"/>
              </a:ext>
            </a:extLst>
          </p:cNvPr>
          <p:cNvSpPr txBox="1"/>
          <p:nvPr/>
        </p:nvSpPr>
        <p:spPr>
          <a:xfrm>
            <a:off x="1554803" y="4375827"/>
            <a:ext cx="643647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</a:rPr>
              <a:t>6</a:t>
            </a:r>
            <a:endParaRPr lang="en-US" b="1">
              <a:solidFill>
                <a:srgbClr val="FF0000"/>
              </a:solidFill>
              <a:cs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7441D3-0C53-470A-B198-8D8E612D189E}"/>
              </a:ext>
            </a:extLst>
          </p:cNvPr>
          <p:cNvSpPr txBox="1"/>
          <p:nvPr/>
        </p:nvSpPr>
        <p:spPr>
          <a:xfrm>
            <a:off x="2624846" y="3394954"/>
            <a:ext cx="643647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</a:rPr>
              <a:t>6</a:t>
            </a:r>
            <a:endParaRPr lang="en-US" b="1">
              <a:solidFill>
                <a:srgbClr val="FF0000"/>
              </a:solidFill>
              <a:cs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1A67C9-123D-41BB-8859-119E3BDA2EAA}"/>
              </a:ext>
            </a:extLst>
          </p:cNvPr>
          <p:cNvSpPr txBox="1"/>
          <p:nvPr/>
        </p:nvSpPr>
        <p:spPr>
          <a:xfrm>
            <a:off x="2624846" y="4359614"/>
            <a:ext cx="643647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</a:rPr>
              <a:t>8</a:t>
            </a:r>
            <a:endParaRPr lang="en-US" b="1">
              <a:solidFill>
                <a:srgbClr val="FF0000"/>
              </a:solidFill>
              <a:cs typeface="Calibri"/>
            </a:endParaRPr>
          </a:p>
        </p:txBody>
      </p:sp>
      <p:sp>
        <p:nvSpPr>
          <p:cNvPr id="14" name="Multiplication Sign 13">
            <a:extLst>
              <a:ext uri="{FF2B5EF4-FFF2-40B4-BE49-F238E27FC236}">
                <a16:creationId xmlns:a16="http://schemas.microsoft.com/office/drawing/2014/main" id="{61799240-93A6-4FA0-BFB7-68E236A405AC}"/>
              </a:ext>
            </a:extLst>
          </p:cNvPr>
          <p:cNvSpPr/>
          <p:nvPr/>
        </p:nvSpPr>
        <p:spPr>
          <a:xfrm>
            <a:off x="2452990" y="4925439"/>
            <a:ext cx="395592" cy="590145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Multiplication Sign 14">
            <a:extLst>
              <a:ext uri="{FF2B5EF4-FFF2-40B4-BE49-F238E27FC236}">
                <a16:creationId xmlns:a16="http://schemas.microsoft.com/office/drawing/2014/main" id="{012C14B4-71EF-4C46-A269-BDA8F9F4F95E}"/>
              </a:ext>
            </a:extLst>
          </p:cNvPr>
          <p:cNvSpPr/>
          <p:nvPr/>
        </p:nvSpPr>
        <p:spPr>
          <a:xfrm>
            <a:off x="2752926" y="4925439"/>
            <a:ext cx="395592" cy="590145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809E3AB-2B32-42D9-853B-5D4C1D3C2850}"/>
              </a:ext>
            </a:extLst>
          </p:cNvPr>
          <p:cNvSpPr txBox="1"/>
          <p:nvPr/>
        </p:nvSpPr>
        <p:spPr>
          <a:xfrm>
            <a:off x="3654356" y="4367719"/>
            <a:ext cx="643647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  <a:cs typeface="Calibri"/>
              </a:rPr>
              <a:t>9</a:t>
            </a:r>
          </a:p>
        </p:txBody>
      </p:sp>
      <p:sp>
        <p:nvSpPr>
          <p:cNvPr id="18" name="Multiplication Sign 17">
            <a:extLst>
              <a:ext uri="{FF2B5EF4-FFF2-40B4-BE49-F238E27FC236}">
                <a16:creationId xmlns:a16="http://schemas.microsoft.com/office/drawing/2014/main" id="{7A8A4486-B366-431F-8072-93DA46920E2D}"/>
              </a:ext>
            </a:extLst>
          </p:cNvPr>
          <p:cNvSpPr/>
          <p:nvPr/>
        </p:nvSpPr>
        <p:spPr>
          <a:xfrm>
            <a:off x="3822968" y="4925439"/>
            <a:ext cx="395592" cy="590145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Multiplication Sign 18">
            <a:extLst>
              <a:ext uri="{FF2B5EF4-FFF2-40B4-BE49-F238E27FC236}">
                <a16:creationId xmlns:a16="http://schemas.microsoft.com/office/drawing/2014/main" id="{D3F94D60-EFD4-4A47-A48E-EC2AA8ADAE79}"/>
              </a:ext>
            </a:extLst>
          </p:cNvPr>
          <p:cNvSpPr/>
          <p:nvPr/>
        </p:nvSpPr>
        <p:spPr>
          <a:xfrm>
            <a:off x="4098586" y="4925439"/>
            <a:ext cx="395592" cy="590145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667579-E636-429E-9D0E-946FABE06574}"/>
              </a:ext>
            </a:extLst>
          </p:cNvPr>
          <p:cNvSpPr txBox="1"/>
          <p:nvPr/>
        </p:nvSpPr>
        <p:spPr>
          <a:xfrm>
            <a:off x="5762018" y="2414081"/>
            <a:ext cx="643647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</a:rPr>
              <a:t>6</a:t>
            </a:r>
            <a:endParaRPr lang="en-US" b="1">
              <a:solidFill>
                <a:srgbClr val="FF0000"/>
              </a:solidFill>
              <a:cs typeface="Calibri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C480002-9691-4A1B-AB3D-A9AD07654C5F}"/>
              </a:ext>
            </a:extLst>
          </p:cNvPr>
          <p:cNvSpPr txBox="1"/>
          <p:nvPr/>
        </p:nvSpPr>
        <p:spPr>
          <a:xfrm>
            <a:off x="6402420" y="1919591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0F6BF2-EAF0-4B46-BD60-0374FD436842}"/>
              </a:ext>
            </a:extLst>
          </p:cNvPr>
          <p:cNvSpPr txBox="1"/>
          <p:nvPr/>
        </p:nvSpPr>
        <p:spPr>
          <a:xfrm>
            <a:off x="5225372" y="3004226"/>
            <a:ext cx="2743200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</a:rPr>
              <a:t>V:</a:t>
            </a:r>
            <a:r>
              <a:rPr lang="en-US" b="1">
                <a:solidFill>
                  <a:srgbClr val="FF0000"/>
                </a:solidFill>
                <a:cs typeface="Calibri"/>
              </a:rPr>
              <a:t> 8</a:t>
            </a:r>
          </a:p>
          <a:p>
            <a:pPr algn="ctr"/>
            <a:r>
              <a:rPr lang="en-US" b="1">
                <a:solidFill>
                  <a:srgbClr val="FF0000"/>
                </a:solidFill>
                <a:cs typeface="Calibri"/>
              </a:rPr>
              <a:t>(6, 8)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D00D1A7-4278-48C7-B109-31AB99DF300A}"/>
              </a:ext>
            </a:extLst>
          </p:cNvPr>
          <p:cNvSpPr/>
          <p:nvPr/>
        </p:nvSpPr>
        <p:spPr>
          <a:xfrm>
            <a:off x="5257801" y="3944565"/>
            <a:ext cx="346954" cy="3469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17716C3-4254-4D62-A25F-AF56CB76A467}"/>
              </a:ext>
            </a:extLst>
          </p:cNvPr>
          <p:cNvSpPr txBox="1"/>
          <p:nvPr/>
        </p:nvSpPr>
        <p:spPr>
          <a:xfrm>
            <a:off x="4163436" y="3644630"/>
            <a:ext cx="1024647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</a:rPr>
              <a:t>V:</a:t>
            </a:r>
            <a:r>
              <a:rPr lang="en-US" b="1">
                <a:solidFill>
                  <a:srgbClr val="FF0000"/>
                </a:solidFill>
                <a:cs typeface="Calibri"/>
              </a:rPr>
              <a:t> 8</a:t>
            </a:r>
          </a:p>
          <a:p>
            <a:pPr algn="ctr"/>
            <a:r>
              <a:rPr lang="en-US" b="1">
                <a:solidFill>
                  <a:srgbClr val="FF0000"/>
                </a:solidFill>
                <a:cs typeface="Calibri"/>
              </a:rPr>
              <a:t>(8, INF)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D02801B-C2D0-4D18-96FB-8FE702A03CE7}"/>
              </a:ext>
            </a:extLst>
          </p:cNvPr>
          <p:cNvSpPr txBox="1"/>
          <p:nvPr/>
        </p:nvSpPr>
        <p:spPr>
          <a:xfrm>
            <a:off x="4675760" y="4383932"/>
            <a:ext cx="643647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</a:rPr>
              <a:t>8</a:t>
            </a:r>
            <a:endParaRPr lang="en-US" b="1">
              <a:solidFill>
                <a:srgbClr val="FF0000"/>
              </a:solidFill>
              <a:cs typeface="Calibri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A4E1DE1-9950-4FA5-B1BE-4796F5171748}"/>
              </a:ext>
            </a:extLst>
          </p:cNvPr>
          <p:cNvSpPr txBox="1"/>
          <p:nvPr/>
        </p:nvSpPr>
        <p:spPr>
          <a:xfrm>
            <a:off x="3654356" y="6005207"/>
            <a:ext cx="5945220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cs typeface="Calibri"/>
              </a:rPr>
              <a:t>MIN player 8 is the first value back up from its children</a:t>
            </a:r>
          </a:p>
          <a:p>
            <a:pPr algn="ctr"/>
            <a:r>
              <a:rPr lang="en-US">
                <a:cs typeface="Calibri"/>
              </a:rPr>
              <a:t>Update value and BETA; 6 &gt;=8? NO Keep searching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6AEC047-A34C-4846-B23F-56131977B345}"/>
              </a:ext>
            </a:extLst>
          </p:cNvPr>
          <p:cNvSpPr txBox="1"/>
          <p:nvPr/>
        </p:nvSpPr>
        <p:spPr>
          <a:xfrm>
            <a:off x="5737698" y="3394953"/>
            <a:ext cx="643647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</a:rPr>
              <a:t>8</a:t>
            </a:r>
            <a:endParaRPr lang="en-US" b="1">
              <a:solidFill>
                <a:srgbClr val="FF0000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2043209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FC191-36FE-4445-8F71-6FF85F05C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Game Tree Search – Alpha Beta Pruning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9A808884-23F5-4F2F-B418-3D563E9969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0600" y="2343944"/>
            <a:ext cx="10210800" cy="33147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4276F5D-4988-4527-9378-5A5595AB899E}"/>
              </a:ext>
            </a:extLst>
          </p:cNvPr>
          <p:cNvSpPr txBox="1"/>
          <p:nvPr/>
        </p:nvSpPr>
        <p:spPr>
          <a:xfrm>
            <a:off x="4724397" y="1773677"/>
            <a:ext cx="2743200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</a:rPr>
              <a:t>V:</a:t>
            </a:r>
            <a:r>
              <a:rPr lang="en-US" b="1">
                <a:solidFill>
                  <a:srgbClr val="FF0000"/>
                </a:solidFill>
                <a:cs typeface="Calibri"/>
              </a:rPr>
              <a:t> 6</a:t>
            </a:r>
          </a:p>
          <a:p>
            <a:pPr algn="ctr"/>
            <a:r>
              <a:rPr lang="en-US" b="1">
                <a:solidFill>
                  <a:srgbClr val="FF0000"/>
                </a:solidFill>
                <a:cs typeface="Calibri"/>
              </a:rPr>
              <a:t>(6, INF)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70669CE-79EA-4000-8892-F40F10182E49}"/>
              </a:ext>
            </a:extLst>
          </p:cNvPr>
          <p:cNvSpPr/>
          <p:nvPr/>
        </p:nvSpPr>
        <p:spPr>
          <a:xfrm>
            <a:off x="5914415" y="2931268"/>
            <a:ext cx="346954" cy="3469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AA4181-9420-45BE-B0F4-28B54FD9BC47}"/>
              </a:ext>
            </a:extLst>
          </p:cNvPr>
          <p:cNvSpPr txBox="1"/>
          <p:nvPr/>
        </p:nvSpPr>
        <p:spPr>
          <a:xfrm>
            <a:off x="1554803" y="4375827"/>
            <a:ext cx="643647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</a:rPr>
              <a:t>6</a:t>
            </a:r>
            <a:endParaRPr lang="en-US" b="1">
              <a:solidFill>
                <a:srgbClr val="FF0000"/>
              </a:solidFill>
              <a:cs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7441D3-0C53-470A-B198-8D8E612D189E}"/>
              </a:ext>
            </a:extLst>
          </p:cNvPr>
          <p:cNvSpPr txBox="1"/>
          <p:nvPr/>
        </p:nvSpPr>
        <p:spPr>
          <a:xfrm>
            <a:off x="2624846" y="3394954"/>
            <a:ext cx="643647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</a:rPr>
              <a:t>6</a:t>
            </a:r>
            <a:endParaRPr lang="en-US" b="1">
              <a:solidFill>
                <a:srgbClr val="FF0000"/>
              </a:solidFill>
              <a:cs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1A67C9-123D-41BB-8859-119E3BDA2EAA}"/>
              </a:ext>
            </a:extLst>
          </p:cNvPr>
          <p:cNvSpPr txBox="1"/>
          <p:nvPr/>
        </p:nvSpPr>
        <p:spPr>
          <a:xfrm>
            <a:off x="2624846" y="4359614"/>
            <a:ext cx="643647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</a:rPr>
              <a:t>8</a:t>
            </a:r>
            <a:endParaRPr lang="en-US" b="1">
              <a:solidFill>
                <a:srgbClr val="FF0000"/>
              </a:solidFill>
              <a:cs typeface="Calibri"/>
            </a:endParaRPr>
          </a:p>
        </p:txBody>
      </p:sp>
      <p:sp>
        <p:nvSpPr>
          <p:cNvPr id="14" name="Multiplication Sign 13">
            <a:extLst>
              <a:ext uri="{FF2B5EF4-FFF2-40B4-BE49-F238E27FC236}">
                <a16:creationId xmlns:a16="http://schemas.microsoft.com/office/drawing/2014/main" id="{61799240-93A6-4FA0-BFB7-68E236A405AC}"/>
              </a:ext>
            </a:extLst>
          </p:cNvPr>
          <p:cNvSpPr/>
          <p:nvPr/>
        </p:nvSpPr>
        <p:spPr>
          <a:xfrm>
            <a:off x="2452990" y="4925439"/>
            <a:ext cx="395592" cy="590145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Multiplication Sign 14">
            <a:extLst>
              <a:ext uri="{FF2B5EF4-FFF2-40B4-BE49-F238E27FC236}">
                <a16:creationId xmlns:a16="http://schemas.microsoft.com/office/drawing/2014/main" id="{012C14B4-71EF-4C46-A269-BDA8F9F4F95E}"/>
              </a:ext>
            </a:extLst>
          </p:cNvPr>
          <p:cNvSpPr/>
          <p:nvPr/>
        </p:nvSpPr>
        <p:spPr>
          <a:xfrm>
            <a:off x="2752926" y="4925439"/>
            <a:ext cx="395592" cy="590145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809E3AB-2B32-42D9-853B-5D4C1D3C2850}"/>
              </a:ext>
            </a:extLst>
          </p:cNvPr>
          <p:cNvSpPr txBox="1"/>
          <p:nvPr/>
        </p:nvSpPr>
        <p:spPr>
          <a:xfrm>
            <a:off x="3654356" y="4367719"/>
            <a:ext cx="643647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  <a:cs typeface="Calibri"/>
              </a:rPr>
              <a:t>9</a:t>
            </a:r>
          </a:p>
        </p:txBody>
      </p:sp>
      <p:sp>
        <p:nvSpPr>
          <p:cNvPr id="18" name="Multiplication Sign 17">
            <a:extLst>
              <a:ext uri="{FF2B5EF4-FFF2-40B4-BE49-F238E27FC236}">
                <a16:creationId xmlns:a16="http://schemas.microsoft.com/office/drawing/2014/main" id="{7A8A4486-B366-431F-8072-93DA46920E2D}"/>
              </a:ext>
            </a:extLst>
          </p:cNvPr>
          <p:cNvSpPr/>
          <p:nvPr/>
        </p:nvSpPr>
        <p:spPr>
          <a:xfrm>
            <a:off x="3822968" y="4925439"/>
            <a:ext cx="395592" cy="590145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Multiplication Sign 18">
            <a:extLst>
              <a:ext uri="{FF2B5EF4-FFF2-40B4-BE49-F238E27FC236}">
                <a16:creationId xmlns:a16="http://schemas.microsoft.com/office/drawing/2014/main" id="{D3F94D60-EFD4-4A47-A48E-EC2AA8ADAE79}"/>
              </a:ext>
            </a:extLst>
          </p:cNvPr>
          <p:cNvSpPr/>
          <p:nvPr/>
        </p:nvSpPr>
        <p:spPr>
          <a:xfrm>
            <a:off x="4098586" y="4925439"/>
            <a:ext cx="395592" cy="590145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667579-E636-429E-9D0E-946FABE06574}"/>
              </a:ext>
            </a:extLst>
          </p:cNvPr>
          <p:cNvSpPr txBox="1"/>
          <p:nvPr/>
        </p:nvSpPr>
        <p:spPr>
          <a:xfrm>
            <a:off x="5762018" y="2414081"/>
            <a:ext cx="643647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</a:rPr>
              <a:t>6</a:t>
            </a:r>
            <a:endParaRPr lang="en-US" b="1">
              <a:solidFill>
                <a:srgbClr val="FF0000"/>
              </a:solidFill>
              <a:cs typeface="Calibri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C480002-9691-4A1B-AB3D-A9AD07654C5F}"/>
              </a:ext>
            </a:extLst>
          </p:cNvPr>
          <p:cNvSpPr txBox="1"/>
          <p:nvPr/>
        </p:nvSpPr>
        <p:spPr>
          <a:xfrm>
            <a:off x="6402420" y="1919591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0F6BF2-EAF0-4B46-BD60-0374FD436842}"/>
              </a:ext>
            </a:extLst>
          </p:cNvPr>
          <p:cNvSpPr txBox="1"/>
          <p:nvPr/>
        </p:nvSpPr>
        <p:spPr>
          <a:xfrm>
            <a:off x="5987372" y="4147226"/>
            <a:ext cx="1178669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</a:rPr>
              <a:t>V:</a:t>
            </a:r>
            <a:r>
              <a:rPr lang="en-US" b="1">
                <a:solidFill>
                  <a:srgbClr val="FF0000"/>
                </a:solidFill>
                <a:cs typeface="Calibri"/>
              </a:rPr>
              <a:t> -</a:t>
            </a:r>
          </a:p>
          <a:p>
            <a:pPr algn="ctr"/>
            <a:r>
              <a:rPr lang="en-US" b="1">
                <a:solidFill>
                  <a:srgbClr val="FF0000"/>
                </a:solidFill>
                <a:cs typeface="Calibri"/>
              </a:rPr>
              <a:t>(6, 8)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D02801B-C2D0-4D18-96FB-8FE702A03CE7}"/>
              </a:ext>
            </a:extLst>
          </p:cNvPr>
          <p:cNvSpPr txBox="1"/>
          <p:nvPr/>
        </p:nvSpPr>
        <p:spPr>
          <a:xfrm>
            <a:off x="4675760" y="4383932"/>
            <a:ext cx="643647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</a:rPr>
              <a:t>8</a:t>
            </a:r>
            <a:endParaRPr lang="en-US" b="1">
              <a:solidFill>
                <a:srgbClr val="FF0000"/>
              </a:solidFill>
              <a:cs typeface="Calibri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A4E1DE1-9950-4FA5-B1BE-4796F5171748}"/>
              </a:ext>
            </a:extLst>
          </p:cNvPr>
          <p:cNvSpPr txBox="1"/>
          <p:nvPr/>
        </p:nvSpPr>
        <p:spPr>
          <a:xfrm>
            <a:off x="3654356" y="6005207"/>
            <a:ext cx="594522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>
              <a:cs typeface="Calibri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6AEC047-A34C-4846-B23F-56131977B345}"/>
              </a:ext>
            </a:extLst>
          </p:cNvPr>
          <p:cNvSpPr txBox="1"/>
          <p:nvPr/>
        </p:nvSpPr>
        <p:spPr>
          <a:xfrm>
            <a:off x="5737698" y="3394953"/>
            <a:ext cx="643647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</a:rPr>
              <a:t>8</a:t>
            </a:r>
            <a:endParaRPr lang="en-US" b="1">
              <a:solidFill>
                <a:srgbClr val="FF0000"/>
              </a:solidFill>
              <a:cs typeface="Calibri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BAD685C-2EFB-40AF-BD93-212E3B211B24}"/>
              </a:ext>
            </a:extLst>
          </p:cNvPr>
          <p:cNvSpPr/>
          <p:nvPr/>
        </p:nvSpPr>
        <p:spPr>
          <a:xfrm>
            <a:off x="5890098" y="3895927"/>
            <a:ext cx="346954" cy="3469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91915B-C2F6-4B83-AC6B-EB2D046A1357}"/>
              </a:ext>
            </a:extLst>
          </p:cNvPr>
          <p:cNvSpPr txBox="1"/>
          <p:nvPr/>
        </p:nvSpPr>
        <p:spPr>
          <a:xfrm>
            <a:off x="5225372" y="3004226"/>
            <a:ext cx="2743200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</a:rPr>
              <a:t>V:</a:t>
            </a:r>
            <a:r>
              <a:rPr lang="en-US" b="1">
                <a:solidFill>
                  <a:srgbClr val="FF0000"/>
                </a:solidFill>
                <a:cs typeface="Calibri"/>
              </a:rPr>
              <a:t> 8</a:t>
            </a:r>
          </a:p>
          <a:p>
            <a:pPr algn="ctr"/>
            <a:r>
              <a:rPr lang="en-US" b="1">
                <a:solidFill>
                  <a:srgbClr val="FF0000"/>
                </a:solidFill>
                <a:cs typeface="Calibri"/>
              </a:rPr>
              <a:t>(6, 8)</a:t>
            </a:r>
          </a:p>
        </p:txBody>
      </p:sp>
    </p:spTree>
    <p:extLst>
      <p:ext uri="{BB962C8B-B14F-4D97-AF65-F5344CB8AC3E}">
        <p14:creationId xmlns:p14="http://schemas.microsoft.com/office/powerpoint/2010/main" val="371588519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FC191-36FE-4445-8F71-6FF85F05C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Game Tree Search – Alpha Beta Pruning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9A808884-23F5-4F2F-B418-3D563E9969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0600" y="2343944"/>
            <a:ext cx="10210800" cy="33147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4276F5D-4988-4527-9378-5A5595AB899E}"/>
              </a:ext>
            </a:extLst>
          </p:cNvPr>
          <p:cNvSpPr txBox="1"/>
          <p:nvPr/>
        </p:nvSpPr>
        <p:spPr>
          <a:xfrm>
            <a:off x="4724397" y="1773677"/>
            <a:ext cx="2743200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</a:rPr>
              <a:t>V:</a:t>
            </a:r>
            <a:r>
              <a:rPr lang="en-US" b="1">
                <a:solidFill>
                  <a:srgbClr val="FF0000"/>
                </a:solidFill>
                <a:cs typeface="Calibri"/>
              </a:rPr>
              <a:t> 6</a:t>
            </a:r>
          </a:p>
          <a:p>
            <a:pPr algn="ctr"/>
            <a:r>
              <a:rPr lang="en-US" b="1">
                <a:solidFill>
                  <a:srgbClr val="FF0000"/>
                </a:solidFill>
                <a:cs typeface="Calibri"/>
              </a:rPr>
              <a:t>(6, INF)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70669CE-79EA-4000-8892-F40F10182E49}"/>
              </a:ext>
            </a:extLst>
          </p:cNvPr>
          <p:cNvSpPr/>
          <p:nvPr/>
        </p:nvSpPr>
        <p:spPr>
          <a:xfrm>
            <a:off x="5914415" y="2931268"/>
            <a:ext cx="346954" cy="3469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AA4181-9420-45BE-B0F4-28B54FD9BC47}"/>
              </a:ext>
            </a:extLst>
          </p:cNvPr>
          <p:cNvSpPr txBox="1"/>
          <p:nvPr/>
        </p:nvSpPr>
        <p:spPr>
          <a:xfrm>
            <a:off x="1554803" y="4375827"/>
            <a:ext cx="643647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</a:rPr>
              <a:t>6</a:t>
            </a:r>
            <a:endParaRPr lang="en-US" b="1">
              <a:solidFill>
                <a:srgbClr val="FF0000"/>
              </a:solidFill>
              <a:cs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7441D3-0C53-470A-B198-8D8E612D189E}"/>
              </a:ext>
            </a:extLst>
          </p:cNvPr>
          <p:cNvSpPr txBox="1"/>
          <p:nvPr/>
        </p:nvSpPr>
        <p:spPr>
          <a:xfrm>
            <a:off x="2624846" y="3394954"/>
            <a:ext cx="643647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</a:rPr>
              <a:t>6</a:t>
            </a:r>
            <a:endParaRPr lang="en-US" b="1">
              <a:solidFill>
                <a:srgbClr val="FF0000"/>
              </a:solidFill>
              <a:cs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1A67C9-123D-41BB-8859-119E3BDA2EAA}"/>
              </a:ext>
            </a:extLst>
          </p:cNvPr>
          <p:cNvSpPr txBox="1"/>
          <p:nvPr/>
        </p:nvSpPr>
        <p:spPr>
          <a:xfrm>
            <a:off x="2624846" y="4359614"/>
            <a:ext cx="643647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</a:rPr>
              <a:t>8</a:t>
            </a:r>
            <a:endParaRPr lang="en-US" b="1">
              <a:solidFill>
                <a:srgbClr val="FF0000"/>
              </a:solidFill>
              <a:cs typeface="Calibri"/>
            </a:endParaRPr>
          </a:p>
        </p:txBody>
      </p:sp>
      <p:sp>
        <p:nvSpPr>
          <p:cNvPr id="14" name="Multiplication Sign 13">
            <a:extLst>
              <a:ext uri="{FF2B5EF4-FFF2-40B4-BE49-F238E27FC236}">
                <a16:creationId xmlns:a16="http://schemas.microsoft.com/office/drawing/2014/main" id="{61799240-93A6-4FA0-BFB7-68E236A405AC}"/>
              </a:ext>
            </a:extLst>
          </p:cNvPr>
          <p:cNvSpPr/>
          <p:nvPr/>
        </p:nvSpPr>
        <p:spPr>
          <a:xfrm>
            <a:off x="2452990" y="4925439"/>
            <a:ext cx="395592" cy="590145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Multiplication Sign 14">
            <a:extLst>
              <a:ext uri="{FF2B5EF4-FFF2-40B4-BE49-F238E27FC236}">
                <a16:creationId xmlns:a16="http://schemas.microsoft.com/office/drawing/2014/main" id="{012C14B4-71EF-4C46-A269-BDA8F9F4F95E}"/>
              </a:ext>
            </a:extLst>
          </p:cNvPr>
          <p:cNvSpPr/>
          <p:nvPr/>
        </p:nvSpPr>
        <p:spPr>
          <a:xfrm>
            <a:off x="2752926" y="4925439"/>
            <a:ext cx="395592" cy="590145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809E3AB-2B32-42D9-853B-5D4C1D3C2850}"/>
              </a:ext>
            </a:extLst>
          </p:cNvPr>
          <p:cNvSpPr txBox="1"/>
          <p:nvPr/>
        </p:nvSpPr>
        <p:spPr>
          <a:xfrm>
            <a:off x="3654356" y="4367719"/>
            <a:ext cx="643647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  <a:cs typeface="Calibri"/>
              </a:rPr>
              <a:t>9</a:t>
            </a:r>
          </a:p>
        </p:txBody>
      </p:sp>
      <p:sp>
        <p:nvSpPr>
          <p:cNvPr id="18" name="Multiplication Sign 17">
            <a:extLst>
              <a:ext uri="{FF2B5EF4-FFF2-40B4-BE49-F238E27FC236}">
                <a16:creationId xmlns:a16="http://schemas.microsoft.com/office/drawing/2014/main" id="{7A8A4486-B366-431F-8072-93DA46920E2D}"/>
              </a:ext>
            </a:extLst>
          </p:cNvPr>
          <p:cNvSpPr/>
          <p:nvPr/>
        </p:nvSpPr>
        <p:spPr>
          <a:xfrm>
            <a:off x="3822968" y="4925439"/>
            <a:ext cx="395592" cy="590145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Multiplication Sign 18">
            <a:extLst>
              <a:ext uri="{FF2B5EF4-FFF2-40B4-BE49-F238E27FC236}">
                <a16:creationId xmlns:a16="http://schemas.microsoft.com/office/drawing/2014/main" id="{D3F94D60-EFD4-4A47-A48E-EC2AA8ADAE79}"/>
              </a:ext>
            </a:extLst>
          </p:cNvPr>
          <p:cNvSpPr/>
          <p:nvPr/>
        </p:nvSpPr>
        <p:spPr>
          <a:xfrm>
            <a:off x="4098586" y="4925439"/>
            <a:ext cx="395592" cy="590145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667579-E636-429E-9D0E-946FABE06574}"/>
              </a:ext>
            </a:extLst>
          </p:cNvPr>
          <p:cNvSpPr txBox="1"/>
          <p:nvPr/>
        </p:nvSpPr>
        <p:spPr>
          <a:xfrm>
            <a:off x="5762018" y="2414081"/>
            <a:ext cx="643647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</a:rPr>
              <a:t>6</a:t>
            </a:r>
            <a:endParaRPr lang="en-US" b="1">
              <a:solidFill>
                <a:srgbClr val="FF0000"/>
              </a:solidFill>
              <a:cs typeface="Calibri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C480002-9691-4A1B-AB3D-A9AD07654C5F}"/>
              </a:ext>
            </a:extLst>
          </p:cNvPr>
          <p:cNvSpPr txBox="1"/>
          <p:nvPr/>
        </p:nvSpPr>
        <p:spPr>
          <a:xfrm>
            <a:off x="6402420" y="1919591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0F6BF2-EAF0-4B46-BD60-0374FD436842}"/>
              </a:ext>
            </a:extLst>
          </p:cNvPr>
          <p:cNvSpPr txBox="1"/>
          <p:nvPr/>
        </p:nvSpPr>
        <p:spPr>
          <a:xfrm>
            <a:off x="5987372" y="4147226"/>
            <a:ext cx="1178669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</a:rPr>
              <a:t>V:</a:t>
            </a:r>
            <a:r>
              <a:rPr lang="en-US" b="1">
                <a:solidFill>
                  <a:srgbClr val="FF0000"/>
                </a:solidFill>
                <a:cs typeface="Calibri"/>
              </a:rPr>
              <a:t> 2</a:t>
            </a:r>
          </a:p>
          <a:p>
            <a:pPr algn="ctr"/>
            <a:r>
              <a:rPr lang="en-US" b="1">
                <a:solidFill>
                  <a:srgbClr val="FF0000"/>
                </a:solidFill>
                <a:cs typeface="Calibri"/>
              </a:rPr>
              <a:t>(6, 8)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D02801B-C2D0-4D18-96FB-8FE702A03CE7}"/>
              </a:ext>
            </a:extLst>
          </p:cNvPr>
          <p:cNvSpPr txBox="1"/>
          <p:nvPr/>
        </p:nvSpPr>
        <p:spPr>
          <a:xfrm>
            <a:off x="4675760" y="4383932"/>
            <a:ext cx="643647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</a:rPr>
              <a:t>8</a:t>
            </a:r>
            <a:endParaRPr lang="en-US" b="1">
              <a:solidFill>
                <a:srgbClr val="FF0000"/>
              </a:solidFill>
              <a:cs typeface="Calibri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A4E1DE1-9950-4FA5-B1BE-4796F5171748}"/>
              </a:ext>
            </a:extLst>
          </p:cNvPr>
          <p:cNvSpPr txBox="1"/>
          <p:nvPr/>
        </p:nvSpPr>
        <p:spPr>
          <a:xfrm>
            <a:off x="3654356" y="6005207"/>
            <a:ext cx="594522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>
              <a:cs typeface="Calibri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6AEC047-A34C-4846-B23F-56131977B345}"/>
              </a:ext>
            </a:extLst>
          </p:cNvPr>
          <p:cNvSpPr txBox="1"/>
          <p:nvPr/>
        </p:nvSpPr>
        <p:spPr>
          <a:xfrm>
            <a:off x="5737698" y="3394953"/>
            <a:ext cx="643647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</a:rPr>
              <a:t>8</a:t>
            </a:r>
            <a:endParaRPr lang="en-US" b="1">
              <a:solidFill>
                <a:srgbClr val="FF0000"/>
              </a:solidFill>
              <a:cs typeface="Calibri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BAD685C-2EFB-40AF-BD93-212E3B211B24}"/>
              </a:ext>
            </a:extLst>
          </p:cNvPr>
          <p:cNvSpPr/>
          <p:nvPr/>
        </p:nvSpPr>
        <p:spPr>
          <a:xfrm>
            <a:off x="5890098" y="3895927"/>
            <a:ext cx="346954" cy="3469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B7D1F7F-E438-427D-864E-9236E422F00D}"/>
              </a:ext>
            </a:extLst>
          </p:cNvPr>
          <p:cNvSpPr/>
          <p:nvPr/>
        </p:nvSpPr>
        <p:spPr>
          <a:xfrm>
            <a:off x="5371290" y="4925438"/>
            <a:ext cx="346954" cy="3469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5F92AD9-6623-42D7-94F6-12A80253939B}"/>
              </a:ext>
            </a:extLst>
          </p:cNvPr>
          <p:cNvSpPr txBox="1"/>
          <p:nvPr/>
        </p:nvSpPr>
        <p:spPr>
          <a:xfrm>
            <a:off x="5737696" y="4359612"/>
            <a:ext cx="643647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  <a:cs typeface="Calibri"/>
              </a:rPr>
              <a:t>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CE3406-4129-444E-97CC-9A4906744DCF}"/>
              </a:ext>
            </a:extLst>
          </p:cNvPr>
          <p:cNvSpPr txBox="1"/>
          <p:nvPr/>
        </p:nvSpPr>
        <p:spPr>
          <a:xfrm>
            <a:off x="3654356" y="6005207"/>
            <a:ext cx="5945220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cs typeface="Calibri"/>
              </a:rPr>
              <a:t>The current ALPH 6 is, greater than the new value 2;</a:t>
            </a:r>
          </a:p>
          <a:p>
            <a:pPr algn="ctr"/>
            <a:r>
              <a:rPr lang="en-US" dirty="0">
                <a:cs typeface="Calibri"/>
              </a:rPr>
              <a:t>Don't update ALPHA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9ADFFF-C6D4-48E1-AF35-9B3EC162912E}"/>
              </a:ext>
            </a:extLst>
          </p:cNvPr>
          <p:cNvSpPr txBox="1"/>
          <p:nvPr/>
        </p:nvSpPr>
        <p:spPr>
          <a:xfrm>
            <a:off x="5225372" y="3004226"/>
            <a:ext cx="2743200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</a:rPr>
              <a:t>V:</a:t>
            </a:r>
            <a:r>
              <a:rPr lang="en-US" b="1">
                <a:solidFill>
                  <a:srgbClr val="FF0000"/>
                </a:solidFill>
                <a:cs typeface="Calibri"/>
              </a:rPr>
              <a:t> 8</a:t>
            </a:r>
          </a:p>
          <a:p>
            <a:pPr algn="ctr"/>
            <a:r>
              <a:rPr lang="en-US" b="1">
                <a:solidFill>
                  <a:srgbClr val="FF0000"/>
                </a:solidFill>
                <a:cs typeface="Calibri"/>
              </a:rPr>
              <a:t>(6, 8)</a:t>
            </a:r>
          </a:p>
        </p:txBody>
      </p:sp>
    </p:spTree>
    <p:extLst>
      <p:ext uri="{BB962C8B-B14F-4D97-AF65-F5344CB8AC3E}">
        <p14:creationId xmlns:p14="http://schemas.microsoft.com/office/powerpoint/2010/main" val="296285516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FC191-36FE-4445-8F71-6FF85F05C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Game Tree Search – Alpha Beta Pruning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9A808884-23F5-4F2F-B418-3D563E9969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0600" y="2343944"/>
            <a:ext cx="10210800" cy="33147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4276F5D-4988-4527-9378-5A5595AB899E}"/>
              </a:ext>
            </a:extLst>
          </p:cNvPr>
          <p:cNvSpPr txBox="1"/>
          <p:nvPr/>
        </p:nvSpPr>
        <p:spPr>
          <a:xfrm>
            <a:off x="4724397" y="1773677"/>
            <a:ext cx="2743200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</a:rPr>
              <a:t>V:</a:t>
            </a:r>
            <a:r>
              <a:rPr lang="en-US" b="1">
                <a:solidFill>
                  <a:srgbClr val="FF0000"/>
                </a:solidFill>
                <a:cs typeface="Calibri"/>
              </a:rPr>
              <a:t> 6</a:t>
            </a:r>
          </a:p>
          <a:p>
            <a:pPr algn="ctr"/>
            <a:r>
              <a:rPr lang="en-US" b="1">
                <a:solidFill>
                  <a:srgbClr val="FF0000"/>
                </a:solidFill>
                <a:cs typeface="Calibri"/>
              </a:rPr>
              <a:t>(6, INF)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70669CE-79EA-4000-8892-F40F10182E49}"/>
              </a:ext>
            </a:extLst>
          </p:cNvPr>
          <p:cNvSpPr/>
          <p:nvPr/>
        </p:nvSpPr>
        <p:spPr>
          <a:xfrm>
            <a:off x="5914415" y="2931268"/>
            <a:ext cx="346954" cy="3469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AA4181-9420-45BE-B0F4-28B54FD9BC47}"/>
              </a:ext>
            </a:extLst>
          </p:cNvPr>
          <p:cNvSpPr txBox="1"/>
          <p:nvPr/>
        </p:nvSpPr>
        <p:spPr>
          <a:xfrm>
            <a:off x="1554803" y="4375827"/>
            <a:ext cx="643647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</a:rPr>
              <a:t>6</a:t>
            </a:r>
            <a:endParaRPr lang="en-US" b="1">
              <a:solidFill>
                <a:srgbClr val="FF0000"/>
              </a:solidFill>
              <a:cs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7441D3-0C53-470A-B198-8D8E612D189E}"/>
              </a:ext>
            </a:extLst>
          </p:cNvPr>
          <p:cNvSpPr txBox="1"/>
          <p:nvPr/>
        </p:nvSpPr>
        <p:spPr>
          <a:xfrm>
            <a:off x="2624846" y="3394954"/>
            <a:ext cx="643647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</a:rPr>
              <a:t>6</a:t>
            </a:r>
            <a:endParaRPr lang="en-US" b="1">
              <a:solidFill>
                <a:srgbClr val="FF0000"/>
              </a:solidFill>
              <a:cs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1A67C9-123D-41BB-8859-119E3BDA2EAA}"/>
              </a:ext>
            </a:extLst>
          </p:cNvPr>
          <p:cNvSpPr txBox="1"/>
          <p:nvPr/>
        </p:nvSpPr>
        <p:spPr>
          <a:xfrm>
            <a:off x="2624846" y="4359614"/>
            <a:ext cx="643647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</a:rPr>
              <a:t>8</a:t>
            </a:r>
            <a:endParaRPr lang="en-US" b="1">
              <a:solidFill>
                <a:srgbClr val="FF0000"/>
              </a:solidFill>
              <a:cs typeface="Calibri"/>
            </a:endParaRPr>
          </a:p>
        </p:txBody>
      </p:sp>
      <p:sp>
        <p:nvSpPr>
          <p:cNvPr id="14" name="Multiplication Sign 13">
            <a:extLst>
              <a:ext uri="{FF2B5EF4-FFF2-40B4-BE49-F238E27FC236}">
                <a16:creationId xmlns:a16="http://schemas.microsoft.com/office/drawing/2014/main" id="{61799240-93A6-4FA0-BFB7-68E236A405AC}"/>
              </a:ext>
            </a:extLst>
          </p:cNvPr>
          <p:cNvSpPr/>
          <p:nvPr/>
        </p:nvSpPr>
        <p:spPr>
          <a:xfrm>
            <a:off x="2452990" y="4925439"/>
            <a:ext cx="395592" cy="590145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Multiplication Sign 14">
            <a:extLst>
              <a:ext uri="{FF2B5EF4-FFF2-40B4-BE49-F238E27FC236}">
                <a16:creationId xmlns:a16="http://schemas.microsoft.com/office/drawing/2014/main" id="{012C14B4-71EF-4C46-A269-BDA8F9F4F95E}"/>
              </a:ext>
            </a:extLst>
          </p:cNvPr>
          <p:cNvSpPr/>
          <p:nvPr/>
        </p:nvSpPr>
        <p:spPr>
          <a:xfrm>
            <a:off x="2752926" y="4925439"/>
            <a:ext cx="395592" cy="590145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809E3AB-2B32-42D9-853B-5D4C1D3C2850}"/>
              </a:ext>
            </a:extLst>
          </p:cNvPr>
          <p:cNvSpPr txBox="1"/>
          <p:nvPr/>
        </p:nvSpPr>
        <p:spPr>
          <a:xfrm>
            <a:off x="3654356" y="4367719"/>
            <a:ext cx="643647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  <a:cs typeface="Calibri"/>
              </a:rPr>
              <a:t>9</a:t>
            </a:r>
          </a:p>
        </p:txBody>
      </p:sp>
      <p:sp>
        <p:nvSpPr>
          <p:cNvPr id="18" name="Multiplication Sign 17">
            <a:extLst>
              <a:ext uri="{FF2B5EF4-FFF2-40B4-BE49-F238E27FC236}">
                <a16:creationId xmlns:a16="http://schemas.microsoft.com/office/drawing/2014/main" id="{7A8A4486-B366-431F-8072-93DA46920E2D}"/>
              </a:ext>
            </a:extLst>
          </p:cNvPr>
          <p:cNvSpPr/>
          <p:nvPr/>
        </p:nvSpPr>
        <p:spPr>
          <a:xfrm>
            <a:off x="3822968" y="4925439"/>
            <a:ext cx="395592" cy="590145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Multiplication Sign 18">
            <a:extLst>
              <a:ext uri="{FF2B5EF4-FFF2-40B4-BE49-F238E27FC236}">
                <a16:creationId xmlns:a16="http://schemas.microsoft.com/office/drawing/2014/main" id="{D3F94D60-EFD4-4A47-A48E-EC2AA8ADAE79}"/>
              </a:ext>
            </a:extLst>
          </p:cNvPr>
          <p:cNvSpPr/>
          <p:nvPr/>
        </p:nvSpPr>
        <p:spPr>
          <a:xfrm>
            <a:off x="4098586" y="4925439"/>
            <a:ext cx="395592" cy="590145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667579-E636-429E-9D0E-946FABE06574}"/>
              </a:ext>
            </a:extLst>
          </p:cNvPr>
          <p:cNvSpPr txBox="1"/>
          <p:nvPr/>
        </p:nvSpPr>
        <p:spPr>
          <a:xfrm>
            <a:off x="5762018" y="2414081"/>
            <a:ext cx="643647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</a:rPr>
              <a:t>6</a:t>
            </a:r>
            <a:endParaRPr lang="en-US" b="1">
              <a:solidFill>
                <a:srgbClr val="FF0000"/>
              </a:solidFill>
              <a:cs typeface="Calibri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C480002-9691-4A1B-AB3D-A9AD07654C5F}"/>
              </a:ext>
            </a:extLst>
          </p:cNvPr>
          <p:cNvSpPr txBox="1"/>
          <p:nvPr/>
        </p:nvSpPr>
        <p:spPr>
          <a:xfrm>
            <a:off x="6402420" y="1919591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0F6BF2-EAF0-4B46-BD60-0374FD436842}"/>
              </a:ext>
            </a:extLst>
          </p:cNvPr>
          <p:cNvSpPr txBox="1"/>
          <p:nvPr/>
        </p:nvSpPr>
        <p:spPr>
          <a:xfrm>
            <a:off x="5987372" y="4147226"/>
            <a:ext cx="1178669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</a:rPr>
              <a:t>V:</a:t>
            </a:r>
            <a:r>
              <a:rPr lang="en-US" b="1">
                <a:solidFill>
                  <a:srgbClr val="FF0000"/>
                </a:solidFill>
                <a:cs typeface="Calibri"/>
              </a:rPr>
              <a:t> 8</a:t>
            </a:r>
          </a:p>
          <a:p>
            <a:pPr algn="ctr"/>
            <a:r>
              <a:rPr lang="en-US" b="1">
                <a:solidFill>
                  <a:srgbClr val="FF0000"/>
                </a:solidFill>
                <a:cs typeface="Calibri"/>
              </a:rPr>
              <a:t>(8, 8)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D02801B-C2D0-4D18-96FB-8FE702A03CE7}"/>
              </a:ext>
            </a:extLst>
          </p:cNvPr>
          <p:cNvSpPr txBox="1"/>
          <p:nvPr/>
        </p:nvSpPr>
        <p:spPr>
          <a:xfrm>
            <a:off x="4675760" y="4383932"/>
            <a:ext cx="643647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</a:rPr>
              <a:t>8</a:t>
            </a:r>
            <a:endParaRPr lang="en-US" b="1">
              <a:solidFill>
                <a:srgbClr val="FF0000"/>
              </a:solidFill>
              <a:cs typeface="Calibri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A4E1DE1-9950-4FA5-B1BE-4796F5171748}"/>
              </a:ext>
            </a:extLst>
          </p:cNvPr>
          <p:cNvSpPr txBox="1"/>
          <p:nvPr/>
        </p:nvSpPr>
        <p:spPr>
          <a:xfrm>
            <a:off x="3654356" y="6005207"/>
            <a:ext cx="594522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>
              <a:cs typeface="Calibri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6AEC047-A34C-4846-B23F-56131977B345}"/>
              </a:ext>
            </a:extLst>
          </p:cNvPr>
          <p:cNvSpPr txBox="1"/>
          <p:nvPr/>
        </p:nvSpPr>
        <p:spPr>
          <a:xfrm>
            <a:off x="5737698" y="3394953"/>
            <a:ext cx="643647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</a:rPr>
              <a:t>8</a:t>
            </a:r>
            <a:endParaRPr lang="en-US" b="1">
              <a:solidFill>
                <a:srgbClr val="FF0000"/>
              </a:solidFill>
              <a:cs typeface="Calibri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BAD685C-2EFB-40AF-BD93-212E3B211B24}"/>
              </a:ext>
            </a:extLst>
          </p:cNvPr>
          <p:cNvSpPr/>
          <p:nvPr/>
        </p:nvSpPr>
        <p:spPr>
          <a:xfrm>
            <a:off x="5890098" y="3895927"/>
            <a:ext cx="346954" cy="3469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B7D1F7F-E438-427D-864E-9236E422F00D}"/>
              </a:ext>
            </a:extLst>
          </p:cNvPr>
          <p:cNvSpPr/>
          <p:nvPr/>
        </p:nvSpPr>
        <p:spPr>
          <a:xfrm>
            <a:off x="5646908" y="4957864"/>
            <a:ext cx="346954" cy="3469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5F92AD9-6623-42D7-94F6-12A80253939B}"/>
              </a:ext>
            </a:extLst>
          </p:cNvPr>
          <p:cNvSpPr txBox="1"/>
          <p:nvPr/>
        </p:nvSpPr>
        <p:spPr>
          <a:xfrm>
            <a:off x="5737696" y="4359612"/>
            <a:ext cx="643647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  <a:cs typeface="Calibri"/>
              </a:rPr>
              <a:t>8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CE3406-4129-444E-97CC-9A4906744DCF}"/>
              </a:ext>
            </a:extLst>
          </p:cNvPr>
          <p:cNvSpPr txBox="1"/>
          <p:nvPr/>
        </p:nvSpPr>
        <p:spPr>
          <a:xfrm>
            <a:off x="3654356" y="6005207"/>
            <a:ext cx="5945220" cy="120032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cs typeface="Calibri"/>
              </a:rPr>
              <a:t>The new value 8 is greater than 2, update the value;</a:t>
            </a:r>
          </a:p>
          <a:p>
            <a:pPr algn="ctr"/>
            <a:r>
              <a:rPr lang="en-US">
                <a:cs typeface="Calibri"/>
              </a:rPr>
              <a:t>The value 8 is also greater than ALPHA (6), update ALPHA</a:t>
            </a:r>
          </a:p>
          <a:p>
            <a:pPr algn="ctr"/>
            <a:r>
              <a:rPr lang="en-US">
                <a:cs typeface="Calibri"/>
              </a:rPr>
              <a:t>Now, 8 &gt;=8 So Prune!</a:t>
            </a:r>
          </a:p>
          <a:p>
            <a:pPr algn="ctr"/>
            <a:endParaRPr lang="en-US">
              <a:cs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79C0D3-B972-4082-BB10-95A604B6457D}"/>
              </a:ext>
            </a:extLst>
          </p:cNvPr>
          <p:cNvSpPr txBox="1"/>
          <p:nvPr/>
        </p:nvSpPr>
        <p:spPr>
          <a:xfrm>
            <a:off x="5225372" y="3004226"/>
            <a:ext cx="2743200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</a:rPr>
              <a:t>V:</a:t>
            </a:r>
            <a:r>
              <a:rPr lang="en-US" b="1">
                <a:solidFill>
                  <a:srgbClr val="FF0000"/>
                </a:solidFill>
                <a:cs typeface="Calibri"/>
              </a:rPr>
              <a:t> 8</a:t>
            </a:r>
          </a:p>
          <a:p>
            <a:pPr algn="ctr"/>
            <a:r>
              <a:rPr lang="en-US" b="1">
                <a:solidFill>
                  <a:srgbClr val="FF0000"/>
                </a:solidFill>
                <a:cs typeface="Calibri"/>
              </a:rPr>
              <a:t>(6, 8)</a:t>
            </a:r>
          </a:p>
        </p:txBody>
      </p:sp>
    </p:spTree>
    <p:extLst>
      <p:ext uri="{BB962C8B-B14F-4D97-AF65-F5344CB8AC3E}">
        <p14:creationId xmlns:p14="http://schemas.microsoft.com/office/powerpoint/2010/main" val="25051189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FC191-36FE-4445-8F71-6FF85F05C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Game Tree Search – Alpha Beta Pruning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9A808884-23F5-4F2F-B418-3D563E9969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0600" y="2343944"/>
            <a:ext cx="10210800" cy="33147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4276F5D-4988-4527-9378-5A5595AB899E}"/>
              </a:ext>
            </a:extLst>
          </p:cNvPr>
          <p:cNvSpPr txBox="1"/>
          <p:nvPr/>
        </p:nvSpPr>
        <p:spPr>
          <a:xfrm>
            <a:off x="4724397" y="1773677"/>
            <a:ext cx="2743200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</a:rPr>
              <a:t>V:</a:t>
            </a:r>
            <a:r>
              <a:rPr lang="en-US" b="1">
                <a:solidFill>
                  <a:srgbClr val="FF0000"/>
                </a:solidFill>
                <a:cs typeface="Calibri"/>
              </a:rPr>
              <a:t> 6</a:t>
            </a:r>
          </a:p>
          <a:p>
            <a:pPr algn="ctr"/>
            <a:r>
              <a:rPr lang="en-US" b="1">
                <a:solidFill>
                  <a:srgbClr val="FF0000"/>
                </a:solidFill>
                <a:cs typeface="Calibri"/>
              </a:rPr>
              <a:t>(6, INF)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70669CE-79EA-4000-8892-F40F10182E49}"/>
              </a:ext>
            </a:extLst>
          </p:cNvPr>
          <p:cNvSpPr/>
          <p:nvPr/>
        </p:nvSpPr>
        <p:spPr>
          <a:xfrm>
            <a:off x="5914415" y="2931268"/>
            <a:ext cx="346954" cy="3469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AA4181-9420-45BE-B0F4-28B54FD9BC47}"/>
              </a:ext>
            </a:extLst>
          </p:cNvPr>
          <p:cNvSpPr txBox="1"/>
          <p:nvPr/>
        </p:nvSpPr>
        <p:spPr>
          <a:xfrm>
            <a:off x="1554803" y="4375827"/>
            <a:ext cx="643647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</a:rPr>
              <a:t>6</a:t>
            </a:r>
            <a:endParaRPr lang="en-US" b="1">
              <a:solidFill>
                <a:srgbClr val="FF0000"/>
              </a:solidFill>
              <a:cs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7441D3-0C53-470A-B198-8D8E612D189E}"/>
              </a:ext>
            </a:extLst>
          </p:cNvPr>
          <p:cNvSpPr txBox="1"/>
          <p:nvPr/>
        </p:nvSpPr>
        <p:spPr>
          <a:xfrm>
            <a:off x="2624846" y="3394954"/>
            <a:ext cx="643647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</a:rPr>
              <a:t>6</a:t>
            </a:r>
            <a:endParaRPr lang="en-US" b="1">
              <a:solidFill>
                <a:srgbClr val="FF0000"/>
              </a:solidFill>
              <a:cs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1A67C9-123D-41BB-8859-119E3BDA2EAA}"/>
              </a:ext>
            </a:extLst>
          </p:cNvPr>
          <p:cNvSpPr txBox="1"/>
          <p:nvPr/>
        </p:nvSpPr>
        <p:spPr>
          <a:xfrm>
            <a:off x="2624846" y="4359614"/>
            <a:ext cx="643647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</a:rPr>
              <a:t>8</a:t>
            </a:r>
            <a:endParaRPr lang="en-US" b="1">
              <a:solidFill>
                <a:srgbClr val="FF0000"/>
              </a:solidFill>
              <a:cs typeface="Calibri"/>
            </a:endParaRPr>
          </a:p>
        </p:txBody>
      </p:sp>
      <p:sp>
        <p:nvSpPr>
          <p:cNvPr id="14" name="Multiplication Sign 13">
            <a:extLst>
              <a:ext uri="{FF2B5EF4-FFF2-40B4-BE49-F238E27FC236}">
                <a16:creationId xmlns:a16="http://schemas.microsoft.com/office/drawing/2014/main" id="{61799240-93A6-4FA0-BFB7-68E236A405AC}"/>
              </a:ext>
            </a:extLst>
          </p:cNvPr>
          <p:cNvSpPr/>
          <p:nvPr/>
        </p:nvSpPr>
        <p:spPr>
          <a:xfrm>
            <a:off x="2452990" y="4925439"/>
            <a:ext cx="395592" cy="590145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Multiplication Sign 14">
            <a:extLst>
              <a:ext uri="{FF2B5EF4-FFF2-40B4-BE49-F238E27FC236}">
                <a16:creationId xmlns:a16="http://schemas.microsoft.com/office/drawing/2014/main" id="{012C14B4-71EF-4C46-A269-BDA8F9F4F95E}"/>
              </a:ext>
            </a:extLst>
          </p:cNvPr>
          <p:cNvSpPr/>
          <p:nvPr/>
        </p:nvSpPr>
        <p:spPr>
          <a:xfrm>
            <a:off x="2752926" y="4925439"/>
            <a:ext cx="395592" cy="590145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809E3AB-2B32-42D9-853B-5D4C1D3C2850}"/>
              </a:ext>
            </a:extLst>
          </p:cNvPr>
          <p:cNvSpPr txBox="1"/>
          <p:nvPr/>
        </p:nvSpPr>
        <p:spPr>
          <a:xfrm>
            <a:off x="3654356" y="4367719"/>
            <a:ext cx="643647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  <a:cs typeface="Calibri"/>
              </a:rPr>
              <a:t>9</a:t>
            </a:r>
          </a:p>
        </p:txBody>
      </p:sp>
      <p:sp>
        <p:nvSpPr>
          <p:cNvPr id="18" name="Multiplication Sign 17">
            <a:extLst>
              <a:ext uri="{FF2B5EF4-FFF2-40B4-BE49-F238E27FC236}">
                <a16:creationId xmlns:a16="http://schemas.microsoft.com/office/drawing/2014/main" id="{7A8A4486-B366-431F-8072-93DA46920E2D}"/>
              </a:ext>
            </a:extLst>
          </p:cNvPr>
          <p:cNvSpPr/>
          <p:nvPr/>
        </p:nvSpPr>
        <p:spPr>
          <a:xfrm>
            <a:off x="3822968" y="4925439"/>
            <a:ext cx="395592" cy="590145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Multiplication Sign 18">
            <a:extLst>
              <a:ext uri="{FF2B5EF4-FFF2-40B4-BE49-F238E27FC236}">
                <a16:creationId xmlns:a16="http://schemas.microsoft.com/office/drawing/2014/main" id="{D3F94D60-EFD4-4A47-A48E-EC2AA8ADAE79}"/>
              </a:ext>
            </a:extLst>
          </p:cNvPr>
          <p:cNvSpPr/>
          <p:nvPr/>
        </p:nvSpPr>
        <p:spPr>
          <a:xfrm>
            <a:off x="4098586" y="4925439"/>
            <a:ext cx="395592" cy="590145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667579-E636-429E-9D0E-946FABE06574}"/>
              </a:ext>
            </a:extLst>
          </p:cNvPr>
          <p:cNvSpPr txBox="1"/>
          <p:nvPr/>
        </p:nvSpPr>
        <p:spPr>
          <a:xfrm>
            <a:off x="5762018" y="2414081"/>
            <a:ext cx="643647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</a:rPr>
              <a:t>6</a:t>
            </a:r>
            <a:endParaRPr lang="en-US" b="1">
              <a:solidFill>
                <a:srgbClr val="FF0000"/>
              </a:solidFill>
              <a:cs typeface="Calibri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C480002-9691-4A1B-AB3D-A9AD07654C5F}"/>
              </a:ext>
            </a:extLst>
          </p:cNvPr>
          <p:cNvSpPr txBox="1"/>
          <p:nvPr/>
        </p:nvSpPr>
        <p:spPr>
          <a:xfrm>
            <a:off x="6402420" y="1919591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0F6BF2-EAF0-4B46-BD60-0374FD436842}"/>
              </a:ext>
            </a:extLst>
          </p:cNvPr>
          <p:cNvSpPr txBox="1"/>
          <p:nvPr/>
        </p:nvSpPr>
        <p:spPr>
          <a:xfrm>
            <a:off x="5987372" y="4147226"/>
            <a:ext cx="1178669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</a:rPr>
              <a:t>V:</a:t>
            </a:r>
            <a:r>
              <a:rPr lang="en-US" b="1">
                <a:solidFill>
                  <a:srgbClr val="FF0000"/>
                </a:solidFill>
                <a:cs typeface="Calibri"/>
              </a:rPr>
              <a:t> 8</a:t>
            </a:r>
          </a:p>
          <a:p>
            <a:pPr algn="ctr"/>
            <a:r>
              <a:rPr lang="en-US" b="1">
                <a:solidFill>
                  <a:srgbClr val="FF0000"/>
                </a:solidFill>
                <a:cs typeface="Calibri"/>
              </a:rPr>
              <a:t>(8, 8)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D02801B-C2D0-4D18-96FB-8FE702A03CE7}"/>
              </a:ext>
            </a:extLst>
          </p:cNvPr>
          <p:cNvSpPr txBox="1"/>
          <p:nvPr/>
        </p:nvSpPr>
        <p:spPr>
          <a:xfrm>
            <a:off x="4675760" y="4383932"/>
            <a:ext cx="643647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</a:rPr>
              <a:t>8</a:t>
            </a:r>
            <a:endParaRPr lang="en-US" b="1">
              <a:solidFill>
                <a:srgbClr val="FF0000"/>
              </a:solidFill>
              <a:cs typeface="Calibri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A4E1DE1-9950-4FA5-B1BE-4796F5171748}"/>
              </a:ext>
            </a:extLst>
          </p:cNvPr>
          <p:cNvSpPr txBox="1"/>
          <p:nvPr/>
        </p:nvSpPr>
        <p:spPr>
          <a:xfrm>
            <a:off x="3654356" y="6005207"/>
            <a:ext cx="594522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>
              <a:cs typeface="Calibri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6AEC047-A34C-4846-B23F-56131977B345}"/>
              </a:ext>
            </a:extLst>
          </p:cNvPr>
          <p:cNvSpPr txBox="1"/>
          <p:nvPr/>
        </p:nvSpPr>
        <p:spPr>
          <a:xfrm>
            <a:off x="5737698" y="3394953"/>
            <a:ext cx="643647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</a:rPr>
              <a:t>8</a:t>
            </a:r>
            <a:endParaRPr lang="en-US" b="1">
              <a:solidFill>
                <a:srgbClr val="FF0000"/>
              </a:solidFill>
              <a:cs typeface="Calibri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BAD685C-2EFB-40AF-BD93-212E3B211B24}"/>
              </a:ext>
            </a:extLst>
          </p:cNvPr>
          <p:cNvSpPr/>
          <p:nvPr/>
        </p:nvSpPr>
        <p:spPr>
          <a:xfrm>
            <a:off x="5890098" y="3895927"/>
            <a:ext cx="346954" cy="3469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5F92AD9-6623-42D7-94F6-12A80253939B}"/>
              </a:ext>
            </a:extLst>
          </p:cNvPr>
          <p:cNvSpPr txBox="1"/>
          <p:nvPr/>
        </p:nvSpPr>
        <p:spPr>
          <a:xfrm>
            <a:off x="5737696" y="4359612"/>
            <a:ext cx="643647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  <a:cs typeface="Calibri"/>
              </a:rPr>
              <a:t>8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CE3406-4129-444E-97CC-9A4906744DCF}"/>
              </a:ext>
            </a:extLst>
          </p:cNvPr>
          <p:cNvSpPr txBox="1"/>
          <p:nvPr/>
        </p:nvSpPr>
        <p:spPr>
          <a:xfrm>
            <a:off x="3654356" y="6005207"/>
            <a:ext cx="5945220" cy="120032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cs typeface="Calibri"/>
              </a:rPr>
              <a:t>The new value 8 is greater than 2, update the value;</a:t>
            </a:r>
          </a:p>
          <a:p>
            <a:pPr algn="ctr"/>
            <a:r>
              <a:rPr lang="en-US">
                <a:cs typeface="Calibri"/>
              </a:rPr>
              <a:t>The value 8 is also greater than ALPHA (6), update ALPHA</a:t>
            </a:r>
          </a:p>
          <a:p>
            <a:pPr algn="ctr"/>
            <a:r>
              <a:rPr lang="en-US">
                <a:cs typeface="Calibri"/>
              </a:rPr>
              <a:t>Now, 8 &gt;=8 So Prune!</a:t>
            </a:r>
          </a:p>
          <a:p>
            <a:pPr algn="ctr"/>
            <a:endParaRPr lang="en-US">
              <a:cs typeface="Calibri"/>
            </a:endParaRPr>
          </a:p>
        </p:txBody>
      </p:sp>
      <p:sp>
        <p:nvSpPr>
          <p:cNvPr id="28" name="Multiplication Sign 27">
            <a:extLst>
              <a:ext uri="{FF2B5EF4-FFF2-40B4-BE49-F238E27FC236}">
                <a16:creationId xmlns:a16="http://schemas.microsoft.com/office/drawing/2014/main" id="{655D86B6-2ABC-4E16-A6C7-735F2412CC20}"/>
              </a:ext>
            </a:extLst>
          </p:cNvPr>
          <p:cNvSpPr/>
          <p:nvPr/>
        </p:nvSpPr>
        <p:spPr>
          <a:xfrm>
            <a:off x="5865778" y="5014609"/>
            <a:ext cx="395592" cy="590145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395766-289F-4040-9F07-B5D35AF1EF21}"/>
              </a:ext>
            </a:extLst>
          </p:cNvPr>
          <p:cNvSpPr txBox="1"/>
          <p:nvPr/>
        </p:nvSpPr>
        <p:spPr>
          <a:xfrm>
            <a:off x="5225372" y="3004226"/>
            <a:ext cx="2743200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</a:rPr>
              <a:t>V:</a:t>
            </a:r>
            <a:r>
              <a:rPr lang="en-US" b="1">
                <a:solidFill>
                  <a:srgbClr val="FF0000"/>
                </a:solidFill>
                <a:cs typeface="Calibri"/>
              </a:rPr>
              <a:t> 8</a:t>
            </a:r>
          </a:p>
          <a:p>
            <a:pPr algn="ctr"/>
            <a:r>
              <a:rPr lang="en-US" b="1">
                <a:solidFill>
                  <a:srgbClr val="FF0000"/>
                </a:solidFill>
                <a:cs typeface="Calibri"/>
              </a:rPr>
              <a:t>(6, 8)</a:t>
            </a:r>
          </a:p>
        </p:txBody>
      </p:sp>
    </p:spTree>
    <p:extLst>
      <p:ext uri="{BB962C8B-B14F-4D97-AF65-F5344CB8AC3E}">
        <p14:creationId xmlns:p14="http://schemas.microsoft.com/office/powerpoint/2010/main" val="326930494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FC191-36FE-4445-8F71-6FF85F05C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Game Tree Search – Alpha Beta Pruning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9A808884-23F5-4F2F-B418-3D563E9969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0600" y="2343944"/>
            <a:ext cx="10210800" cy="33147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4276F5D-4988-4527-9378-5A5595AB899E}"/>
              </a:ext>
            </a:extLst>
          </p:cNvPr>
          <p:cNvSpPr txBox="1"/>
          <p:nvPr/>
        </p:nvSpPr>
        <p:spPr>
          <a:xfrm>
            <a:off x="4724397" y="1773677"/>
            <a:ext cx="2743200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</a:rPr>
              <a:t>V:</a:t>
            </a:r>
            <a:r>
              <a:rPr lang="en-US" b="1">
                <a:solidFill>
                  <a:srgbClr val="FF0000"/>
                </a:solidFill>
                <a:cs typeface="Calibri"/>
              </a:rPr>
              <a:t> 6</a:t>
            </a:r>
          </a:p>
          <a:p>
            <a:pPr algn="ctr"/>
            <a:r>
              <a:rPr lang="en-US" b="1">
                <a:solidFill>
                  <a:srgbClr val="FF0000"/>
                </a:solidFill>
                <a:cs typeface="Calibri"/>
              </a:rPr>
              <a:t>(6, INF)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70669CE-79EA-4000-8892-F40F10182E49}"/>
              </a:ext>
            </a:extLst>
          </p:cNvPr>
          <p:cNvSpPr/>
          <p:nvPr/>
        </p:nvSpPr>
        <p:spPr>
          <a:xfrm>
            <a:off x="5914415" y="2931268"/>
            <a:ext cx="346954" cy="3469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AA4181-9420-45BE-B0F4-28B54FD9BC47}"/>
              </a:ext>
            </a:extLst>
          </p:cNvPr>
          <p:cNvSpPr txBox="1"/>
          <p:nvPr/>
        </p:nvSpPr>
        <p:spPr>
          <a:xfrm>
            <a:off x="1554803" y="4375827"/>
            <a:ext cx="643647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</a:rPr>
              <a:t>6</a:t>
            </a:r>
            <a:endParaRPr lang="en-US" b="1">
              <a:solidFill>
                <a:srgbClr val="FF0000"/>
              </a:solidFill>
              <a:cs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7441D3-0C53-470A-B198-8D8E612D189E}"/>
              </a:ext>
            </a:extLst>
          </p:cNvPr>
          <p:cNvSpPr txBox="1"/>
          <p:nvPr/>
        </p:nvSpPr>
        <p:spPr>
          <a:xfrm>
            <a:off x="2624846" y="3394954"/>
            <a:ext cx="643647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</a:rPr>
              <a:t>6</a:t>
            </a:r>
            <a:endParaRPr lang="en-US" b="1">
              <a:solidFill>
                <a:srgbClr val="FF0000"/>
              </a:solidFill>
              <a:cs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1A67C9-123D-41BB-8859-119E3BDA2EAA}"/>
              </a:ext>
            </a:extLst>
          </p:cNvPr>
          <p:cNvSpPr txBox="1"/>
          <p:nvPr/>
        </p:nvSpPr>
        <p:spPr>
          <a:xfrm>
            <a:off x="2624846" y="4359614"/>
            <a:ext cx="643647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</a:rPr>
              <a:t>8</a:t>
            </a:r>
            <a:endParaRPr lang="en-US" b="1">
              <a:solidFill>
                <a:srgbClr val="FF0000"/>
              </a:solidFill>
              <a:cs typeface="Calibri"/>
            </a:endParaRPr>
          </a:p>
        </p:txBody>
      </p:sp>
      <p:sp>
        <p:nvSpPr>
          <p:cNvPr id="14" name="Multiplication Sign 13">
            <a:extLst>
              <a:ext uri="{FF2B5EF4-FFF2-40B4-BE49-F238E27FC236}">
                <a16:creationId xmlns:a16="http://schemas.microsoft.com/office/drawing/2014/main" id="{61799240-93A6-4FA0-BFB7-68E236A405AC}"/>
              </a:ext>
            </a:extLst>
          </p:cNvPr>
          <p:cNvSpPr/>
          <p:nvPr/>
        </p:nvSpPr>
        <p:spPr>
          <a:xfrm>
            <a:off x="2452990" y="4925439"/>
            <a:ext cx="395592" cy="590145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Multiplication Sign 14">
            <a:extLst>
              <a:ext uri="{FF2B5EF4-FFF2-40B4-BE49-F238E27FC236}">
                <a16:creationId xmlns:a16="http://schemas.microsoft.com/office/drawing/2014/main" id="{012C14B4-71EF-4C46-A269-BDA8F9F4F95E}"/>
              </a:ext>
            </a:extLst>
          </p:cNvPr>
          <p:cNvSpPr/>
          <p:nvPr/>
        </p:nvSpPr>
        <p:spPr>
          <a:xfrm>
            <a:off x="2752926" y="4925439"/>
            <a:ext cx="395592" cy="590145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809E3AB-2B32-42D9-853B-5D4C1D3C2850}"/>
              </a:ext>
            </a:extLst>
          </p:cNvPr>
          <p:cNvSpPr txBox="1"/>
          <p:nvPr/>
        </p:nvSpPr>
        <p:spPr>
          <a:xfrm>
            <a:off x="3654356" y="4367719"/>
            <a:ext cx="643647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  <a:cs typeface="Calibri"/>
              </a:rPr>
              <a:t>9</a:t>
            </a:r>
          </a:p>
        </p:txBody>
      </p:sp>
      <p:sp>
        <p:nvSpPr>
          <p:cNvPr id="18" name="Multiplication Sign 17">
            <a:extLst>
              <a:ext uri="{FF2B5EF4-FFF2-40B4-BE49-F238E27FC236}">
                <a16:creationId xmlns:a16="http://schemas.microsoft.com/office/drawing/2014/main" id="{7A8A4486-B366-431F-8072-93DA46920E2D}"/>
              </a:ext>
            </a:extLst>
          </p:cNvPr>
          <p:cNvSpPr/>
          <p:nvPr/>
        </p:nvSpPr>
        <p:spPr>
          <a:xfrm>
            <a:off x="3822968" y="4925439"/>
            <a:ext cx="395592" cy="590145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Multiplication Sign 18">
            <a:extLst>
              <a:ext uri="{FF2B5EF4-FFF2-40B4-BE49-F238E27FC236}">
                <a16:creationId xmlns:a16="http://schemas.microsoft.com/office/drawing/2014/main" id="{D3F94D60-EFD4-4A47-A48E-EC2AA8ADAE79}"/>
              </a:ext>
            </a:extLst>
          </p:cNvPr>
          <p:cNvSpPr/>
          <p:nvPr/>
        </p:nvSpPr>
        <p:spPr>
          <a:xfrm>
            <a:off x="4098586" y="4925439"/>
            <a:ext cx="395592" cy="590145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667579-E636-429E-9D0E-946FABE06574}"/>
              </a:ext>
            </a:extLst>
          </p:cNvPr>
          <p:cNvSpPr txBox="1"/>
          <p:nvPr/>
        </p:nvSpPr>
        <p:spPr>
          <a:xfrm>
            <a:off x="5762018" y="2414081"/>
            <a:ext cx="643647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</a:rPr>
              <a:t>6</a:t>
            </a:r>
            <a:endParaRPr lang="en-US" b="1">
              <a:solidFill>
                <a:srgbClr val="FF0000"/>
              </a:solidFill>
              <a:cs typeface="Calibri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C480002-9691-4A1B-AB3D-A9AD07654C5F}"/>
              </a:ext>
            </a:extLst>
          </p:cNvPr>
          <p:cNvSpPr txBox="1"/>
          <p:nvPr/>
        </p:nvSpPr>
        <p:spPr>
          <a:xfrm>
            <a:off x="6402420" y="1919591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D02801B-C2D0-4D18-96FB-8FE702A03CE7}"/>
              </a:ext>
            </a:extLst>
          </p:cNvPr>
          <p:cNvSpPr txBox="1"/>
          <p:nvPr/>
        </p:nvSpPr>
        <p:spPr>
          <a:xfrm>
            <a:off x="4675760" y="4383932"/>
            <a:ext cx="643647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</a:rPr>
              <a:t>8</a:t>
            </a:r>
            <a:endParaRPr lang="en-US" b="1">
              <a:solidFill>
                <a:srgbClr val="FF0000"/>
              </a:solidFill>
              <a:cs typeface="Calibri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A4E1DE1-9950-4FA5-B1BE-4796F5171748}"/>
              </a:ext>
            </a:extLst>
          </p:cNvPr>
          <p:cNvSpPr txBox="1"/>
          <p:nvPr/>
        </p:nvSpPr>
        <p:spPr>
          <a:xfrm>
            <a:off x="3654356" y="6005207"/>
            <a:ext cx="594522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>
              <a:cs typeface="Calibri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6AEC047-A34C-4846-B23F-56131977B345}"/>
              </a:ext>
            </a:extLst>
          </p:cNvPr>
          <p:cNvSpPr txBox="1"/>
          <p:nvPr/>
        </p:nvSpPr>
        <p:spPr>
          <a:xfrm>
            <a:off x="5737698" y="3394953"/>
            <a:ext cx="643647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</a:rPr>
              <a:t>8</a:t>
            </a:r>
            <a:endParaRPr lang="en-US" b="1">
              <a:solidFill>
                <a:srgbClr val="FF0000"/>
              </a:solidFill>
              <a:cs typeface="Calibri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BAD685C-2EFB-40AF-BD93-212E3B211B24}"/>
              </a:ext>
            </a:extLst>
          </p:cNvPr>
          <p:cNvSpPr/>
          <p:nvPr/>
        </p:nvSpPr>
        <p:spPr>
          <a:xfrm>
            <a:off x="5890098" y="3895927"/>
            <a:ext cx="346954" cy="3469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5F92AD9-6623-42D7-94F6-12A80253939B}"/>
              </a:ext>
            </a:extLst>
          </p:cNvPr>
          <p:cNvSpPr txBox="1"/>
          <p:nvPr/>
        </p:nvSpPr>
        <p:spPr>
          <a:xfrm>
            <a:off x="5737696" y="4359612"/>
            <a:ext cx="643647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  <a:cs typeface="Calibri"/>
              </a:rPr>
              <a:t>8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CE3406-4129-444E-97CC-9A4906744DCF}"/>
              </a:ext>
            </a:extLst>
          </p:cNvPr>
          <p:cNvSpPr txBox="1"/>
          <p:nvPr/>
        </p:nvSpPr>
        <p:spPr>
          <a:xfrm>
            <a:off x="3654356" y="6005207"/>
            <a:ext cx="5945220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cs typeface="Calibri"/>
              </a:rPr>
              <a:t>Backup value 8 to MIN PLAYER</a:t>
            </a:r>
          </a:p>
          <a:p>
            <a:pPr algn="ctr"/>
            <a:r>
              <a:rPr lang="en-US">
                <a:cs typeface="Calibri"/>
              </a:rPr>
              <a:t>The value is already 8</a:t>
            </a:r>
          </a:p>
        </p:txBody>
      </p:sp>
      <p:sp>
        <p:nvSpPr>
          <p:cNvPr id="28" name="Multiplication Sign 27">
            <a:extLst>
              <a:ext uri="{FF2B5EF4-FFF2-40B4-BE49-F238E27FC236}">
                <a16:creationId xmlns:a16="http://schemas.microsoft.com/office/drawing/2014/main" id="{655D86B6-2ABC-4E16-A6C7-735F2412CC20}"/>
              </a:ext>
            </a:extLst>
          </p:cNvPr>
          <p:cNvSpPr/>
          <p:nvPr/>
        </p:nvSpPr>
        <p:spPr>
          <a:xfrm>
            <a:off x="5865778" y="5014609"/>
            <a:ext cx="395592" cy="590145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078903-EA1F-4AB4-B443-98E8EBBCD687}"/>
              </a:ext>
            </a:extLst>
          </p:cNvPr>
          <p:cNvSpPr txBox="1"/>
          <p:nvPr/>
        </p:nvSpPr>
        <p:spPr>
          <a:xfrm>
            <a:off x="5225372" y="3004226"/>
            <a:ext cx="2743200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</a:rPr>
              <a:t>V:</a:t>
            </a:r>
            <a:r>
              <a:rPr lang="en-US" b="1">
                <a:solidFill>
                  <a:srgbClr val="FF0000"/>
                </a:solidFill>
                <a:cs typeface="Calibri"/>
              </a:rPr>
              <a:t> 8</a:t>
            </a:r>
          </a:p>
          <a:p>
            <a:pPr algn="ctr"/>
            <a:r>
              <a:rPr lang="en-US" b="1">
                <a:solidFill>
                  <a:srgbClr val="FF0000"/>
                </a:solidFill>
                <a:cs typeface="Calibri"/>
              </a:rPr>
              <a:t>(6, 8)</a:t>
            </a:r>
          </a:p>
        </p:txBody>
      </p:sp>
    </p:spTree>
    <p:extLst>
      <p:ext uri="{BB962C8B-B14F-4D97-AF65-F5344CB8AC3E}">
        <p14:creationId xmlns:p14="http://schemas.microsoft.com/office/powerpoint/2010/main" val="92334521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FC191-36FE-4445-8F71-6FF85F05C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Game Tree Search – Alpha Beta Pruning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9A808884-23F5-4F2F-B418-3D563E9969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0600" y="2343944"/>
            <a:ext cx="10210800" cy="33147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4276F5D-4988-4527-9378-5A5595AB899E}"/>
              </a:ext>
            </a:extLst>
          </p:cNvPr>
          <p:cNvSpPr txBox="1"/>
          <p:nvPr/>
        </p:nvSpPr>
        <p:spPr>
          <a:xfrm>
            <a:off x="4724397" y="1773677"/>
            <a:ext cx="2743200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</a:rPr>
              <a:t>V:</a:t>
            </a:r>
            <a:r>
              <a:rPr lang="en-US" b="1">
                <a:solidFill>
                  <a:srgbClr val="FF0000"/>
                </a:solidFill>
                <a:cs typeface="Calibri"/>
              </a:rPr>
              <a:t> 6</a:t>
            </a:r>
          </a:p>
          <a:p>
            <a:pPr algn="ctr"/>
            <a:r>
              <a:rPr lang="en-US" b="1">
                <a:solidFill>
                  <a:srgbClr val="FF0000"/>
                </a:solidFill>
                <a:cs typeface="Calibri"/>
              </a:rPr>
              <a:t>(6, INF)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70669CE-79EA-4000-8892-F40F10182E49}"/>
              </a:ext>
            </a:extLst>
          </p:cNvPr>
          <p:cNvSpPr/>
          <p:nvPr/>
        </p:nvSpPr>
        <p:spPr>
          <a:xfrm>
            <a:off x="5914415" y="2931268"/>
            <a:ext cx="346954" cy="3469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AA4181-9420-45BE-B0F4-28B54FD9BC47}"/>
              </a:ext>
            </a:extLst>
          </p:cNvPr>
          <p:cNvSpPr txBox="1"/>
          <p:nvPr/>
        </p:nvSpPr>
        <p:spPr>
          <a:xfrm>
            <a:off x="1554803" y="4375827"/>
            <a:ext cx="643647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</a:rPr>
              <a:t>6</a:t>
            </a:r>
            <a:endParaRPr lang="en-US" b="1">
              <a:solidFill>
                <a:srgbClr val="FF0000"/>
              </a:solidFill>
              <a:cs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7441D3-0C53-470A-B198-8D8E612D189E}"/>
              </a:ext>
            </a:extLst>
          </p:cNvPr>
          <p:cNvSpPr txBox="1"/>
          <p:nvPr/>
        </p:nvSpPr>
        <p:spPr>
          <a:xfrm>
            <a:off x="2624846" y="3394954"/>
            <a:ext cx="643647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</a:rPr>
              <a:t>6</a:t>
            </a:r>
            <a:endParaRPr lang="en-US" b="1">
              <a:solidFill>
                <a:srgbClr val="FF0000"/>
              </a:solidFill>
              <a:cs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1A67C9-123D-41BB-8859-119E3BDA2EAA}"/>
              </a:ext>
            </a:extLst>
          </p:cNvPr>
          <p:cNvSpPr txBox="1"/>
          <p:nvPr/>
        </p:nvSpPr>
        <p:spPr>
          <a:xfrm>
            <a:off x="2624846" y="4359614"/>
            <a:ext cx="643647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</a:rPr>
              <a:t>8</a:t>
            </a:r>
            <a:endParaRPr lang="en-US" b="1">
              <a:solidFill>
                <a:srgbClr val="FF0000"/>
              </a:solidFill>
              <a:cs typeface="Calibri"/>
            </a:endParaRPr>
          </a:p>
        </p:txBody>
      </p:sp>
      <p:sp>
        <p:nvSpPr>
          <p:cNvPr id="14" name="Multiplication Sign 13">
            <a:extLst>
              <a:ext uri="{FF2B5EF4-FFF2-40B4-BE49-F238E27FC236}">
                <a16:creationId xmlns:a16="http://schemas.microsoft.com/office/drawing/2014/main" id="{61799240-93A6-4FA0-BFB7-68E236A405AC}"/>
              </a:ext>
            </a:extLst>
          </p:cNvPr>
          <p:cNvSpPr/>
          <p:nvPr/>
        </p:nvSpPr>
        <p:spPr>
          <a:xfrm>
            <a:off x="2452990" y="4925439"/>
            <a:ext cx="395592" cy="590145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Multiplication Sign 14">
            <a:extLst>
              <a:ext uri="{FF2B5EF4-FFF2-40B4-BE49-F238E27FC236}">
                <a16:creationId xmlns:a16="http://schemas.microsoft.com/office/drawing/2014/main" id="{012C14B4-71EF-4C46-A269-BDA8F9F4F95E}"/>
              </a:ext>
            </a:extLst>
          </p:cNvPr>
          <p:cNvSpPr/>
          <p:nvPr/>
        </p:nvSpPr>
        <p:spPr>
          <a:xfrm>
            <a:off x="2752926" y="4925439"/>
            <a:ext cx="395592" cy="590145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809E3AB-2B32-42D9-853B-5D4C1D3C2850}"/>
              </a:ext>
            </a:extLst>
          </p:cNvPr>
          <p:cNvSpPr txBox="1"/>
          <p:nvPr/>
        </p:nvSpPr>
        <p:spPr>
          <a:xfrm>
            <a:off x="3654356" y="4367719"/>
            <a:ext cx="643647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  <a:cs typeface="Calibri"/>
              </a:rPr>
              <a:t>9</a:t>
            </a:r>
          </a:p>
        </p:txBody>
      </p:sp>
      <p:sp>
        <p:nvSpPr>
          <p:cNvPr id="18" name="Multiplication Sign 17">
            <a:extLst>
              <a:ext uri="{FF2B5EF4-FFF2-40B4-BE49-F238E27FC236}">
                <a16:creationId xmlns:a16="http://schemas.microsoft.com/office/drawing/2014/main" id="{7A8A4486-B366-431F-8072-93DA46920E2D}"/>
              </a:ext>
            </a:extLst>
          </p:cNvPr>
          <p:cNvSpPr/>
          <p:nvPr/>
        </p:nvSpPr>
        <p:spPr>
          <a:xfrm>
            <a:off x="3822968" y="4925439"/>
            <a:ext cx="395592" cy="590145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Multiplication Sign 18">
            <a:extLst>
              <a:ext uri="{FF2B5EF4-FFF2-40B4-BE49-F238E27FC236}">
                <a16:creationId xmlns:a16="http://schemas.microsoft.com/office/drawing/2014/main" id="{D3F94D60-EFD4-4A47-A48E-EC2AA8ADAE79}"/>
              </a:ext>
            </a:extLst>
          </p:cNvPr>
          <p:cNvSpPr/>
          <p:nvPr/>
        </p:nvSpPr>
        <p:spPr>
          <a:xfrm>
            <a:off x="4098586" y="4925439"/>
            <a:ext cx="395592" cy="590145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667579-E636-429E-9D0E-946FABE06574}"/>
              </a:ext>
            </a:extLst>
          </p:cNvPr>
          <p:cNvSpPr txBox="1"/>
          <p:nvPr/>
        </p:nvSpPr>
        <p:spPr>
          <a:xfrm>
            <a:off x="5762018" y="2414081"/>
            <a:ext cx="643647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</a:rPr>
              <a:t>6</a:t>
            </a:r>
            <a:endParaRPr lang="en-US" b="1">
              <a:solidFill>
                <a:srgbClr val="FF0000"/>
              </a:solidFill>
              <a:cs typeface="Calibri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C480002-9691-4A1B-AB3D-A9AD07654C5F}"/>
              </a:ext>
            </a:extLst>
          </p:cNvPr>
          <p:cNvSpPr txBox="1"/>
          <p:nvPr/>
        </p:nvSpPr>
        <p:spPr>
          <a:xfrm>
            <a:off x="6402420" y="1919591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D02801B-C2D0-4D18-96FB-8FE702A03CE7}"/>
              </a:ext>
            </a:extLst>
          </p:cNvPr>
          <p:cNvSpPr txBox="1"/>
          <p:nvPr/>
        </p:nvSpPr>
        <p:spPr>
          <a:xfrm>
            <a:off x="4675760" y="4383932"/>
            <a:ext cx="643647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</a:rPr>
              <a:t>8</a:t>
            </a:r>
            <a:endParaRPr lang="en-US" b="1">
              <a:solidFill>
                <a:srgbClr val="FF0000"/>
              </a:solidFill>
              <a:cs typeface="Calibri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A4E1DE1-9950-4FA5-B1BE-4796F5171748}"/>
              </a:ext>
            </a:extLst>
          </p:cNvPr>
          <p:cNvSpPr txBox="1"/>
          <p:nvPr/>
        </p:nvSpPr>
        <p:spPr>
          <a:xfrm>
            <a:off x="3654356" y="6005207"/>
            <a:ext cx="594522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>
              <a:cs typeface="Calibri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6AEC047-A34C-4846-B23F-56131977B345}"/>
              </a:ext>
            </a:extLst>
          </p:cNvPr>
          <p:cNvSpPr txBox="1"/>
          <p:nvPr/>
        </p:nvSpPr>
        <p:spPr>
          <a:xfrm>
            <a:off x="5737698" y="3394953"/>
            <a:ext cx="643647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</a:rPr>
              <a:t>8</a:t>
            </a:r>
            <a:endParaRPr lang="en-US" b="1">
              <a:solidFill>
                <a:srgbClr val="FF0000"/>
              </a:solidFill>
              <a:cs typeface="Calibri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BAD685C-2EFB-40AF-BD93-212E3B211B24}"/>
              </a:ext>
            </a:extLst>
          </p:cNvPr>
          <p:cNvSpPr/>
          <p:nvPr/>
        </p:nvSpPr>
        <p:spPr>
          <a:xfrm>
            <a:off x="6457545" y="3912140"/>
            <a:ext cx="346954" cy="3469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5F92AD9-6623-42D7-94F6-12A80253939B}"/>
              </a:ext>
            </a:extLst>
          </p:cNvPr>
          <p:cNvSpPr txBox="1"/>
          <p:nvPr/>
        </p:nvSpPr>
        <p:spPr>
          <a:xfrm>
            <a:off x="5737696" y="4359612"/>
            <a:ext cx="643647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  <a:cs typeface="Calibri"/>
              </a:rPr>
              <a:t>8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CE3406-4129-444E-97CC-9A4906744DCF}"/>
              </a:ext>
            </a:extLst>
          </p:cNvPr>
          <p:cNvSpPr txBox="1"/>
          <p:nvPr/>
        </p:nvSpPr>
        <p:spPr>
          <a:xfrm>
            <a:off x="3654356" y="6005207"/>
            <a:ext cx="594522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>
              <a:cs typeface="Calibri"/>
            </a:endParaRPr>
          </a:p>
        </p:txBody>
      </p:sp>
      <p:sp>
        <p:nvSpPr>
          <p:cNvPr id="28" name="Multiplication Sign 27">
            <a:extLst>
              <a:ext uri="{FF2B5EF4-FFF2-40B4-BE49-F238E27FC236}">
                <a16:creationId xmlns:a16="http://schemas.microsoft.com/office/drawing/2014/main" id="{655D86B6-2ABC-4E16-A6C7-735F2412CC20}"/>
              </a:ext>
            </a:extLst>
          </p:cNvPr>
          <p:cNvSpPr/>
          <p:nvPr/>
        </p:nvSpPr>
        <p:spPr>
          <a:xfrm>
            <a:off x="5865778" y="5014609"/>
            <a:ext cx="395592" cy="590145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078903-EA1F-4AB4-B443-98E8EBBCD687}"/>
              </a:ext>
            </a:extLst>
          </p:cNvPr>
          <p:cNvSpPr txBox="1"/>
          <p:nvPr/>
        </p:nvSpPr>
        <p:spPr>
          <a:xfrm>
            <a:off x="5225372" y="3004226"/>
            <a:ext cx="2743200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</a:rPr>
              <a:t>V:</a:t>
            </a:r>
            <a:r>
              <a:rPr lang="en-US" b="1">
                <a:solidFill>
                  <a:srgbClr val="FF0000"/>
                </a:solidFill>
                <a:cs typeface="Calibri"/>
              </a:rPr>
              <a:t> 8</a:t>
            </a:r>
          </a:p>
          <a:p>
            <a:pPr algn="ctr"/>
            <a:r>
              <a:rPr lang="en-US" b="1">
                <a:solidFill>
                  <a:srgbClr val="FF0000"/>
                </a:solidFill>
                <a:cs typeface="Calibri"/>
              </a:rPr>
              <a:t>(6, 8)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261BC11-B127-46EE-8794-5D3C8A029AE9}"/>
              </a:ext>
            </a:extLst>
          </p:cNvPr>
          <p:cNvSpPr txBox="1"/>
          <p:nvPr/>
        </p:nvSpPr>
        <p:spPr>
          <a:xfrm>
            <a:off x="6060328" y="4179651"/>
            <a:ext cx="2743200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</a:rPr>
              <a:t>V:</a:t>
            </a:r>
            <a:r>
              <a:rPr lang="en-US" b="1">
                <a:solidFill>
                  <a:srgbClr val="FF0000"/>
                </a:solidFill>
                <a:cs typeface="Calibri"/>
              </a:rPr>
              <a:t> -</a:t>
            </a:r>
          </a:p>
          <a:p>
            <a:pPr algn="ctr"/>
            <a:r>
              <a:rPr lang="en-US" b="1">
                <a:solidFill>
                  <a:srgbClr val="FF0000"/>
                </a:solidFill>
                <a:cs typeface="Calibri"/>
              </a:rPr>
              <a:t>(6, 8)</a:t>
            </a:r>
          </a:p>
        </p:txBody>
      </p:sp>
    </p:spTree>
    <p:extLst>
      <p:ext uri="{BB962C8B-B14F-4D97-AF65-F5344CB8AC3E}">
        <p14:creationId xmlns:p14="http://schemas.microsoft.com/office/powerpoint/2010/main" val="33577600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FC191-36FE-4445-8F71-6FF85F05C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Game Tree Search – Alpha Beta Pruning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9A808884-23F5-4F2F-B418-3D563E9969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0600" y="2343944"/>
            <a:ext cx="10210800" cy="33147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4276F5D-4988-4527-9378-5A5595AB899E}"/>
              </a:ext>
            </a:extLst>
          </p:cNvPr>
          <p:cNvSpPr txBox="1"/>
          <p:nvPr/>
        </p:nvSpPr>
        <p:spPr>
          <a:xfrm>
            <a:off x="4724397" y="1773677"/>
            <a:ext cx="2743200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</a:rPr>
              <a:t>V:</a:t>
            </a:r>
            <a:r>
              <a:rPr lang="en-US" b="1">
                <a:solidFill>
                  <a:srgbClr val="FF0000"/>
                </a:solidFill>
                <a:cs typeface="Calibri"/>
              </a:rPr>
              <a:t> 6</a:t>
            </a:r>
          </a:p>
          <a:p>
            <a:pPr algn="ctr"/>
            <a:r>
              <a:rPr lang="en-US" b="1">
                <a:solidFill>
                  <a:srgbClr val="FF0000"/>
                </a:solidFill>
                <a:cs typeface="Calibri"/>
              </a:rPr>
              <a:t>(6, INF)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70669CE-79EA-4000-8892-F40F10182E49}"/>
              </a:ext>
            </a:extLst>
          </p:cNvPr>
          <p:cNvSpPr/>
          <p:nvPr/>
        </p:nvSpPr>
        <p:spPr>
          <a:xfrm>
            <a:off x="5914415" y="2931268"/>
            <a:ext cx="346954" cy="3469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AA4181-9420-45BE-B0F4-28B54FD9BC47}"/>
              </a:ext>
            </a:extLst>
          </p:cNvPr>
          <p:cNvSpPr txBox="1"/>
          <p:nvPr/>
        </p:nvSpPr>
        <p:spPr>
          <a:xfrm>
            <a:off x="1554803" y="4375827"/>
            <a:ext cx="643647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</a:rPr>
              <a:t>6</a:t>
            </a:r>
            <a:endParaRPr lang="en-US" b="1">
              <a:solidFill>
                <a:srgbClr val="FF0000"/>
              </a:solidFill>
              <a:cs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7441D3-0C53-470A-B198-8D8E612D189E}"/>
              </a:ext>
            </a:extLst>
          </p:cNvPr>
          <p:cNvSpPr txBox="1"/>
          <p:nvPr/>
        </p:nvSpPr>
        <p:spPr>
          <a:xfrm>
            <a:off x="2624846" y="3394954"/>
            <a:ext cx="643647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</a:rPr>
              <a:t>6</a:t>
            </a:r>
            <a:endParaRPr lang="en-US" b="1">
              <a:solidFill>
                <a:srgbClr val="FF0000"/>
              </a:solidFill>
              <a:cs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1A67C9-123D-41BB-8859-119E3BDA2EAA}"/>
              </a:ext>
            </a:extLst>
          </p:cNvPr>
          <p:cNvSpPr txBox="1"/>
          <p:nvPr/>
        </p:nvSpPr>
        <p:spPr>
          <a:xfrm>
            <a:off x="2624846" y="4359614"/>
            <a:ext cx="643647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</a:rPr>
              <a:t>8</a:t>
            </a:r>
            <a:endParaRPr lang="en-US" b="1">
              <a:solidFill>
                <a:srgbClr val="FF0000"/>
              </a:solidFill>
              <a:cs typeface="Calibri"/>
            </a:endParaRPr>
          </a:p>
        </p:txBody>
      </p:sp>
      <p:sp>
        <p:nvSpPr>
          <p:cNvPr id="14" name="Multiplication Sign 13">
            <a:extLst>
              <a:ext uri="{FF2B5EF4-FFF2-40B4-BE49-F238E27FC236}">
                <a16:creationId xmlns:a16="http://schemas.microsoft.com/office/drawing/2014/main" id="{61799240-93A6-4FA0-BFB7-68E236A405AC}"/>
              </a:ext>
            </a:extLst>
          </p:cNvPr>
          <p:cNvSpPr/>
          <p:nvPr/>
        </p:nvSpPr>
        <p:spPr>
          <a:xfrm>
            <a:off x="2452990" y="4925439"/>
            <a:ext cx="395592" cy="590145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Multiplication Sign 14">
            <a:extLst>
              <a:ext uri="{FF2B5EF4-FFF2-40B4-BE49-F238E27FC236}">
                <a16:creationId xmlns:a16="http://schemas.microsoft.com/office/drawing/2014/main" id="{012C14B4-71EF-4C46-A269-BDA8F9F4F95E}"/>
              </a:ext>
            </a:extLst>
          </p:cNvPr>
          <p:cNvSpPr/>
          <p:nvPr/>
        </p:nvSpPr>
        <p:spPr>
          <a:xfrm>
            <a:off x="2752926" y="4925439"/>
            <a:ext cx="395592" cy="590145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809E3AB-2B32-42D9-853B-5D4C1D3C2850}"/>
              </a:ext>
            </a:extLst>
          </p:cNvPr>
          <p:cNvSpPr txBox="1"/>
          <p:nvPr/>
        </p:nvSpPr>
        <p:spPr>
          <a:xfrm>
            <a:off x="3654356" y="4367719"/>
            <a:ext cx="643647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  <a:cs typeface="Calibri"/>
              </a:rPr>
              <a:t>9</a:t>
            </a:r>
          </a:p>
        </p:txBody>
      </p:sp>
      <p:sp>
        <p:nvSpPr>
          <p:cNvPr id="18" name="Multiplication Sign 17">
            <a:extLst>
              <a:ext uri="{FF2B5EF4-FFF2-40B4-BE49-F238E27FC236}">
                <a16:creationId xmlns:a16="http://schemas.microsoft.com/office/drawing/2014/main" id="{7A8A4486-B366-431F-8072-93DA46920E2D}"/>
              </a:ext>
            </a:extLst>
          </p:cNvPr>
          <p:cNvSpPr/>
          <p:nvPr/>
        </p:nvSpPr>
        <p:spPr>
          <a:xfrm>
            <a:off x="3822968" y="4925439"/>
            <a:ext cx="395592" cy="590145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Multiplication Sign 18">
            <a:extLst>
              <a:ext uri="{FF2B5EF4-FFF2-40B4-BE49-F238E27FC236}">
                <a16:creationId xmlns:a16="http://schemas.microsoft.com/office/drawing/2014/main" id="{D3F94D60-EFD4-4A47-A48E-EC2AA8ADAE79}"/>
              </a:ext>
            </a:extLst>
          </p:cNvPr>
          <p:cNvSpPr/>
          <p:nvPr/>
        </p:nvSpPr>
        <p:spPr>
          <a:xfrm>
            <a:off x="4098586" y="4925439"/>
            <a:ext cx="395592" cy="590145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667579-E636-429E-9D0E-946FABE06574}"/>
              </a:ext>
            </a:extLst>
          </p:cNvPr>
          <p:cNvSpPr txBox="1"/>
          <p:nvPr/>
        </p:nvSpPr>
        <p:spPr>
          <a:xfrm>
            <a:off x="5762018" y="2414081"/>
            <a:ext cx="643647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</a:rPr>
              <a:t>6</a:t>
            </a:r>
            <a:endParaRPr lang="en-US" b="1">
              <a:solidFill>
                <a:srgbClr val="FF0000"/>
              </a:solidFill>
              <a:cs typeface="Calibri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C480002-9691-4A1B-AB3D-A9AD07654C5F}"/>
              </a:ext>
            </a:extLst>
          </p:cNvPr>
          <p:cNvSpPr txBox="1"/>
          <p:nvPr/>
        </p:nvSpPr>
        <p:spPr>
          <a:xfrm>
            <a:off x="6402420" y="1919591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D02801B-C2D0-4D18-96FB-8FE702A03CE7}"/>
              </a:ext>
            </a:extLst>
          </p:cNvPr>
          <p:cNvSpPr txBox="1"/>
          <p:nvPr/>
        </p:nvSpPr>
        <p:spPr>
          <a:xfrm>
            <a:off x="4675760" y="4383932"/>
            <a:ext cx="643647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</a:rPr>
              <a:t>8</a:t>
            </a:r>
            <a:endParaRPr lang="en-US" b="1">
              <a:solidFill>
                <a:srgbClr val="FF0000"/>
              </a:solidFill>
              <a:cs typeface="Calibri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A4E1DE1-9950-4FA5-B1BE-4796F5171748}"/>
              </a:ext>
            </a:extLst>
          </p:cNvPr>
          <p:cNvSpPr txBox="1"/>
          <p:nvPr/>
        </p:nvSpPr>
        <p:spPr>
          <a:xfrm>
            <a:off x="3654356" y="6005207"/>
            <a:ext cx="594522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>
              <a:cs typeface="Calibri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6AEC047-A34C-4846-B23F-56131977B345}"/>
              </a:ext>
            </a:extLst>
          </p:cNvPr>
          <p:cNvSpPr txBox="1"/>
          <p:nvPr/>
        </p:nvSpPr>
        <p:spPr>
          <a:xfrm>
            <a:off x="5737698" y="3394953"/>
            <a:ext cx="643647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</a:rPr>
              <a:t>8</a:t>
            </a:r>
            <a:endParaRPr lang="en-US" b="1">
              <a:solidFill>
                <a:srgbClr val="FF0000"/>
              </a:solidFill>
              <a:cs typeface="Calibri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BAD685C-2EFB-40AF-BD93-212E3B211B24}"/>
              </a:ext>
            </a:extLst>
          </p:cNvPr>
          <p:cNvSpPr/>
          <p:nvPr/>
        </p:nvSpPr>
        <p:spPr>
          <a:xfrm>
            <a:off x="6457545" y="3912140"/>
            <a:ext cx="346954" cy="3469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5F92AD9-6623-42D7-94F6-12A80253939B}"/>
              </a:ext>
            </a:extLst>
          </p:cNvPr>
          <p:cNvSpPr txBox="1"/>
          <p:nvPr/>
        </p:nvSpPr>
        <p:spPr>
          <a:xfrm>
            <a:off x="5737696" y="4359612"/>
            <a:ext cx="643647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  <a:cs typeface="Calibri"/>
              </a:rPr>
              <a:t>8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CE3406-4129-444E-97CC-9A4906744DCF}"/>
              </a:ext>
            </a:extLst>
          </p:cNvPr>
          <p:cNvSpPr txBox="1"/>
          <p:nvPr/>
        </p:nvSpPr>
        <p:spPr>
          <a:xfrm>
            <a:off x="3654356" y="6005207"/>
            <a:ext cx="594522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>
              <a:cs typeface="Calibri"/>
            </a:endParaRPr>
          </a:p>
        </p:txBody>
      </p:sp>
      <p:sp>
        <p:nvSpPr>
          <p:cNvPr id="28" name="Multiplication Sign 27">
            <a:extLst>
              <a:ext uri="{FF2B5EF4-FFF2-40B4-BE49-F238E27FC236}">
                <a16:creationId xmlns:a16="http://schemas.microsoft.com/office/drawing/2014/main" id="{655D86B6-2ABC-4E16-A6C7-735F2412CC20}"/>
              </a:ext>
            </a:extLst>
          </p:cNvPr>
          <p:cNvSpPr/>
          <p:nvPr/>
        </p:nvSpPr>
        <p:spPr>
          <a:xfrm>
            <a:off x="5865778" y="5014609"/>
            <a:ext cx="395592" cy="590145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078903-EA1F-4AB4-B443-98E8EBBCD687}"/>
              </a:ext>
            </a:extLst>
          </p:cNvPr>
          <p:cNvSpPr txBox="1"/>
          <p:nvPr/>
        </p:nvSpPr>
        <p:spPr>
          <a:xfrm>
            <a:off x="5225372" y="3004226"/>
            <a:ext cx="2743200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</a:rPr>
              <a:t>V:</a:t>
            </a:r>
            <a:r>
              <a:rPr lang="en-US" b="1">
                <a:solidFill>
                  <a:srgbClr val="FF0000"/>
                </a:solidFill>
                <a:cs typeface="Calibri"/>
              </a:rPr>
              <a:t> 8</a:t>
            </a:r>
          </a:p>
          <a:p>
            <a:pPr algn="ctr"/>
            <a:r>
              <a:rPr lang="en-US" b="1">
                <a:solidFill>
                  <a:srgbClr val="FF0000"/>
                </a:solidFill>
                <a:cs typeface="Calibri"/>
              </a:rPr>
              <a:t>(6, 8)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261BC11-B127-46EE-8794-5D3C8A029AE9}"/>
              </a:ext>
            </a:extLst>
          </p:cNvPr>
          <p:cNvSpPr txBox="1"/>
          <p:nvPr/>
        </p:nvSpPr>
        <p:spPr>
          <a:xfrm>
            <a:off x="6206243" y="4058055"/>
            <a:ext cx="2743200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</a:rPr>
              <a:t>V:</a:t>
            </a:r>
            <a:r>
              <a:rPr lang="en-US" b="1">
                <a:solidFill>
                  <a:srgbClr val="FF0000"/>
                </a:solidFill>
                <a:cs typeface="Calibri"/>
              </a:rPr>
              <a:t> 1</a:t>
            </a:r>
            <a:endParaRPr lang="en-US"/>
          </a:p>
          <a:p>
            <a:pPr algn="ctr"/>
            <a:r>
              <a:rPr lang="en-US" b="1">
                <a:solidFill>
                  <a:srgbClr val="FF0000"/>
                </a:solidFill>
                <a:cs typeface="Calibri"/>
              </a:rPr>
              <a:t>(6, 8)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25C8EAF1-5ADE-4232-870E-063C3FA555E7}"/>
              </a:ext>
            </a:extLst>
          </p:cNvPr>
          <p:cNvSpPr/>
          <p:nvPr/>
        </p:nvSpPr>
        <p:spPr>
          <a:xfrm>
            <a:off x="6457544" y="4901119"/>
            <a:ext cx="346954" cy="3469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A197FDA-2EF4-494C-8905-D2E88EA98B4C}"/>
              </a:ext>
            </a:extLst>
          </p:cNvPr>
          <p:cNvSpPr txBox="1"/>
          <p:nvPr/>
        </p:nvSpPr>
        <p:spPr>
          <a:xfrm>
            <a:off x="6750995" y="4375826"/>
            <a:ext cx="643647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</a:rPr>
              <a:t>1</a:t>
            </a:r>
            <a:endParaRPr lang="en-US" b="1">
              <a:solidFill>
                <a:srgbClr val="FF0000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361586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FC191-36FE-4445-8F71-6FF85F05C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Game Tree Search – Alpha Beta Pruning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9A808884-23F5-4F2F-B418-3D563E9969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0600" y="2343944"/>
            <a:ext cx="10210800" cy="33147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4276F5D-4988-4527-9378-5A5595AB899E}"/>
              </a:ext>
            </a:extLst>
          </p:cNvPr>
          <p:cNvSpPr txBox="1"/>
          <p:nvPr/>
        </p:nvSpPr>
        <p:spPr>
          <a:xfrm>
            <a:off x="4724397" y="1773677"/>
            <a:ext cx="2743200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</a:rPr>
              <a:t>V:</a:t>
            </a:r>
            <a:r>
              <a:rPr lang="en-US" b="1">
                <a:solidFill>
                  <a:srgbClr val="FF0000"/>
                </a:solidFill>
                <a:cs typeface="Calibri"/>
              </a:rPr>
              <a:t> 6</a:t>
            </a:r>
          </a:p>
          <a:p>
            <a:pPr algn="ctr"/>
            <a:r>
              <a:rPr lang="en-US" b="1">
                <a:solidFill>
                  <a:srgbClr val="FF0000"/>
                </a:solidFill>
                <a:cs typeface="Calibri"/>
              </a:rPr>
              <a:t>(6, INF)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70669CE-79EA-4000-8892-F40F10182E49}"/>
              </a:ext>
            </a:extLst>
          </p:cNvPr>
          <p:cNvSpPr/>
          <p:nvPr/>
        </p:nvSpPr>
        <p:spPr>
          <a:xfrm>
            <a:off x="5914415" y="2931268"/>
            <a:ext cx="346954" cy="3469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AA4181-9420-45BE-B0F4-28B54FD9BC47}"/>
              </a:ext>
            </a:extLst>
          </p:cNvPr>
          <p:cNvSpPr txBox="1"/>
          <p:nvPr/>
        </p:nvSpPr>
        <p:spPr>
          <a:xfrm>
            <a:off x="1554803" y="4375827"/>
            <a:ext cx="643647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</a:rPr>
              <a:t>6</a:t>
            </a:r>
            <a:endParaRPr lang="en-US" b="1">
              <a:solidFill>
                <a:srgbClr val="FF0000"/>
              </a:solidFill>
              <a:cs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7441D3-0C53-470A-B198-8D8E612D189E}"/>
              </a:ext>
            </a:extLst>
          </p:cNvPr>
          <p:cNvSpPr txBox="1"/>
          <p:nvPr/>
        </p:nvSpPr>
        <p:spPr>
          <a:xfrm>
            <a:off x="2624846" y="3394954"/>
            <a:ext cx="643647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</a:rPr>
              <a:t>6</a:t>
            </a:r>
            <a:endParaRPr lang="en-US" b="1">
              <a:solidFill>
                <a:srgbClr val="FF0000"/>
              </a:solidFill>
              <a:cs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1A67C9-123D-41BB-8859-119E3BDA2EAA}"/>
              </a:ext>
            </a:extLst>
          </p:cNvPr>
          <p:cNvSpPr txBox="1"/>
          <p:nvPr/>
        </p:nvSpPr>
        <p:spPr>
          <a:xfrm>
            <a:off x="2624846" y="4359614"/>
            <a:ext cx="643647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</a:rPr>
              <a:t>8</a:t>
            </a:r>
            <a:endParaRPr lang="en-US" b="1">
              <a:solidFill>
                <a:srgbClr val="FF0000"/>
              </a:solidFill>
              <a:cs typeface="Calibri"/>
            </a:endParaRPr>
          </a:p>
        </p:txBody>
      </p:sp>
      <p:sp>
        <p:nvSpPr>
          <p:cNvPr id="14" name="Multiplication Sign 13">
            <a:extLst>
              <a:ext uri="{FF2B5EF4-FFF2-40B4-BE49-F238E27FC236}">
                <a16:creationId xmlns:a16="http://schemas.microsoft.com/office/drawing/2014/main" id="{61799240-93A6-4FA0-BFB7-68E236A405AC}"/>
              </a:ext>
            </a:extLst>
          </p:cNvPr>
          <p:cNvSpPr/>
          <p:nvPr/>
        </p:nvSpPr>
        <p:spPr>
          <a:xfrm>
            <a:off x="2452990" y="4925439"/>
            <a:ext cx="395592" cy="590145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Multiplication Sign 14">
            <a:extLst>
              <a:ext uri="{FF2B5EF4-FFF2-40B4-BE49-F238E27FC236}">
                <a16:creationId xmlns:a16="http://schemas.microsoft.com/office/drawing/2014/main" id="{012C14B4-71EF-4C46-A269-BDA8F9F4F95E}"/>
              </a:ext>
            </a:extLst>
          </p:cNvPr>
          <p:cNvSpPr/>
          <p:nvPr/>
        </p:nvSpPr>
        <p:spPr>
          <a:xfrm>
            <a:off x="2752926" y="4925439"/>
            <a:ext cx="395592" cy="590145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809E3AB-2B32-42D9-853B-5D4C1D3C2850}"/>
              </a:ext>
            </a:extLst>
          </p:cNvPr>
          <p:cNvSpPr txBox="1"/>
          <p:nvPr/>
        </p:nvSpPr>
        <p:spPr>
          <a:xfrm>
            <a:off x="3654356" y="4367719"/>
            <a:ext cx="643647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  <a:cs typeface="Calibri"/>
              </a:rPr>
              <a:t>9</a:t>
            </a:r>
          </a:p>
        </p:txBody>
      </p:sp>
      <p:sp>
        <p:nvSpPr>
          <p:cNvPr id="18" name="Multiplication Sign 17">
            <a:extLst>
              <a:ext uri="{FF2B5EF4-FFF2-40B4-BE49-F238E27FC236}">
                <a16:creationId xmlns:a16="http://schemas.microsoft.com/office/drawing/2014/main" id="{7A8A4486-B366-431F-8072-93DA46920E2D}"/>
              </a:ext>
            </a:extLst>
          </p:cNvPr>
          <p:cNvSpPr/>
          <p:nvPr/>
        </p:nvSpPr>
        <p:spPr>
          <a:xfrm>
            <a:off x="3822968" y="4925439"/>
            <a:ext cx="395592" cy="590145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Multiplication Sign 18">
            <a:extLst>
              <a:ext uri="{FF2B5EF4-FFF2-40B4-BE49-F238E27FC236}">
                <a16:creationId xmlns:a16="http://schemas.microsoft.com/office/drawing/2014/main" id="{D3F94D60-EFD4-4A47-A48E-EC2AA8ADAE79}"/>
              </a:ext>
            </a:extLst>
          </p:cNvPr>
          <p:cNvSpPr/>
          <p:nvPr/>
        </p:nvSpPr>
        <p:spPr>
          <a:xfrm>
            <a:off x="4098586" y="4925439"/>
            <a:ext cx="395592" cy="590145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667579-E636-429E-9D0E-946FABE06574}"/>
              </a:ext>
            </a:extLst>
          </p:cNvPr>
          <p:cNvSpPr txBox="1"/>
          <p:nvPr/>
        </p:nvSpPr>
        <p:spPr>
          <a:xfrm>
            <a:off x="5762018" y="2414081"/>
            <a:ext cx="643647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</a:rPr>
              <a:t>6</a:t>
            </a:r>
            <a:endParaRPr lang="en-US" b="1">
              <a:solidFill>
                <a:srgbClr val="FF0000"/>
              </a:solidFill>
              <a:cs typeface="Calibri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C480002-9691-4A1B-AB3D-A9AD07654C5F}"/>
              </a:ext>
            </a:extLst>
          </p:cNvPr>
          <p:cNvSpPr txBox="1"/>
          <p:nvPr/>
        </p:nvSpPr>
        <p:spPr>
          <a:xfrm>
            <a:off x="6402420" y="1919591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D02801B-C2D0-4D18-96FB-8FE702A03CE7}"/>
              </a:ext>
            </a:extLst>
          </p:cNvPr>
          <p:cNvSpPr txBox="1"/>
          <p:nvPr/>
        </p:nvSpPr>
        <p:spPr>
          <a:xfrm>
            <a:off x="4675760" y="4383932"/>
            <a:ext cx="643647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</a:rPr>
              <a:t>8</a:t>
            </a:r>
            <a:endParaRPr lang="en-US" b="1">
              <a:solidFill>
                <a:srgbClr val="FF0000"/>
              </a:solidFill>
              <a:cs typeface="Calibri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A4E1DE1-9950-4FA5-B1BE-4796F5171748}"/>
              </a:ext>
            </a:extLst>
          </p:cNvPr>
          <p:cNvSpPr txBox="1"/>
          <p:nvPr/>
        </p:nvSpPr>
        <p:spPr>
          <a:xfrm>
            <a:off x="3654356" y="6005207"/>
            <a:ext cx="594522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>
              <a:cs typeface="Calibri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6AEC047-A34C-4846-B23F-56131977B345}"/>
              </a:ext>
            </a:extLst>
          </p:cNvPr>
          <p:cNvSpPr txBox="1"/>
          <p:nvPr/>
        </p:nvSpPr>
        <p:spPr>
          <a:xfrm>
            <a:off x="5737698" y="3394953"/>
            <a:ext cx="643647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</a:rPr>
              <a:t>8</a:t>
            </a:r>
            <a:endParaRPr lang="en-US" b="1">
              <a:solidFill>
                <a:srgbClr val="FF0000"/>
              </a:solidFill>
              <a:cs typeface="Calibri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BAD685C-2EFB-40AF-BD93-212E3B211B24}"/>
              </a:ext>
            </a:extLst>
          </p:cNvPr>
          <p:cNvSpPr/>
          <p:nvPr/>
        </p:nvSpPr>
        <p:spPr>
          <a:xfrm>
            <a:off x="6457545" y="3912140"/>
            <a:ext cx="346954" cy="3469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5F92AD9-6623-42D7-94F6-12A80253939B}"/>
              </a:ext>
            </a:extLst>
          </p:cNvPr>
          <p:cNvSpPr txBox="1"/>
          <p:nvPr/>
        </p:nvSpPr>
        <p:spPr>
          <a:xfrm>
            <a:off x="5737696" y="4359612"/>
            <a:ext cx="643647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  <a:cs typeface="Calibri"/>
              </a:rPr>
              <a:t>8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CE3406-4129-444E-97CC-9A4906744DCF}"/>
              </a:ext>
            </a:extLst>
          </p:cNvPr>
          <p:cNvSpPr txBox="1"/>
          <p:nvPr/>
        </p:nvSpPr>
        <p:spPr>
          <a:xfrm>
            <a:off x="3654356" y="6005207"/>
            <a:ext cx="594522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cs typeface="Calibri"/>
              </a:rPr>
              <a:t>After updating the value of MAX Player...</a:t>
            </a:r>
          </a:p>
        </p:txBody>
      </p:sp>
      <p:sp>
        <p:nvSpPr>
          <p:cNvPr id="28" name="Multiplication Sign 27">
            <a:extLst>
              <a:ext uri="{FF2B5EF4-FFF2-40B4-BE49-F238E27FC236}">
                <a16:creationId xmlns:a16="http://schemas.microsoft.com/office/drawing/2014/main" id="{655D86B6-2ABC-4E16-A6C7-735F2412CC20}"/>
              </a:ext>
            </a:extLst>
          </p:cNvPr>
          <p:cNvSpPr/>
          <p:nvPr/>
        </p:nvSpPr>
        <p:spPr>
          <a:xfrm>
            <a:off x="5865778" y="5014609"/>
            <a:ext cx="395592" cy="590145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078903-EA1F-4AB4-B443-98E8EBBCD687}"/>
              </a:ext>
            </a:extLst>
          </p:cNvPr>
          <p:cNvSpPr txBox="1"/>
          <p:nvPr/>
        </p:nvSpPr>
        <p:spPr>
          <a:xfrm>
            <a:off x="5225372" y="3004226"/>
            <a:ext cx="2743200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</a:rPr>
              <a:t>V:</a:t>
            </a:r>
            <a:r>
              <a:rPr lang="en-US" b="1">
                <a:solidFill>
                  <a:srgbClr val="FF0000"/>
                </a:solidFill>
                <a:cs typeface="Calibri"/>
              </a:rPr>
              <a:t> 8</a:t>
            </a:r>
          </a:p>
          <a:p>
            <a:pPr algn="ctr"/>
            <a:r>
              <a:rPr lang="en-US" b="1">
                <a:solidFill>
                  <a:srgbClr val="FF0000"/>
                </a:solidFill>
                <a:cs typeface="Calibri"/>
              </a:rPr>
              <a:t>(6, 8)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261BC11-B127-46EE-8794-5D3C8A029AE9}"/>
              </a:ext>
            </a:extLst>
          </p:cNvPr>
          <p:cNvSpPr txBox="1"/>
          <p:nvPr/>
        </p:nvSpPr>
        <p:spPr>
          <a:xfrm>
            <a:off x="6206243" y="4058055"/>
            <a:ext cx="2743200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</a:rPr>
              <a:t>V:</a:t>
            </a:r>
            <a:r>
              <a:rPr lang="en-US" b="1">
                <a:solidFill>
                  <a:srgbClr val="FF0000"/>
                </a:solidFill>
                <a:cs typeface="Calibri"/>
              </a:rPr>
              <a:t> 9</a:t>
            </a:r>
            <a:endParaRPr lang="en-US"/>
          </a:p>
          <a:p>
            <a:pPr algn="ctr"/>
            <a:r>
              <a:rPr lang="en-US" b="1">
                <a:solidFill>
                  <a:srgbClr val="FF0000"/>
                </a:solidFill>
                <a:cs typeface="Calibri"/>
              </a:rPr>
              <a:t>(9, 8)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25C8EAF1-5ADE-4232-870E-063C3FA555E7}"/>
              </a:ext>
            </a:extLst>
          </p:cNvPr>
          <p:cNvSpPr/>
          <p:nvPr/>
        </p:nvSpPr>
        <p:spPr>
          <a:xfrm>
            <a:off x="6700735" y="4909227"/>
            <a:ext cx="346954" cy="3469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A197FDA-2EF4-494C-8905-D2E88EA98B4C}"/>
              </a:ext>
            </a:extLst>
          </p:cNvPr>
          <p:cNvSpPr txBox="1"/>
          <p:nvPr/>
        </p:nvSpPr>
        <p:spPr>
          <a:xfrm>
            <a:off x="6750997" y="4367719"/>
            <a:ext cx="643647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</a:rPr>
              <a:t>9</a:t>
            </a:r>
            <a:endParaRPr lang="en-US" b="1">
              <a:solidFill>
                <a:srgbClr val="FF0000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5759105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FC191-36FE-4445-8F71-6FF85F05C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Game Tree Search – Alpha Beta Pruning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9A808884-23F5-4F2F-B418-3D563E9969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0600" y="2343944"/>
            <a:ext cx="10210800" cy="33147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4276F5D-4988-4527-9378-5A5595AB899E}"/>
              </a:ext>
            </a:extLst>
          </p:cNvPr>
          <p:cNvSpPr txBox="1"/>
          <p:nvPr/>
        </p:nvSpPr>
        <p:spPr>
          <a:xfrm>
            <a:off x="4724397" y="1773677"/>
            <a:ext cx="2743200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</a:rPr>
              <a:t>V:</a:t>
            </a:r>
            <a:r>
              <a:rPr lang="en-US" b="1">
                <a:solidFill>
                  <a:srgbClr val="FF0000"/>
                </a:solidFill>
                <a:cs typeface="Calibri"/>
              </a:rPr>
              <a:t> 6</a:t>
            </a:r>
          </a:p>
          <a:p>
            <a:pPr algn="ctr"/>
            <a:r>
              <a:rPr lang="en-US" b="1">
                <a:solidFill>
                  <a:srgbClr val="FF0000"/>
                </a:solidFill>
                <a:cs typeface="Calibri"/>
              </a:rPr>
              <a:t>(6, INF)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70669CE-79EA-4000-8892-F40F10182E49}"/>
              </a:ext>
            </a:extLst>
          </p:cNvPr>
          <p:cNvSpPr/>
          <p:nvPr/>
        </p:nvSpPr>
        <p:spPr>
          <a:xfrm>
            <a:off x="5914415" y="2931268"/>
            <a:ext cx="346954" cy="3469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AA4181-9420-45BE-B0F4-28B54FD9BC47}"/>
              </a:ext>
            </a:extLst>
          </p:cNvPr>
          <p:cNvSpPr txBox="1"/>
          <p:nvPr/>
        </p:nvSpPr>
        <p:spPr>
          <a:xfrm>
            <a:off x="1554803" y="4375827"/>
            <a:ext cx="643647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</a:rPr>
              <a:t>6</a:t>
            </a:r>
            <a:endParaRPr lang="en-US" b="1">
              <a:solidFill>
                <a:srgbClr val="FF0000"/>
              </a:solidFill>
              <a:cs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7441D3-0C53-470A-B198-8D8E612D189E}"/>
              </a:ext>
            </a:extLst>
          </p:cNvPr>
          <p:cNvSpPr txBox="1"/>
          <p:nvPr/>
        </p:nvSpPr>
        <p:spPr>
          <a:xfrm>
            <a:off x="2624846" y="3394954"/>
            <a:ext cx="643647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</a:rPr>
              <a:t>6</a:t>
            </a:r>
            <a:endParaRPr lang="en-US" b="1">
              <a:solidFill>
                <a:srgbClr val="FF0000"/>
              </a:solidFill>
              <a:cs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1A67C9-123D-41BB-8859-119E3BDA2EAA}"/>
              </a:ext>
            </a:extLst>
          </p:cNvPr>
          <p:cNvSpPr txBox="1"/>
          <p:nvPr/>
        </p:nvSpPr>
        <p:spPr>
          <a:xfrm>
            <a:off x="2624846" y="4359614"/>
            <a:ext cx="643647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</a:rPr>
              <a:t>8</a:t>
            </a:r>
            <a:endParaRPr lang="en-US" b="1">
              <a:solidFill>
                <a:srgbClr val="FF0000"/>
              </a:solidFill>
              <a:cs typeface="Calibri"/>
            </a:endParaRPr>
          </a:p>
        </p:txBody>
      </p:sp>
      <p:sp>
        <p:nvSpPr>
          <p:cNvPr id="14" name="Multiplication Sign 13">
            <a:extLst>
              <a:ext uri="{FF2B5EF4-FFF2-40B4-BE49-F238E27FC236}">
                <a16:creationId xmlns:a16="http://schemas.microsoft.com/office/drawing/2014/main" id="{61799240-93A6-4FA0-BFB7-68E236A405AC}"/>
              </a:ext>
            </a:extLst>
          </p:cNvPr>
          <p:cNvSpPr/>
          <p:nvPr/>
        </p:nvSpPr>
        <p:spPr>
          <a:xfrm>
            <a:off x="2452990" y="4925439"/>
            <a:ext cx="395592" cy="590145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Multiplication Sign 14">
            <a:extLst>
              <a:ext uri="{FF2B5EF4-FFF2-40B4-BE49-F238E27FC236}">
                <a16:creationId xmlns:a16="http://schemas.microsoft.com/office/drawing/2014/main" id="{012C14B4-71EF-4C46-A269-BDA8F9F4F95E}"/>
              </a:ext>
            </a:extLst>
          </p:cNvPr>
          <p:cNvSpPr/>
          <p:nvPr/>
        </p:nvSpPr>
        <p:spPr>
          <a:xfrm>
            <a:off x="2752926" y="4925439"/>
            <a:ext cx="395592" cy="590145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809E3AB-2B32-42D9-853B-5D4C1D3C2850}"/>
              </a:ext>
            </a:extLst>
          </p:cNvPr>
          <p:cNvSpPr txBox="1"/>
          <p:nvPr/>
        </p:nvSpPr>
        <p:spPr>
          <a:xfrm>
            <a:off x="3654356" y="4367719"/>
            <a:ext cx="643647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  <a:cs typeface="Calibri"/>
              </a:rPr>
              <a:t>9</a:t>
            </a:r>
          </a:p>
        </p:txBody>
      </p:sp>
      <p:sp>
        <p:nvSpPr>
          <p:cNvPr id="18" name="Multiplication Sign 17">
            <a:extLst>
              <a:ext uri="{FF2B5EF4-FFF2-40B4-BE49-F238E27FC236}">
                <a16:creationId xmlns:a16="http://schemas.microsoft.com/office/drawing/2014/main" id="{7A8A4486-B366-431F-8072-93DA46920E2D}"/>
              </a:ext>
            </a:extLst>
          </p:cNvPr>
          <p:cNvSpPr/>
          <p:nvPr/>
        </p:nvSpPr>
        <p:spPr>
          <a:xfrm>
            <a:off x="3822968" y="4925439"/>
            <a:ext cx="395592" cy="590145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Multiplication Sign 18">
            <a:extLst>
              <a:ext uri="{FF2B5EF4-FFF2-40B4-BE49-F238E27FC236}">
                <a16:creationId xmlns:a16="http://schemas.microsoft.com/office/drawing/2014/main" id="{D3F94D60-EFD4-4A47-A48E-EC2AA8ADAE79}"/>
              </a:ext>
            </a:extLst>
          </p:cNvPr>
          <p:cNvSpPr/>
          <p:nvPr/>
        </p:nvSpPr>
        <p:spPr>
          <a:xfrm>
            <a:off x="4098586" y="4925439"/>
            <a:ext cx="395592" cy="590145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667579-E636-429E-9D0E-946FABE06574}"/>
              </a:ext>
            </a:extLst>
          </p:cNvPr>
          <p:cNvSpPr txBox="1"/>
          <p:nvPr/>
        </p:nvSpPr>
        <p:spPr>
          <a:xfrm>
            <a:off x="5762018" y="2414081"/>
            <a:ext cx="643647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</a:rPr>
              <a:t>6</a:t>
            </a:r>
            <a:endParaRPr lang="en-US" b="1">
              <a:solidFill>
                <a:srgbClr val="FF0000"/>
              </a:solidFill>
              <a:cs typeface="Calibri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C480002-9691-4A1B-AB3D-A9AD07654C5F}"/>
              </a:ext>
            </a:extLst>
          </p:cNvPr>
          <p:cNvSpPr txBox="1"/>
          <p:nvPr/>
        </p:nvSpPr>
        <p:spPr>
          <a:xfrm>
            <a:off x="6402420" y="1919591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D02801B-C2D0-4D18-96FB-8FE702A03CE7}"/>
              </a:ext>
            </a:extLst>
          </p:cNvPr>
          <p:cNvSpPr txBox="1"/>
          <p:nvPr/>
        </p:nvSpPr>
        <p:spPr>
          <a:xfrm>
            <a:off x="4675760" y="4383932"/>
            <a:ext cx="643647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</a:rPr>
              <a:t>8</a:t>
            </a:r>
            <a:endParaRPr lang="en-US" b="1">
              <a:solidFill>
                <a:srgbClr val="FF0000"/>
              </a:solidFill>
              <a:cs typeface="Calibri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A4E1DE1-9950-4FA5-B1BE-4796F5171748}"/>
              </a:ext>
            </a:extLst>
          </p:cNvPr>
          <p:cNvSpPr txBox="1"/>
          <p:nvPr/>
        </p:nvSpPr>
        <p:spPr>
          <a:xfrm>
            <a:off x="3654356" y="6005207"/>
            <a:ext cx="594522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>
              <a:cs typeface="Calibri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6AEC047-A34C-4846-B23F-56131977B345}"/>
              </a:ext>
            </a:extLst>
          </p:cNvPr>
          <p:cNvSpPr txBox="1"/>
          <p:nvPr/>
        </p:nvSpPr>
        <p:spPr>
          <a:xfrm>
            <a:off x="5737698" y="3394953"/>
            <a:ext cx="643647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</a:rPr>
              <a:t>8</a:t>
            </a:r>
            <a:endParaRPr lang="en-US" b="1">
              <a:solidFill>
                <a:srgbClr val="FF0000"/>
              </a:solidFill>
              <a:cs typeface="Calibri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BAD685C-2EFB-40AF-BD93-212E3B211B24}"/>
              </a:ext>
            </a:extLst>
          </p:cNvPr>
          <p:cNvSpPr/>
          <p:nvPr/>
        </p:nvSpPr>
        <p:spPr>
          <a:xfrm>
            <a:off x="6457545" y="3912140"/>
            <a:ext cx="346954" cy="3469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5F92AD9-6623-42D7-94F6-12A80253939B}"/>
              </a:ext>
            </a:extLst>
          </p:cNvPr>
          <p:cNvSpPr txBox="1"/>
          <p:nvPr/>
        </p:nvSpPr>
        <p:spPr>
          <a:xfrm>
            <a:off x="5737696" y="4359612"/>
            <a:ext cx="643647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  <a:cs typeface="Calibri"/>
              </a:rPr>
              <a:t>8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CE3406-4129-444E-97CC-9A4906744DCF}"/>
              </a:ext>
            </a:extLst>
          </p:cNvPr>
          <p:cNvSpPr txBox="1"/>
          <p:nvPr/>
        </p:nvSpPr>
        <p:spPr>
          <a:xfrm>
            <a:off x="3654356" y="6005207"/>
            <a:ext cx="594522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cs typeface="Calibri"/>
              </a:rPr>
              <a:t>MAX can prune, 9 &gt;=8</a:t>
            </a:r>
          </a:p>
        </p:txBody>
      </p:sp>
      <p:sp>
        <p:nvSpPr>
          <p:cNvPr id="28" name="Multiplication Sign 27">
            <a:extLst>
              <a:ext uri="{FF2B5EF4-FFF2-40B4-BE49-F238E27FC236}">
                <a16:creationId xmlns:a16="http://schemas.microsoft.com/office/drawing/2014/main" id="{655D86B6-2ABC-4E16-A6C7-735F2412CC20}"/>
              </a:ext>
            </a:extLst>
          </p:cNvPr>
          <p:cNvSpPr/>
          <p:nvPr/>
        </p:nvSpPr>
        <p:spPr>
          <a:xfrm>
            <a:off x="5865778" y="5014609"/>
            <a:ext cx="395592" cy="590145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078903-EA1F-4AB4-B443-98E8EBBCD687}"/>
              </a:ext>
            </a:extLst>
          </p:cNvPr>
          <p:cNvSpPr txBox="1"/>
          <p:nvPr/>
        </p:nvSpPr>
        <p:spPr>
          <a:xfrm>
            <a:off x="5225372" y="3004226"/>
            <a:ext cx="2743200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</a:rPr>
              <a:t>V:</a:t>
            </a:r>
            <a:r>
              <a:rPr lang="en-US" b="1">
                <a:solidFill>
                  <a:srgbClr val="FF0000"/>
                </a:solidFill>
                <a:cs typeface="Calibri"/>
              </a:rPr>
              <a:t> 8</a:t>
            </a:r>
          </a:p>
          <a:p>
            <a:pPr algn="ctr"/>
            <a:r>
              <a:rPr lang="en-US" b="1">
                <a:solidFill>
                  <a:srgbClr val="FF0000"/>
                </a:solidFill>
                <a:cs typeface="Calibri"/>
              </a:rPr>
              <a:t>(6, 8)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261BC11-B127-46EE-8794-5D3C8A029AE9}"/>
              </a:ext>
            </a:extLst>
          </p:cNvPr>
          <p:cNvSpPr txBox="1"/>
          <p:nvPr/>
        </p:nvSpPr>
        <p:spPr>
          <a:xfrm>
            <a:off x="6206243" y="4058055"/>
            <a:ext cx="2743200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</a:rPr>
              <a:t>V:</a:t>
            </a:r>
            <a:r>
              <a:rPr lang="en-US" b="1">
                <a:solidFill>
                  <a:srgbClr val="FF0000"/>
                </a:solidFill>
                <a:cs typeface="Calibri"/>
              </a:rPr>
              <a:t> 9</a:t>
            </a:r>
            <a:endParaRPr lang="en-US"/>
          </a:p>
          <a:p>
            <a:pPr algn="ctr"/>
            <a:r>
              <a:rPr lang="en-US" b="1">
                <a:solidFill>
                  <a:srgbClr val="FF0000"/>
                </a:solidFill>
                <a:cs typeface="Calibri"/>
              </a:rPr>
              <a:t>(9, 8)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25C8EAF1-5ADE-4232-870E-063C3FA555E7}"/>
              </a:ext>
            </a:extLst>
          </p:cNvPr>
          <p:cNvSpPr/>
          <p:nvPr/>
        </p:nvSpPr>
        <p:spPr>
          <a:xfrm>
            <a:off x="6700735" y="4909227"/>
            <a:ext cx="346954" cy="3469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A197FDA-2EF4-494C-8905-D2E88EA98B4C}"/>
              </a:ext>
            </a:extLst>
          </p:cNvPr>
          <p:cNvSpPr txBox="1"/>
          <p:nvPr/>
        </p:nvSpPr>
        <p:spPr>
          <a:xfrm>
            <a:off x="6750997" y="4367719"/>
            <a:ext cx="643647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</a:rPr>
              <a:t>9</a:t>
            </a:r>
            <a:endParaRPr lang="en-US" b="1">
              <a:solidFill>
                <a:srgbClr val="FF0000"/>
              </a:solidFill>
              <a:cs typeface="Calibri"/>
            </a:endParaRPr>
          </a:p>
        </p:txBody>
      </p:sp>
      <p:sp>
        <p:nvSpPr>
          <p:cNvPr id="12" name="Multiplication Sign 11">
            <a:extLst>
              <a:ext uri="{FF2B5EF4-FFF2-40B4-BE49-F238E27FC236}">
                <a16:creationId xmlns:a16="http://schemas.microsoft.com/office/drawing/2014/main" id="{8FB8BBA4-7DED-4569-8BA9-9CA6144513FD}"/>
              </a:ext>
            </a:extLst>
          </p:cNvPr>
          <p:cNvSpPr/>
          <p:nvPr/>
        </p:nvSpPr>
        <p:spPr>
          <a:xfrm>
            <a:off x="6822329" y="5249692"/>
            <a:ext cx="500975" cy="573932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Multiplication Sign 33">
            <a:extLst>
              <a:ext uri="{FF2B5EF4-FFF2-40B4-BE49-F238E27FC236}">
                <a16:creationId xmlns:a16="http://schemas.microsoft.com/office/drawing/2014/main" id="{A4AAA02C-1A10-4653-8453-2C9303ACE6F4}"/>
              </a:ext>
            </a:extLst>
          </p:cNvPr>
          <p:cNvSpPr/>
          <p:nvPr/>
        </p:nvSpPr>
        <p:spPr>
          <a:xfrm>
            <a:off x="7219542" y="5217269"/>
            <a:ext cx="500975" cy="573932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960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530AC-0B56-403F-867A-7C94CEF55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Interpretation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B4BB6-83BB-4401-AE7F-3FF0E13897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700" y="1783292"/>
            <a:ext cx="4853517" cy="4351338"/>
          </a:xfr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r>
              <a:rPr lang="en-US">
                <a:cs typeface="Calibri"/>
              </a:rPr>
              <a:t>Real world</a:t>
            </a:r>
          </a:p>
          <a:p>
            <a:pPr lvl="1"/>
            <a:r>
              <a:rPr lang="en-US">
                <a:cs typeface="Calibri"/>
              </a:rPr>
              <a:t>objects</a:t>
            </a:r>
          </a:p>
          <a:p>
            <a:pPr lvl="2"/>
            <a:r>
              <a:rPr lang="en-US">
                <a:cs typeface="Calibri"/>
              </a:rPr>
              <a:t>3 block objects A, B, C </a:t>
            </a:r>
          </a:p>
          <a:p>
            <a:pPr lvl="2"/>
            <a:r>
              <a:rPr lang="en-US">
                <a:cs typeface="Calibri"/>
              </a:rPr>
              <a:t>1 Floor object</a:t>
            </a:r>
          </a:p>
          <a:p>
            <a:pPr lvl="1"/>
            <a:r>
              <a:rPr lang="en-US">
                <a:cs typeface="Calibri"/>
              </a:rPr>
              <a:t>Relation</a:t>
            </a:r>
          </a:p>
          <a:p>
            <a:pPr lvl="2"/>
            <a:r>
              <a:rPr lang="en-US">
                <a:cs typeface="Calibri"/>
              </a:rPr>
              <a:t>On (x, y): x is on y </a:t>
            </a:r>
          </a:p>
          <a:p>
            <a:pPr lvl="3"/>
            <a:r>
              <a:rPr lang="en-US">
                <a:cs typeface="Calibri"/>
              </a:rPr>
              <a:t>e.g. On(A, C) is true, On (B, C) is false</a:t>
            </a:r>
          </a:p>
          <a:p>
            <a:pPr lvl="2"/>
            <a:r>
              <a:rPr lang="en-US">
                <a:cs typeface="Calibri"/>
              </a:rPr>
              <a:t>Clear(x): nothing on x</a:t>
            </a:r>
          </a:p>
          <a:p>
            <a:pPr lvl="3"/>
            <a:r>
              <a:rPr lang="en-US">
                <a:cs typeface="Calibri"/>
              </a:rPr>
              <a:t>e.g. Clear(A) is false</a:t>
            </a:r>
            <a:endParaRPr lang="en-US"/>
          </a:p>
          <a:p>
            <a:pPr lvl="1"/>
            <a:r>
              <a:rPr lang="en-US">
                <a:cs typeface="Calibri"/>
              </a:rPr>
              <a:t>Functions</a:t>
            </a:r>
          </a:p>
          <a:p>
            <a:pPr lvl="2"/>
            <a:r>
              <a:rPr lang="en-US">
                <a:cs typeface="Calibri"/>
              </a:rPr>
              <a:t>Below(x): returns an object below x</a:t>
            </a:r>
          </a:p>
          <a:p>
            <a:pPr lvl="3"/>
            <a:r>
              <a:rPr lang="en-US">
                <a:cs typeface="Calibri"/>
              </a:rPr>
              <a:t>e.g. A=Below(A)</a:t>
            </a:r>
          </a:p>
          <a:p>
            <a:pPr lvl="2"/>
            <a:r>
              <a:rPr lang="en-US">
                <a:cs typeface="Calibri"/>
              </a:rPr>
              <a:t>Be careful when dealing with functions... (relational logic removes functions from first order logic)</a:t>
            </a:r>
          </a:p>
        </p:txBody>
      </p:sp>
      <p:pic>
        <p:nvPicPr>
          <p:cNvPr id="4" name="Picture 4" descr="A picture containing text&#10;&#10;Description generated with high confidence">
            <a:extLst>
              <a:ext uri="{FF2B5EF4-FFF2-40B4-BE49-F238E27FC236}">
                <a16:creationId xmlns:a16="http://schemas.microsoft.com/office/drawing/2014/main" id="{CE23E165-D3EE-47CF-9C2F-4E3FCA9AD8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8458" y="1653117"/>
            <a:ext cx="1471084" cy="1583267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058AAFA-FADC-445C-9B82-77353F65BD2A}"/>
              </a:ext>
            </a:extLst>
          </p:cNvPr>
          <p:cNvSpPr txBox="1">
            <a:spLocks/>
          </p:cNvSpPr>
          <p:nvPr/>
        </p:nvSpPr>
        <p:spPr>
          <a:xfrm>
            <a:off x="6377517" y="1734609"/>
            <a:ext cx="4853517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cs typeface="Calibri"/>
              </a:rPr>
              <a:t>Logical world, symbolic</a:t>
            </a:r>
          </a:p>
          <a:p>
            <a:pPr lvl="1"/>
            <a:r>
              <a:rPr lang="en-US">
                <a:cs typeface="Calibri"/>
              </a:rPr>
              <a:t>The description gave a natural interpretation... but it is possible to map</a:t>
            </a:r>
          </a:p>
          <a:p>
            <a:pPr lvl="1"/>
            <a:r>
              <a:rPr lang="en-US">
                <a:cs typeface="Calibri"/>
              </a:rPr>
              <a:t>Object mappings</a:t>
            </a:r>
          </a:p>
          <a:p>
            <a:pPr lvl="2"/>
            <a:r>
              <a:rPr lang="en-US">
                <a:cs typeface="Calibri"/>
              </a:rPr>
              <a:t>4 things in the world to 4 constant symbols</a:t>
            </a:r>
          </a:p>
          <a:p>
            <a:pPr lvl="2"/>
            <a:r>
              <a:rPr lang="en-US">
                <a:cs typeface="Calibri"/>
              </a:rPr>
              <a:t>Floor maps to Symbol B</a:t>
            </a:r>
          </a:p>
          <a:p>
            <a:pPr lvl="2"/>
            <a:r>
              <a:rPr lang="en-US">
                <a:cs typeface="Calibri"/>
              </a:rPr>
              <a:t>Block B maps to Symbol A</a:t>
            </a:r>
          </a:p>
          <a:p>
            <a:pPr lvl="2"/>
            <a:r>
              <a:rPr lang="en-US">
                <a:cs typeface="Calibri"/>
              </a:rPr>
              <a:t>...</a:t>
            </a:r>
          </a:p>
          <a:p>
            <a:pPr lvl="1"/>
            <a:r>
              <a:rPr lang="en-US">
                <a:cs typeface="Calibri"/>
              </a:rPr>
              <a:t>Relation</a:t>
            </a:r>
          </a:p>
          <a:p>
            <a:pPr lvl="2"/>
            <a:r>
              <a:rPr lang="en-US">
                <a:cs typeface="Calibri"/>
              </a:rPr>
              <a:t>2 real world relations can mapped to 2 relation symbols</a:t>
            </a:r>
            <a:endParaRPr lang="en-US" err="1">
              <a:cs typeface="Calibri"/>
            </a:endParaRPr>
          </a:p>
          <a:p>
            <a:pPr lvl="2"/>
            <a:r>
              <a:rPr lang="en-US">
                <a:cs typeface="Calibri"/>
              </a:rPr>
              <a:t>On(</a:t>
            </a:r>
            <a:r>
              <a:rPr lang="en-US" err="1">
                <a:cs typeface="Calibri"/>
              </a:rPr>
              <a:t>x,y</a:t>
            </a:r>
            <a:r>
              <a:rPr lang="en-US">
                <a:cs typeface="Calibri"/>
              </a:rPr>
              <a:t>) relation maps to Symbol Clear</a:t>
            </a:r>
          </a:p>
          <a:p>
            <a:pPr lvl="2"/>
            <a:r>
              <a:rPr lang="en-US">
                <a:cs typeface="Calibri"/>
              </a:rPr>
              <a:t>..</a:t>
            </a:r>
          </a:p>
          <a:p>
            <a:pPr lvl="1"/>
            <a:r>
              <a:rPr lang="en-US">
                <a:cs typeface="Calibri"/>
              </a:rPr>
              <a:t>Functions</a:t>
            </a:r>
          </a:p>
          <a:p>
            <a:pPr lvl="2"/>
            <a:r>
              <a:rPr lang="en-US">
                <a:cs typeface="Calibri"/>
              </a:rPr>
              <a:t>Similar to above</a:t>
            </a:r>
          </a:p>
          <a:p>
            <a:pPr lvl="1"/>
            <a:r>
              <a:rPr lang="en-US">
                <a:cs typeface="Calibri"/>
              </a:rPr>
              <a:t>Almost always we want some natural interpretation</a:t>
            </a:r>
          </a:p>
        </p:txBody>
      </p:sp>
    </p:spTree>
    <p:extLst>
      <p:ext uri="{BB962C8B-B14F-4D97-AF65-F5344CB8AC3E}">
        <p14:creationId xmlns:p14="http://schemas.microsoft.com/office/powerpoint/2010/main" val="244271826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FC191-36FE-4445-8F71-6FF85F05C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Game Tree Search – Alpha Beta Pruning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9A808884-23F5-4F2F-B418-3D563E9969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0600" y="2343944"/>
            <a:ext cx="10210800" cy="33147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4276F5D-4988-4527-9378-5A5595AB899E}"/>
              </a:ext>
            </a:extLst>
          </p:cNvPr>
          <p:cNvSpPr txBox="1"/>
          <p:nvPr/>
        </p:nvSpPr>
        <p:spPr>
          <a:xfrm>
            <a:off x="4724397" y="1773677"/>
            <a:ext cx="2743200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</a:rPr>
              <a:t>V:</a:t>
            </a:r>
            <a:r>
              <a:rPr lang="en-US" b="1">
                <a:solidFill>
                  <a:srgbClr val="FF0000"/>
                </a:solidFill>
                <a:cs typeface="Calibri"/>
              </a:rPr>
              <a:t> 6</a:t>
            </a:r>
          </a:p>
          <a:p>
            <a:pPr algn="ctr"/>
            <a:r>
              <a:rPr lang="en-US" b="1">
                <a:solidFill>
                  <a:srgbClr val="FF0000"/>
                </a:solidFill>
                <a:cs typeface="Calibri"/>
              </a:rPr>
              <a:t>(6, INF)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70669CE-79EA-4000-8892-F40F10182E49}"/>
              </a:ext>
            </a:extLst>
          </p:cNvPr>
          <p:cNvSpPr/>
          <p:nvPr/>
        </p:nvSpPr>
        <p:spPr>
          <a:xfrm>
            <a:off x="5914415" y="2931268"/>
            <a:ext cx="346954" cy="3469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AA4181-9420-45BE-B0F4-28B54FD9BC47}"/>
              </a:ext>
            </a:extLst>
          </p:cNvPr>
          <p:cNvSpPr txBox="1"/>
          <p:nvPr/>
        </p:nvSpPr>
        <p:spPr>
          <a:xfrm>
            <a:off x="1554803" y="4375827"/>
            <a:ext cx="643647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</a:rPr>
              <a:t>6</a:t>
            </a:r>
            <a:endParaRPr lang="en-US" b="1">
              <a:solidFill>
                <a:srgbClr val="FF0000"/>
              </a:solidFill>
              <a:cs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7441D3-0C53-470A-B198-8D8E612D189E}"/>
              </a:ext>
            </a:extLst>
          </p:cNvPr>
          <p:cNvSpPr txBox="1"/>
          <p:nvPr/>
        </p:nvSpPr>
        <p:spPr>
          <a:xfrm>
            <a:off x="2624846" y="3394954"/>
            <a:ext cx="643647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</a:rPr>
              <a:t>6</a:t>
            </a:r>
            <a:endParaRPr lang="en-US" b="1">
              <a:solidFill>
                <a:srgbClr val="FF0000"/>
              </a:solidFill>
              <a:cs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1A67C9-123D-41BB-8859-119E3BDA2EAA}"/>
              </a:ext>
            </a:extLst>
          </p:cNvPr>
          <p:cNvSpPr txBox="1"/>
          <p:nvPr/>
        </p:nvSpPr>
        <p:spPr>
          <a:xfrm>
            <a:off x="2624846" y="4359614"/>
            <a:ext cx="643647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</a:rPr>
              <a:t>8</a:t>
            </a:r>
            <a:endParaRPr lang="en-US" b="1">
              <a:solidFill>
                <a:srgbClr val="FF0000"/>
              </a:solidFill>
              <a:cs typeface="Calibri"/>
            </a:endParaRPr>
          </a:p>
        </p:txBody>
      </p:sp>
      <p:sp>
        <p:nvSpPr>
          <p:cNvPr id="14" name="Multiplication Sign 13">
            <a:extLst>
              <a:ext uri="{FF2B5EF4-FFF2-40B4-BE49-F238E27FC236}">
                <a16:creationId xmlns:a16="http://schemas.microsoft.com/office/drawing/2014/main" id="{61799240-93A6-4FA0-BFB7-68E236A405AC}"/>
              </a:ext>
            </a:extLst>
          </p:cNvPr>
          <p:cNvSpPr/>
          <p:nvPr/>
        </p:nvSpPr>
        <p:spPr>
          <a:xfrm>
            <a:off x="2452990" y="4925439"/>
            <a:ext cx="395592" cy="590145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Multiplication Sign 14">
            <a:extLst>
              <a:ext uri="{FF2B5EF4-FFF2-40B4-BE49-F238E27FC236}">
                <a16:creationId xmlns:a16="http://schemas.microsoft.com/office/drawing/2014/main" id="{012C14B4-71EF-4C46-A269-BDA8F9F4F95E}"/>
              </a:ext>
            </a:extLst>
          </p:cNvPr>
          <p:cNvSpPr/>
          <p:nvPr/>
        </p:nvSpPr>
        <p:spPr>
          <a:xfrm>
            <a:off x="2752926" y="4925439"/>
            <a:ext cx="395592" cy="590145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809E3AB-2B32-42D9-853B-5D4C1D3C2850}"/>
              </a:ext>
            </a:extLst>
          </p:cNvPr>
          <p:cNvSpPr txBox="1"/>
          <p:nvPr/>
        </p:nvSpPr>
        <p:spPr>
          <a:xfrm>
            <a:off x="3654356" y="4367719"/>
            <a:ext cx="643647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  <a:cs typeface="Calibri"/>
              </a:rPr>
              <a:t>9</a:t>
            </a:r>
          </a:p>
        </p:txBody>
      </p:sp>
      <p:sp>
        <p:nvSpPr>
          <p:cNvPr id="18" name="Multiplication Sign 17">
            <a:extLst>
              <a:ext uri="{FF2B5EF4-FFF2-40B4-BE49-F238E27FC236}">
                <a16:creationId xmlns:a16="http://schemas.microsoft.com/office/drawing/2014/main" id="{7A8A4486-B366-431F-8072-93DA46920E2D}"/>
              </a:ext>
            </a:extLst>
          </p:cNvPr>
          <p:cNvSpPr/>
          <p:nvPr/>
        </p:nvSpPr>
        <p:spPr>
          <a:xfrm>
            <a:off x="3822968" y="4925439"/>
            <a:ext cx="395592" cy="590145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Multiplication Sign 18">
            <a:extLst>
              <a:ext uri="{FF2B5EF4-FFF2-40B4-BE49-F238E27FC236}">
                <a16:creationId xmlns:a16="http://schemas.microsoft.com/office/drawing/2014/main" id="{D3F94D60-EFD4-4A47-A48E-EC2AA8ADAE79}"/>
              </a:ext>
            </a:extLst>
          </p:cNvPr>
          <p:cNvSpPr/>
          <p:nvPr/>
        </p:nvSpPr>
        <p:spPr>
          <a:xfrm>
            <a:off x="4098586" y="4925439"/>
            <a:ext cx="395592" cy="590145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667579-E636-429E-9D0E-946FABE06574}"/>
              </a:ext>
            </a:extLst>
          </p:cNvPr>
          <p:cNvSpPr txBox="1"/>
          <p:nvPr/>
        </p:nvSpPr>
        <p:spPr>
          <a:xfrm>
            <a:off x="5762018" y="2414081"/>
            <a:ext cx="643647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</a:rPr>
              <a:t>6</a:t>
            </a:r>
            <a:endParaRPr lang="en-US" b="1">
              <a:solidFill>
                <a:srgbClr val="FF0000"/>
              </a:solidFill>
              <a:cs typeface="Calibri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C480002-9691-4A1B-AB3D-A9AD07654C5F}"/>
              </a:ext>
            </a:extLst>
          </p:cNvPr>
          <p:cNvSpPr txBox="1"/>
          <p:nvPr/>
        </p:nvSpPr>
        <p:spPr>
          <a:xfrm>
            <a:off x="6402420" y="1919591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D02801B-C2D0-4D18-96FB-8FE702A03CE7}"/>
              </a:ext>
            </a:extLst>
          </p:cNvPr>
          <p:cNvSpPr txBox="1"/>
          <p:nvPr/>
        </p:nvSpPr>
        <p:spPr>
          <a:xfrm>
            <a:off x="4675760" y="4383932"/>
            <a:ext cx="643647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</a:rPr>
              <a:t>8</a:t>
            </a:r>
            <a:endParaRPr lang="en-US" b="1">
              <a:solidFill>
                <a:srgbClr val="FF0000"/>
              </a:solidFill>
              <a:cs typeface="Calibri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A4E1DE1-9950-4FA5-B1BE-4796F5171748}"/>
              </a:ext>
            </a:extLst>
          </p:cNvPr>
          <p:cNvSpPr txBox="1"/>
          <p:nvPr/>
        </p:nvSpPr>
        <p:spPr>
          <a:xfrm>
            <a:off x="3654356" y="6005207"/>
            <a:ext cx="594522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>
              <a:cs typeface="Calibri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6AEC047-A34C-4846-B23F-56131977B345}"/>
              </a:ext>
            </a:extLst>
          </p:cNvPr>
          <p:cNvSpPr txBox="1"/>
          <p:nvPr/>
        </p:nvSpPr>
        <p:spPr>
          <a:xfrm>
            <a:off x="5737698" y="3394953"/>
            <a:ext cx="643647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</a:rPr>
              <a:t>8</a:t>
            </a:r>
            <a:endParaRPr lang="en-US" b="1">
              <a:solidFill>
                <a:srgbClr val="FF0000"/>
              </a:solidFill>
              <a:cs typeface="Calibri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BAD685C-2EFB-40AF-BD93-212E3B211B24}"/>
              </a:ext>
            </a:extLst>
          </p:cNvPr>
          <p:cNvSpPr/>
          <p:nvPr/>
        </p:nvSpPr>
        <p:spPr>
          <a:xfrm>
            <a:off x="6457545" y="3912140"/>
            <a:ext cx="346954" cy="3469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5F92AD9-6623-42D7-94F6-12A80253939B}"/>
              </a:ext>
            </a:extLst>
          </p:cNvPr>
          <p:cNvSpPr txBox="1"/>
          <p:nvPr/>
        </p:nvSpPr>
        <p:spPr>
          <a:xfrm>
            <a:off x="5737696" y="4359612"/>
            <a:ext cx="643647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  <a:cs typeface="Calibri"/>
              </a:rPr>
              <a:t>8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CE3406-4129-444E-97CC-9A4906744DCF}"/>
              </a:ext>
            </a:extLst>
          </p:cNvPr>
          <p:cNvSpPr txBox="1"/>
          <p:nvPr/>
        </p:nvSpPr>
        <p:spPr>
          <a:xfrm>
            <a:off x="3654356" y="6005207"/>
            <a:ext cx="5945220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cs typeface="Calibri"/>
              </a:rPr>
              <a:t>Back up value 9 to MIN player, but 8 is less than 9</a:t>
            </a:r>
          </a:p>
          <a:p>
            <a:pPr algn="ctr"/>
            <a:r>
              <a:rPr lang="en-US">
                <a:cs typeface="Calibri"/>
              </a:rPr>
              <a:t>MIN player does not change its value and BETA</a:t>
            </a:r>
          </a:p>
        </p:txBody>
      </p:sp>
      <p:sp>
        <p:nvSpPr>
          <p:cNvPr id="28" name="Multiplication Sign 27">
            <a:extLst>
              <a:ext uri="{FF2B5EF4-FFF2-40B4-BE49-F238E27FC236}">
                <a16:creationId xmlns:a16="http://schemas.microsoft.com/office/drawing/2014/main" id="{655D86B6-2ABC-4E16-A6C7-735F2412CC20}"/>
              </a:ext>
            </a:extLst>
          </p:cNvPr>
          <p:cNvSpPr/>
          <p:nvPr/>
        </p:nvSpPr>
        <p:spPr>
          <a:xfrm>
            <a:off x="5865778" y="5014609"/>
            <a:ext cx="395592" cy="590145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078903-EA1F-4AB4-B443-98E8EBBCD687}"/>
              </a:ext>
            </a:extLst>
          </p:cNvPr>
          <p:cNvSpPr txBox="1"/>
          <p:nvPr/>
        </p:nvSpPr>
        <p:spPr>
          <a:xfrm>
            <a:off x="5225372" y="3004226"/>
            <a:ext cx="2743200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</a:rPr>
              <a:t>V:</a:t>
            </a:r>
            <a:r>
              <a:rPr lang="en-US" b="1">
                <a:solidFill>
                  <a:srgbClr val="FF0000"/>
                </a:solidFill>
                <a:cs typeface="Calibri"/>
              </a:rPr>
              <a:t> 8</a:t>
            </a:r>
          </a:p>
          <a:p>
            <a:pPr algn="ctr"/>
            <a:r>
              <a:rPr lang="en-US" b="1">
                <a:solidFill>
                  <a:srgbClr val="FF0000"/>
                </a:solidFill>
                <a:cs typeface="Calibri"/>
              </a:rPr>
              <a:t>(6, 8)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261BC11-B127-46EE-8794-5D3C8A029AE9}"/>
              </a:ext>
            </a:extLst>
          </p:cNvPr>
          <p:cNvSpPr txBox="1"/>
          <p:nvPr/>
        </p:nvSpPr>
        <p:spPr>
          <a:xfrm>
            <a:off x="6206243" y="4058055"/>
            <a:ext cx="2743200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</a:rPr>
              <a:t>V:</a:t>
            </a:r>
            <a:r>
              <a:rPr lang="en-US" b="1">
                <a:solidFill>
                  <a:srgbClr val="FF0000"/>
                </a:solidFill>
                <a:cs typeface="Calibri"/>
              </a:rPr>
              <a:t> 9</a:t>
            </a:r>
            <a:endParaRPr lang="en-US"/>
          </a:p>
          <a:p>
            <a:pPr algn="ctr"/>
            <a:r>
              <a:rPr lang="en-US" b="1">
                <a:solidFill>
                  <a:srgbClr val="FF0000"/>
                </a:solidFill>
                <a:cs typeface="Calibri"/>
              </a:rPr>
              <a:t>(9, 8)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A197FDA-2EF4-494C-8905-D2E88EA98B4C}"/>
              </a:ext>
            </a:extLst>
          </p:cNvPr>
          <p:cNvSpPr txBox="1"/>
          <p:nvPr/>
        </p:nvSpPr>
        <p:spPr>
          <a:xfrm>
            <a:off x="6750997" y="4367719"/>
            <a:ext cx="643647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</a:rPr>
              <a:t>9</a:t>
            </a:r>
            <a:endParaRPr lang="en-US" b="1">
              <a:solidFill>
                <a:srgbClr val="FF0000"/>
              </a:solidFill>
              <a:cs typeface="Calibri"/>
            </a:endParaRPr>
          </a:p>
        </p:txBody>
      </p:sp>
      <p:sp>
        <p:nvSpPr>
          <p:cNvPr id="12" name="Multiplication Sign 11">
            <a:extLst>
              <a:ext uri="{FF2B5EF4-FFF2-40B4-BE49-F238E27FC236}">
                <a16:creationId xmlns:a16="http://schemas.microsoft.com/office/drawing/2014/main" id="{8FB8BBA4-7DED-4569-8BA9-9CA6144513FD}"/>
              </a:ext>
            </a:extLst>
          </p:cNvPr>
          <p:cNvSpPr/>
          <p:nvPr/>
        </p:nvSpPr>
        <p:spPr>
          <a:xfrm>
            <a:off x="6822329" y="5249692"/>
            <a:ext cx="500975" cy="573932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Multiplication Sign 33">
            <a:extLst>
              <a:ext uri="{FF2B5EF4-FFF2-40B4-BE49-F238E27FC236}">
                <a16:creationId xmlns:a16="http://schemas.microsoft.com/office/drawing/2014/main" id="{A4AAA02C-1A10-4653-8453-2C9303ACE6F4}"/>
              </a:ext>
            </a:extLst>
          </p:cNvPr>
          <p:cNvSpPr/>
          <p:nvPr/>
        </p:nvSpPr>
        <p:spPr>
          <a:xfrm>
            <a:off x="7219542" y="5217269"/>
            <a:ext cx="500975" cy="573932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12525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FC191-36FE-4445-8F71-6FF85F05C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Game Tree Search – Alpha Beta Pruning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9A808884-23F5-4F2F-B418-3D563E9969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0600" y="2343944"/>
            <a:ext cx="10210800" cy="33147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4276F5D-4988-4527-9378-5A5595AB899E}"/>
              </a:ext>
            </a:extLst>
          </p:cNvPr>
          <p:cNvSpPr txBox="1"/>
          <p:nvPr/>
        </p:nvSpPr>
        <p:spPr>
          <a:xfrm>
            <a:off x="4724397" y="1773677"/>
            <a:ext cx="2743200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</a:rPr>
              <a:t>V:</a:t>
            </a:r>
            <a:r>
              <a:rPr lang="en-US" b="1">
                <a:solidFill>
                  <a:srgbClr val="FF0000"/>
                </a:solidFill>
                <a:cs typeface="Calibri"/>
              </a:rPr>
              <a:t> 6</a:t>
            </a:r>
          </a:p>
          <a:p>
            <a:pPr algn="ctr"/>
            <a:r>
              <a:rPr lang="en-US" b="1">
                <a:solidFill>
                  <a:srgbClr val="FF0000"/>
                </a:solidFill>
                <a:cs typeface="Calibri"/>
              </a:rPr>
              <a:t>(6, INF)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70669CE-79EA-4000-8892-F40F10182E49}"/>
              </a:ext>
            </a:extLst>
          </p:cNvPr>
          <p:cNvSpPr/>
          <p:nvPr/>
        </p:nvSpPr>
        <p:spPr>
          <a:xfrm>
            <a:off x="5914415" y="2931268"/>
            <a:ext cx="346954" cy="3469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AA4181-9420-45BE-B0F4-28B54FD9BC47}"/>
              </a:ext>
            </a:extLst>
          </p:cNvPr>
          <p:cNvSpPr txBox="1"/>
          <p:nvPr/>
        </p:nvSpPr>
        <p:spPr>
          <a:xfrm>
            <a:off x="1554803" y="4375827"/>
            <a:ext cx="643647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</a:rPr>
              <a:t>6</a:t>
            </a:r>
            <a:endParaRPr lang="en-US" b="1">
              <a:solidFill>
                <a:srgbClr val="FF0000"/>
              </a:solidFill>
              <a:cs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7441D3-0C53-470A-B198-8D8E612D189E}"/>
              </a:ext>
            </a:extLst>
          </p:cNvPr>
          <p:cNvSpPr txBox="1"/>
          <p:nvPr/>
        </p:nvSpPr>
        <p:spPr>
          <a:xfrm>
            <a:off x="2624846" y="3394954"/>
            <a:ext cx="643647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</a:rPr>
              <a:t>6</a:t>
            </a:r>
            <a:endParaRPr lang="en-US" b="1">
              <a:solidFill>
                <a:srgbClr val="FF0000"/>
              </a:solidFill>
              <a:cs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1A67C9-123D-41BB-8859-119E3BDA2EAA}"/>
              </a:ext>
            </a:extLst>
          </p:cNvPr>
          <p:cNvSpPr txBox="1"/>
          <p:nvPr/>
        </p:nvSpPr>
        <p:spPr>
          <a:xfrm>
            <a:off x="2624846" y="4359614"/>
            <a:ext cx="643647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</a:rPr>
              <a:t>8</a:t>
            </a:r>
            <a:endParaRPr lang="en-US" b="1">
              <a:solidFill>
                <a:srgbClr val="FF0000"/>
              </a:solidFill>
              <a:cs typeface="Calibri"/>
            </a:endParaRPr>
          </a:p>
        </p:txBody>
      </p:sp>
      <p:sp>
        <p:nvSpPr>
          <p:cNvPr id="14" name="Multiplication Sign 13">
            <a:extLst>
              <a:ext uri="{FF2B5EF4-FFF2-40B4-BE49-F238E27FC236}">
                <a16:creationId xmlns:a16="http://schemas.microsoft.com/office/drawing/2014/main" id="{61799240-93A6-4FA0-BFB7-68E236A405AC}"/>
              </a:ext>
            </a:extLst>
          </p:cNvPr>
          <p:cNvSpPr/>
          <p:nvPr/>
        </p:nvSpPr>
        <p:spPr>
          <a:xfrm>
            <a:off x="2452990" y="4925439"/>
            <a:ext cx="395592" cy="590145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Multiplication Sign 14">
            <a:extLst>
              <a:ext uri="{FF2B5EF4-FFF2-40B4-BE49-F238E27FC236}">
                <a16:creationId xmlns:a16="http://schemas.microsoft.com/office/drawing/2014/main" id="{012C14B4-71EF-4C46-A269-BDA8F9F4F95E}"/>
              </a:ext>
            </a:extLst>
          </p:cNvPr>
          <p:cNvSpPr/>
          <p:nvPr/>
        </p:nvSpPr>
        <p:spPr>
          <a:xfrm>
            <a:off x="2752926" y="4925439"/>
            <a:ext cx="395592" cy="590145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809E3AB-2B32-42D9-853B-5D4C1D3C2850}"/>
              </a:ext>
            </a:extLst>
          </p:cNvPr>
          <p:cNvSpPr txBox="1"/>
          <p:nvPr/>
        </p:nvSpPr>
        <p:spPr>
          <a:xfrm>
            <a:off x="3654356" y="4367719"/>
            <a:ext cx="643647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  <a:cs typeface="Calibri"/>
              </a:rPr>
              <a:t>9</a:t>
            </a:r>
          </a:p>
        </p:txBody>
      </p:sp>
      <p:sp>
        <p:nvSpPr>
          <p:cNvPr id="18" name="Multiplication Sign 17">
            <a:extLst>
              <a:ext uri="{FF2B5EF4-FFF2-40B4-BE49-F238E27FC236}">
                <a16:creationId xmlns:a16="http://schemas.microsoft.com/office/drawing/2014/main" id="{7A8A4486-B366-431F-8072-93DA46920E2D}"/>
              </a:ext>
            </a:extLst>
          </p:cNvPr>
          <p:cNvSpPr/>
          <p:nvPr/>
        </p:nvSpPr>
        <p:spPr>
          <a:xfrm>
            <a:off x="3822968" y="4925439"/>
            <a:ext cx="395592" cy="590145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Multiplication Sign 18">
            <a:extLst>
              <a:ext uri="{FF2B5EF4-FFF2-40B4-BE49-F238E27FC236}">
                <a16:creationId xmlns:a16="http://schemas.microsoft.com/office/drawing/2014/main" id="{D3F94D60-EFD4-4A47-A48E-EC2AA8ADAE79}"/>
              </a:ext>
            </a:extLst>
          </p:cNvPr>
          <p:cNvSpPr/>
          <p:nvPr/>
        </p:nvSpPr>
        <p:spPr>
          <a:xfrm>
            <a:off x="4098586" y="4925439"/>
            <a:ext cx="395592" cy="590145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667579-E636-429E-9D0E-946FABE06574}"/>
              </a:ext>
            </a:extLst>
          </p:cNvPr>
          <p:cNvSpPr txBox="1"/>
          <p:nvPr/>
        </p:nvSpPr>
        <p:spPr>
          <a:xfrm>
            <a:off x="5762018" y="2414081"/>
            <a:ext cx="643647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</a:rPr>
              <a:t>6</a:t>
            </a:r>
            <a:endParaRPr lang="en-US" b="1">
              <a:solidFill>
                <a:srgbClr val="FF0000"/>
              </a:solidFill>
              <a:cs typeface="Calibri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C480002-9691-4A1B-AB3D-A9AD07654C5F}"/>
              </a:ext>
            </a:extLst>
          </p:cNvPr>
          <p:cNvSpPr txBox="1"/>
          <p:nvPr/>
        </p:nvSpPr>
        <p:spPr>
          <a:xfrm>
            <a:off x="6402420" y="1919591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D02801B-C2D0-4D18-96FB-8FE702A03CE7}"/>
              </a:ext>
            </a:extLst>
          </p:cNvPr>
          <p:cNvSpPr txBox="1"/>
          <p:nvPr/>
        </p:nvSpPr>
        <p:spPr>
          <a:xfrm>
            <a:off x="4675760" y="4383932"/>
            <a:ext cx="643647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</a:rPr>
              <a:t>8</a:t>
            </a:r>
            <a:endParaRPr lang="en-US" b="1">
              <a:solidFill>
                <a:srgbClr val="FF0000"/>
              </a:solidFill>
              <a:cs typeface="Calibri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A4E1DE1-9950-4FA5-B1BE-4796F5171748}"/>
              </a:ext>
            </a:extLst>
          </p:cNvPr>
          <p:cNvSpPr txBox="1"/>
          <p:nvPr/>
        </p:nvSpPr>
        <p:spPr>
          <a:xfrm>
            <a:off x="3654356" y="6005207"/>
            <a:ext cx="594522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>
              <a:cs typeface="Calibri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6AEC047-A34C-4846-B23F-56131977B345}"/>
              </a:ext>
            </a:extLst>
          </p:cNvPr>
          <p:cNvSpPr txBox="1"/>
          <p:nvPr/>
        </p:nvSpPr>
        <p:spPr>
          <a:xfrm>
            <a:off x="5737698" y="3394953"/>
            <a:ext cx="643647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</a:rPr>
              <a:t>8</a:t>
            </a:r>
            <a:endParaRPr lang="en-US" b="1">
              <a:solidFill>
                <a:srgbClr val="FF0000"/>
              </a:solidFill>
              <a:cs typeface="Calibri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5F92AD9-6623-42D7-94F6-12A80253939B}"/>
              </a:ext>
            </a:extLst>
          </p:cNvPr>
          <p:cNvSpPr txBox="1"/>
          <p:nvPr/>
        </p:nvSpPr>
        <p:spPr>
          <a:xfrm>
            <a:off x="5737696" y="4359612"/>
            <a:ext cx="643647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  <a:cs typeface="Calibri"/>
              </a:rPr>
              <a:t>8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CE3406-4129-444E-97CC-9A4906744DCF}"/>
              </a:ext>
            </a:extLst>
          </p:cNvPr>
          <p:cNvSpPr txBox="1"/>
          <p:nvPr/>
        </p:nvSpPr>
        <p:spPr>
          <a:xfrm>
            <a:off x="3654356" y="6005207"/>
            <a:ext cx="5945220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cs typeface="Calibri"/>
              </a:rPr>
              <a:t>MAX player now has the second value 8, </a:t>
            </a:r>
          </a:p>
          <a:p>
            <a:pPr algn="ctr"/>
            <a:r>
              <a:rPr lang="en-US">
                <a:cs typeface="Calibri"/>
              </a:rPr>
              <a:t>Since 8&gt;6 update the value and ALPHA</a:t>
            </a:r>
          </a:p>
        </p:txBody>
      </p:sp>
      <p:sp>
        <p:nvSpPr>
          <p:cNvPr id="28" name="Multiplication Sign 27">
            <a:extLst>
              <a:ext uri="{FF2B5EF4-FFF2-40B4-BE49-F238E27FC236}">
                <a16:creationId xmlns:a16="http://schemas.microsoft.com/office/drawing/2014/main" id="{655D86B6-2ABC-4E16-A6C7-735F2412CC20}"/>
              </a:ext>
            </a:extLst>
          </p:cNvPr>
          <p:cNvSpPr/>
          <p:nvPr/>
        </p:nvSpPr>
        <p:spPr>
          <a:xfrm>
            <a:off x="5865778" y="5014609"/>
            <a:ext cx="395592" cy="590145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078903-EA1F-4AB4-B443-98E8EBBCD687}"/>
              </a:ext>
            </a:extLst>
          </p:cNvPr>
          <p:cNvSpPr txBox="1"/>
          <p:nvPr/>
        </p:nvSpPr>
        <p:spPr>
          <a:xfrm>
            <a:off x="5225372" y="3004226"/>
            <a:ext cx="2743200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</a:rPr>
              <a:t>V:</a:t>
            </a:r>
            <a:r>
              <a:rPr lang="en-US" b="1">
                <a:solidFill>
                  <a:srgbClr val="FF0000"/>
                </a:solidFill>
                <a:cs typeface="Calibri"/>
              </a:rPr>
              <a:t> 8</a:t>
            </a:r>
          </a:p>
          <a:p>
            <a:pPr algn="ctr"/>
            <a:r>
              <a:rPr lang="en-US" b="1">
                <a:solidFill>
                  <a:srgbClr val="FF0000"/>
                </a:solidFill>
                <a:cs typeface="Calibri"/>
              </a:rPr>
              <a:t>(6, 8)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A197FDA-2EF4-494C-8905-D2E88EA98B4C}"/>
              </a:ext>
            </a:extLst>
          </p:cNvPr>
          <p:cNvSpPr txBox="1"/>
          <p:nvPr/>
        </p:nvSpPr>
        <p:spPr>
          <a:xfrm>
            <a:off x="6750997" y="4367719"/>
            <a:ext cx="643647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</a:rPr>
              <a:t>9</a:t>
            </a:r>
            <a:endParaRPr lang="en-US" b="1">
              <a:solidFill>
                <a:srgbClr val="FF0000"/>
              </a:solidFill>
              <a:cs typeface="Calibri"/>
            </a:endParaRPr>
          </a:p>
        </p:txBody>
      </p:sp>
      <p:sp>
        <p:nvSpPr>
          <p:cNvPr id="12" name="Multiplication Sign 11">
            <a:extLst>
              <a:ext uri="{FF2B5EF4-FFF2-40B4-BE49-F238E27FC236}">
                <a16:creationId xmlns:a16="http://schemas.microsoft.com/office/drawing/2014/main" id="{8FB8BBA4-7DED-4569-8BA9-9CA6144513FD}"/>
              </a:ext>
            </a:extLst>
          </p:cNvPr>
          <p:cNvSpPr/>
          <p:nvPr/>
        </p:nvSpPr>
        <p:spPr>
          <a:xfrm>
            <a:off x="6822329" y="5249692"/>
            <a:ext cx="500975" cy="573932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Multiplication Sign 33">
            <a:extLst>
              <a:ext uri="{FF2B5EF4-FFF2-40B4-BE49-F238E27FC236}">
                <a16:creationId xmlns:a16="http://schemas.microsoft.com/office/drawing/2014/main" id="{A4AAA02C-1A10-4653-8453-2C9303ACE6F4}"/>
              </a:ext>
            </a:extLst>
          </p:cNvPr>
          <p:cNvSpPr/>
          <p:nvPr/>
        </p:nvSpPr>
        <p:spPr>
          <a:xfrm>
            <a:off x="7219542" y="5217269"/>
            <a:ext cx="500975" cy="573932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63348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FC191-36FE-4445-8F71-6FF85F05C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Game Tree Search – Alpha Beta Pruning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9A808884-23F5-4F2F-B418-3D563E9969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0600" y="2343944"/>
            <a:ext cx="10210800" cy="33147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4276F5D-4988-4527-9378-5A5595AB899E}"/>
              </a:ext>
            </a:extLst>
          </p:cNvPr>
          <p:cNvSpPr txBox="1"/>
          <p:nvPr/>
        </p:nvSpPr>
        <p:spPr>
          <a:xfrm>
            <a:off x="4724397" y="1773677"/>
            <a:ext cx="2743200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</a:rPr>
              <a:t>V:</a:t>
            </a:r>
            <a:r>
              <a:rPr lang="en-US" b="1">
                <a:solidFill>
                  <a:srgbClr val="FF0000"/>
                </a:solidFill>
                <a:cs typeface="Calibri"/>
              </a:rPr>
              <a:t> 8</a:t>
            </a:r>
          </a:p>
          <a:p>
            <a:pPr algn="ctr"/>
            <a:r>
              <a:rPr lang="en-US" b="1">
                <a:solidFill>
                  <a:srgbClr val="FF0000"/>
                </a:solidFill>
                <a:cs typeface="Calibri"/>
              </a:rPr>
              <a:t>(8, INF)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70669CE-79EA-4000-8892-F40F10182E49}"/>
              </a:ext>
            </a:extLst>
          </p:cNvPr>
          <p:cNvSpPr/>
          <p:nvPr/>
        </p:nvSpPr>
        <p:spPr>
          <a:xfrm>
            <a:off x="5914415" y="2931268"/>
            <a:ext cx="346954" cy="3469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AA4181-9420-45BE-B0F4-28B54FD9BC47}"/>
              </a:ext>
            </a:extLst>
          </p:cNvPr>
          <p:cNvSpPr txBox="1"/>
          <p:nvPr/>
        </p:nvSpPr>
        <p:spPr>
          <a:xfrm>
            <a:off x="1554803" y="4375827"/>
            <a:ext cx="643647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</a:rPr>
              <a:t>6</a:t>
            </a:r>
            <a:endParaRPr lang="en-US" b="1">
              <a:solidFill>
                <a:srgbClr val="FF0000"/>
              </a:solidFill>
              <a:cs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7441D3-0C53-470A-B198-8D8E612D189E}"/>
              </a:ext>
            </a:extLst>
          </p:cNvPr>
          <p:cNvSpPr txBox="1"/>
          <p:nvPr/>
        </p:nvSpPr>
        <p:spPr>
          <a:xfrm>
            <a:off x="2624846" y="3394954"/>
            <a:ext cx="643647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</a:rPr>
              <a:t>6</a:t>
            </a:r>
            <a:endParaRPr lang="en-US" b="1">
              <a:solidFill>
                <a:srgbClr val="FF0000"/>
              </a:solidFill>
              <a:cs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1A67C9-123D-41BB-8859-119E3BDA2EAA}"/>
              </a:ext>
            </a:extLst>
          </p:cNvPr>
          <p:cNvSpPr txBox="1"/>
          <p:nvPr/>
        </p:nvSpPr>
        <p:spPr>
          <a:xfrm>
            <a:off x="2624846" y="4359614"/>
            <a:ext cx="643647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</a:rPr>
              <a:t>8</a:t>
            </a:r>
            <a:endParaRPr lang="en-US" b="1">
              <a:solidFill>
                <a:srgbClr val="FF0000"/>
              </a:solidFill>
              <a:cs typeface="Calibri"/>
            </a:endParaRPr>
          </a:p>
        </p:txBody>
      </p:sp>
      <p:sp>
        <p:nvSpPr>
          <p:cNvPr id="14" name="Multiplication Sign 13">
            <a:extLst>
              <a:ext uri="{FF2B5EF4-FFF2-40B4-BE49-F238E27FC236}">
                <a16:creationId xmlns:a16="http://schemas.microsoft.com/office/drawing/2014/main" id="{61799240-93A6-4FA0-BFB7-68E236A405AC}"/>
              </a:ext>
            </a:extLst>
          </p:cNvPr>
          <p:cNvSpPr/>
          <p:nvPr/>
        </p:nvSpPr>
        <p:spPr>
          <a:xfrm>
            <a:off x="2452990" y="4925439"/>
            <a:ext cx="395592" cy="590145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Multiplication Sign 14">
            <a:extLst>
              <a:ext uri="{FF2B5EF4-FFF2-40B4-BE49-F238E27FC236}">
                <a16:creationId xmlns:a16="http://schemas.microsoft.com/office/drawing/2014/main" id="{012C14B4-71EF-4C46-A269-BDA8F9F4F95E}"/>
              </a:ext>
            </a:extLst>
          </p:cNvPr>
          <p:cNvSpPr/>
          <p:nvPr/>
        </p:nvSpPr>
        <p:spPr>
          <a:xfrm>
            <a:off x="2752926" y="4925439"/>
            <a:ext cx="395592" cy="590145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809E3AB-2B32-42D9-853B-5D4C1D3C2850}"/>
              </a:ext>
            </a:extLst>
          </p:cNvPr>
          <p:cNvSpPr txBox="1"/>
          <p:nvPr/>
        </p:nvSpPr>
        <p:spPr>
          <a:xfrm>
            <a:off x="3654356" y="4367719"/>
            <a:ext cx="643647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  <a:cs typeface="Calibri"/>
              </a:rPr>
              <a:t>9</a:t>
            </a:r>
          </a:p>
        </p:txBody>
      </p:sp>
      <p:sp>
        <p:nvSpPr>
          <p:cNvPr id="18" name="Multiplication Sign 17">
            <a:extLst>
              <a:ext uri="{FF2B5EF4-FFF2-40B4-BE49-F238E27FC236}">
                <a16:creationId xmlns:a16="http://schemas.microsoft.com/office/drawing/2014/main" id="{7A8A4486-B366-431F-8072-93DA46920E2D}"/>
              </a:ext>
            </a:extLst>
          </p:cNvPr>
          <p:cNvSpPr/>
          <p:nvPr/>
        </p:nvSpPr>
        <p:spPr>
          <a:xfrm>
            <a:off x="3822968" y="4925439"/>
            <a:ext cx="395592" cy="590145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Multiplication Sign 18">
            <a:extLst>
              <a:ext uri="{FF2B5EF4-FFF2-40B4-BE49-F238E27FC236}">
                <a16:creationId xmlns:a16="http://schemas.microsoft.com/office/drawing/2014/main" id="{D3F94D60-EFD4-4A47-A48E-EC2AA8ADAE79}"/>
              </a:ext>
            </a:extLst>
          </p:cNvPr>
          <p:cNvSpPr/>
          <p:nvPr/>
        </p:nvSpPr>
        <p:spPr>
          <a:xfrm>
            <a:off x="4098586" y="4925439"/>
            <a:ext cx="395592" cy="590145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667579-E636-429E-9D0E-946FABE06574}"/>
              </a:ext>
            </a:extLst>
          </p:cNvPr>
          <p:cNvSpPr txBox="1"/>
          <p:nvPr/>
        </p:nvSpPr>
        <p:spPr>
          <a:xfrm>
            <a:off x="5762018" y="2414081"/>
            <a:ext cx="643647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</a:rPr>
              <a:t>6</a:t>
            </a:r>
            <a:endParaRPr lang="en-US" b="1">
              <a:solidFill>
                <a:srgbClr val="FF0000"/>
              </a:solidFill>
              <a:cs typeface="Calibri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C480002-9691-4A1B-AB3D-A9AD07654C5F}"/>
              </a:ext>
            </a:extLst>
          </p:cNvPr>
          <p:cNvSpPr txBox="1"/>
          <p:nvPr/>
        </p:nvSpPr>
        <p:spPr>
          <a:xfrm>
            <a:off x="6402420" y="1919591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D02801B-C2D0-4D18-96FB-8FE702A03CE7}"/>
              </a:ext>
            </a:extLst>
          </p:cNvPr>
          <p:cNvSpPr txBox="1"/>
          <p:nvPr/>
        </p:nvSpPr>
        <p:spPr>
          <a:xfrm>
            <a:off x="4675760" y="4383932"/>
            <a:ext cx="643647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</a:rPr>
              <a:t>8</a:t>
            </a:r>
            <a:endParaRPr lang="en-US" b="1">
              <a:solidFill>
                <a:srgbClr val="FF0000"/>
              </a:solidFill>
              <a:cs typeface="Calibri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A4E1DE1-9950-4FA5-B1BE-4796F5171748}"/>
              </a:ext>
            </a:extLst>
          </p:cNvPr>
          <p:cNvSpPr txBox="1"/>
          <p:nvPr/>
        </p:nvSpPr>
        <p:spPr>
          <a:xfrm>
            <a:off x="3654356" y="6005207"/>
            <a:ext cx="594522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>
              <a:cs typeface="Calibri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6AEC047-A34C-4846-B23F-56131977B345}"/>
              </a:ext>
            </a:extLst>
          </p:cNvPr>
          <p:cNvSpPr txBox="1"/>
          <p:nvPr/>
        </p:nvSpPr>
        <p:spPr>
          <a:xfrm>
            <a:off x="5737698" y="3394953"/>
            <a:ext cx="643647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</a:rPr>
              <a:t>8</a:t>
            </a:r>
            <a:endParaRPr lang="en-US" b="1">
              <a:solidFill>
                <a:srgbClr val="FF0000"/>
              </a:solidFill>
              <a:cs typeface="Calibri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5F92AD9-6623-42D7-94F6-12A80253939B}"/>
              </a:ext>
            </a:extLst>
          </p:cNvPr>
          <p:cNvSpPr txBox="1"/>
          <p:nvPr/>
        </p:nvSpPr>
        <p:spPr>
          <a:xfrm>
            <a:off x="5737696" y="4359612"/>
            <a:ext cx="643647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  <a:cs typeface="Calibri"/>
              </a:rPr>
              <a:t>8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CE3406-4129-444E-97CC-9A4906744DCF}"/>
              </a:ext>
            </a:extLst>
          </p:cNvPr>
          <p:cNvSpPr txBox="1"/>
          <p:nvPr/>
        </p:nvSpPr>
        <p:spPr>
          <a:xfrm>
            <a:off x="3654356" y="6005207"/>
            <a:ext cx="5945220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cs typeface="Calibri"/>
              </a:rPr>
              <a:t>MAX player now has the second value 8, </a:t>
            </a:r>
          </a:p>
          <a:p>
            <a:pPr algn="ctr"/>
            <a:r>
              <a:rPr lang="en-US">
                <a:cs typeface="Calibri"/>
              </a:rPr>
              <a:t>Since 8&gt;6 update the value and ALPHA</a:t>
            </a:r>
          </a:p>
        </p:txBody>
      </p:sp>
      <p:sp>
        <p:nvSpPr>
          <p:cNvPr id="28" name="Multiplication Sign 27">
            <a:extLst>
              <a:ext uri="{FF2B5EF4-FFF2-40B4-BE49-F238E27FC236}">
                <a16:creationId xmlns:a16="http://schemas.microsoft.com/office/drawing/2014/main" id="{655D86B6-2ABC-4E16-A6C7-735F2412CC20}"/>
              </a:ext>
            </a:extLst>
          </p:cNvPr>
          <p:cNvSpPr/>
          <p:nvPr/>
        </p:nvSpPr>
        <p:spPr>
          <a:xfrm>
            <a:off x="5865778" y="5014609"/>
            <a:ext cx="395592" cy="590145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A197FDA-2EF4-494C-8905-D2E88EA98B4C}"/>
              </a:ext>
            </a:extLst>
          </p:cNvPr>
          <p:cNvSpPr txBox="1"/>
          <p:nvPr/>
        </p:nvSpPr>
        <p:spPr>
          <a:xfrm>
            <a:off x="6750997" y="4367719"/>
            <a:ext cx="643647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</a:rPr>
              <a:t>9</a:t>
            </a:r>
            <a:endParaRPr lang="en-US" b="1">
              <a:solidFill>
                <a:srgbClr val="FF0000"/>
              </a:solidFill>
              <a:cs typeface="Calibri"/>
            </a:endParaRPr>
          </a:p>
        </p:txBody>
      </p:sp>
      <p:sp>
        <p:nvSpPr>
          <p:cNvPr id="12" name="Multiplication Sign 11">
            <a:extLst>
              <a:ext uri="{FF2B5EF4-FFF2-40B4-BE49-F238E27FC236}">
                <a16:creationId xmlns:a16="http://schemas.microsoft.com/office/drawing/2014/main" id="{8FB8BBA4-7DED-4569-8BA9-9CA6144513FD}"/>
              </a:ext>
            </a:extLst>
          </p:cNvPr>
          <p:cNvSpPr/>
          <p:nvPr/>
        </p:nvSpPr>
        <p:spPr>
          <a:xfrm>
            <a:off x="6822329" y="5249692"/>
            <a:ext cx="500975" cy="573932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Multiplication Sign 33">
            <a:extLst>
              <a:ext uri="{FF2B5EF4-FFF2-40B4-BE49-F238E27FC236}">
                <a16:creationId xmlns:a16="http://schemas.microsoft.com/office/drawing/2014/main" id="{A4AAA02C-1A10-4653-8453-2C9303ACE6F4}"/>
              </a:ext>
            </a:extLst>
          </p:cNvPr>
          <p:cNvSpPr/>
          <p:nvPr/>
        </p:nvSpPr>
        <p:spPr>
          <a:xfrm>
            <a:off x="7219542" y="5217269"/>
            <a:ext cx="500975" cy="573932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21058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FC191-36FE-4445-8F71-6FF85F05C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Game Tree Search – Alpha Beta Pruning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9A808884-23F5-4F2F-B418-3D563E9969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0600" y="2343944"/>
            <a:ext cx="10210800" cy="33147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4276F5D-4988-4527-9378-5A5595AB899E}"/>
              </a:ext>
            </a:extLst>
          </p:cNvPr>
          <p:cNvSpPr txBox="1"/>
          <p:nvPr/>
        </p:nvSpPr>
        <p:spPr>
          <a:xfrm>
            <a:off x="4724397" y="1773677"/>
            <a:ext cx="2743200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</a:rPr>
              <a:t>V:</a:t>
            </a:r>
            <a:r>
              <a:rPr lang="en-US" b="1">
                <a:solidFill>
                  <a:srgbClr val="FF0000"/>
                </a:solidFill>
                <a:cs typeface="Calibri"/>
              </a:rPr>
              <a:t> 8</a:t>
            </a:r>
          </a:p>
          <a:p>
            <a:pPr algn="ctr"/>
            <a:r>
              <a:rPr lang="en-US" b="1">
                <a:solidFill>
                  <a:srgbClr val="FF0000"/>
                </a:solidFill>
                <a:cs typeface="Calibri"/>
              </a:rPr>
              <a:t>(8, INF)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70669CE-79EA-4000-8892-F40F10182E49}"/>
              </a:ext>
            </a:extLst>
          </p:cNvPr>
          <p:cNvSpPr/>
          <p:nvPr/>
        </p:nvSpPr>
        <p:spPr>
          <a:xfrm>
            <a:off x="7389779" y="2915055"/>
            <a:ext cx="346954" cy="3469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AA4181-9420-45BE-B0F4-28B54FD9BC47}"/>
              </a:ext>
            </a:extLst>
          </p:cNvPr>
          <p:cNvSpPr txBox="1"/>
          <p:nvPr/>
        </p:nvSpPr>
        <p:spPr>
          <a:xfrm>
            <a:off x="1554803" y="4375827"/>
            <a:ext cx="643647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</a:rPr>
              <a:t>6</a:t>
            </a:r>
            <a:endParaRPr lang="en-US" b="1">
              <a:solidFill>
                <a:srgbClr val="FF0000"/>
              </a:solidFill>
              <a:cs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7441D3-0C53-470A-B198-8D8E612D189E}"/>
              </a:ext>
            </a:extLst>
          </p:cNvPr>
          <p:cNvSpPr txBox="1"/>
          <p:nvPr/>
        </p:nvSpPr>
        <p:spPr>
          <a:xfrm>
            <a:off x="2624846" y="3394954"/>
            <a:ext cx="643647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</a:rPr>
              <a:t>6</a:t>
            </a:r>
            <a:endParaRPr lang="en-US" b="1">
              <a:solidFill>
                <a:srgbClr val="FF0000"/>
              </a:solidFill>
              <a:cs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1A67C9-123D-41BB-8859-119E3BDA2EAA}"/>
              </a:ext>
            </a:extLst>
          </p:cNvPr>
          <p:cNvSpPr txBox="1"/>
          <p:nvPr/>
        </p:nvSpPr>
        <p:spPr>
          <a:xfrm>
            <a:off x="2624846" y="4359614"/>
            <a:ext cx="643647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</a:rPr>
              <a:t>8</a:t>
            </a:r>
            <a:endParaRPr lang="en-US" b="1">
              <a:solidFill>
                <a:srgbClr val="FF0000"/>
              </a:solidFill>
              <a:cs typeface="Calibri"/>
            </a:endParaRPr>
          </a:p>
        </p:txBody>
      </p:sp>
      <p:sp>
        <p:nvSpPr>
          <p:cNvPr id="14" name="Multiplication Sign 13">
            <a:extLst>
              <a:ext uri="{FF2B5EF4-FFF2-40B4-BE49-F238E27FC236}">
                <a16:creationId xmlns:a16="http://schemas.microsoft.com/office/drawing/2014/main" id="{61799240-93A6-4FA0-BFB7-68E236A405AC}"/>
              </a:ext>
            </a:extLst>
          </p:cNvPr>
          <p:cNvSpPr/>
          <p:nvPr/>
        </p:nvSpPr>
        <p:spPr>
          <a:xfrm>
            <a:off x="2452990" y="4925439"/>
            <a:ext cx="395592" cy="590145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Multiplication Sign 14">
            <a:extLst>
              <a:ext uri="{FF2B5EF4-FFF2-40B4-BE49-F238E27FC236}">
                <a16:creationId xmlns:a16="http://schemas.microsoft.com/office/drawing/2014/main" id="{012C14B4-71EF-4C46-A269-BDA8F9F4F95E}"/>
              </a:ext>
            </a:extLst>
          </p:cNvPr>
          <p:cNvSpPr/>
          <p:nvPr/>
        </p:nvSpPr>
        <p:spPr>
          <a:xfrm>
            <a:off x="2752926" y="4925439"/>
            <a:ext cx="395592" cy="590145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809E3AB-2B32-42D9-853B-5D4C1D3C2850}"/>
              </a:ext>
            </a:extLst>
          </p:cNvPr>
          <p:cNvSpPr txBox="1"/>
          <p:nvPr/>
        </p:nvSpPr>
        <p:spPr>
          <a:xfrm>
            <a:off x="3654356" y="4367719"/>
            <a:ext cx="643647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  <a:cs typeface="Calibri"/>
              </a:rPr>
              <a:t>9</a:t>
            </a:r>
          </a:p>
        </p:txBody>
      </p:sp>
      <p:sp>
        <p:nvSpPr>
          <p:cNvPr id="18" name="Multiplication Sign 17">
            <a:extLst>
              <a:ext uri="{FF2B5EF4-FFF2-40B4-BE49-F238E27FC236}">
                <a16:creationId xmlns:a16="http://schemas.microsoft.com/office/drawing/2014/main" id="{7A8A4486-B366-431F-8072-93DA46920E2D}"/>
              </a:ext>
            </a:extLst>
          </p:cNvPr>
          <p:cNvSpPr/>
          <p:nvPr/>
        </p:nvSpPr>
        <p:spPr>
          <a:xfrm>
            <a:off x="3822968" y="4925439"/>
            <a:ext cx="395592" cy="590145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Multiplication Sign 18">
            <a:extLst>
              <a:ext uri="{FF2B5EF4-FFF2-40B4-BE49-F238E27FC236}">
                <a16:creationId xmlns:a16="http://schemas.microsoft.com/office/drawing/2014/main" id="{D3F94D60-EFD4-4A47-A48E-EC2AA8ADAE79}"/>
              </a:ext>
            </a:extLst>
          </p:cNvPr>
          <p:cNvSpPr/>
          <p:nvPr/>
        </p:nvSpPr>
        <p:spPr>
          <a:xfrm>
            <a:off x="4098586" y="4925439"/>
            <a:ext cx="395592" cy="590145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667579-E636-429E-9D0E-946FABE06574}"/>
              </a:ext>
            </a:extLst>
          </p:cNvPr>
          <p:cNvSpPr txBox="1"/>
          <p:nvPr/>
        </p:nvSpPr>
        <p:spPr>
          <a:xfrm>
            <a:off x="5762018" y="2414081"/>
            <a:ext cx="643647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</a:rPr>
              <a:t>6</a:t>
            </a:r>
            <a:endParaRPr lang="en-US" b="1">
              <a:solidFill>
                <a:srgbClr val="FF0000"/>
              </a:solidFill>
              <a:cs typeface="Calibri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C480002-9691-4A1B-AB3D-A9AD07654C5F}"/>
              </a:ext>
            </a:extLst>
          </p:cNvPr>
          <p:cNvSpPr txBox="1"/>
          <p:nvPr/>
        </p:nvSpPr>
        <p:spPr>
          <a:xfrm>
            <a:off x="6402420" y="1919591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D02801B-C2D0-4D18-96FB-8FE702A03CE7}"/>
              </a:ext>
            </a:extLst>
          </p:cNvPr>
          <p:cNvSpPr txBox="1"/>
          <p:nvPr/>
        </p:nvSpPr>
        <p:spPr>
          <a:xfrm>
            <a:off x="4675760" y="4383932"/>
            <a:ext cx="643647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</a:rPr>
              <a:t>8</a:t>
            </a:r>
            <a:endParaRPr lang="en-US" b="1">
              <a:solidFill>
                <a:srgbClr val="FF0000"/>
              </a:solidFill>
              <a:cs typeface="Calibri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A4E1DE1-9950-4FA5-B1BE-4796F5171748}"/>
              </a:ext>
            </a:extLst>
          </p:cNvPr>
          <p:cNvSpPr txBox="1"/>
          <p:nvPr/>
        </p:nvSpPr>
        <p:spPr>
          <a:xfrm>
            <a:off x="3654356" y="6005207"/>
            <a:ext cx="594522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>
              <a:cs typeface="Calibri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6AEC047-A34C-4846-B23F-56131977B345}"/>
              </a:ext>
            </a:extLst>
          </p:cNvPr>
          <p:cNvSpPr txBox="1"/>
          <p:nvPr/>
        </p:nvSpPr>
        <p:spPr>
          <a:xfrm>
            <a:off x="5737698" y="3394953"/>
            <a:ext cx="643647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</a:rPr>
              <a:t>8</a:t>
            </a:r>
            <a:endParaRPr lang="en-US" b="1">
              <a:solidFill>
                <a:srgbClr val="FF0000"/>
              </a:solidFill>
              <a:cs typeface="Calibri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5F92AD9-6623-42D7-94F6-12A80253939B}"/>
              </a:ext>
            </a:extLst>
          </p:cNvPr>
          <p:cNvSpPr txBox="1"/>
          <p:nvPr/>
        </p:nvSpPr>
        <p:spPr>
          <a:xfrm>
            <a:off x="5737696" y="4359612"/>
            <a:ext cx="643647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  <a:cs typeface="Calibri"/>
              </a:rPr>
              <a:t>8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CE3406-4129-444E-97CC-9A4906744DCF}"/>
              </a:ext>
            </a:extLst>
          </p:cNvPr>
          <p:cNvSpPr txBox="1"/>
          <p:nvPr/>
        </p:nvSpPr>
        <p:spPr>
          <a:xfrm>
            <a:off x="3654356" y="6005207"/>
            <a:ext cx="5945220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cs typeface="Calibri"/>
              </a:rPr>
              <a:t>Now search the rightmost branch;</a:t>
            </a:r>
          </a:p>
          <a:p>
            <a:pPr algn="ctr"/>
            <a:r>
              <a:rPr lang="en-US">
                <a:cs typeface="Calibri"/>
              </a:rPr>
              <a:t>Inherit (ALPHA, BETA)</a:t>
            </a:r>
          </a:p>
        </p:txBody>
      </p:sp>
      <p:sp>
        <p:nvSpPr>
          <p:cNvPr id="28" name="Multiplication Sign 27">
            <a:extLst>
              <a:ext uri="{FF2B5EF4-FFF2-40B4-BE49-F238E27FC236}">
                <a16:creationId xmlns:a16="http://schemas.microsoft.com/office/drawing/2014/main" id="{655D86B6-2ABC-4E16-A6C7-735F2412CC20}"/>
              </a:ext>
            </a:extLst>
          </p:cNvPr>
          <p:cNvSpPr/>
          <p:nvPr/>
        </p:nvSpPr>
        <p:spPr>
          <a:xfrm>
            <a:off x="5865778" y="5014609"/>
            <a:ext cx="395592" cy="590145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A197FDA-2EF4-494C-8905-D2E88EA98B4C}"/>
              </a:ext>
            </a:extLst>
          </p:cNvPr>
          <p:cNvSpPr txBox="1"/>
          <p:nvPr/>
        </p:nvSpPr>
        <p:spPr>
          <a:xfrm>
            <a:off x="6750997" y="4367719"/>
            <a:ext cx="643647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</a:rPr>
              <a:t>9</a:t>
            </a:r>
            <a:endParaRPr lang="en-US" b="1">
              <a:solidFill>
                <a:srgbClr val="FF0000"/>
              </a:solidFill>
              <a:cs typeface="Calibri"/>
            </a:endParaRPr>
          </a:p>
        </p:txBody>
      </p:sp>
      <p:sp>
        <p:nvSpPr>
          <p:cNvPr id="12" name="Multiplication Sign 11">
            <a:extLst>
              <a:ext uri="{FF2B5EF4-FFF2-40B4-BE49-F238E27FC236}">
                <a16:creationId xmlns:a16="http://schemas.microsoft.com/office/drawing/2014/main" id="{8FB8BBA4-7DED-4569-8BA9-9CA6144513FD}"/>
              </a:ext>
            </a:extLst>
          </p:cNvPr>
          <p:cNvSpPr/>
          <p:nvPr/>
        </p:nvSpPr>
        <p:spPr>
          <a:xfrm>
            <a:off x="6822329" y="5249692"/>
            <a:ext cx="500975" cy="573932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Multiplication Sign 33">
            <a:extLst>
              <a:ext uri="{FF2B5EF4-FFF2-40B4-BE49-F238E27FC236}">
                <a16:creationId xmlns:a16="http://schemas.microsoft.com/office/drawing/2014/main" id="{A4AAA02C-1A10-4653-8453-2C9303ACE6F4}"/>
              </a:ext>
            </a:extLst>
          </p:cNvPr>
          <p:cNvSpPr/>
          <p:nvPr/>
        </p:nvSpPr>
        <p:spPr>
          <a:xfrm>
            <a:off x="7219542" y="5217269"/>
            <a:ext cx="500975" cy="573932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450960D-EF00-47CE-967C-0194AD969DEA}"/>
              </a:ext>
            </a:extLst>
          </p:cNvPr>
          <p:cNvSpPr txBox="1"/>
          <p:nvPr/>
        </p:nvSpPr>
        <p:spPr>
          <a:xfrm>
            <a:off x="8955931" y="3111229"/>
            <a:ext cx="2743200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</a:rPr>
              <a:t>V:</a:t>
            </a:r>
            <a:r>
              <a:rPr lang="en-US" b="1">
                <a:solidFill>
                  <a:srgbClr val="FF0000"/>
                </a:solidFill>
                <a:cs typeface="Calibri"/>
              </a:rPr>
              <a:t> -</a:t>
            </a:r>
          </a:p>
          <a:p>
            <a:pPr algn="ctr"/>
            <a:r>
              <a:rPr lang="en-US" b="1">
                <a:solidFill>
                  <a:srgbClr val="FF0000"/>
                </a:solidFill>
                <a:cs typeface="Calibri"/>
              </a:rPr>
              <a:t>(8, INF)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AA4DBFA-33AB-45F9-BEA9-12C5A376C9A7}"/>
              </a:ext>
            </a:extLst>
          </p:cNvPr>
          <p:cNvSpPr txBox="1"/>
          <p:nvPr/>
        </p:nvSpPr>
        <p:spPr>
          <a:xfrm>
            <a:off x="6524016" y="3735420"/>
            <a:ext cx="2743200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</a:rPr>
              <a:t>V:</a:t>
            </a:r>
            <a:r>
              <a:rPr lang="en-US" b="1">
                <a:solidFill>
                  <a:srgbClr val="FF0000"/>
                </a:solidFill>
                <a:cs typeface="Calibri"/>
              </a:rPr>
              <a:t> -</a:t>
            </a:r>
          </a:p>
          <a:p>
            <a:pPr algn="ctr"/>
            <a:r>
              <a:rPr lang="en-US" b="1">
                <a:solidFill>
                  <a:srgbClr val="FF0000"/>
                </a:solidFill>
                <a:cs typeface="Calibri"/>
              </a:rPr>
              <a:t>(8, INF)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64055A7-E18B-4CA6-B2FA-BB29A4A24234}"/>
              </a:ext>
            </a:extLst>
          </p:cNvPr>
          <p:cNvSpPr/>
          <p:nvPr/>
        </p:nvSpPr>
        <p:spPr>
          <a:xfrm>
            <a:off x="8613843" y="3831075"/>
            <a:ext cx="346954" cy="3469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31E8FB12-1BE3-403B-B522-18C509B21E4C}"/>
              </a:ext>
            </a:extLst>
          </p:cNvPr>
          <p:cNvSpPr/>
          <p:nvPr/>
        </p:nvSpPr>
        <p:spPr>
          <a:xfrm>
            <a:off x="7722141" y="4909224"/>
            <a:ext cx="346954" cy="3469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62378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FC191-36FE-4445-8F71-6FF85F05C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Game Tree Search – Alpha Beta Pruning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9A808884-23F5-4F2F-B418-3D563E9969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0600" y="2343944"/>
            <a:ext cx="10210800" cy="33147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4276F5D-4988-4527-9378-5A5595AB899E}"/>
              </a:ext>
            </a:extLst>
          </p:cNvPr>
          <p:cNvSpPr txBox="1"/>
          <p:nvPr/>
        </p:nvSpPr>
        <p:spPr>
          <a:xfrm>
            <a:off x="4724397" y="1773677"/>
            <a:ext cx="2743200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</a:rPr>
              <a:t>V:</a:t>
            </a:r>
            <a:r>
              <a:rPr lang="en-US" b="1">
                <a:solidFill>
                  <a:srgbClr val="FF0000"/>
                </a:solidFill>
                <a:cs typeface="Calibri"/>
              </a:rPr>
              <a:t> 8</a:t>
            </a:r>
          </a:p>
          <a:p>
            <a:pPr algn="ctr"/>
            <a:r>
              <a:rPr lang="en-US" b="1">
                <a:solidFill>
                  <a:srgbClr val="FF0000"/>
                </a:solidFill>
                <a:cs typeface="Calibri"/>
              </a:rPr>
              <a:t>(8, INF)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70669CE-79EA-4000-8892-F40F10182E49}"/>
              </a:ext>
            </a:extLst>
          </p:cNvPr>
          <p:cNvSpPr/>
          <p:nvPr/>
        </p:nvSpPr>
        <p:spPr>
          <a:xfrm>
            <a:off x="7389779" y="2915055"/>
            <a:ext cx="346954" cy="3469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AA4181-9420-45BE-B0F4-28B54FD9BC47}"/>
              </a:ext>
            </a:extLst>
          </p:cNvPr>
          <p:cNvSpPr txBox="1"/>
          <p:nvPr/>
        </p:nvSpPr>
        <p:spPr>
          <a:xfrm>
            <a:off x="1554803" y="4375827"/>
            <a:ext cx="643647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</a:rPr>
              <a:t>6</a:t>
            </a:r>
            <a:endParaRPr lang="en-US" b="1">
              <a:solidFill>
                <a:srgbClr val="FF0000"/>
              </a:solidFill>
              <a:cs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7441D3-0C53-470A-B198-8D8E612D189E}"/>
              </a:ext>
            </a:extLst>
          </p:cNvPr>
          <p:cNvSpPr txBox="1"/>
          <p:nvPr/>
        </p:nvSpPr>
        <p:spPr>
          <a:xfrm>
            <a:off x="2624846" y="3394954"/>
            <a:ext cx="643647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</a:rPr>
              <a:t>6</a:t>
            </a:r>
            <a:endParaRPr lang="en-US" b="1">
              <a:solidFill>
                <a:srgbClr val="FF0000"/>
              </a:solidFill>
              <a:cs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1A67C9-123D-41BB-8859-119E3BDA2EAA}"/>
              </a:ext>
            </a:extLst>
          </p:cNvPr>
          <p:cNvSpPr txBox="1"/>
          <p:nvPr/>
        </p:nvSpPr>
        <p:spPr>
          <a:xfrm>
            <a:off x="2624846" y="4359614"/>
            <a:ext cx="643647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</a:rPr>
              <a:t>8</a:t>
            </a:r>
            <a:endParaRPr lang="en-US" b="1">
              <a:solidFill>
                <a:srgbClr val="FF0000"/>
              </a:solidFill>
              <a:cs typeface="Calibri"/>
            </a:endParaRPr>
          </a:p>
        </p:txBody>
      </p:sp>
      <p:sp>
        <p:nvSpPr>
          <p:cNvPr id="14" name="Multiplication Sign 13">
            <a:extLst>
              <a:ext uri="{FF2B5EF4-FFF2-40B4-BE49-F238E27FC236}">
                <a16:creationId xmlns:a16="http://schemas.microsoft.com/office/drawing/2014/main" id="{61799240-93A6-4FA0-BFB7-68E236A405AC}"/>
              </a:ext>
            </a:extLst>
          </p:cNvPr>
          <p:cNvSpPr/>
          <p:nvPr/>
        </p:nvSpPr>
        <p:spPr>
          <a:xfrm>
            <a:off x="2452990" y="4925439"/>
            <a:ext cx="395592" cy="590145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Multiplication Sign 14">
            <a:extLst>
              <a:ext uri="{FF2B5EF4-FFF2-40B4-BE49-F238E27FC236}">
                <a16:creationId xmlns:a16="http://schemas.microsoft.com/office/drawing/2014/main" id="{012C14B4-71EF-4C46-A269-BDA8F9F4F95E}"/>
              </a:ext>
            </a:extLst>
          </p:cNvPr>
          <p:cNvSpPr/>
          <p:nvPr/>
        </p:nvSpPr>
        <p:spPr>
          <a:xfrm>
            <a:off x="2752926" y="4925439"/>
            <a:ext cx="395592" cy="590145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809E3AB-2B32-42D9-853B-5D4C1D3C2850}"/>
              </a:ext>
            </a:extLst>
          </p:cNvPr>
          <p:cNvSpPr txBox="1"/>
          <p:nvPr/>
        </p:nvSpPr>
        <p:spPr>
          <a:xfrm>
            <a:off x="3654356" y="4367719"/>
            <a:ext cx="643647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  <a:cs typeface="Calibri"/>
              </a:rPr>
              <a:t>9</a:t>
            </a:r>
          </a:p>
        </p:txBody>
      </p:sp>
      <p:sp>
        <p:nvSpPr>
          <p:cNvPr id="18" name="Multiplication Sign 17">
            <a:extLst>
              <a:ext uri="{FF2B5EF4-FFF2-40B4-BE49-F238E27FC236}">
                <a16:creationId xmlns:a16="http://schemas.microsoft.com/office/drawing/2014/main" id="{7A8A4486-B366-431F-8072-93DA46920E2D}"/>
              </a:ext>
            </a:extLst>
          </p:cNvPr>
          <p:cNvSpPr/>
          <p:nvPr/>
        </p:nvSpPr>
        <p:spPr>
          <a:xfrm>
            <a:off x="3822968" y="4925439"/>
            <a:ext cx="395592" cy="590145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Multiplication Sign 18">
            <a:extLst>
              <a:ext uri="{FF2B5EF4-FFF2-40B4-BE49-F238E27FC236}">
                <a16:creationId xmlns:a16="http://schemas.microsoft.com/office/drawing/2014/main" id="{D3F94D60-EFD4-4A47-A48E-EC2AA8ADAE79}"/>
              </a:ext>
            </a:extLst>
          </p:cNvPr>
          <p:cNvSpPr/>
          <p:nvPr/>
        </p:nvSpPr>
        <p:spPr>
          <a:xfrm>
            <a:off x="4098586" y="4925439"/>
            <a:ext cx="395592" cy="590145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667579-E636-429E-9D0E-946FABE06574}"/>
              </a:ext>
            </a:extLst>
          </p:cNvPr>
          <p:cNvSpPr txBox="1"/>
          <p:nvPr/>
        </p:nvSpPr>
        <p:spPr>
          <a:xfrm>
            <a:off x="5762018" y="2414081"/>
            <a:ext cx="643647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</a:rPr>
              <a:t>6</a:t>
            </a:r>
            <a:endParaRPr lang="en-US" b="1">
              <a:solidFill>
                <a:srgbClr val="FF0000"/>
              </a:solidFill>
              <a:cs typeface="Calibri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C480002-9691-4A1B-AB3D-A9AD07654C5F}"/>
              </a:ext>
            </a:extLst>
          </p:cNvPr>
          <p:cNvSpPr txBox="1"/>
          <p:nvPr/>
        </p:nvSpPr>
        <p:spPr>
          <a:xfrm>
            <a:off x="6402420" y="1919591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D02801B-C2D0-4D18-96FB-8FE702A03CE7}"/>
              </a:ext>
            </a:extLst>
          </p:cNvPr>
          <p:cNvSpPr txBox="1"/>
          <p:nvPr/>
        </p:nvSpPr>
        <p:spPr>
          <a:xfrm>
            <a:off x="4675760" y="4383932"/>
            <a:ext cx="643647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</a:rPr>
              <a:t>8</a:t>
            </a:r>
            <a:endParaRPr lang="en-US" b="1">
              <a:solidFill>
                <a:srgbClr val="FF0000"/>
              </a:solidFill>
              <a:cs typeface="Calibri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A4E1DE1-9950-4FA5-B1BE-4796F5171748}"/>
              </a:ext>
            </a:extLst>
          </p:cNvPr>
          <p:cNvSpPr txBox="1"/>
          <p:nvPr/>
        </p:nvSpPr>
        <p:spPr>
          <a:xfrm>
            <a:off x="3654356" y="6005207"/>
            <a:ext cx="594522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>
              <a:cs typeface="Calibri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6AEC047-A34C-4846-B23F-56131977B345}"/>
              </a:ext>
            </a:extLst>
          </p:cNvPr>
          <p:cNvSpPr txBox="1"/>
          <p:nvPr/>
        </p:nvSpPr>
        <p:spPr>
          <a:xfrm>
            <a:off x="5737698" y="3394953"/>
            <a:ext cx="643647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</a:rPr>
              <a:t>8</a:t>
            </a:r>
            <a:endParaRPr lang="en-US" b="1">
              <a:solidFill>
                <a:srgbClr val="FF0000"/>
              </a:solidFill>
              <a:cs typeface="Calibri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5F92AD9-6623-42D7-94F6-12A80253939B}"/>
              </a:ext>
            </a:extLst>
          </p:cNvPr>
          <p:cNvSpPr txBox="1"/>
          <p:nvPr/>
        </p:nvSpPr>
        <p:spPr>
          <a:xfrm>
            <a:off x="5737696" y="4359612"/>
            <a:ext cx="643647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  <a:cs typeface="Calibri"/>
              </a:rPr>
              <a:t>8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CE3406-4129-444E-97CC-9A4906744DCF}"/>
              </a:ext>
            </a:extLst>
          </p:cNvPr>
          <p:cNvSpPr txBox="1"/>
          <p:nvPr/>
        </p:nvSpPr>
        <p:spPr>
          <a:xfrm>
            <a:off x="3654356" y="6005207"/>
            <a:ext cx="5945220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cs typeface="Calibri"/>
              </a:rPr>
              <a:t>Now search the rightmost branch;</a:t>
            </a:r>
          </a:p>
          <a:p>
            <a:pPr algn="ctr"/>
            <a:r>
              <a:rPr lang="en-US">
                <a:cs typeface="Calibri"/>
              </a:rPr>
              <a:t>Inherit (ALPHA, BETA)</a:t>
            </a:r>
          </a:p>
        </p:txBody>
      </p:sp>
      <p:sp>
        <p:nvSpPr>
          <p:cNvPr id="28" name="Multiplication Sign 27">
            <a:extLst>
              <a:ext uri="{FF2B5EF4-FFF2-40B4-BE49-F238E27FC236}">
                <a16:creationId xmlns:a16="http://schemas.microsoft.com/office/drawing/2014/main" id="{655D86B6-2ABC-4E16-A6C7-735F2412CC20}"/>
              </a:ext>
            </a:extLst>
          </p:cNvPr>
          <p:cNvSpPr/>
          <p:nvPr/>
        </p:nvSpPr>
        <p:spPr>
          <a:xfrm>
            <a:off x="5865778" y="5014609"/>
            <a:ext cx="395592" cy="590145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A197FDA-2EF4-494C-8905-D2E88EA98B4C}"/>
              </a:ext>
            </a:extLst>
          </p:cNvPr>
          <p:cNvSpPr txBox="1"/>
          <p:nvPr/>
        </p:nvSpPr>
        <p:spPr>
          <a:xfrm>
            <a:off x="6750997" y="4367719"/>
            <a:ext cx="643647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</a:rPr>
              <a:t>9</a:t>
            </a:r>
            <a:endParaRPr lang="en-US" b="1">
              <a:solidFill>
                <a:srgbClr val="FF0000"/>
              </a:solidFill>
              <a:cs typeface="Calibri"/>
            </a:endParaRPr>
          </a:p>
        </p:txBody>
      </p:sp>
      <p:sp>
        <p:nvSpPr>
          <p:cNvPr id="12" name="Multiplication Sign 11">
            <a:extLst>
              <a:ext uri="{FF2B5EF4-FFF2-40B4-BE49-F238E27FC236}">
                <a16:creationId xmlns:a16="http://schemas.microsoft.com/office/drawing/2014/main" id="{8FB8BBA4-7DED-4569-8BA9-9CA6144513FD}"/>
              </a:ext>
            </a:extLst>
          </p:cNvPr>
          <p:cNvSpPr/>
          <p:nvPr/>
        </p:nvSpPr>
        <p:spPr>
          <a:xfrm>
            <a:off x="6822329" y="5249692"/>
            <a:ext cx="500975" cy="573932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Multiplication Sign 33">
            <a:extLst>
              <a:ext uri="{FF2B5EF4-FFF2-40B4-BE49-F238E27FC236}">
                <a16:creationId xmlns:a16="http://schemas.microsoft.com/office/drawing/2014/main" id="{A4AAA02C-1A10-4653-8453-2C9303ACE6F4}"/>
              </a:ext>
            </a:extLst>
          </p:cNvPr>
          <p:cNvSpPr/>
          <p:nvPr/>
        </p:nvSpPr>
        <p:spPr>
          <a:xfrm>
            <a:off x="7219542" y="5217269"/>
            <a:ext cx="500975" cy="573932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450960D-EF00-47CE-967C-0194AD969DEA}"/>
              </a:ext>
            </a:extLst>
          </p:cNvPr>
          <p:cNvSpPr txBox="1"/>
          <p:nvPr/>
        </p:nvSpPr>
        <p:spPr>
          <a:xfrm>
            <a:off x="8955931" y="3111229"/>
            <a:ext cx="2743200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</a:rPr>
              <a:t>V:</a:t>
            </a:r>
            <a:r>
              <a:rPr lang="en-US" b="1">
                <a:solidFill>
                  <a:srgbClr val="FF0000"/>
                </a:solidFill>
                <a:cs typeface="Calibri"/>
              </a:rPr>
              <a:t> -</a:t>
            </a:r>
          </a:p>
          <a:p>
            <a:pPr algn="ctr"/>
            <a:r>
              <a:rPr lang="en-US" b="1">
                <a:solidFill>
                  <a:srgbClr val="FF0000"/>
                </a:solidFill>
                <a:cs typeface="Calibri"/>
              </a:rPr>
              <a:t>(8, INF)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AA4DBFA-33AB-45F9-BEA9-12C5A376C9A7}"/>
              </a:ext>
            </a:extLst>
          </p:cNvPr>
          <p:cNvSpPr txBox="1"/>
          <p:nvPr/>
        </p:nvSpPr>
        <p:spPr>
          <a:xfrm>
            <a:off x="6524016" y="3735420"/>
            <a:ext cx="2743200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</a:rPr>
              <a:t>V:</a:t>
            </a:r>
            <a:r>
              <a:rPr lang="en-US" b="1">
                <a:solidFill>
                  <a:srgbClr val="FF0000"/>
                </a:solidFill>
                <a:cs typeface="Calibri"/>
              </a:rPr>
              <a:t> 9</a:t>
            </a:r>
          </a:p>
          <a:p>
            <a:pPr algn="ctr"/>
            <a:r>
              <a:rPr lang="en-US" b="1">
                <a:solidFill>
                  <a:srgbClr val="FF0000"/>
                </a:solidFill>
                <a:cs typeface="Calibri"/>
              </a:rPr>
              <a:t>(9, INF)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64055A7-E18B-4CA6-B2FA-BB29A4A24234}"/>
              </a:ext>
            </a:extLst>
          </p:cNvPr>
          <p:cNvSpPr/>
          <p:nvPr/>
        </p:nvSpPr>
        <p:spPr>
          <a:xfrm>
            <a:off x="8613843" y="3831075"/>
            <a:ext cx="346954" cy="3469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31E8FB12-1BE3-403B-B522-18C509B21E4C}"/>
              </a:ext>
            </a:extLst>
          </p:cNvPr>
          <p:cNvSpPr/>
          <p:nvPr/>
        </p:nvSpPr>
        <p:spPr>
          <a:xfrm>
            <a:off x="7722141" y="4909224"/>
            <a:ext cx="346954" cy="3469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27135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FC191-36FE-4445-8F71-6FF85F05C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Game Tree Search – Alpha Beta Pruning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9A808884-23F5-4F2F-B418-3D563E9969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0600" y="2343944"/>
            <a:ext cx="10210800" cy="33147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4276F5D-4988-4527-9378-5A5595AB899E}"/>
              </a:ext>
            </a:extLst>
          </p:cNvPr>
          <p:cNvSpPr txBox="1"/>
          <p:nvPr/>
        </p:nvSpPr>
        <p:spPr>
          <a:xfrm>
            <a:off x="4724397" y="1773677"/>
            <a:ext cx="2743200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</a:rPr>
              <a:t>V:</a:t>
            </a:r>
            <a:r>
              <a:rPr lang="en-US" b="1">
                <a:solidFill>
                  <a:srgbClr val="FF0000"/>
                </a:solidFill>
                <a:cs typeface="Calibri"/>
              </a:rPr>
              <a:t> 8</a:t>
            </a:r>
          </a:p>
          <a:p>
            <a:pPr algn="ctr"/>
            <a:r>
              <a:rPr lang="en-US" b="1">
                <a:solidFill>
                  <a:srgbClr val="FF0000"/>
                </a:solidFill>
                <a:cs typeface="Calibri"/>
              </a:rPr>
              <a:t>(8, INF)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70669CE-79EA-4000-8892-F40F10182E49}"/>
              </a:ext>
            </a:extLst>
          </p:cNvPr>
          <p:cNvSpPr/>
          <p:nvPr/>
        </p:nvSpPr>
        <p:spPr>
          <a:xfrm>
            <a:off x="7389779" y="2915055"/>
            <a:ext cx="346954" cy="3469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AA4181-9420-45BE-B0F4-28B54FD9BC47}"/>
              </a:ext>
            </a:extLst>
          </p:cNvPr>
          <p:cNvSpPr txBox="1"/>
          <p:nvPr/>
        </p:nvSpPr>
        <p:spPr>
          <a:xfrm>
            <a:off x="1554803" y="4375827"/>
            <a:ext cx="643647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</a:rPr>
              <a:t>6</a:t>
            </a:r>
            <a:endParaRPr lang="en-US" b="1">
              <a:solidFill>
                <a:srgbClr val="FF0000"/>
              </a:solidFill>
              <a:cs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7441D3-0C53-470A-B198-8D8E612D189E}"/>
              </a:ext>
            </a:extLst>
          </p:cNvPr>
          <p:cNvSpPr txBox="1"/>
          <p:nvPr/>
        </p:nvSpPr>
        <p:spPr>
          <a:xfrm>
            <a:off x="2624846" y="3394954"/>
            <a:ext cx="643647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</a:rPr>
              <a:t>6</a:t>
            </a:r>
            <a:endParaRPr lang="en-US" b="1">
              <a:solidFill>
                <a:srgbClr val="FF0000"/>
              </a:solidFill>
              <a:cs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1A67C9-123D-41BB-8859-119E3BDA2EAA}"/>
              </a:ext>
            </a:extLst>
          </p:cNvPr>
          <p:cNvSpPr txBox="1"/>
          <p:nvPr/>
        </p:nvSpPr>
        <p:spPr>
          <a:xfrm>
            <a:off x="2624846" y="4359614"/>
            <a:ext cx="643647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</a:rPr>
              <a:t>8</a:t>
            </a:r>
            <a:endParaRPr lang="en-US" b="1">
              <a:solidFill>
                <a:srgbClr val="FF0000"/>
              </a:solidFill>
              <a:cs typeface="Calibri"/>
            </a:endParaRPr>
          </a:p>
        </p:txBody>
      </p:sp>
      <p:sp>
        <p:nvSpPr>
          <p:cNvPr id="14" name="Multiplication Sign 13">
            <a:extLst>
              <a:ext uri="{FF2B5EF4-FFF2-40B4-BE49-F238E27FC236}">
                <a16:creationId xmlns:a16="http://schemas.microsoft.com/office/drawing/2014/main" id="{61799240-93A6-4FA0-BFB7-68E236A405AC}"/>
              </a:ext>
            </a:extLst>
          </p:cNvPr>
          <p:cNvSpPr/>
          <p:nvPr/>
        </p:nvSpPr>
        <p:spPr>
          <a:xfrm>
            <a:off x="2452990" y="4925439"/>
            <a:ext cx="395592" cy="590145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Multiplication Sign 14">
            <a:extLst>
              <a:ext uri="{FF2B5EF4-FFF2-40B4-BE49-F238E27FC236}">
                <a16:creationId xmlns:a16="http://schemas.microsoft.com/office/drawing/2014/main" id="{012C14B4-71EF-4C46-A269-BDA8F9F4F95E}"/>
              </a:ext>
            </a:extLst>
          </p:cNvPr>
          <p:cNvSpPr/>
          <p:nvPr/>
        </p:nvSpPr>
        <p:spPr>
          <a:xfrm>
            <a:off x="2752926" y="4925439"/>
            <a:ext cx="395592" cy="590145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809E3AB-2B32-42D9-853B-5D4C1D3C2850}"/>
              </a:ext>
            </a:extLst>
          </p:cNvPr>
          <p:cNvSpPr txBox="1"/>
          <p:nvPr/>
        </p:nvSpPr>
        <p:spPr>
          <a:xfrm>
            <a:off x="3654356" y="4367719"/>
            <a:ext cx="643647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  <a:cs typeface="Calibri"/>
              </a:rPr>
              <a:t>9</a:t>
            </a:r>
          </a:p>
        </p:txBody>
      </p:sp>
      <p:sp>
        <p:nvSpPr>
          <p:cNvPr id="18" name="Multiplication Sign 17">
            <a:extLst>
              <a:ext uri="{FF2B5EF4-FFF2-40B4-BE49-F238E27FC236}">
                <a16:creationId xmlns:a16="http://schemas.microsoft.com/office/drawing/2014/main" id="{7A8A4486-B366-431F-8072-93DA46920E2D}"/>
              </a:ext>
            </a:extLst>
          </p:cNvPr>
          <p:cNvSpPr/>
          <p:nvPr/>
        </p:nvSpPr>
        <p:spPr>
          <a:xfrm>
            <a:off x="3822968" y="4925439"/>
            <a:ext cx="395592" cy="590145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Multiplication Sign 18">
            <a:extLst>
              <a:ext uri="{FF2B5EF4-FFF2-40B4-BE49-F238E27FC236}">
                <a16:creationId xmlns:a16="http://schemas.microsoft.com/office/drawing/2014/main" id="{D3F94D60-EFD4-4A47-A48E-EC2AA8ADAE79}"/>
              </a:ext>
            </a:extLst>
          </p:cNvPr>
          <p:cNvSpPr/>
          <p:nvPr/>
        </p:nvSpPr>
        <p:spPr>
          <a:xfrm>
            <a:off x="4098586" y="4925439"/>
            <a:ext cx="395592" cy="590145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667579-E636-429E-9D0E-946FABE06574}"/>
              </a:ext>
            </a:extLst>
          </p:cNvPr>
          <p:cNvSpPr txBox="1"/>
          <p:nvPr/>
        </p:nvSpPr>
        <p:spPr>
          <a:xfrm>
            <a:off x="5762018" y="2414081"/>
            <a:ext cx="643647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</a:rPr>
              <a:t>6</a:t>
            </a:r>
            <a:endParaRPr lang="en-US" b="1">
              <a:solidFill>
                <a:srgbClr val="FF0000"/>
              </a:solidFill>
              <a:cs typeface="Calibri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C480002-9691-4A1B-AB3D-A9AD07654C5F}"/>
              </a:ext>
            </a:extLst>
          </p:cNvPr>
          <p:cNvSpPr txBox="1"/>
          <p:nvPr/>
        </p:nvSpPr>
        <p:spPr>
          <a:xfrm>
            <a:off x="6402420" y="1919591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D02801B-C2D0-4D18-96FB-8FE702A03CE7}"/>
              </a:ext>
            </a:extLst>
          </p:cNvPr>
          <p:cNvSpPr txBox="1"/>
          <p:nvPr/>
        </p:nvSpPr>
        <p:spPr>
          <a:xfrm>
            <a:off x="4675760" y="4383932"/>
            <a:ext cx="643647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</a:rPr>
              <a:t>8</a:t>
            </a:r>
            <a:endParaRPr lang="en-US" b="1">
              <a:solidFill>
                <a:srgbClr val="FF0000"/>
              </a:solidFill>
              <a:cs typeface="Calibri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A4E1DE1-9950-4FA5-B1BE-4796F5171748}"/>
              </a:ext>
            </a:extLst>
          </p:cNvPr>
          <p:cNvSpPr txBox="1"/>
          <p:nvPr/>
        </p:nvSpPr>
        <p:spPr>
          <a:xfrm>
            <a:off x="3654356" y="6005207"/>
            <a:ext cx="594522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>
              <a:cs typeface="Calibri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6AEC047-A34C-4846-B23F-56131977B345}"/>
              </a:ext>
            </a:extLst>
          </p:cNvPr>
          <p:cNvSpPr txBox="1"/>
          <p:nvPr/>
        </p:nvSpPr>
        <p:spPr>
          <a:xfrm>
            <a:off x="5737698" y="3394953"/>
            <a:ext cx="643647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</a:rPr>
              <a:t>8</a:t>
            </a:r>
            <a:endParaRPr lang="en-US" b="1">
              <a:solidFill>
                <a:srgbClr val="FF0000"/>
              </a:solidFill>
              <a:cs typeface="Calibri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5F92AD9-6623-42D7-94F6-12A80253939B}"/>
              </a:ext>
            </a:extLst>
          </p:cNvPr>
          <p:cNvSpPr txBox="1"/>
          <p:nvPr/>
        </p:nvSpPr>
        <p:spPr>
          <a:xfrm>
            <a:off x="5737696" y="4359612"/>
            <a:ext cx="643647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  <a:cs typeface="Calibri"/>
              </a:rPr>
              <a:t>8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CE3406-4129-444E-97CC-9A4906744DCF}"/>
              </a:ext>
            </a:extLst>
          </p:cNvPr>
          <p:cNvSpPr txBox="1"/>
          <p:nvPr/>
        </p:nvSpPr>
        <p:spPr>
          <a:xfrm>
            <a:off x="3654356" y="6005207"/>
            <a:ext cx="594522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>
              <a:cs typeface="Calibri"/>
            </a:endParaRPr>
          </a:p>
        </p:txBody>
      </p:sp>
      <p:sp>
        <p:nvSpPr>
          <p:cNvPr id="28" name="Multiplication Sign 27">
            <a:extLst>
              <a:ext uri="{FF2B5EF4-FFF2-40B4-BE49-F238E27FC236}">
                <a16:creationId xmlns:a16="http://schemas.microsoft.com/office/drawing/2014/main" id="{655D86B6-2ABC-4E16-A6C7-735F2412CC20}"/>
              </a:ext>
            </a:extLst>
          </p:cNvPr>
          <p:cNvSpPr/>
          <p:nvPr/>
        </p:nvSpPr>
        <p:spPr>
          <a:xfrm>
            <a:off x="5865778" y="5014609"/>
            <a:ext cx="395592" cy="590145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A197FDA-2EF4-494C-8905-D2E88EA98B4C}"/>
              </a:ext>
            </a:extLst>
          </p:cNvPr>
          <p:cNvSpPr txBox="1"/>
          <p:nvPr/>
        </p:nvSpPr>
        <p:spPr>
          <a:xfrm>
            <a:off x="6750997" y="4367719"/>
            <a:ext cx="643647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</a:rPr>
              <a:t>9</a:t>
            </a:r>
            <a:endParaRPr lang="en-US" b="1">
              <a:solidFill>
                <a:srgbClr val="FF0000"/>
              </a:solidFill>
              <a:cs typeface="Calibri"/>
            </a:endParaRPr>
          </a:p>
        </p:txBody>
      </p:sp>
      <p:sp>
        <p:nvSpPr>
          <p:cNvPr id="12" name="Multiplication Sign 11">
            <a:extLst>
              <a:ext uri="{FF2B5EF4-FFF2-40B4-BE49-F238E27FC236}">
                <a16:creationId xmlns:a16="http://schemas.microsoft.com/office/drawing/2014/main" id="{8FB8BBA4-7DED-4569-8BA9-9CA6144513FD}"/>
              </a:ext>
            </a:extLst>
          </p:cNvPr>
          <p:cNvSpPr/>
          <p:nvPr/>
        </p:nvSpPr>
        <p:spPr>
          <a:xfrm>
            <a:off x="6822329" y="5249692"/>
            <a:ext cx="500975" cy="573932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Multiplication Sign 33">
            <a:extLst>
              <a:ext uri="{FF2B5EF4-FFF2-40B4-BE49-F238E27FC236}">
                <a16:creationId xmlns:a16="http://schemas.microsoft.com/office/drawing/2014/main" id="{A4AAA02C-1A10-4653-8453-2C9303ACE6F4}"/>
              </a:ext>
            </a:extLst>
          </p:cNvPr>
          <p:cNvSpPr/>
          <p:nvPr/>
        </p:nvSpPr>
        <p:spPr>
          <a:xfrm>
            <a:off x="7219542" y="5217269"/>
            <a:ext cx="500975" cy="573932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450960D-EF00-47CE-967C-0194AD969DEA}"/>
              </a:ext>
            </a:extLst>
          </p:cNvPr>
          <p:cNvSpPr txBox="1"/>
          <p:nvPr/>
        </p:nvSpPr>
        <p:spPr>
          <a:xfrm>
            <a:off x="8955931" y="3111229"/>
            <a:ext cx="2743200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</a:rPr>
              <a:t>V:</a:t>
            </a:r>
            <a:r>
              <a:rPr lang="en-US" b="1">
                <a:solidFill>
                  <a:srgbClr val="FF0000"/>
                </a:solidFill>
                <a:cs typeface="Calibri"/>
              </a:rPr>
              <a:t> -</a:t>
            </a:r>
          </a:p>
          <a:p>
            <a:pPr algn="ctr"/>
            <a:r>
              <a:rPr lang="en-US" b="1">
                <a:solidFill>
                  <a:srgbClr val="FF0000"/>
                </a:solidFill>
                <a:cs typeface="Calibri"/>
              </a:rPr>
              <a:t>(8, INF)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AA4DBFA-33AB-45F9-BEA9-12C5A376C9A7}"/>
              </a:ext>
            </a:extLst>
          </p:cNvPr>
          <p:cNvSpPr txBox="1"/>
          <p:nvPr/>
        </p:nvSpPr>
        <p:spPr>
          <a:xfrm>
            <a:off x="6524016" y="3735420"/>
            <a:ext cx="2743200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</a:rPr>
              <a:t>V:</a:t>
            </a:r>
            <a:r>
              <a:rPr lang="en-US" b="1">
                <a:solidFill>
                  <a:srgbClr val="FF0000"/>
                </a:solidFill>
                <a:cs typeface="Calibri"/>
              </a:rPr>
              <a:t> 9</a:t>
            </a:r>
          </a:p>
          <a:p>
            <a:pPr algn="ctr"/>
            <a:r>
              <a:rPr lang="en-US" b="1">
                <a:solidFill>
                  <a:srgbClr val="FF0000"/>
                </a:solidFill>
                <a:cs typeface="Calibri"/>
              </a:rPr>
              <a:t>(9, INF)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64055A7-E18B-4CA6-B2FA-BB29A4A24234}"/>
              </a:ext>
            </a:extLst>
          </p:cNvPr>
          <p:cNvSpPr/>
          <p:nvPr/>
        </p:nvSpPr>
        <p:spPr>
          <a:xfrm>
            <a:off x="8613843" y="3831075"/>
            <a:ext cx="346954" cy="3469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31E8FB12-1BE3-403B-B522-18C509B21E4C}"/>
              </a:ext>
            </a:extLst>
          </p:cNvPr>
          <p:cNvSpPr/>
          <p:nvPr/>
        </p:nvSpPr>
        <p:spPr>
          <a:xfrm>
            <a:off x="7957225" y="4925439"/>
            <a:ext cx="346954" cy="3469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543CE11-244E-48FE-AD1D-039E9FF61725}"/>
              </a:ext>
            </a:extLst>
          </p:cNvPr>
          <p:cNvSpPr txBox="1"/>
          <p:nvPr/>
        </p:nvSpPr>
        <p:spPr>
          <a:xfrm>
            <a:off x="7804827" y="4359613"/>
            <a:ext cx="643647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</a:rPr>
              <a:t>9</a:t>
            </a:r>
            <a:endParaRPr lang="en-US" b="1">
              <a:solidFill>
                <a:srgbClr val="FF0000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1663035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FC191-36FE-4445-8F71-6FF85F05C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Game Tree Search – Alpha Beta Pruning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9A808884-23F5-4F2F-B418-3D563E9969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0600" y="2343944"/>
            <a:ext cx="10210800" cy="33147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4276F5D-4988-4527-9378-5A5595AB899E}"/>
              </a:ext>
            </a:extLst>
          </p:cNvPr>
          <p:cNvSpPr txBox="1"/>
          <p:nvPr/>
        </p:nvSpPr>
        <p:spPr>
          <a:xfrm>
            <a:off x="4724397" y="1773677"/>
            <a:ext cx="2743200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</a:rPr>
              <a:t>V:</a:t>
            </a:r>
            <a:r>
              <a:rPr lang="en-US" b="1">
                <a:solidFill>
                  <a:srgbClr val="FF0000"/>
                </a:solidFill>
                <a:cs typeface="Calibri"/>
              </a:rPr>
              <a:t> 8</a:t>
            </a:r>
          </a:p>
          <a:p>
            <a:pPr algn="ctr"/>
            <a:r>
              <a:rPr lang="en-US" b="1">
                <a:solidFill>
                  <a:srgbClr val="FF0000"/>
                </a:solidFill>
                <a:cs typeface="Calibri"/>
              </a:rPr>
              <a:t>(8, INF)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70669CE-79EA-4000-8892-F40F10182E49}"/>
              </a:ext>
            </a:extLst>
          </p:cNvPr>
          <p:cNvSpPr/>
          <p:nvPr/>
        </p:nvSpPr>
        <p:spPr>
          <a:xfrm>
            <a:off x="7389779" y="2915055"/>
            <a:ext cx="346954" cy="3469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AA4181-9420-45BE-B0F4-28B54FD9BC47}"/>
              </a:ext>
            </a:extLst>
          </p:cNvPr>
          <p:cNvSpPr txBox="1"/>
          <p:nvPr/>
        </p:nvSpPr>
        <p:spPr>
          <a:xfrm>
            <a:off x="1554803" y="4375827"/>
            <a:ext cx="643647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</a:rPr>
              <a:t>6</a:t>
            </a:r>
            <a:endParaRPr lang="en-US" b="1">
              <a:solidFill>
                <a:srgbClr val="FF0000"/>
              </a:solidFill>
              <a:cs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7441D3-0C53-470A-B198-8D8E612D189E}"/>
              </a:ext>
            </a:extLst>
          </p:cNvPr>
          <p:cNvSpPr txBox="1"/>
          <p:nvPr/>
        </p:nvSpPr>
        <p:spPr>
          <a:xfrm>
            <a:off x="2624846" y="3394954"/>
            <a:ext cx="643647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</a:rPr>
              <a:t>6</a:t>
            </a:r>
            <a:endParaRPr lang="en-US" b="1">
              <a:solidFill>
                <a:srgbClr val="FF0000"/>
              </a:solidFill>
              <a:cs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1A67C9-123D-41BB-8859-119E3BDA2EAA}"/>
              </a:ext>
            </a:extLst>
          </p:cNvPr>
          <p:cNvSpPr txBox="1"/>
          <p:nvPr/>
        </p:nvSpPr>
        <p:spPr>
          <a:xfrm>
            <a:off x="2624846" y="4359614"/>
            <a:ext cx="643647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</a:rPr>
              <a:t>8</a:t>
            </a:r>
            <a:endParaRPr lang="en-US" b="1">
              <a:solidFill>
                <a:srgbClr val="FF0000"/>
              </a:solidFill>
              <a:cs typeface="Calibri"/>
            </a:endParaRPr>
          </a:p>
        </p:txBody>
      </p:sp>
      <p:sp>
        <p:nvSpPr>
          <p:cNvPr id="14" name="Multiplication Sign 13">
            <a:extLst>
              <a:ext uri="{FF2B5EF4-FFF2-40B4-BE49-F238E27FC236}">
                <a16:creationId xmlns:a16="http://schemas.microsoft.com/office/drawing/2014/main" id="{61799240-93A6-4FA0-BFB7-68E236A405AC}"/>
              </a:ext>
            </a:extLst>
          </p:cNvPr>
          <p:cNvSpPr/>
          <p:nvPr/>
        </p:nvSpPr>
        <p:spPr>
          <a:xfrm>
            <a:off x="2452990" y="4925439"/>
            <a:ext cx="395592" cy="590145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Multiplication Sign 14">
            <a:extLst>
              <a:ext uri="{FF2B5EF4-FFF2-40B4-BE49-F238E27FC236}">
                <a16:creationId xmlns:a16="http://schemas.microsoft.com/office/drawing/2014/main" id="{012C14B4-71EF-4C46-A269-BDA8F9F4F95E}"/>
              </a:ext>
            </a:extLst>
          </p:cNvPr>
          <p:cNvSpPr/>
          <p:nvPr/>
        </p:nvSpPr>
        <p:spPr>
          <a:xfrm>
            <a:off x="2752926" y="4925439"/>
            <a:ext cx="395592" cy="590145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809E3AB-2B32-42D9-853B-5D4C1D3C2850}"/>
              </a:ext>
            </a:extLst>
          </p:cNvPr>
          <p:cNvSpPr txBox="1"/>
          <p:nvPr/>
        </p:nvSpPr>
        <p:spPr>
          <a:xfrm>
            <a:off x="3654356" y="4367719"/>
            <a:ext cx="643647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  <a:cs typeface="Calibri"/>
              </a:rPr>
              <a:t>9</a:t>
            </a:r>
          </a:p>
        </p:txBody>
      </p:sp>
      <p:sp>
        <p:nvSpPr>
          <p:cNvPr id="18" name="Multiplication Sign 17">
            <a:extLst>
              <a:ext uri="{FF2B5EF4-FFF2-40B4-BE49-F238E27FC236}">
                <a16:creationId xmlns:a16="http://schemas.microsoft.com/office/drawing/2014/main" id="{7A8A4486-B366-431F-8072-93DA46920E2D}"/>
              </a:ext>
            </a:extLst>
          </p:cNvPr>
          <p:cNvSpPr/>
          <p:nvPr/>
        </p:nvSpPr>
        <p:spPr>
          <a:xfrm>
            <a:off x="3822968" y="4925439"/>
            <a:ext cx="395592" cy="590145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Multiplication Sign 18">
            <a:extLst>
              <a:ext uri="{FF2B5EF4-FFF2-40B4-BE49-F238E27FC236}">
                <a16:creationId xmlns:a16="http://schemas.microsoft.com/office/drawing/2014/main" id="{D3F94D60-EFD4-4A47-A48E-EC2AA8ADAE79}"/>
              </a:ext>
            </a:extLst>
          </p:cNvPr>
          <p:cNvSpPr/>
          <p:nvPr/>
        </p:nvSpPr>
        <p:spPr>
          <a:xfrm>
            <a:off x="4098586" y="4925439"/>
            <a:ext cx="395592" cy="590145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667579-E636-429E-9D0E-946FABE06574}"/>
              </a:ext>
            </a:extLst>
          </p:cNvPr>
          <p:cNvSpPr txBox="1"/>
          <p:nvPr/>
        </p:nvSpPr>
        <p:spPr>
          <a:xfrm>
            <a:off x="5762018" y="2414081"/>
            <a:ext cx="643647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</a:rPr>
              <a:t>6</a:t>
            </a:r>
            <a:endParaRPr lang="en-US" b="1">
              <a:solidFill>
                <a:srgbClr val="FF0000"/>
              </a:solidFill>
              <a:cs typeface="Calibri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C480002-9691-4A1B-AB3D-A9AD07654C5F}"/>
              </a:ext>
            </a:extLst>
          </p:cNvPr>
          <p:cNvSpPr txBox="1"/>
          <p:nvPr/>
        </p:nvSpPr>
        <p:spPr>
          <a:xfrm>
            <a:off x="6402420" y="1919591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D02801B-C2D0-4D18-96FB-8FE702A03CE7}"/>
              </a:ext>
            </a:extLst>
          </p:cNvPr>
          <p:cNvSpPr txBox="1"/>
          <p:nvPr/>
        </p:nvSpPr>
        <p:spPr>
          <a:xfrm>
            <a:off x="4675760" y="4383932"/>
            <a:ext cx="643647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</a:rPr>
              <a:t>8</a:t>
            </a:r>
            <a:endParaRPr lang="en-US" b="1">
              <a:solidFill>
                <a:srgbClr val="FF0000"/>
              </a:solidFill>
              <a:cs typeface="Calibri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A4E1DE1-9950-4FA5-B1BE-4796F5171748}"/>
              </a:ext>
            </a:extLst>
          </p:cNvPr>
          <p:cNvSpPr txBox="1"/>
          <p:nvPr/>
        </p:nvSpPr>
        <p:spPr>
          <a:xfrm>
            <a:off x="3654356" y="6005207"/>
            <a:ext cx="594522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>
              <a:cs typeface="Calibri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6AEC047-A34C-4846-B23F-56131977B345}"/>
              </a:ext>
            </a:extLst>
          </p:cNvPr>
          <p:cNvSpPr txBox="1"/>
          <p:nvPr/>
        </p:nvSpPr>
        <p:spPr>
          <a:xfrm>
            <a:off x="5737698" y="3394953"/>
            <a:ext cx="643647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</a:rPr>
              <a:t>8</a:t>
            </a:r>
            <a:endParaRPr lang="en-US" b="1">
              <a:solidFill>
                <a:srgbClr val="FF0000"/>
              </a:solidFill>
              <a:cs typeface="Calibri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5F92AD9-6623-42D7-94F6-12A80253939B}"/>
              </a:ext>
            </a:extLst>
          </p:cNvPr>
          <p:cNvSpPr txBox="1"/>
          <p:nvPr/>
        </p:nvSpPr>
        <p:spPr>
          <a:xfrm>
            <a:off x="5737696" y="4359612"/>
            <a:ext cx="643647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  <a:cs typeface="Calibri"/>
              </a:rPr>
              <a:t>8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CE3406-4129-444E-97CC-9A4906744DCF}"/>
              </a:ext>
            </a:extLst>
          </p:cNvPr>
          <p:cNvSpPr txBox="1"/>
          <p:nvPr/>
        </p:nvSpPr>
        <p:spPr>
          <a:xfrm>
            <a:off x="3654356" y="6005207"/>
            <a:ext cx="594522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>
              <a:cs typeface="Calibri"/>
            </a:endParaRPr>
          </a:p>
        </p:txBody>
      </p:sp>
      <p:sp>
        <p:nvSpPr>
          <p:cNvPr id="28" name="Multiplication Sign 27">
            <a:extLst>
              <a:ext uri="{FF2B5EF4-FFF2-40B4-BE49-F238E27FC236}">
                <a16:creationId xmlns:a16="http://schemas.microsoft.com/office/drawing/2014/main" id="{655D86B6-2ABC-4E16-A6C7-735F2412CC20}"/>
              </a:ext>
            </a:extLst>
          </p:cNvPr>
          <p:cNvSpPr/>
          <p:nvPr/>
        </p:nvSpPr>
        <p:spPr>
          <a:xfrm>
            <a:off x="5865778" y="5014609"/>
            <a:ext cx="395592" cy="590145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A197FDA-2EF4-494C-8905-D2E88EA98B4C}"/>
              </a:ext>
            </a:extLst>
          </p:cNvPr>
          <p:cNvSpPr txBox="1"/>
          <p:nvPr/>
        </p:nvSpPr>
        <p:spPr>
          <a:xfrm>
            <a:off x="6750997" y="4367719"/>
            <a:ext cx="643647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</a:rPr>
              <a:t>9</a:t>
            </a:r>
            <a:endParaRPr lang="en-US" b="1">
              <a:solidFill>
                <a:srgbClr val="FF0000"/>
              </a:solidFill>
              <a:cs typeface="Calibri"/>
            </a:endParaRPr>
          </a:p>
        </p:txBody>
      </p:sp>
      <p:sp>
        <p:nvSpPr>
          <p:cNvPr id="12" name="Multiplication Sign 11">
            <a:extLst>
              <a:ext uri="{FF2B5EF4-FFF2-40B4-BE49-F238E27FC236}">
                <a16:creationId xmlns:a16="http://schemas.microsoft.com/office/drawing/2014/main" id="{8FB8BBA4-7DED-4569-8BA9-9CA6144513FD}"/>
              </a:ext>
            </a:extLst>
          </p:cNvPr>
          <p:cNvSpPr/>
          <p:nvPr/>
        </p:nvSpPr>
        <p:spPr>
          <a:xfrm>
            <a:off x="6822329" y="5249692"/>
            <a:ext cx="500975" cy="573932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Multiplication Sign 33">
            <a:extLst>
              <a:ext uri="{FF2B5EF4-FFF2-40B4-BE49-F238E27FC236}">
                <a16:creationId xmlns:a16="http://schemas.microsoft.com/office/drawing/2014/main" id="{A4AAA02C-1A10-4653-8453-2C9303ACE6F4}"/>
              </a:ext>
            </a:extLst>
          </p:cNvPr>
          <p:cNvSpPr/>
          <p:nvPr/>
        </p:nvSpPr>
        <p:spPr>
          <a:xfrm>
            <a:off x="7219542" y="5217269"/>
            <a:ext cx="500975" cy="573932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450960D-EF00-47CE-967C-0194AD969DEA}"/>
              </a:ext>
            </a:extLst>
          </p:cNvPr>
          <p:cNvSpPr txBox="1"/>
          <p:nvPr/>
        </p:nvSpPr>
        <p:spPr>
          <a:xfrm>
            <a:off x="8955931" y="3111229"/>
            <a:ext cx="2743200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</a:rPr>
              <a:t>V:</a:t>
            </a:r>
            <a:r>
              <a:rPr lang="en-US" b="1">
                <a:solidFill>
                  <a:srgbClr val="FF0000"/>
                </a:solidFill>
                <a:cs typeface="Calibri"/>
              </a:rPr>
              <a:t> 9</a:t>
            </a:r>
          </a:p>
          <a:p>
            <a:pPr algn="ctr"/>
            <a:r>
              <a:rPr lang="en-US" b="1">
                <a:solidFill>
                  <a:srgbClr val="FF0000"/>
                </a:solidFill>
                <a:cs typeface="Calibri"/>
              </a:rPr>
              <a:t>(8, 9)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AA4DBFA-33AB-45F9-BEA9-12C5A376C9A7}"/>
              </a:ext>
            </a:extLst>
          </p:cNvPr>
          <p:cNvSpPr txBox="1"/>
          <p:nvPr/>
        </p:nvSpPr>
        <p:spPr>
          <a:xfrm>
            <a:off x="6524016" y="3735420"/>
            <a:ext cx="2743200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</a:rPr>
              <a:t>V:</a:t>
            </a:r>
            <a:r>
              <a:rPr lang="en-US" b="1">
                <a:solidFill>
                  <a:srgbClr val="FF0000"/>
                </a:solidFill>
                <a:cs typeface="Calibri"/>
              </a:rPr>
              <a:t> 9</a:t>
            </a:r>
          </a:p>
          <a:p>
            <a:pPr algn="ctr"/>
            <a:r>
              <a:rPr lang="en-US" b="1">
                <a:solidFill>
                  <a:srgbClr val="FF0000"/>
                </a:solidFill>
                <a:cs typeface="Calibri"/>
              </a:rPr>
              <a:t>(9, INF)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64055A7-E18B-4CA6-B2FA-BB29A4A24234}"/>
              </a:ext>
            </a:extLst>
          </p:cNvPr>
          <p:cNvSpPr/>
          <p:nvPr/>
        </p:nvSpPr>
        <p:spPr>
          <a:xfrm>
            <a:off x="8613843" y="3831075"/>
            <a:ext cx="346954" cy="3469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543CE11-244E-48FE-AD1D-039E9FF61725}"/>
              </a:ext>
            </a:extLst>
          </p:cNvPr>
          <p:cNvSpPr txBox="1"/>
          <p:nvPr/>
        </p:nvSpPr>
        <p:spPr>
          <a:xfrm>
            <a:off x="7804827" y="4359613"/>
            <a:ext cx="643647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</a:rPr>
              <a:t>9</a:t>
            </a:r>
            <a:endParaRPr lang="en-US" b="1">
              <a:solidFill>
                <a:srgbClr val="FF0000"/>
              </a:solidFill>
              <a:cs typeface="Calibri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C7B8916-86B8-4844-9DAC-39955BAA18FB}"/>
              </a:ext>
            </a:extLst>
          </p:cNvPr>
          <p:cNvSpPr txBox="1"/>
          <p:nvPr/>
        </p:nvSpPr>
        <p:spPr>
          <a:xfrm>
            <a:off x="8907294" y="3370634"/>
            <a:ext cx="643647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</a:rPr>
              <a:t>9</a:t>
            </a:r>
            <a:endParaRPr lang="en-US" b="1">
              <a:solidFill>
                <a:srgbClr val="FF0000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6368750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FC191-36FE-4445-8F71-6FF85F05C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Game Tree Search – Alpha Beta Pruning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9A808884-23F5-4F2F-B418-3D563E9969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0600" y="2343944"/>
            <a:ext cx="10210800" cy="33147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4276F5D-4988-4527-9378-5A5595AB899E}"/>
              </a:ext>
            </a:extLst>
          </p:cNvPr>
          <p:cNvSpPr txBox="1"/>
          <p:nvPr/>
        </p:nvSpPr>
        <p:spPr>
          <a:xfrm>
            <a:off x="4724397" y="1773677"/>
            <a:ext cx="2743200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</a:rPr>
              <a:t>V:</a:t>
            </a:r>
            <a:r>
              <a:rPr lang="en-US" b="1">
                <a:solidFill>
                  <a:srgbClr val="FF0000"/>
                </a:solidFill>
                <a:cs typeface="Calibri"/>
              </a:rPr>
              <a:t> 8</a:t>
            </a:r>
          </a:p>
          <a:p>
            <a:pPr algn="ctr"/>
            <a:r>
              <a:rPr lang="en-US" b="1">
                <a:solidFill>
                  <a:srgbClr val="FF0000"/>
                </a:solidFill>
                <a:cs typeface="Calibri"/>
              </a:rPr>
              <a:t>(8, INF)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70669CE-79EA-4000-8892-F40F10182E49}"/>
              </a:ext>
            </a:extLst>
          </p:cNvPr>
          <p:cNvSpPr/>
          <p:nvPr/>
        </p:nvSpPr>
        <p:spPr>
          <a:xfrm>
            <a:off x="7389779" y="2915055"/>
            <a:ext cx="346954" cy="3469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AA4181-9420-45BE-B0F4-28B54FD9BC47}"/>
              </a:ext>
            </a:extLst>
          </p:cNvPr>
          <p:cNvSpPr txBox="1"/>
          <p:nvPr/>
        </p:nvSpPr>
        <p:spPr>
          <a:xfrm>
            <a:off x="1554803" y="4375827"/>
            <a:ext cx="643647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</a:rPr>
              <a:t>6</a:t>
            </a:r>
            <a:endParaRPr lang="en-US" b="1">
              <a:solidFill>
                <a:srgbClr val="FF0000"/>
              </a:solidFill>
              <a:cs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7441D3-0C53-470A-B198-8D8E612D189E}"/>
              </a:ext>
            </a:extLst>
          </p:cNvPr>
          <p:cNvSpPr txBox="1"/>
          <p:nvPr/>
        </p:nvSpPr>
        <p:spPr>
          <a:xfrm>
            <a:off x="2624846" y="3394954"/>
            <a:ext cx="643647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</a:rPr>
              <a:t>6</a:t>
            </a:r>
            <a:endParaRPr lang="en-US" b="1">
              <a:solidFill>
                <a:srgbClr val="FF0000"/>
              </a:solidFill>
              <a:cs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1A67C9-123D-41BB-8859-119E3BDA2EAA}"/>
              </a:ext>
            </a:extLst>
          </p:cNvPr>
          <p:cNvSpPr txBox="1"/>
          <p:nvPr/>
        </p:nvSpPr>
        <p:spPr>
          <a:xfrm>
            <a:off x="2624846" y="4359614"/>
            <a:ext cx="643647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</a:rPr>
              <a:t>8</a:t>
            </a:r>
            <a:endParaRPr lang="en-US" b="1">
              <a:solidFill>
                <a:srgbClr val="FF0000"/>
              </a:solidFill>
              <a:cs typeface="Calibri"/>
            </a:endParaRPr>
          </a:p>
        </p:txBody>
      </p:sp>
      <p:sp>
        <p:nvSpPr>
          <p:cNvPr id="14" name="Multiplication Sign 13">
            <a:extLst>
              <a:ext uri="{FF2B5EF4-FFF2-40B4-BE49-F238E27FC236}">
                <a16:creationId xmlns:a16="http://schemas.microsoft.com/office/drawing/2014/main" id="{61799240-93A6-4FA0-BFB7-68E236A405AC}"/>
              </a:ext>
            </a:extLst>
          </p:cNvPr>
          <p:cNvSpPr/>
          <p:nvPr/>
        </p:nvSpPr>
        <p:spPr>
          <a:xfrm>
            <a:off x="2452990" y="4925439"/>
            <a:ext cx="395592" cy="590145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Multiplication Sign 14">
            <a:extLst>
              <a:ext uri="{FF2B5EF4-FFF2-40B4-BE49-F238E27FC236}">
                <a16:creationId xmlns:a16="http://schemas.microsoft.com/office/drawing/2014/main" id="{012C14B4-71EF-4C46-A269-BDA8F9F4F95E}"/>
              </a:ext>
            </a:extLst>
          </p:cNvPr>
          <p:cNvSpPr/>
          <p:nvPr/>
        </p:nvSpPr>
        <p:spPr>
          <a:xfrm>
            <a:off x="2752926" y="4925439"/>
            <a:ext cx="395592" cy="590145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809E3AB-2B32-42D9-853B-5D4C1D3C2850}"/>
              </a:ext>
            </a:extLst>
          </p:cNvPr>
          <p:cNvSpPr txBox="1"/>
          <p:nvPr/>
        </p:nvSpPr>
        <p:spPr>
          <a:xfrm>
            <a:off x="3654356" y="4367719"/>
            <a:ext cx="643647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  <a:cs typeface="Calibri"/>
              </a:rPr>
              <a:t>9</a:t>
            </a:r>
          </a:p>
        </p:txBody>
      </p:sp>
      <p:sp>
        <p:nvSpPr>
          <p:cNvPr id="18" name="Multiplication Sign 17">
            <a:extLst>
              <a:ext uri="{FF2B5EF4-FFF2-40B4-BE49-F238E27FC236}">
                <a16:creationId xmlns:a16="http://schemas.microsoft.com/office/drawing/2014/main" id="{7A8A4486-B366-431F-8072-93DA46920E2D}"/>
              </a:ext>
            </a:extLst>
          </p:cNvPr>
          <p:cNvSpPr/>
          <p:nvPr/>
        </p:nvSpPr>
        <p:spPr>
          <a:xfrm>
            <a:off x="3822968" y="4925439"/>
            <a:ext cx="395592" cy="590145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Multiplication Sign 18">
            <a:extLst>
              <a:ext uri="{FF2B5EF4-FFF2-40B4-BE49-F238E27FC236}">
                <a16:creationId xmlns:a16="http://schemas.microsoft.com/office/drawing/2014/main" id="{D3F94D60-EFD4-4A47-A48E-EC2AA8ADAE79}"/>
              </a:ext>
            </a:extLst>
          </p:cNvPr>
          <p:cNvSpPr/>
          <p:nvPr/>
        </p:nvSpPr>
        <p:spPr>
          <a:xfrm>
            <a:off x="4098586" y="4925439"/>
            <a:ext cx="395592" cy="590145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667579-E636-429E-9D0E-946FABE06574}"/>
              </a:ext>
            </a:extLst>
          </p:cNvPr>
          <p:cNvSpPr txBox="1"/>
          <p:nvPr/>
        </p:nvSpPr>
        <p:spPr>
          <a:xfrm>
            <a:off x="5762018" y="2414081"/>
            <a:ext cx="643647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</a:rPr>
              <a:t>6</a:t>
            </a:r>
            <a:endParaRPr lang="en-US" b="1">
              <a:solidFill>
                <a:srgbClr val="FF0000"/>
              </a:solidFill>
              <a:cs typeface="Calibri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C480002-9691-4A1B-AB3D-A9AD07654C5F}"/>
              </a:ext>
            </a:extLst>
          </p:cNvPr>
          <p:cNvSpPr txBox="1"/>
          <p:nvPr/>
        </p:nvSpPr>
        <p:spPr>
          <a:xfrm>
            <a:off x="6402420" y="1919591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D02801B-C2D0-4D18-96FB-8FE702A03CE7}"/>
              </a:ext>
            </a:extLst>
          </p:cNvPr>
          <p:cNvSpPr txBox="1"/>
          <p:nvPr/>
        </p:nvSpPr>
        <p:spPr>
          <a:xfrm>
            <a:off x="4675760" y="4383932"/>
            <a:ext cx="643647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</a:rPr>
              <a:t>8</a:t>
            </a:r>
            <a:endParaRPr lang="en-US" b="1">
              <a:solidFill>
                <a:srgbClr val="FF0000"/>
              </a:solidFill>
              <a:cs typeface="Calibri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A4E1DE1-9950-4FA5-B1BE-4796F5171748}"/>
              </a:ext>
            </a:extLst>
          </p:cNvPr>
          <p:cNvSpPr txBox="1"/>
          <p:nvPr/>
        </p:nvSpPr>
        <p:spPr>
          <a:xfrm>
            <a:off x="3654356" y="6005207"/>
            <a:ext cx="594522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>
              <a:cs typeface="Calibri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6AEC047-A34C-4846-B23F-56131977B345}"/>
              </a:ext>
            </a:extLst>
          </p:cNvPr>
          <p:cNvSpPr txBox="1"/>
          <p:nvPr/>
        </p:nvSpPr>
        <p:spPr>
          <a:xfrm>
            <a:off x="5737698" y="3394953"/>
            <a:ext cx="643647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</a:rPr>
              <a:t>8</a:t>
            </a:r>
            <a:endParaRPr lang="en-US" b="1">
              <a:solidFill>
                <a:srgbClr val="FF0000"/>
              </a:solidFill>
              <a:cs typeface="Calibri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5F92AD9-6623-42D7-94F6-12A80253939B}"/>
              </a:ext>
            </a:extLst>
          </p:cNvPr>
          <p:cNvSpPr txBox="1"/>
          <p:nvPr/>
        </p:nvSpPr>
        <p:spPr>
          <a:xfrm>
            <a:off x="5737696" y="4359612"/>
            <a:ext cx="643647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  <a:cs typeface="Calibri"/>
              </a:rPr>
              <a:t>8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CE3406-4129-444E-97CC-9A4906744DCF}"/>
              </a:ext>
            </a:extLst>
          </p:cNvPr>
          <p:cNvSpPr txBox="1"/>
          <p:nvPr/>
        </p:nvSpPr>
        <p:spPr>
          <a:xfrm>
            <a:off x="3654356" y="6005207"/>
            <a:ext cx="594522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>
              <a:cs typeface="Calibri"/>
            </a:endParaRPr>
          </a:p>
        </p:txBody>
      </p:sp>
      <p:sp>
        <p:nvSpPr>
          <p:cNvPr id="28" name="Multiplication Sign 27">
            <a:extLst>
              <a:ext uri="{FF2B5EF4-FFF2-40B4-BE49-F238E27FC236}">
                <a16:creationId xmlns:a16="http://schemas.microsoft.com/office/drawing/2014/main" id="{655D86B6-2ABC-4E16-A6C7-735F2412CC20}"/>
              </a:ext>
            </a:extLst>
          </p:cNvPr>
          <p:cNvSpPr/>
          <p:nvPr/>
        </p:nvSpPr>
        <p:spPr>
          <a:xfrm>
            <a:off x="5865778" y="5014609"/>
            <a:ext cx="395592" cy="590145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A197FDA-2EF4-494C-8905-D2E88EA98B4C}"/>
              </a:ext>
            </a:extLst>
          </p:cNvPr>
          <p:cNvSpPr txBox="1"/>
          <p:nvPr/>
        </p:nvSpPr>
        <p:spPr>
          <a:xfrm>
            <a:off x="6750997" y="4367719"/>
            <a:ext cx="643647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</a:rPr>
              <a:t>9</a:t>
            </a:r>
            <a:endParaRPr lang="en-US" b="1">
              <a:solidFill>
                <a:srgbClr val="FF0000"/>
              </a:solidFill>
              <a:cs typeface="Calibri"/>
            </a:endParaRPr>
          </a:p>
        </p:txBody>
      </p:sp>
      <p:sp>
        <p:nvSpPr>
          <p:cNvPr id="12" name="Multiplication Sign 11">
            <a:extLst>
              <a:ext uri="{FF2B5EF4-FFF2-40B4-BE49-F238E27FC236}">
                <a16:creationId xmlns:a16="http://schemas.microsoft.com/office/drawing/2014/main" id="{8FB8BBA4-7DED-4569-8BA9-9CA6144513FD}"/>
              </a:ext>
            </a:extLst>
          </p:cNvPr>
          <p:cNvSpPr/>
          <p:nvPr/>
        </p:nvSpPr>
        <p:spPr>
          <a:xfrm>
            <a:off x="6822329" y="5249692"/>
            <a:ext cx="500975" cy="573932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Multiplication Sign 33">
            <a:extLst>
              <a:ext uri="{FF2B5EF4-FFF2-40B4-BE49-F238E27FC236}">
                <a16:creationId xmlns:a16="http://schemas.microsoft.com/office/drawing/2014/main" id="{A4AAA02C-1A10-4653-8453-2C9303ACE6F4}"/>
              </a:ext>
            </a:extLst>
          </p:cNvPr>
          <p:cNvSpPr/>
          <p:nvPr/>
        </p:nvSpPr>
        <p:spPr>
          <a:xfrm>
            <a:off x="7219542" y="5217269"/>
            <a:ext cx="500975" cy="573932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450960D-EF00-47CE-967C-0194AD969DEA}"/>
              </a:ext>
            </a:extLst>
          </p:cNvPr>
          <p:cNvSpPr txBox="1"/>
          <p:nvPr/>
        </p:nvSpPr>
        <p:spPr>
          <a:xfrm>
            <a:off x="8955931" y="3111229"/>
            <a:ext cx="2743200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</a:rPr>
              <a:t>V:</a:t>
            </a:r>
            <a:r>
              <a:rPr lang="en-US" b="1">
                <a:solidFill>
                  <a:srgbClr val="FF0000"/>
                </a:solidFill>
                <a:cs typeface="Calibri"/>
              </a:rPr>
              <a:t> 9</a:t>
            </a:r>
          </a:p>
          <a:p>
            <a:pPr algn="ctr"/>
            <a:r>
              <a:rPr lang="en-US" b="1">
                <a:solidFill>
                  <a:srgbClr val="FF0000"/>
                </a:solidFill>
                <a:cs typeface="Calibri"/>
              </a:rPr>
              <a:t>(8, 9)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64055A7-E18B-4CA6-B2FA-BB29A4A24234}"/>
              </a:ext>
            </a:extLst>
          </p:cNvPr>
          <p:cNvSpPr/>
          <p:nvPr/>
        </p:nvSpPr>
        <p:spPr>
          <a:xfrm>
            <a:off x="9035376" y="3871607"/>
            <a:ext cx="346954" cy="3469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543CE11-244E-48FE-AD1D-039E9FF61725}"/>
              </a:ext>
            </a:extLst>
          </p:cNvPr>
          <p:cNvSpPr txBox="1"/>
          <p:nvPr/>
        </p:nvSpPr>
        <p:spPr>
          <a:xfrm>
            <a:off x="7804827" y="4359613"/>
            <a:ext cx="643647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</a:rPr>
              <a:t>9</a:t>
            </a:r>
            <a:endParaRPr lang="en-US" b="1">
              <a:solidFill>
                <a:srgbClr val="FF0000"/>
              </a:solidFill>
              <a:cs typeface="Calibri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C7B8916-86B8-4844-9DAC-39955BAA18FB}"/>
              </a:ext>
            </a:extLst>
          </p:cNvPr>
          <p:cNvSpPr txBox="1"/>
          <p:nvPr/>
        </p:nvSpPr>
        <p:spPr>
          <a:xfrm>
            <a:off x="8907294" y="3370634"/>
            <a:ext cx="643647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</a:rPr>
              <a:t>9</a:t>
            </a:r>
            <a:endParaRPr lang="en-US" b="1">
              <a:solidFill>
                <a:srgbClr val="FF0000"/>
              </a:solidFill>
              <a:cs typeface="Calibri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8B228DB-10CA-459B-8F8B-0D45E19EA02B}"/>
              </a:ext>
            </a:extLst>
          </p:cNvPr>
          <p:cNvSpPr txBox="1"/>
          <p:nvPr/>
        </p:nvSpPr>
        <p:spPr>
          <a:xfrm>
            <a:off x="8339848" y="4213697"/>
            <a:ext cx="2743200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</a:rPr>
              <a:t>V:</a:t>
            </a:r>
            <a:r>
              <a:rPr lang="en-US" b="1">
                <a:solidFill>
                  <a:srgbClr val="FF0000"/>
                </a:solidFill>
                <a:cs typeface="Calibri"/>
              </a:rPr>
              <a:t> -</a:t>
            </a:r>
          </a:p>
          <a:p>
            <a:pPr algn="ctr"/>
            <a:r>
              <a:rPr lang="en-US" b="1">
                <a:solidFill>
                  <a:srgbClr val="FF0000"/>
                </a:solidFill>
                <a:cs typeface="Calibri"/>
              </a:rPr>
              <a:t>(8, 9)</a:t>
            </a:r>
          </a:p>
        </p:txBody>
      </p:sp>
    </p:spTree>
    <p:extLst>
      <p:ext uri="{BB962C8B-B14F-4D97-AF65-F5344CB8AC3E}">
        <p14:creationId xmlns:p14="http://schemas.microsoft.com/office/powerpoint/2010/main" val="267684750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FC191-36FE-4445-8F71-6FF85F05C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Game Tree Search – Alpha Beta Pruning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9A808884-23F5-4F2F-B418-3D563E9969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0600" y="2343944"/>
            <a:ext cx="10210800" cy="33147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4276F5D-4988-4527-9378-5A5595AB899E}"/>
              </a:ext>
            </a:extLst>
          </p:cNvPr>
          <p:cNvSpPr txBox="1"/>
          <p:nvPr/>
        </p:nvSpPr>
        <p:spPr>
          <a:xfrm>
            <a:off x="4724397" y="1773677"/>
            <a:ext cx="2743200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</a:rPr>
              <a:t>V:</a:t>
            </a:r>
            <a:r>
              <a:rPr lang="en-US" b="1">
                <a:solidFill>
                  <a:srgbClr val="FF0000"/>
                </a:solidFill>
                <a:cs typeface="Calibri"/>
              </a:rPr>
              <a:t> 8</a:t>
            </a:r>
          </a:p>
          <a:p>
            <a:pPr algn="ctr"/>
            <a:r>
              <a:rPr lang="en-US" b="1">
                <a:solidFill>
                  <a:srgbClr val="FF0000"/>
                </a:solidFill>
                <a:cs typeface="Calibri"/>
              </a:rPr>
              <a:t>(8, INF)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70669CE-79EA-4000-8892-F40F10182E49}"/>
              </a:ext>
            </a:extLst>
          </p:cNvPr>
          <p:cNvSpPr/>
          <p:nvPr/>
        </p:nvSpPr>
        <p:spPr>
          <a:xfrm>
            <a:off x="7389779" y="2915055"/>
            <a:ext cx="346954" cy="3469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AA4181-9420-45BE-B0F4-28B54FD9BC47}"/>
              </a:ext>
            </a:extLst>
          </p:cNvPr>
          <p:cNvSpPr txBox="1"/>
          <p:nvPr/>
        </p:nvSpPr>
        <p:spPr>
          <a:xfrm>
            <a:off x="1554803" y="4375827"/>
            <a:ext cx="643647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</a:rPr>
              <a:t>6</a:t>
            </a:r>
            <a:endParaRPr lang="en-US" b="1">
              <a:solidFill>
                <a:srgbClr val="FF0000"/>
              </a:solidFill>
              <a:cs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7441D3-0C53-470A-B198-8D8E612D189E}"/>
              </a:ext>
            </a:extLst>
          </p:cNvPr>
          <p:cNvSpPr txBox="1"/>
          <p:nvPr/>
        </p:nvSpPr>
        <p:spPr>
          <a:xfrm>
            <a:off x="2624846" y="3394954"/>
            <a:ext cx="643647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</a:rPr>
              <a:t>6</a:t>
            </a:r>
            <a:endParaRPr lang="en-US" b="1">
              <a:solidFill>
                <a:srgbClr val="FF0000"/>
              </a:solidFill>
              <a:cs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1A67C9-123D-41BB-8859-119E3BDA2EAA}"/>
              </a:ext>
            </a:extLst>
          </p:cNvPr>
          <p:cNvSpPr txBox="1"/>
          <p:nvPr/>
        </p:nvSpPr>
        <p:spPr>
          <a:xfrm>
            <a:off x="2624846" y="4375826"/>
            <a:ext cx="643647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</a:rPr>
              <a:t>8</a:t>
            </a:r>
            <a:endParaRPr lang="en-US" b="1">
              <a:solidFill>
                <a:srgbClr val="FF0000"/>
              </a:solidFill>
              <a:cs typeface="Calibri"/>
            </a:endParaRPr>
          </a:p>
        </p:txBody>
      </p:sp>
      <p:sp>
        <p:nvSpPr>
          <p:cNvPr id="14" name="Multiplication Sign 13">
            <a:extLst>
              <a:ext uri="{FF2B5EF4-FFF2-40B4-BE49-F238E27FC236}">
                <a16:creationId xmlns:a16="http://schemas.microsoft.com/office/drawing/2014/main" id="{61799240-93A6-4FA0-BFB7-68E236A405AC}"/>
              </a:ext>
            </a:extLst>
          </p:cNvPr>
          <p:cNvSpPr/>
          <p:nvPr/>
        </p:nvSpPr>
        <p:spPr>
          <a:xfrm>
            <a:off x="2452990" y="4925439"/>
            <a:ext cx="395592" cy="590145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Multiplication Sign 14">
            <a:extLst>
              <a:ext uri="{FF2B5EF4-FFF2-40B4-BE49-F238E27FC236}">
                <a16:creationId xmlns:a16="http://schemas.microsoft.com/office/drawing/2014/main" id="{012C14B4-71EF-4C46-A269-BDA8F9F4F95E}"/>
              </a:ext>
            </a:extLst>
          </p:cNvPr>
          <p:cNvSpPr/>
          <p:nvPr/>
        </p:nvSpPr>
        <p:spPr>
          <a:xfrm>
            <a:off x="2752926" y="4925439"/>
            <a:ext cx="395592" cy="590145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809E3AB-2B32-42D9-853B-5D4C1D3C2850}"/>
              </a:ext>
            </a:extLst>
          </p:cNvPr>
          <p:cNvSpPr txBox="1"/>
          <p:nvPr/>
        </p:nvSpPr>
        <p:spPr>
          <a:xfrm>
            <a:off x="3654356" y="4367719"/>
            <a:ext cx="643647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  <a:cs typeface="Calibri"/>
              </a:rPr>
              <a:t>9</a:t>
            </a:r>
          </a:p>
        </p:txBody>
      </p:sp>
      <p:sp>
        <p:nvSpPr>
          <p:cNvPr id="18" name="Multiplication Sign 17">
            <a:extLst>
              <a:ext uri="{FF2B5EF4-FFF2-40B4-BE49-F238E27FC236}">
                <a16:creationId xmlns:a16="http://schemas.microsoft.com/office/drawing/2014/main" id="{7A8A4486-B366-431F-8072-93DA46920E2D}"/>
              </a:ext>
            </a:extLst>
          </p:cNvPr>
          <p:cNvSpPr/>
          <p:nvPr/>
        </p:nvSpPr>
        <p:spPr>
          <a:xfrm>
            <a:off x="3822968" y="4925439"/>
            <a:ext cx="395592" cy="590145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Multiplication Sign 18">
            <a:extLst>
              <a:ext uri="{FF2B5EF4-FFF2-40B4-BE49-F238E27FC236}">
                <a16:creationId xmlns:a16="http://schemas.microsoft.com/office/drawing/2014/main" id="{D3F94D60-EFD4-4A47-A48E-EC2AA8ADAE79}"/>
              </a:ext>
            </a:extLst>
          </p:cNvPr>
          <p:cNvSpPr/>
          <p:nvPr/>
        </p:nvSpPr>
        <p:spPr>
          <a:xfrm>
            <a:off x="4098586" y="4925439"/>
            <a:ext cx="395592" cy="590145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667579-E636-429E-9D0E-946FABE06574}"/>
              </a:ext>
            </a:extLst>
          </p:cNvPr>
          <p:cNvSpPr txBox="1"/>
          <p:nvPr/>
        </p:nvSpPr>
        <p:spPr>
          <a:xfrm>
            <a:off x="5762018" y="2414081"/>
            <a:ext cx="643647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</a:rPr>
              <a:t>6</a:t>
            </a:r>
            <a:endParaRPr lang="en-US" b="1">
              <a:solidFill>
                <a:srgbClr val="FF0000"/>
              </a:solidFill>
              <a:cs typeface="Calibri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C480002-9691-4A1B-AB3D-A9AD07654C5F}"/>
              </a:ext>
            </a:extLst>
          </p:cNvPr>
          <p:cNvSpPr txBox="1"/>
          <p:nvPr/>
        </p:nvSpPr>
        <p:spPr>
          <a:xfrm>
            <a:off x="6402420" y="1919591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D02801B-C2D0-4D18-96FB-8FE702A03CE7}"/>
              </a:ext>
            </a:extLst>
          </p:cNvPr>
          <p:cNvSpPr txBox="1"/>
          <p:nvPr/>
        </p:nvSpPr>
        <p:spPr>
          <a:xfrm>
            <a:off x="4675760" y="4383932"/>
            <a:ext cx="643647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</a:rPr>
              <a:t>8</a:t>
            </a:r>
            <a:endParaRPr lang="en-US" b="1">
              <a:solidFill>
                <a:srgbClr val="FF0000"/>
              </a:solidFill>
              <a:cs typeface="Calibri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A4E1DE1-9950-4FA5-B1BE-4796F5171748}"/>
              </a:ext>
            </a:extLst>
          </p:cNvPr>
          <p:cNvSpPr txBox="1"/>
          <p:nvPr/>
        </p:nvSpPr>
        <p:spPr>
          <a:xfrm>
            <a:off x="3654356" y="6005207"/>
            <a:ext cx="594522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>
              <a:cs typeface="Calibri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6AEC047-A34C-4846-B23F-56131977B345}"/>
              </a:ext>
            </a:extLst>
          </p:cNvPr>
          <p:cNvSpPr txBox="1"/>
          <p:nvPr/>
        </p:nvSpPr>
        <p:spPr>
          <a:xfrm>
            <a:off x="5737698" y="3394953"/>
            <a:ext cx="643647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</a:rPr>
              <a:t>8</a:t>
            </a:r>
            <a:endParaRPr lang="en-US" b="1">
              <a:solidFill>
                <a:srgbClr val="FF0000"/>
              </a:solidFill>
              <a:cs typeface="Calibri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5F92AD9-6623-42D7-94F6-12A80253939B}"/>
              </a:ext>
            </a:extLst>
          </p:cNvPr>
          <p:cNvSpPr txBox="1"/>
          <p:nvPr/>
        </p:nvSpPr>
        <p:spPr>
          <a:xfrm>
            <a:off x="5737696" y="4359612"/>
            <a:ext cx="643647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  <a:cs typeface="Calibri"/>
              </a:rPr>
              <a:t>8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CE3406-4129-444E-97CC-9A4906744DCF}"/>
              </a:ext>
            </a:extLst>
          </p:cNvPr>
          <p:cNvSpPr txBox="1"/>
          <p:nvPr/>
        </p:nvSpPr>
        <p:spPr>
          <a:xfrm>
            <a:off x="3654356" y="6005207"/>
            <a:ext cx="594522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>
              <a:cs typeface="Calibri"/>
            </a:endParaRPr>
          </a:p>
        </p:txBody>
      </p:sp>
      <p:sp>
        <p:nvSpPr>
          <p:cNvPr id="28" name="Multiplication Sign 27">
            <a:extLst>
              <a:ext uri="{FF2B5EF4-FFF2-40B4-BE49-F238E27FC236}">
                <a16:creationId xmlns:a16="http://schemas.microsoft.com/office/drawing/2014/main" id="{655D86B6-2ABC-4E16-A6C7-735F2412CC20}"/>
              </a:ext>
            </a:extLst>
          </p:cNvPr>
          <p:cNvSpPr/>
          <p:nvPr/>
        </p:nvSpPr>
        <p:spPr>
          <a:xfrm>
            <a:off x="5865778" y="5014609"/>
            <a:ext cx="395592" cy="590145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A197FDA-2EF4-494C-8905-D2E88EA98B4C}"/>
              </a:ext>
            </a:extLst>
          </p:cNvPr>
          <p:cNvSpPr txBox="1"/>
          <p:nvPr/>
        </p:nvSpPr>
        <p:spPr>
          <a:xfrm>
            <a:off x="6750997" y="4367719"/>
            <a:ext cx="643647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</a:rPr>
              <a:t>9</a:t>
            </a:r>
            <a:endParaRPr lang="en-US" b="1">
              <a:solidFill>
                <a:srgbClr val="FF0000"/>
              </a:solidFill>
              <a:cs typeface="Calibri"/>
            </a:endParaRPr>
          </a:p>
        </p:txBody>
      </p:sp>
      <p:sp>
        <p:nvSpPr>
          <p:cNvPr id="12" name="Multiplication Sign 11">
            <a:extLst>
              <a:ext uri="{FF2B5EF4-FFF2-40B4-BE49-F238E27FC236}">
                <a16:creationId xmlns:a16="http://schemas.microsoft.com/office/drawing/2014/main" id="{8FB8BBA4-7DED-4569-8BA9-9CA6144513FD}"/>
              </a:ext>
            </a:extLst>
          </p:cNvPr>
          <p:cNvSpPr/>
          <p:nvPr/>
        </p:nvSpPr>
        <p:spPr>
          <a:xfrm>
            <a:off x="6822329" y="5249692"/>
            <a:ext cx="500975" cy="573932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Multiplication Sign 33">
            <a:extLst>
              <a:ext uri="{FF2B5EF4-FFF2-40B4-BE49-F238E27FC236}">
                <a16:creationId xmlns:a16="http://schemas.microsoft.com/office/drawing/2014/main" id="{A4AAA02C-1A10-4653-8453-2C9303ACE6F4}"/>
              </a:ext>
            </a:extLst>
          </p:cNvPr>
          <p:cNvSpPr/>
          <p:nvPr/>
        </p:nvSpPr>
        <p:spPr>
          <a:xfrm>
            <a:off x="7219542" y="5217269"/>
            <a:ext cx="500975" cy="573932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450960D-EF00-47CE-967C-0194AD969DEA}"/>
              </a:ext>
            </a:extLst>
          </p:cNvPr>
          <p:cNvSpPr txBox="1"/>
          <p:nvPr/>
        </p:nvSpPr>
        <p:spPr>
          <a:xfrm>
            <a:off x="8882973" y="3111229"/>
            <a:ext cx="2743200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</a:rPr>
              <a:t>V:</a:t>
            </a:r>
            <a:r>
              <a:rPr lang="en-US" b="1">
                <a:solidFill>
                  <a:srgbClr val="FF0000"/>
                </a:solidFill>
                <a:cs typeface="Calibri"/>
              </a:rPr>
              <a:t> 9</a:t>
            </a:r>
          </a:p>
          <a:p>
            <a:pPr algn="ctr"/>
            <a:r>
              <a:rPr lang="en-US" b="1">
                <a:solidFill>
                  <a:srgbClr val="FF0000"/>
                </a:solidFill>
                <a:cs typeface="Calibri"/>
              </a:rPr>
              <a:t>(8, 9)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64055A7-E18B-4CA6-B2FA-BB29A4A24234}"/>
              </a:ext>
            </a:extLst>
          </p:cNvPr>
          <p:cNvSpPr/>
          <p:nvPr/>
        </p:nvSpPr>
        <p:spPr>
          <a:xfrm>
            <a:off x="9035376" y="3871607"/>
            <a:ext cx="346954" cy="3469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543CE11-244E-48FE-AD1D-039E9FF61725}"/>
              </a:ext>
            </a:extLst>
          </p:cNvPr>
          <p:cNvSpPr txBox="1"/>
          <p:nvPr/>
        </p:nvSpPr>
        <p:spPr>
          <a:xfrm>
            <a:off x="7804827" y="4359613"/>
            <a:ext cx="643647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</a:rPr>
              <a:t>9</a:t>
            </a:r>
            <a:endParaRPr lang="en-US" b="1">
              <a:solidFill>
                <a:srgbClr val="FF0000"/>
              </a:solidFill>
              <a:cs typeface="Calibri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C7B8916-86B8-4844-9DAC-39955BAA18FB}"/>
              </a:ext>
            </a:extLst>
          </p:cNvPr>
          <p:cNvSpPr txBox="1"/>
          <p:nvPr/>
        </p:nvSpPr>
        <p:spPr>
          <a:xfrm>
            <a:off x="8907294" y="3370634"/>
            <a:ext cx="643647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</a:rPr>
              <a:t>9</a:t>
            </a:r>
            <a:endParaRPr lang="en-US" b="1">
              <a:solidFill>
                <a:srgbClr val="FF0000"/>
              </a:solidFill>
              <a:cs typeface="Calibri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8B228DB-10CA-459B-8F8B-0D45E19EA02B}"/>
              </a:ext>
            </a:extLst>
          </p:cNvPr>
          <p:cNvSpPr txBox="1"/>
          <p:nvPr/>
        </p:nvSpPr>
        <p:spPr>
          <a:xfrm>
            <a:off x="9191017" y="4148846"/>
            <a:ext cx="1138137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</a:rPr>
              <a:t>V:</a:t>
            </a:r>
            <a:r>
              <a:rPr lang="en-US" b="1">
                <a:solidFill>
                  <a:srgbClr val="FF0000"/>
                </a:solidFill>
                <a:cs typeface="Calibri"/>
              </a:rPr>
              <a:t> 4</a:t>
            </a:r>
          </a:p>
          <a:p>
            <a:pPr algn="ctr"/>
            <a:r>
              <a:rPr lang="en-US" b="1">
                <a:solidFill>
                  <a:srgbClr val="FF0000"/>
                </a:solidFill>
                <a:cs typeface="Calibri"/>
              </a:rPr>
              <a:t>(8, 9)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979C188-DA8D-4B2B-AB55-C3F58CA0B9C7}"/>
              </a:ext>
            </a:extLst>
          </p:cNvPr>
          <p:cNvSpPr/>
          <p:nvPr/>
        </p:nvSpPr>
        <p:spPr>
          <a:xfrm>
            <a:off x="8540885" y="4876798"/>
            <a:ext cx="346954" cy="3469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00D35B-4288-4E38-847E-CBAF747BBB12}"/>
              </a:ext>
            </a:extLst>
          </p:cNvPr>
          <p:cNvSpPr txBox="1"/>
          <p:nvPr/>
        </p:nvSpPr>
        <p:spPr>
          <a:xfrm>
            <a:off x="9036995" y="4359611"/>
            <a:ext cx="343711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</a:rPr>
              <a:t>4</a:t>
            </a:r>
            <a:endParaRPr lang="en-US" b="1">
              <a:solidFill>
                <a:srgbClr val="FF0000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094250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FC191-36FE-4445-8F71-6FF85F05C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Game Tree Search – Alpha Beta Pruning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9A808884-23F5-4F2F-B418-3D563E9969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0600" y="2343944"/>
            <a:ext cx="10210800" cy="33147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4276F5D-4988-4527-9378-5A5595AB899E}"/>
              </a:ext>
            </a:extLst>
          </p:cNvPr>
          <p:cNvSpPr txBox="1"/>
          <p:nvPr/>
        </p:nvSpPr>
        <p:spPr>
          <a:xfrm>
            <a:off x="4724397" y="1773677"/>
            <a:ext cx="2743200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</a:rPr>
              <a:t>V:</a:t>
            </a:r>
            <a:r>
              <a:rPr lang="en-US" b="1">
                <a:solidFill>
                  <a:srgbClr val="FF0000"/>
                </a:solidFill>
                <a:cs typeface="Calibri"/>
              </a:rPr>
              <a:t> 8</a:t>
            </a:r>
          </a:p>
          <a:p>
            <a:pPr algn="ctr"/>
            <a:r>
              <a:rPr lang="en-US" b="1">
                <a:solidFill>
                  <a:srgbClr val="FF0000"/>
                </a:solidFill>
                <a:cs typeface="Calibri"/>
              </a:rPr>
              <a:t>(8, INF)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70669CE-79EA-4000-8892-F40F10182E49}"/>
              </a:ext>
            </a:extLst>
          </p:cNvPr>
          <p:cNvSpPr/>
          <p:nvPr/>
        </p:nvSpPr>
        <p:spPr>
          <a:xfrm>
            <a:off x="7389779" y="2915055"/>
            <a:ext cx="346954" cy="3469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AA4181-9420-45BE-B0F4-28B54FD9BC47}"/>
              </a:ext>
            </a:extLst>
          </p:cNvPr>
          <p:cNvSpPr txBox="1"/>
          <p:nvPr/>
        </p:nvSpPr>
        <p:spPr>
          <a:xfrm>
            <a:off x="1554803" y="4375827"/>
            <a:ext cx="643647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</a:rPr>
              <a:t>6</a:t>
            </a:r>
            <a:endParaRPr lang="en-US" b="1">
              <a:solidFill>
                <a:srgbClr val="FF0000"/>
              </a:solidFill>
              <a:cs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7441D3-0C53-470A-B198-8D8E612D189E}"/>
              </a:ext>
            </a:extLst>
          </p:cNvPr>
          <p:cNvSpPr txBox="1"/>
          <p:nvPr/>
        </p:nvSpPr>
        <p:spPr>
          <a:xfrm>
            <a:off x="2624846" y="3394954"/>
            <a:ext cx="643647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</a:rPr>
              <a:t>6</a:t>
            </a:r>
            <a:endParaRPr lang="en-US" b="1">
              <a:solidFill>
                <a:srgbClr val="FF0000"/>
              </a:solidFill>
              <a:cs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1A67C9-123D-41BB-8859-119E3BDA2EAA}"/>
              </a:ext>
            </a:extLst>
          </p:cNvPr>
          <p:cNvSpPr txBox="1"/>
          <p:nvPr/>
        </p:nvSpPr>
        <p:spPr>
          <a:xfrm>
            <a:off x="2624846" y="4375826"/>
            <a:ext cx="643647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</a:rPr>
              <a:t>8</a:t>
            </a:r>
            <a:endParaRPr lang="en-US" b="1">
              <a:solidFill>
                <a:srgbClr val="FF0000"/>
              </a:solidFill>
              <a:cs typeface="Calibri"/>
            </a:endParaRPr>
          </a:p>
        </p:txBody>
      </p:sp>
      <p:sp>
        <p:nvSpPr>
          <p:cNvPr id="14" name="Multiplication Sign 13">
            <a:extLst>
              <a:ext uri="{FF2B5EF4-FFF2-40B4-BE49-F238E27FC236}">
                <a16:creationId xmlns:a16="http://schemas.microsoft.com/office/drawing/2014/main" id="{61799240-93A6-4FA0-BFB7-68E236A405AC}"/>
              </a:ext>
            </a:extLst>
          </p:cNvPr>
          <p:cNvSpPr/>
          <p:nvPr/>
        </p:nvSpPr>
        <p:spPr>
          <a:xfrm>
            <a:off x="2452990" y="4925439"/>
            <a:ext cx="395592" cy="590145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Multiplication Sign 14">
            <a:extLst>
              <a:ext uri="{FF2B5EF4-FFF2-40B4-BE49-F238E27FC236}">
                <a16:creationId xmlns:a16="http://schemas.microsoft.com/office/drawing/2014/main" id="{012C14B4-71EF-4C46-A269-BDA8F9F4F95E}"/>
              </a:ext>
            </a:extLst>
          </p:cNvPr>
          <p:cNvSpPr/>
          <p:nvPr/>
        </p:nvSpPr>
        <p:spPr>
          <a:xfrm>
            <a:off x="2752926" y="4925439"/>
            <a:ext cx="395592" cy="590145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809E3AB-2B32-42D9-853B-5D4C1D3C2850}"/>
              </a:ext>
            </a:extLst>
          </p:cNvPr>
          <p:cNvSpPr txBox="1"/>
          <p:nvPr/>
        </p:nvSpPr>
        <p:spPr>
          <a:xfrm>
            <a:off x="3654356" y="4367719"/>
            <a:ext cx="643647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  <a:cs typeface="Calibri"/>
              </a:rPr>
              <a:t>9</a:t>
            </a:r>
          </a:p>
        </p:txBody>
      </p:sp>
      <p:sp>
        <p:nvSpPr>
          <p:cNvPr id="18" name="Multiplication Sign 17">
            <a:extLst>
              <a:ext uri="{FF2B5EF4-FFF2-40B4-BE49-F238E27FC236}">
                <a16:creationId xmlns:a16="http://schemas.microsoft.com/office/drawing/2014/main" id="{7A8A4486-B366-431F-8072-93DA46920E2D}"/>
              </a:ext>
            </a:extLst>
          </p:cNvPr>
          <p:cNvSpPr/>
          <p:nvPr/>
        </p:nvSpPr>
        <p:spPr>
          <a:xfrm>
            <a:off x="3822968" y="4925439"/>
            <a:ext cx="395592" cy="590145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Multiplication Sign 18">
            <a:extLst>
              <a:ext uri="{FF2B5EF4-FFF2-40B4-BE49-F238E27FC236}">
                <a16:creationId xmlns:a16="http://schemas.microsoft.com/office/drawing/2014/main" id="{D3F94D60-EFD4-4A47-A48E-EC2AA8ADAE79}"/>
              </a:ext>
            </a:extLst>
          </p:cNvPr>
          <p:cNvSpPr/>
          <p:nvPr/>
        </p:nvSpPr>
        <p:spPr>
          <a:xfrm>
            <a:off x="4098586" y="4925439"/>
            <a:ext cx="395592" cy="590145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667579-E636-429E-9D0E-946FABE06574}"/>
              </a:ext>
            </a:extLst>
          </p:cNvPr>
          <p:cNvSpPr txBox="1"/>
          <p:nvPr/>
        </p:nvSpPr>
        <p:spPr>
          <a:xfrm>
            <a:off x="5762018" y="2414081"/>
            <a:ext cx="643647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</a:rPr>
              <a:t>6</a:t>
            </a:r>
            <a:endParaRPr lang="en-US" b="1">
              <a:solidFill>
                <a:srgbClr val="FF0000"/>
              </a:solidFill>
              <a:cs typeface="Calibri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C480002-9691-4A1B-AB3D-A9AD07654C5F}"/>
              </a:ext>
            </a:extLst>
          </p:cNvPr>
          <p:cNvSpPr txBox="1"/>
          <p:nvPr/>
        </p:nvSpPr>
        <p:spPr>
          <a:xfrm>
            <a:off x="6402420" y="1919591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D02801B-C2D0-4D18-96FB-8FE702A03CE7}"/>
              </a:ext>
            </a:extLst>
          </p:cNvPr>
          <p:cNvSpPr txBox="1"/>
          <p:nvPr/>
        </p:nvSpPr>
        <p:spPr>
          <a:xfrm>
            <a:off x="4675760" y="4383932"/>
            <a:ext cx="643647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</a:rPr>
              <a:t>8</a:t>
            </a:r>
            <a:endParaRPr lang="en-US" b="1">
              <a:solidFill>
                <a:srgbClr val="FF0000"/>
              </a:solidFill>
              <a:cs typeface="Calibri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A4E1DE1-9950-4FA5-B1BE-4796F5171748}"/>
              </a:ext>
            </a:extLst>
          </p:cNvPr>
          <p:cNvSpPr txBox="1"/>
          <p:nvPr/>
        </p:nvSpPr>
        <p:spPr>
          <a:xfrm>
            <a:off x="3654356" y="6005207"/>
            <a:ext cx="594522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>
              <a:cs typeface="Calibri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6AEC047-A34C-4846-B23F-56131977B345}"/>
              </a:ext>
            </a:extLst>
          </p:cNvPr>
          <p:cNvSpPr txBox="1"/>
          <p:nvPr/>
        </p:nvSpPr>
        <p:spPr>
          <a:xfrm>
            <a:off x="5737698" y="3394953"/>
            <a:ext cx="643647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</a:rPr>
              <a:t>8</a:t>
            </a:r>
            <a:endParaRPr lang="en-US" b="1">
              <a:solidFill>
                <a:srgbClr val="FF0000"/>
              </a:solidFill>
              <a:cs typeface="Calibri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5F92AD9-6623-42D7-94F6-12A80253939B}"/>
              </a:ext>
            </a:extLst>
          </p:cNvPr>
          <p:cNvSpPr txBox="1"/>
          <p:nvPr/>
        </p:nvSpPr>
        <p:spPr>
          <a:xfrm>
            <a:off x="5737696" y="4359612"/>
            <a:ext cx="643647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  <a:cs typeface="Calibri"/>
              </a:rPr>
              <a:t>8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CE3406-4129-444E-97CC-9A4906744DCF}"/>
              </a:ext>
            </a:extLst>
          </p:cNvPr>
          <p:cNvSpPr txBox="1"/>
          <p:nvPr/>
        </p:nvSpPr>
        <p:spPr>
          <a:xfrm>
            <a:off x="3654356" y="6005207"/>
            <a:ext cx="594522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>
              <a:cs typeface="Calibri"/>
            </a:endParaRPr>
          </a:p>
        </p:txBody>
      </p:sp>
      <p:sp>
        <p:nvSpPr>
          <p:cNvPr id="28" name="Multiplication Sign 27">
            <a:extLst>
              <a:ext uri="{FF2B5EF4-FFF2-40B4-BE49-F238E27FC236}">
                <a16:creationId xmlns:a16="http://schemas.microsoft.com/office/drawing/2014/main" id="{655D86B6-2ABC-4E16-A6C7-735F2412CC20}"/>
              </a:ext>
            </a:extLst>
          </p:cNvPr>
          <p:cNvSpPr/>
          <p:nvPr/>
        </p:nvSpPr>
        <p:spPr>
          <a:xfrm>
            <a:off x="5865778" y="5014609"/>
            <a:ext cx="395592" cy="590145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A197FDA-2EF4-494C-8905-D2E88EA98B4C}"/>
              </a:ext>
            </a:extLst>
          </p:cNvPr>
          <p:cNvSpPr txBox="1"/>
          <p:nvPr/>
        </p:nvSpPr>
        <p:spPr>
          <a:xfrm>
            <a:off x="6750997" y="4367719"/>
            <a:ext cx="643647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</a:rPr>
              <a:t>9</a:t>
            </a:r>
            <a:endParaRPr lang="en-US" b="1">
              <a:solidFill>
                <a:srgbClr val="FF0000"/>
              </a:solidFill>
              <a:cs typeface="Calibri"/>
            </a:endParaRPr>
          </a:p>
        </p:txBody>
      </p:sp>
      <p:sp>
        <p:nvSpPr>
          <p:cNvPr id="12" name="Multiplication Sign 11">
            <a:extLst>
              <a:ext uri="{FF2B5EF4-FFF2-40B4-BE49-F238E27FC236}">
                <a16:creationId xmlns:a16="http://schemas.microsoft.com/office/drawing/2014/main" id="{8FB8BBA4-7DED-4569-8BA9-9CA6144513FD}"/>
              </a:ext>
            </a:extLst>
          </p:cNvPr>
          <p:cNvSpPr/>
          <p:nvPr/>
        </p:nvSpPr>
        <p:spPr>
          <a:xfrm>
            <a:off x="6822329" y="5249692"/>
            <a:ext cx="500975" cy="573932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Multiplication Sign 33">
            <a:extLst>
              <a:ext uri="{FF2B5EF4-FFF2-40B4-BE49-F238E27FC236}">
                <a16:creationId xmlns:a16="http://schemas.microsoft.com/office/drawing/2014/main" id="{A4AAA02C-1A10-4653-8453-2C9303ACE6F4}"/>
              </a:ext>
            </a:extLst>
          </p:cNvPr>
          <p:cNvSpPr/>
          <p:nvPr/>
        </p:nvSpPr>
        <p:spPr>
          <a:xfrm>
            <a:off x="7219542" y="5217269"/>
            <a:ext cx="500975" cy="573932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450960D-EF00-47CE-967C-0194AD969DEA}"/>
              </a:ext>
            </a:extLst>
          </p:cNvPr>
          <p:cNvSpPr txBox="1"/>
          <p:nvPr/>
        </p:nvSpPr>
        <p:spPr>
          <a:xfrm>
            <a:off x="8882973" y="3111229"/>
            <a:ext cx="2743200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</a:rPr>
              <a:t>V:</a:t>
            </a:r>
            <a:r>
              <a:rPr lang="en-US" b="1">
                <a:solidFill>
                  <a:srgbClr val="FF0000"/>
                </a:solidFill>
                <a:cs typeface="Calibri"/>
              </a:rPr>
              <a:t> 9</a:t>
            </a:r>
          </a:p>
          <a:p>
            <a:pPr algn="ctr"/>
            <a:r>
              <a:rPr lang="en-US" b="1">
                <a:solidFill>
                  <a:srgbClr val="FF0000"/>
                </a:solidFill>
                <a:cs typeface="Calibri"/>
              </a:rPr>
              <a:t>(8, 9)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64055A7-E18B-4CA6-B2FA-BB29A4A24234}"/>
              </a:ext>
            </a:extLst>
          </p:cNvPr>
          <p:cNvSpPr/>
          <p:nvPr/>
        </p:nvSpPr>
        <p:spPr>
          <a:xfrm>
            <a:off x="9035376" y="3871607"/>
            <a:ext cx="346954" cy="3469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543CE11-244E-48FE-AD1D-039E9FF61725}"/>
              </a:ext>
            </a:extLst>
          </p:cNvPr>
          <p:cNvSpPr txBox="1"/>
          <p:nvPr/>
        </p:nvSpPr>
        <p:spPr>
          <a:xfrm>
            <a:off x="7804827" y="4359613"/>
            <a:ext cx="643647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</a:rPr>
              <a:t>9</a:t>
            </a:r>
            <a:endParaRPr lang="en-US" b="1">
              <a:solidFill>
                <a:srgbClr val="FF0000"/>
              </a:solidFill>
              <a:cs typeface="Calibri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C7B8916-86B8-4844-9DAC-39955BAA18FB}"/>
              </a:ext>
            </a:extLst>
          </p:cNvPr>
          <p:cNvSpPr txBox="1"/>
          <p:nvPr/>
        </p:nvSpPr>
        <p:spPr>
          <a:xfrm>
            <a:off x="8907294" y="3370634"/>
            <a:ext cx="643647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</a:rPr>
              <a:t>9</a:t>
            </a:r>
            <a:endParaRPr lang="en-US" b="1">
              <a:solidFill>
                <a:srgbClr val="FF0000"/>
              </a:solidFill>
              <a:cs typeface="Calibri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8B228DB-10CA-459B-8F8B-0D45E19EA02B}"/>
              </a:ext>
            </a:extLst>
          </p:cNvPr>
          <p:cNvSpPr txBox="1"/>
          <p:nvPr/>
        </p:nvSpPr>
        <p:spPr>
          <a:xfrm>
            <a:off x="9191017" y="4148846"/>
            <a:ext cx="1138137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</a:rPr>
              <a:t>V:</a:t>
            </a:r>
            <a:r>
              <a:rPr lang="en-US" b="1">
                <a:solidFill>
                  <a:srgbClr val="FF0000"/>
                </a:solidFill>
                <a:cs typeface="Calibri"/>
              </a:rPr>
              <a:t> 4</a:t>
            </a:r>
          </a:p>
          <a:p>
            <a:pPr algn="ctr"/>
            <a:r>
              <a:rPr lang="en-US" b="1">
                <a:solidFill>
                  <a:srgbClr val="FF0000"/>
                </a:solidFill>
                <a:cs typeface="Calibri"/>
              </a:rPr>
              <a:t>(8, 9)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979C188-DA8D-4B2B-AB55-C3F58CA0B9C7}"/>
              </a:ext>
            </a:extLst>
          </p:cNvPr>
          <p:cNvSpPr/>
          <p:nvPr/>
        </p:nvSpPr>
        <p:spPr>
          <a:xfrm>
            <a:off x="8775970" y="5014606"/>
            <a:ext cx="346954" cy="3469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00D35B-4288-4E38-847E-CBAF747BBB12}"/>
              </a:ext>
            </a:extLst>
          </p:cNvPr>
          <p:cNvSpPr txBox="1"/>
          <p:nvPr/>
        </p:nvSpPr>
        <p:spPr>
          <a:xfrm>
            <a:off x="9036995" y="4359611"/>
            <a:ext cx="343711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</a:rPr>
              <a:t>4</a:t>
            </a:r>
            <a:endParaRPr lang="en-US" b="1">
              <a:solidFill>
                <a:srgbClr val="FF0000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59681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650462EF-32F4-4B75-9F37-875CB81C5411}"/>
              </a:ext>
            </a:extLst>
          </p:cNvPr>
          <p:cNvSpPr/>
          <p:nvPr/>
        </p:nvSpPr>
        <p:spPr>
          <a:xfrm>
            <a:off x="341973" y="2014654"/>
            <a:ext cx="3451301" cy="20388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M(A)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FE47DC-259E-4FDC-8256-8EA736CA6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Review Concepts in First Order Logic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1B1CA-0FB7-4CA8-91B3-68E2A03EE0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65792"/>
            <a:ext cx="11023600" cy="502867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cs typeface="Calibri"/>
              </a:rPr>
              <a:t>Entailment KB |= A, as a set relations between Model(KB) and Model(A)</a:t>
            </a:r>
          </a:p>
          <a:p>
            <a:endParaRPr lang="en-US" sz="2400">
              <a:cs typeface="Calibri"/>
            </a:endParaRPr>
          </a:p>
          <a:p>
            <a:endParaRPr lang="en-US" sz="2400">
              <a:cs typeface="Calibri"/>
            </a:endParaRPr>
          </a:p>
          <a:p>
            <a:endParaRPr lang="en-US" sz="2400">
              <a:cs typeface="Calibri"/>
            </a:endParaRPr>
          </a:p>
          <a:p>
            <a:endParaRPr lang="en-US" sz="2400">
              <a:cs typeface="Calibri"/>
            </a:endParaRPr>
          </a:p>
          <a:p>
            <a:endParaRPr lang="en-US" sz="2400">
              <a:cs typeface="Calibri"/>
            </a:endParaRPr>
          </a:p>
          <a:p>
            <a:endParaRPr lang="en-US" sz="2400">
              <a:cs typeface="Calibri"/>
            </a:endParaRPr>
          </a:p>
          <a:p>
            <a:r>
              <a:rPr lang="en-US" sz="2400" dirty="0">
                <a:cs typeface="Calibri"/>
              </a:rPr>
              <a:t>Inference</a:t>
            </a:r>
          </a:p>
          <a:p>
            <a:pPr lvl="1"/>
            <a:r>
              <a:rPr lang="en-US" sz="2000" dirty="0">
                <a:cs typeface="Calibri"/>
              </a:rPr>
              <a:t>An inference procedure "derives" a sentence A...</a:t>
            </a:r>
          </a:p>
          <a:p>
            <a:pPr lvl="2"/>
            <a:r>
              <a:rPr lang="en-US" sz="1600" dirty="0">
                <a:cs typeface="Calibri"/>
              </a:rPr>
              <a:t>Sound: if KB entails A</a:t>
            </a:r>
          </a:p>
          <a:p>
            <a:pPr lvl="2"/>
            <a:r>
              <a:rPr lang="en-US" sz="1600" dirty="0">
                <a:cs typeface="Calibri"/>
              </a:rPr>
              <a:t>Unsound: if KB does not entail A</a:t>
            </a:r>
          </a:p>
          <a:p>
            <a:pPr lvl="2"/>
            <a:r>
              <a:rPr lang="en-US" sz="1600" dirty="0">
                <a:cs typeface="Calibri"/>
              </a:rPr>
              <a:t>Complete: if the inference can derive all sentences that can be entailed by KB</a:t>
            </a:r>
          </a:p>
          <a:p>
            <a:endParaRPr lang="en-US" sz="2400">
              <a:cs typeface="Calibri"/>
            </a:endParaRPr>
          </a:p>
          <a:p>
            <a:endParaRPr lang="en-US" sz="2400">
              <a:cs typeface="Calibri"/>
            </a:endParaRPr>
          </a:p>
          <a:p>
            <a:pPr lvl="1"/>
            <a:endParaRPr lang="en-US" sz="2000">
              <a:cs typeface="Calibri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0C88972-C686-4869-982A-BA84450BE768}"/>
              </a:ext>
            </a:extLst>
          </p:cNvPr>
          <p:cNvSpPr/>
          <p:nvPr/>
        </p:nvSpPr>
        <p:spPr>
          <a:xfrm>
            <a:off x="1280530" y="2116873"/>
            <a:ext cx="1323278" cy="7006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M(KB)</a:t>
            </a:r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480CEED-9E4D-416F-8966-CF2593D376BF}"/>
              </a:ext>
            </a:extLst>
          </p:cNvPr>
          <p:cNvSpPr/>
          <p:nvPr/>
        </p:nvSpPr>
        <p:spPr>
          <a:xfrm>
            <a:off x="4198436" y="2098288"/>
            <a:ext cx="3451301" cy="20388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M(A)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506C6A7-1045-4264-8F8D-DA39AF9AAEB1}"/>
              </a:ext>
            </a:extLst>
          </p:cNvPr>
          <p:cNvSpPr/>
          <p:nvPr/>
        </p:nvSpPr>
        <p:spPr>
          <a:xfrm>
            <a:off x="4198433" y="1986775"/>
            <a:ext cx="1323278" cy="7006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M(KB)</a:t>
            </a:r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7C083EA-B6EE-44D0-BB69-3EB4706F6483}"/>
              </a:ext>
            </a:extLst>
          </p:cNvPr>
          <p:cNvSpPr/>
          <p:nvPr/>
        </p:nvSpPr>
        <p:spPr>
          <a:xfrm>
            <a:off x="8621752" y="2061117"/>
            <a:ext cx="3451301" cy="20388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M(A)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7EE6775-51F1-4AD7-801F-E0419CACCF79}"/>
              </a:ext>
            </a:extLst>
          </p:cNvPr>
          <p:cNvSpPr/>
          <p:nvPr/>
        </p:nvSpPr>
        <p:spPr>
          <a:xfrm>
            <a:off x="7562388" y="1912434"/>
            <a:ext cx="1323278" cy="7006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M(KB)</a:t>
            </a:r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B3D026A-0EA7-4F3F-839F-DE37FB87372B}"/>
              </a:ext>
            </a:extLst>
          </p:cNvPr>
          <p:cNvSpPr txBox="1"/>
          <p:nvPr/>
        </p:nvSpPr>
        <p:spPr>
          <a:xfrm>
            <a:off x="561277" y="4046034"/>
            <a:ext cx="2743200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cs typeface="Calibri"/>
              </a:rPr>
              <a:t>Entailment</a:t>
            </a:r>
          </a:p>
          <a:p>
            <a:pPr algn="ctr"/>
            <a:r>
              <a:rPr lang="en-US" dirty="0">
                <a:cs typeface="Calibri"/>
              </a:rPr>
              <a:t>Classical logic is monotone</a:t>
            </a:r>
            <a:endParaRPr lang="en-US" dirty="0" err="1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B5129C5-84AA-4FB5-85DD-139A32F751A5}"/>
              </a:ext>
            </a:extLst>
          </p:cNvPr>
          <p:cNvSpPr txBox="1"/>
          <p:nvPr/>
        </p:nvSpPr>
        <p:spPr>
          <a:xfrm>
            <a:off x="4547839" y="4166838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cs typeface="Calibri"/>
              </a:rPr>
              <a:t>Satisfiable (not entailment)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9504282-0BC4-4E1B-87E3-6749F76C9F70}"/>
              </a:ext>
            </a:extLst>
          </p:cNvPr>
          <p:cNvSpPr txBox="1"/>
          <p:nvPr/>
        </p:nvSpPr>
        <p:spPr>
          <a:xfrm>
            <a:off x="8424272" y="4166838"/>
            <a:ext cx="3197157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 err="1">
                <a:cs typeface="Calibri"/>
              </a:rPr>
              <a:t>Unsatisfiable</a:t>
            </a:r>
            <a:r>
              <a:rPr lang="en-US" dirty="0">
                <a:cs typeface="Calibri"/>
              </a:rPr>
              <a:t> (not entailment)</a:t>
            </a:r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259662177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FC191-36FE-4445-8F71-6FF85F05C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Game Tree Search – Alpha Beta Pruning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9A808884-23F5-4F2F-B418-3D563E9969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0600" y="2343944"/>
            <a:ext cx="10210800" cy="33147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4276F5D-4988-4527-9378-5A5595AB899E}"/>
              </a:ext>
            </a:extLst>
          </p:cNvPr>
          <p:cNvSpPr txBox="1"/>
          <p:nvPr/>
        </p:nvSpPr>
        <p:spPr>
          <a:xfrm>
            <a:off x="4724397" y="1773677"/>
            <a:ext cx="2743200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</a:rPr>
              <a:t>V:</a:t>
            </a:r>
            <a:r>
              <a:rPr lang="en-US" b="1">
                <a:solidFill>
                  <a:srgbClr val="FF0000"/>
                </a:solidFill>
                <a:cs typeface="Calibri"/>
              </a:rPr>
              <a:t> 8</a:t>
            </a:r>
          </a:p>
          <a:p>
            <a:pPr algn="ctr"/>
            <a:r>
              <a:rPr lang="en-US" b="1">
                <a:solidFill>
                  <a:srgbClr val="FF0000"/>
                </a:solidFill>
                <a:cs typeface="Calibri"/>
              </a:rPr>
              <a:t>(8, INF)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70669CE-79EA-4000-8892-F40F10182E49}"/>
              </a:ext>
            </a:extLst>
          </p:cNvPr>
          <p:cNvSpPr/>
          <p:nvPr/>
        </p:nvSpPr>
        <p:spPr>
          <a:xfrm>
            <a:off x="7389779" y="2915055"/>
            <a:ext cx="346954" cy="3469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AA4181-9420-45BE-B0F4-28B54FD9BC47}"/>
              </a:ext>
            </a:extLst>
          </p:cNvPr>
          <p:cNvSpPr txBox="1"/>
          <p:nvPr/>
        </p:nvSpPr>
        <p:spPr>
          <a:xfrm>
            <a:off x="1554803" y="4375827"/>
            <a:ext cx="643647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</a:rPr>
              <a:t>6</a:t>
            </a:r>
            <a:endParaRPr lang="en-US" b="1">
              <a:solidFill>
                <a:srgbClr val="FF0000"/>
              </a:solidFill>
              <a:cs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7441D3-0C53-470A-B198-8D8E612D189E}"/>
              </a:ext>
            </a:extLst>
          </p:cNvPr>
          <p:cNvSpPr txBox="1"/>
          <p:nvPr/>
        </p:nvSpPr>
        <p:spPr>
          <a:xfrm>
            <a:off x="2624846" y="3394954"/>
            <a:ext cx="643647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</a:rPr>
              <a:t>6</a:t>
            </a:r>
            <a:endParaRPr lang="en-US" b="1">
              <a:solidFill>
                <a:srgbClr val="FF0000"/>
              </a:solidFill>
              <a:cs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1A67C9-123D-41BB-8859-119E3BDA2EAA}"/>
              </a:ext>
            </a:extLst>
          </p:cNvPr>
          <p:cNvSpPr txBox="1"/>
          <p:nvPr/>
        </p:nvSpPr>
        <p:spPr>
          <a:xfrm>
            <a:off x="2624846" y="4375826"/>
            <a:ext cx="643647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</a:rPr>
              <a:t>8</a:t>
            </a:r>
            <a:endParaRPr lang="en-US" b="1">
              <a:solidFill>
                <a:srgbClr val="FF0000"/>
              </a:solidFill>
              <a:cs typeface="Calibri"/>
            </a:endParaRPr>
          </a:p>
        </p:txBody>
      </p:sp>
      <p:sp>
        <p:nvSpPr>
          <p:cNvPr id="14" name="Multiplication Sign 13">
            <a:extLst>
              <a:ext uri="{FF2B5EF4-FFF2-40B4-BE49-F238E27FC236}">
                <a16:creationId xmlns:a16="http://schemas.microsoft.com/office/drawing/2014/main" id="{61799240-93A6-4FA0-BFB7-68E236A405AC}"/>
              </a:ext>
            </a:extLst>
          </p:cNvPr>
          <p:cNvSpPr/>
          <p:nvPr/>
        </p:nvSpPr>
        <p:spPr>
          <a:xfrm>
            <a:off x="2452990" y="4925439"/>
            <a:ext cx="395592" cy="590145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Multiplication Sign 14">
            <a:extLst>
              <a:ext uri="{FF2B5EF4-FFF2-40B4-BE49-F238E27FC236}">
                <a16:creationId xmlns:a16="http://schemas.microsoft.com/office/drawing/2014/main" id="{012C14B4-71EF-4C46-A269-BDA8F9F4F95E}"/>
              </a:ext>
            </a:extLst>
          </p:cNvPr>
          <p:cNvSpPr/>
          <p:nvPr/>
        </p:nvSpPr>
        <p:spPr>
          <a:xfrm>
            <a:off x="2752926" y="4925439"/>
            <a:ext cx="395592" cy="590145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809E3AB-2B32-42D9-853B-5D4C1D3C2850}"/>
              </a:ext>
            </a:extLst>
          </p:cNvPr>
          <p:cNvSpPr txBox="1"/>
          <p:nvPr/>
        </p:nvSpPr>
        <p:spPr>
          <a:xfrm>
            <a:off x="3654356" y="4367719"/>
            <a:ext cx="643647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  <a:cs typeface="Calibri"/>
              </a:rPr>
              <a:t>9</a:t>
            </a:r>
          </a:p>
        </p:txBody>
      </p:sp>
      <p:sp>
        <p:nvSpPr>
          <p:cNvPr id="18" name="Multiplication Sign 17">
            <a:extLst>
              <a:ext uri="{FF2B5EF4-FFF2-40B4-BE49-F238E27FC236}">
                <a16:creationId xmlns:a16="http://schemas.microsoft.com/office/drawing/2014/main" id="{7A8A4486-B366-431F-8072-93DA46920E2D}"/>
              </a:ext>
            </a:extLst>
          </p:cNvPr>
          <p:cNvSpPr/>
          <p:nvPr/>
        </p:nvSpPr>
        <p:spPr>
          <a:xfrm>
            <a:off x="3822968" y="4925439"/>
            <a:ext cx="395592" cy="590145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Multiplication Sign 18">
            <a:extLst>
              <a:ext uri="{FF2B5EF4-FFF2-40B4-BE49-F238E27FC236}">
                <a16:creationId xmlns:a16="http://schemas.microsoft.com/office/drawing/2014/main" id="{D3F94D60-EFD4-4A47-A48E-EC2AA8ADAE79}"/>
              </a:ext>
            </a:extLst>
          </p:cNvPr>
          <p:cNvSpPr/>
          <p:nvPr/>
        </p:nvSpPr>
        <p:spPr>
          <a:xfrm>
            <a:off x="4098586" y="4925439"/>
            <a:ext cx="395592" cy="590145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667579-E636-429E-9D0E-946FABE06574}"/>
              </a:ext>
            </a:extLst>
          </p:cNvPr>
          <p:cNvSpPr txBox="1"/>
          <p:nvPr/>
        </p:nvSpPr>
        <p:spPr>
          <a:xfrm>
            <a:off x="5762018" y="2414081"/>
            <a:ext cx="643647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</a:rPr>
              <a:t>6</a:t>
            </a:r>
            <a:endParaRPr lang="en-US" b="1">
              <a:solidFill>
                <a:srgbClr val="FF0000"/>
              </a:solidFill>
              <a:cs typeface="Calibri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C480002-9691-4A1B-AB3D-A9AD07654C5F}"/>
              </a:ext>
            </a:extLst>
          </p:cNvPr>
          <p:cNvSpPr txBox="1"/>
          <p:nvPr/>
        </p:nvSpPr>
        <p:spPr>
          <a:xfrm>
            <a:off x="6402420" y="1919591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D02801B-C2D0-4D18-96FB-8FE702A03CE7}"/>
              </a:ext>
            </a:extLst>
          </p:cNvPr>
          <p:cNvSpPr txBox="1"/>
          <p:nvPr/>
        </p:nvSpPr>
        <p:spPr>
          <a:xfrm>
            <a:off x="4675760" y="4383932"/>
            <a:ext cx="643647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</a:rPr>
              <a:t>8</a:t>
            </a:r>
            <a:endParaRPr lang="en-US" b="1">
              <a:solidFill>
                <a:srgbClr val="FF0000"/>
              </a:solidFill>
              <a:cs typeface="Calibri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A4E1DE1-9950-4FA5-B1BE-4796F5171748}"/>
              </a:ext>
            </a:extLst>
          </p:cNvPr>
          <p:cNvSpPr txBox="1"/>
          <p:nvPr/>
        </p:nvSpPr>
        <p:spPr>
          <a:xfrm>
            <a:off x="3654356" y="6005207"/>
            <a:ext cx="594522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>
              <a:cs typeface="Calibri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6AEC047-A34C-4846-B23F-56131977B345}"/>
              </a:ext>
            </a:extLst>
          </p:cNvPr>
          <p:cNvSpPr txBox="1"/>
          <p:nvPr/>
        </p:nvSpPr>
        <p:spPr>
          <a:xfrm>
            <a:off x="5737698" y="3394953"/>
            <a:ext cx="643647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</a:rPr>
              <a:t>8</a:t>
            </a:r>
            <a:endParaRPr lang="en-US" b="1">
              <a:solidFill>
                <a:srgbClr val="FF0000"/>
              </a:solidFill>
              <a:cs typeface="Calibri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5F92AD9-6623-42D7-94F6-12A80253939B}"/>
              </a:ext>
            </a:extLst>
          </p:cNvPr>
          <p:cNvSpPr txBox="1"/>
          <p:nvPr/>
        </p:nvSpPr>
        <p:spPr>
          <a:xfrm>
            <a:off x="5737696" y="4359612"/>
            <a:ext cx="643647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  <a:cs typeface="Calibri"/>
              </a:rPr>
              <a:t>8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CE3406-4129-444E-97CC-9A4906744DCF}"/>
              </a:ext>
            </a:extLst>
          </p:cNvPr>
          <p:cNvSpPr txBox="1"/>
          <p:nvPr/>
        </p:nvSpPr>
        <p:spPr>
          <a:xfrm>
            <a:off x="3654356" y="6005207"/>
            <a:ext cx="594522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>
              <a:cs typeface="Calibri"/>
            </a:endParaRPr>
          </a:p>
        </p:txBody>
      </p:sp>
      <p:sp>
        <p:nvSpPr>
          <p:cNvPr id="28" name="Multiplication Sign 27">
            <a:extLst>
              <a:ext uri="{FF2B5EF4-FFF2-40B4-BE49-F238E27FC236}">
                <a16:creationId xmlns:a16="http://schemas.microsoft.com/office/drawing/2014/main" id="{655D86B6-2ABC-4E16-A6C7-735F2412CC20}"/>
              </a:ext>
            </a:extLst>
          </p:cNvPr>
          <p:cNvSpPr/>
          <p:nvPr/>
        </p:nvSpPr>
        <p:spPr>
          <a:xfrm>
            <a:off x="5865778" y="5014609"/>
            <a:ext cx="395592" cy="590145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A197FDA-2EF4-494C-8905-D2E88EA98B4C}"/>
              </a:ext>
            </a:extLst>
          </p:cNvPr>
          <p:cNvSpPr txBox="1"/>
          <p:nvPr/>
        </p:nvSpPr>
        <p:spPr>
          <a:xfrm>
            <a:off x="6750997" y="4367719"/>
            <a:ext cx="643647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</a:rPr>
              <a:t>9</a:t>
            </a:r>
            <a:endParaRPr lang="en-US" b="1">
              <a:solidFill>
                <a:srgbClr val="FF0000"/>
              </a:solidFill>
              <a:cs typeface="Calibri"/>
            </a:endParaRPr>
          </a:p>
        </p:txBody>
      </p:sp>
      <p:sp>
        <p:nvSpPr>
          <p:cNvPr id="12" name="Multiplication Sign 11">
            <a:extLst>
              <a:ext uri="{FF2B5EF4-FFF2-40B4-BE49-F238E27FC236}">
                <a16:creationId xmlns:a16="http://schemas.microsoft.com/office/drawing/2014/main" id="{8FB8BBA4-7DED-4569-8BA9-9CA6144513FD}"/>
              </a:ext>
            </a:extLst>
          </p:cNvPr>
          <p:cNvSpPr/>
          <p:nvPr/>
        </p:nvSpPr>
        <p:spPr>
          <a:xfrm>
            <a:off x="6822329" y="5249692"/>
            <a:ext cx="500975" cy="573932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Multiplication Sign 33">
            <a:extLst>
              <a:ext uri="{FF2B5EF4-FFF2-40B4-BE49-F238E27FC236}">
                <a16:creationId xmlns:a16="http://schemas.microsoft.com/office/drawing/2014/main" id="{A4AAA02C-1A10-4653-8453-2C9303ACE6F4}"/>
              </a:ext>
            </a:extLst>
          </p:cNvPr>
          <p:cNvSpPr/>
          <p:nvPr/>
        </p:nvSpPr>
        <p:spPr>
          <a:xfrm>
            <a:off x="7219542" y="5217269"/>
            <a:ext cx="500975" cy="573932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450960D-EF00-47CE-967C-0194AD969DEA}"/>
              </a:ext>
            </a:extLst>
          </p:cNvPr>
          <p:cNvSpPr txBox="1"/>
          <p:nvPr/>
        </p:nvSpPr>
        <p:spPr>
          <a:xfrm>
            <a:off x="8882973" y="3111229"/>
            <a:ext cx="2743200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</a:rPr>
              <a:t>V:</a:t>
            </a:r>
            <a:r>
              <a:rPr lang="en-US" b="1">
                <a:solidFill>
                  <a:srgbClr val="FF0000"/>
                </a:solidFill>
                <a:cs typeface="Calibri"/>
              </a:rPr>
              <a:t> 9</a:t>
            </a:r>
          </a:p>
          <a:p>
            <a:pPr algn="ctr"/>
            <a:r>
              <a:rPr lang="en-US" b="1">
                <a:solidFill>
                  <a:srgbClr val="FF0000"/>
                </a:solidFill>
                <a:cs typeface="Calibri"/>
              </a:rPr>
              <a:t>(8, 9)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64055A7-E18B-4CA6-B2FA-BB29A4A24234}"/>
              </a:ext>
            </a:extLst>
          </p:cNvPr>
          <p:cNvSpPr/>
          <p:nvPr/>
        </p:nvSpPr>
        <p:spPr>
          <a:xfrm>
            <a:off x="9035376" y="3871607"/>
            <a:ext cx="346954" cy="3469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543CE11-244E-48FE-AD1D-039E9FF61725}"/>
              </a:ext>
            </a:extLst>
          </p:cNvPr>
          <p:cNvSpPr txBox="1"/>
          <p:nvPr/>
        </p:nvSpPr>
        <p:spPr>
          <a:xfrm>
            <a:off x="7804827" y="4359613"/>
            <a:ext cx="643647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</a:rPr>
              <a:t>9</a:t>
            </a:r>
            <a:endParaRPr lang="en-US" b="1">
              <a:solidFill>
                <a:srgbClr val="FF0000"/>
              </a:solidFill>
              <a:cs typeface="Calibri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C7B8916-86B8-4844-9DAC-39955BAA18FB}"/>
              </a:ext>
            </a:extLst>
          </p:cNvPr>
          <p:cNvSpPr txBox="1"/>
          <p:nvPr/>
        </p:nvSpPr>
        <p:spPr>
          <a:xfrm>
            <a:off x="8907294" y="3370634"/>
            <a:ext cx="643647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</a:rPr>
              <a:t>9</a:t>
            </a:r>
            <a:endParaRPr lang="en-US" b="1">
              <a:solidFill>
                <a:srgbClr val="FF0000"/>
              </a:solidFill>
              <a:cs typeface="Calibri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8B228DB-10CA-459B-8F8B-0D45E19EA02B}"/>
              </a:ext>
            </a:extLst>
          </p:cNvPr>
          <p:cNvSpPr txBox="1"/>
          <p:nvPr/>
        </p:nvSpPr>
        <p:spPr>
          <a:xfrm>
            <a:off x="9191017" y="4148846"/>
            <a:ext cx="1138137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</a:rPr>
              <a:t>V:</a:t>
            </a:r>
            <a:r>
              <a:rPr lang="en-US" b="1">
                <a:solidFill>
                  <a:srgbClr val="FF0000"/>
                </a:solidFill>
                <a:cs typeface="Calibri"/>
              </a:rPr>
              <a:t> 4</a:t>
            </a:r>
          </a:p>
          <a:p>
            <a:pPr algn="ctr"/>
            <a:r>
              <a:rPr lang="en-US" b="1">
                <a:solidFill>
                  <a:srgbClr val="FF0000"/>
                </a:solidFill>
                <a:cs typeface="Calibri"/>
              </a:rPr>
              <a:t>(8, 9)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979C188-DA8D-4B2B-AB55-C3F58CA0B9C7}"/>
              </a:ext>
            </a:extLst>
          </p:cNvPr>
          <p:cNvSpPr/>
          <p:nvPr/>
        </p:nvSpPr>
        <p:spPr>
          <a:xfrm>
            <a:off x="9059691" y="5014606"/>
            <a:ext cx="346954" cy="3469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00D35B-4288-4E38-847E-CBAF747BBB12}"/>
              </a:ext>
            </a:extLst>
          </p:cNvPr>
          <p:cNvSpPr txBox="1"/>
          <p:nvPr/>
        </p:nvSpPr>
        <p:spPr>
          <a:xfrm>
            <a:off x="9036995" y="4359611"/>
            <a:ext cx="343711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</a:rPr>
              <a:t>4</a:t>
            </a:r>
            <a:endParaRPr lang="en-US" b="1">
              <a:solidFill>
                <a:srgbClr val="FF0000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7388394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FC191-36FE-4445-8F71-6FF85F05C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Game Tree Search – Alpha Beta Pruning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9A808884-23F5-4F2F-B418-3D563E9969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0600" y="2343944"/>
            <a:ext cx="10210800" cy="33147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4276F5D-4988-4527-9378-5A5595AB899E}"/>
              </a:ext>
            </a:extLst>
          </p:cNvPr>
          <p:cNvSpPr txBox="1"/>
          <p:nvPr/>
        </p:nvSpPr>
        <p:spPr>
          <a:xfrm>
            <a:off x="4724397" y="1773677"/>
            <a:ext cx="2743200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</a:rPr>
              <a:t>V:</a:t>
            </a:r>
            <a:r>
              <a:rPr lang="en-US" b="1">
                <a:solidFill>
                  <a:srgbClr val="FF0000"/>
                </a:solidFill>
                <a:cs typeface="Calibri"/>
              </a:rPr>
              <a:t> 8</a:t>
            </a:r>
          </a:p>
          <a:p>
            <a:pPr algn="ctr"/>
            <a:r>
              <a:rPr lang="en-US" b="1">
                <a:solidFill>
                  <a:srgbClr val="FF0000"/>
                </a:solidFill>
                <a:cs typeface="Calibri"/>
              </a:rPr>
              <a:t>(8, INF)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70669CE-79EA-4000-8892-F40F10182E49}"/>
              </a:ext>
            </a:extLst>
          </p:cNvPr>
          <p:cNvSpPr/>
          <p:nvPr/>
        </p:nvSpPr>
        <p:spPr>
          <a:xfrm>
            <a:off x="7389779" y="2915055"/>
            <a:ext cx="346954" cy="3469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AA4181-9420-45BE-B0F4-28B54FD9BC47}"/>
              </a:ext>
            </a:extLst>
          </p:cNvPr>
          <p:cNvSpPr txBox="1"/>
          <p:nvPr/>
        </p:nvSpPr>
        <p:spPr>
          <a:xfrm>
            <a:off x="1554803" y="4375827"/>
            <a:ext cx="643647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</a:rPr>
              <a:t>6</a:t>
            </a:r>
            <a:endParaRPr lang="en-US" b="1">
              <a:solidFill>
                <a:srgbClr val="FF0000"/>
              </a:solidFill>
              <a:cs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7441D3-0C53-470A-B198-8D8E612D189E}"/>
              </a:ext>
            </a:extLst>
          </p:cNvPr>
          <p:cNvSpPr txBox="1"/>
          <p:nvPr/>
        </p:nvSpPr>
        <p:spPr>
          <a:xfrm>
            <a:off x="2624846" y="3394954"/>
            <a:ext cx="643647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</a:rPr>
              <a:t>6</a:t>
            </a:r>
            <a:endParaRPr lang="en-US" b="1">
              <a:solidFill>
                <a:srgbClr val="FF0000"/>
              </a:solidFill>
              <a:cs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1A67C9-123D-41BB-8859-119E3BDA2EAA}"/>
              </a:ext>
            </a:extLst>
          </p:cNvPr>
          <p:cNvSpPr txBox="1"/>
          <p:nvPr/>
        </p:nvSpPr>
        <p:spPr>
          <a:xfrm>
            <a:off x="2624846" y="4375826"/>
            <a:ext cx="643647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</a:rPr>
              <a:t>8</a:t>
            </a:r>
            <a:endParaRPr lang="en-US" b="1">
              <a:solidFill>
                <a:srgbClr val="FF0000"/>
              </a:solidFill>
              <a:cs typeface="Calibri"/>
            </a:endParaRPr>
          </a:p>
        </p:txBody>
      </p:sp>
      <p:sp>
        <p:nvSpPr>
          <p:cNvPr id="14" name="Multiplication Sign 13">
            <a:extLst>
              <a:ext uri="{FF2B5EF4-FFF2-40B4-BE49-F238E27FC236}">
                <a16:creationId xmlns:a16="http://schemas.microsoft.com/office/drawing/2014/main" id="{61799240-93A6-4FA0-BFB7-68E236A405AC}"/>
              </a:ext>
            </a:extLst>
          </p:cNvPr>
          <p:cNvSpPr/>
          <p:nvPr/>
        </p:nvSpPr>
        <p:spPr>
          <a:xfrm>
            <a:off x="2452990" y="4925439"/>
            <a:ext cx="395592" cy="590145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Multiplication Sign 14">
            <a:extLst>
              <a:ext uri="{FF2B5EF4-FFF2-40B4-BE49-F238E27FC236}">
                <a16:creationId xmlns:a16="http://schemas.microsoft.com/office/drawing/2014/main" id="{012C14B4-71EF-4C46-A269-BDA8F9F4F95E}"/>
              </a:ext>
            </a:extLst>
          </p:cNvPr>
          <p:cNvSpPr/>
          <p:nvPr/>
        </p:nvSpPr>
        <p:spPr>
          <a:xfrm>
            <a:off x="2752926" y="4925439"/>
            <a:ext cx="395592" cy="590145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809E3AB-2B32-42D9-853B-5D4C1D3C2850}"/>
              </a:ext>
            </a:extLst>
          </p:cNvPr>
          <p:cNvSpPr txBox="1"/>
          <p:nvPr/>
        </p:nvSpPr>
        <p:spPr>
          <a:xfrm>
            <a:off x="3654356" y="4367719"/>
            <a:ext cx="643647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  <a:cs typeface="Calibri"/>
              </a:rPr>
              <a:t>9</a:t>
            </a:r>
          </a:p>
        </p:txBody>
      </p:sp>
      <p:sp>
        <p:nvSpPr>
          <p:cNvPr id="18" name="Multiplication Sign 17">
            <a:extLst>
              <a:ext uri="{FF2B5EF4-FFF2-40B4-BE49-F238E27FC236}">
                <a16:creationId xmlns:a16="http://schemas.microsoft.com/office/drawing/2014/main" id="{7A8A4486-B366-431F-8072-93DA46920E2D}"/>
              </a:ext>
            </a:extLst>
          </p:cNvPr>
          <p:cNvSpPr/>
          <p:nvPr/>
        </p:nvSpPr>
        <p:spPr>
          <a:xfrm>
            <a:off x="3822968" y="4925439"/>
            <a:ext cx="395592" cy="590145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Multiplication Sign 18">
            <a:extLst>
              <a:ext uri="{FF2B5EF4-FFF2-40B4-BE49-F238E27FC236}">
                <a16:creationId xmlns:a16="http://schemas.microsoft.com/office/drawing/2014/main" id="{D3F94D60-EFD4-4A47-A48E-EC2AA8ADAE79}"/>
              </a:ext>
            </a:extLst>
          </p:cNvPr>
          <p:cNvSpPr/>
          <p:nvPr/>
        </p:nvSpPr>
        <p:spPr>
          <a:xfrm>
            <a:off x="4098586" y="4925439"/>
            <a:ext cx="395592" cy="590145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667579-E636-429E-9D0E-946FABE06574}"/>
              </a:ext>
            </a:extLst>
          </p:cNvPr>
          <p:cNvSpPr txBox="1"/>
          <p:nvPr/>
        </p:nvSpPr>
        <p:spPr>
          <a:xfrm>
            <a:off x="5762018" y="2414081"/>
            <a:ext cx="643647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</a:rPr>
              <a:t>6</a:t>
            </a:r>
            <a:endParaRPr lang="en-US" b="1">
              <a:solidFill>
                <a:srgbClr val="FF0000"/>
              </a:solidFill>
              <a:cs typeface="Calibri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C480002-9691-4A1B-AB3D-A9AD07654C5F}"/>
              </a:ext>
            </a:extLst>
          </p:cNvPr>
          <p:cNvSpPr txBox="1"/>
          <p:nvPr/>
        </p:nvSpPr>
        <p:spPr>
          <a:xfrm>
            <a:off x="6402420" y="1919591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D02801B-C2D0-4D18-96FB-8FE702A03CE7}"/>
              </a:ext>
            </a:extLst>
          </p:cNvPr>
          <p:cNvSpPr txBox="1"/>
          <p:nvPr/>
        </p:nvSpPr>
        <p:spPr>
          <a:xfrm>
            <a:off x="4675760" y="4383932"/>
            <a:ext cx="643647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</a:rPr>
              <a:t>8</a:t>
            </a:r>
            <a:endParaRPr lang="en-US" b="1">
              <a:solidFill>
                <a:srgbClr val="FF0000"/>
              </a:solidFill>
              <a:cs typeface="Calibri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A4E1DE1-9950-4FA5-B1BE-4796F5171748}"/>
              </a:ext>
            </a:extLst>
          </p:cNvPr>
          <p:cNvSpPr txBox="1"/>
          <p:nvPr/>
        </p:nvSpPr>
        <p:spPr>
          <a:xfrm>
            <a:off x="3654356" y="6005207"/>
            <a:ext cx="594522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>
              <a:cs typeface="Calibri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6AEC047-A34C-4846-B23F-56131977B345}"/>
              </a:ext>
            </a:extLst>
          </p:cNvPr>
          <p:cNvSpPr txBox="1"/>
          <p:nvPr/>
        </p:nvSpPr>
        <p:spPr>
          <a:xfrm>
            <a:off x="5737698" y="3394953"/>
            <a:ext cx="643647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</a:rPr>
              <a:t>8</a:t>
            </a:r>
            <a:endParaRPr lang="en-US" b="1">
              <a:solidFill>
                <a:srgbClr val="FF0000"/>
              </a:solidFill>
              <a:cs typeface="Calibri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5F92AD9-6623-42D7-94F6-12A80253939B}"/>
              </a:ext>
            </a:extLst>
          </p:cNvPr>
          <p:cNvSpPr txBox="1"/>
          <p:nvPr/>
        </p:nvSpPr>
        <p:spPr>
          <a:xfrm>
            <a:off x="5737696" y="4359612"/>
            <a:ext cx="643647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  <a:cs typeface="Calibri"/>
              </a:rPr>
              <a:t>8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CE3406-4129-444E-97CC-9A4906744DCF}"/>
              </a:ext>
            </a:extLst>
          </p:cNvPr>
          <p:cNvSpPr txBox="1"/>
          <p:nvPr/>
        </p:nvSpPr>
        <p:spPr>
          <a:xfrm>
            <a:off x="3548973" y="5818761"/>
            <a:ext cx="5945220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cs typeface="Calibri"/>
              </a:rPr>
              <a:t>MIN Player update value from 9 to 4,</a:t>
            </a:r>
          </a:p>
          <a:p>
            <a:pPr algn="ctr"/>
            <a:r>
              <a:rPr lang="en-US">
                <a:cs typeface="Calibri"/>
              </a:rPr>
              <a:t>Beta from 9 to 4</a:t>
            </a:r>
          </a:p>
        </p:txBody>
      </p:sp>
      <p:sp>
        <p:nvSpPr>
          <p:cNvPr id="28" name="Multiplication Sign 27">
            <a:extLst>
              <a:ext uri="{FF2B5EF4-FFF2-40B4-BE49-F238E27FC236}">
                <a16:creationId xmlns:a16="http://schemas.microsoft.com/office/drawing/2014/main" id="{655D86B6-2ABC-4E16-A6C7-735F2412CC20}"/>
              </a:ext>
            </a:extLst>
          </p:cNvPr>
          <p:cNvSpPr/>
          <p:nvPr/>
        </p:nvSpPr>
        <p:spPr>
          <a:xfrm>
            <a:off x="5865778" y="5014609"/>
            <a:ext cx="395592" cy="590145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A197FDA-2EF4-494C-8905-D2E88EA98B4C}"/>
              </a:ext>
            </a:extLst>
          </p:cNvPr>
          <p:cNvSpPr txBox="1"/>
          <p:nvPr/>
        </p:nvSpPr>
        <p:spPr>
          <a:xfrm>
            <a:off x="6750997" y="4367719"/>
            <a:ext cx="643647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</a:rPr>
              <a:t>9</a:t>
            </a:r>
            <a:endParaRPr lang="en-US" b="1">
              <a:solidFill>
                <a:srgbClr val="FF0000"/>
              </a:solidFill>
              <a:cs typeface="Calibri"/>
            </a:endParaRPr>
          </a:p>
        </p:txBody>
      </p:sp>
      <p:sp>
        <p:nvSpPr>
          <p:cNvPr id="12" name="Multiplication Sign 11">
            <a:extLst>
              <a:ext uri="{FF2B5EF4-FFF2-40B4-BE49-F238E27FC236}">
                <a16:creationId xmlns:a16="http://schemas.microsoft.com/office/drawing/2014/main" id="{8FB8BBA4-7DED-4569-8BA9-9CA6144513FD}"/>
              </a:ext>
            </a:extLst>
          </p:cNvPr>
          <p:cNvSpPr/>
          <p:nvPr/>
        </p:nvSpPr>
        <p:spPr>
          <a:xfrm>
            <a:off x="6822329" y="5249692"/>
            <a:ext cx="500975" cy="573932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Multiplication Sign 33">
            <a:extLst>
              <a:ext uri="{FF2B5EF4-FFF2-40B4-BE49-F238E27FC236}">
                <a16:creationId xmlns:a16="http://schemas.microsoft.com/office/drawing/2014/main" id="{A4AAA02C-1A10-4653-8453-2C9303ACE6F4}"/>
              </a:ext>
            </a:extLst>
          </p:cNvPr>
          <p:cNvSpPr/>
          <p:nvPr/>
        </p:nvSpPr>
        <p:spPr>
          <a:xfrm>
            <a:off x="7219542" y="5217269"/>
            <a:ext cx="500975" cy="573932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450960D-EF00-47CE-967C-0194AD969DEA}"/>
              </a:ext>
            </a:extLst>
          </p:cNvPr>
          <p:cNvSpPr txBox="1"/>
          <p:nvPr/>
        </p:nvSpPr>
        <p:spPr>
          <a:xfrm>
            <a:off x="8882973" y="3111229"/>
            <a:ext cx="2743200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</a:rPr>
              <a:t>V:</a:t>
            </a:r>
            <a:r>
              <a:rPr lang="en-US" b="1">
                <a:solidFill>
                  <a:srgbClr val="FF0000"/>
                </a:solidFill>
                <a:cs typeface="Calibri"/>
              </a:rPr>
              <a:t> 4</a:t>
            </a:r>
          </a:p>
          <a:p>
            <a:pPr algn="ctr"/>
            <a:r>
              <a:rPr lang="en-US" b="1">
                <a:solidFill>
                  <a:srgbClr val="FF0000"/>
                </a:solidFill>
                <a:cs typeface="Calibri"/>
              </a:rPr>
              <a:t>(8, 4)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64055A7-E18B-4CA6-B2FA-BB29A4A24234}"/>
              </a:ext>
            </a:extLst>
          </p:cNvPr>
          <p:cNvSpPr/>
          <p:nvPr/>
        </p:nvSpPr>
        <p:spPr>
          <a:xfrm>
            <a:off x="9035376" y="3871607"/>
            <a:ext cx="346954" cy="3469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543CE11-244E-48FE-AD1D-039E9FF61725}"/>
              </a:ext>
            </a:extLst>
          </p:cNvPr>
          <p:cNvSpPr txBox="1"/>
          <p:nvPr/>
        </p:nvSpPr>
        <p:spPr>
          <a:xfrm>
            <a:off x="7804827" y="4359613"/>
            <a:ext cx="643647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</a:rPr>
              <a:t>9</a:t>
            </a:r>
            <a:endParaRPr lang="en-US" b="1">
              <a:solidFill>
                <a:srgbClr val="FF0000"/>
              </a:solidFill>
              <a:cs typeface="Calibri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C7B8916-86B8-4844-9DAC-39955BAA18FB}"/>
              </a:ext>
            </a:extLst>
          </p:cNvPr>
          <p:cNvSpPr txBox="1"/>
          <p:nvPr/>
        </p:nvSpPr>
        <p:spPr>
          <a:xfrm>
            <a:off x="8907294" y="3370634"/>
            <a:ext cx="643647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</a:rPr>
              <a:t>4</a:t>
            </a:r>
            <a:endParaRPr lang="en-US" b="1">
              <a:solidFill>
                <a:srgbClr val="FF0000"/>
              </a:solidFill>
              <a:cs typeface="Calibri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8B228DB-10CA-459B-8F8B-0D45E19EA02B}"/>
              </a:ext>
            </a:extLst>
          </p:cNvPr>
          <p:cNvSpPr txBox="1"/>
          <p:nvPr/>
        </p:nvSpPr>
        <p:spPr>
          <a:xfrm>
            <a:off x="9191017" y="4148846"/>
            <a:ext cx="1138137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</a:rPr>
              <a:t>V:</a:t>
            </a:r>
            <a:r>
              <a:rPr lang="en-US" b="1">
                <a:solidFill>
                  <a:srgbClr val="FF0000"/>
                </a:solidFill>
                <a:cs typeface="Calibri"/>
              </a:rPr>
              <a:t> 4</a:t>
            </a:r>
          </a:p>
          <a:p>
            <a:pPr algn="ctr"/>
            <a:r>
              <a:rPr lang="en-US" b="1">
                <a:solidFill>
                  <a:srgbClr val="FF0000"/>
                </a:solidFill>
                <a:cs typeface="Calibri"/>
              </a:rPr>
              <a:t>(8, 9)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00D35B-4288-4E38-847E-CBAF747BBB12}"/>
              </a:ext>
            </a:extLst>
          </p:cNvPr>
          <p:cNvSpPr txBox="1"/>
          <p:nvPr/>
        </p:nvSpPr>
        <p:spPr>
          <a:xfrm>
            <a:off x="9036995" y="4359611"/>
            <a:ext cx="343711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</a:rPr>
              <a:t>4</a:t>
            </a:r>
            <a:endParaRPr lang="en-US" b="1">
              <a:solidFill>
                <a:srgbClr val="FF0000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1902145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FC191-36FE-4445-8F71-6FF85F05C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Game Tree Search – Alpha Beta Pruning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9A808884-23F5-4F2F-B418-3D563E9969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0600" y="2343944"/>
            <a:ext cx="10210800" cy="33147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4276F5D-4988-4527-9378-5A5595AB899E}"/>
              </a:ext>
            </a:extLst>
          </p:cNvPr>
          <p:cNvSpPr txBox="1"/>
          <p:nvPr/>
        </p:nvSpPr>
        <p:spPr>
          <a:xfrm>
            <a:off x="4724397" y="1773677"/>
            <a:ext cx="2743200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</a:rPr>
              <a:t>V:</a:t>
            </a:r>
            <a:r>
              <a:rPr lang="en-US" b="1">
                <a:solidFill>
                  <a:srgbClr val="FF0000"/>
                </a:solidFill>
                <a:cs typeface="Calibri"/>
              </a:rPr>
              <a:t> 8</a:t>
            </a:r>
          </a:p>
          <a:p>
            <a:pPr algn="ctr"/>
            <a:r>
              <a:rPr lang="en-US" b="1">
                <a:solidFill>
                  <a:srgbClr val="FF0000"/>
                </a:solidFill>
                <a:cs typeface="Calibri"/>
              </a:rPr>
              <a:t>(8, INF)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70669CE-79EA-4000-8892-F40F10182E49}"/>
              </a:ext>
            </a:extLst>
          </p:cNvPr>
          <p:cNvSpPr/>
          <p:nvPr/>
        </p:nvSpPr>
        <p:spPr>
          <a:xfrm>
            <a:off x="7389779" y="2915055"/>
            <a:ext cx="346954" cy="3469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AA4181-9420-45BE-B0F4-28B54FD9BC47}"/>
              </a:ext>
            </a:extLst>
          </p:cNvPr>
          <p:cNvSpPr txBox="1"/>
          <p:nvPr/>
        </p:nvSpPr>
        <p:spPr>
          <a:xfrm>
            <a:off x="1554803" y="4375827"/>
            <a:ext cx="643647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</a:rPr>
              <a:t>6</a:t>
            </a:r>
            <a:endParaRPr lang="en-US" b="1">
              <a:solidFill>
                <a:srgbClr val="FF0000"/>
              </a:solidFill>
              <a:cs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7441D3-0C53-470A-B198-8D8E612D189E}"/>
              </a:ext>
            </a:extLst>
          </p:cNvPr>
          <p:cNvSpPr txBox="1"/>
          <p:nvPr/>
        </p:nvSpPr>
        <p:spPr>
          <a:xfrm>
            <a:off x="2624846" y="3394954"/>
            <a:ext cx="643647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</a:rPr>
              <a:t>6</a:t>
            </a:r>
            <a:endParaRPr lang="en-US" b="1">
              <a:solidFill>
                <a:srgbClr val="FF0000"/>
              </a:solidFill>
              <a:cs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1A67C9-123D-41BB-8859-119E3BDA2EAA}"/>
              </a:ext>
            </a:extLst>
          </p:cNvPr>
          <p:cNvSpPr txBox="1"/>
          <p:nvPr/>
        </p:nvSpPr>
        <p:spPr>
          <a:xfrm>
            <a:off x="2624846" y="4375826"/>
            <a:ext cx="643647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</a:rPr>
              <a:t>8</a:t>
            </a:r>
            <a:endParaRPr lang="en-US" b="1">
              <a:solidFill>
                <a:srgbClr val="FF0000"/>
              </a:solidFill>
              <a:cs typeface="Calibri"/>
            </a:endParaRPr>
          </a:p>
        </p:txBody>
      </p:sp>
      <p:sp>
        <p:nvSpPr>
          <p:cNvPr id="14" name="Multiplication Sign 13">
            <a:extLst>
              <a:ext uri="{FF2B5EF4-FFF2-40B4-BE49-F238E27FC236}">
                <a16:creationId xmlns:a16="http://schemas.microsoft.com/office/drawing/2014/main" id="{61799240-93A6-4FA0-BFB7-68E236A405AC}"/>
              </a:ext>
            </a:extLst>
          </p:cNvPr>
          <p:cNvSpPr/>
          <p:nvPr/>
        </p:nvSpPr>
        <p:spPr>
          <a:xfrm>
            <a:off x="2452990" y="4925439"/>
            <a:ext cx="395592" cy="590145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Multiplication Sign 14">
            <a:extLst>
              <a:ext uri="{FF2B5EF4-FFF2-40B4-BE49-F238E27FC236}">
                <a16:creationId xmlns:a16="http://schemas.microsoft.com/office/drawing/2014/main" id="{012C14B4-71EF-4C46-A269-BDA8F9F4F95E}"/>
              </a:ext>
            </a:extLst>
          </p:cNvPr>
          <p:cNvSpPr/>
          <p:nvPr/>
        </p:nvSpPr>
        <p:spPr>
          <a:xfrm>
            <a:off x="2752926" y="4925439"/>
            <a:ext cx="395592" cy="590145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809E3AB-2B32-42D9-853B-5D4C1D3C2850}"/>
              </a:ext>
            </a:extLst>
          </p:cNvPr>
          <p:cNvSpPr txBox="1"/>
          <p:nvPr/>
        </p:nvSpPr>
        <p:spPr>
          <a:xfrm>
            <a:off x="3654356" y="4367719"/>
            <a:ext cx="643647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  <a:cs typeface="Calibri"/>
              </a:rPr>
              <a:t>9</a:t>
            </a:r>
          </a:p>
        </p:txBody>
      </p:sp>
      <p:sp>
        <p:nvSpPr>
          <p:cNvPr id="18" name="Multiplication Sign 17">
            <a:extLst>
              <a:ext uri="{FF2B5EF4-FFF2-40B4-BE49-F238E27FC236}">
                <a16:creationId xmlns:a16="http://schemas.microsoft.com/office/drawing/2014/main" id="{7A8A4486-B366-431F-8072-93DA46920E2D}"/>
              </a:ext>
            </a:extLst>
          </p:cNvPr>
          <p:cNvSpPr/>
          <p:nvPr/>
        </p:nvSpPr>
        <p:spPr>
          <a:xfrm>
            <a:off x="3822968" y="4925439"/>
            <a:ext cx="395592" cy="590145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Multiplication Sign 18">
            <a:extLst>
              <a:ext uri="{FF2B5EF4-FFF2-40B4-BE49-F238E27FC236}">
                <a16:creationId xmlns:a16="http://schemas.microsoft.com/office/drawing/2014/main" id="{D3F94D60-EFD4-4A47-A48E-EC2AA8ADAE79}"/>
              </a:ext>
            </a:extLst>
          </p:cNvPr>
          <p:cNvSpPr/>
          <p:nvPr/>
        </p:nvSpPr>
        <p:spPr>
          <a:xfrm>
            <a:off x="4098586" y="4925439"/>
            <a:ext cx="395592" cy="590145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667579-E636-429E-9D0E-946FABE06574}"/>
              </a:ext>
            </a:extLst>
          </p:cNvPr>
          <p:cNvSpPr txBox="1"/>
          <p:nvPr/>
        </p:nvSpPr>
        <p:spPr>
          <a:xfrm>
            <a:off x="5762018" y="2414081"/>
            <a:ext cx="643647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</a:rPr>
              <a:t>6</a:t>
            </a:r>
            <a:endParaRPr lang="en-US" b="1">
              <a:solidFill>
                <a:srgbClr val="FF0000"/>
              </a:solidFill>
              <a:cs typeface="Calibri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C480002-9691-4A1B-AB3D-A9AD07654C5F}"/>
              </a:ext>
            </a:extLst>
          </p:cNvPr>
          <p:cNvSpPr txBox="1"/>
          <p:nvPr/>
        </p:nvSpPr>
        <p:spPr>
          <a:xfrm>
            <a:off x="6402420" y="1919591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D02801B-C2D0-4D18-96FB-8FE702A03CE7}"/>
              </a:ext>
            </a:extLst>
          </p:cNvPr>
          <p:cNvSpPr txBox="1"/>
          <p:nvPr/>
        </p:nvSpPr>
        <p:spPr>
          <a:xfrm>
            <a:off x="4675760" y="4383932"/>
            <a:ext cx="643647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</a:rPr>
              <a:t>8</a:t>
            </a:r>
            <a:endParaRPr lang="en-US" b="1">
              <a:solidFill>
                <a:srgbClr val="FF0000"/>
              </a:solidFill>
              <a:cs typeface="Calibri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A4E1DE1-9950-4FA5-B1BE-4796F5171748}"/>
              </a:ext>
            </a:extLst>
          </p:cNvPr>
          <p:cNvSpPr txBox="1"/>
          <p:nvPr/>
        </p:nvSpPr>
        <p:spPr>
          <a:xfrm>
            <a:off x="3654356" y="6005207"/>
            <a:ext cx="594522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>
              <a:cs typeface="Calibri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6AEC047-A34C-4846-B23F-56131977B345}"/>
              </a:ext>
            </a:extLst>
          </p:cNvPr>
          <p:cNvSpPr txBox="1"/>
          <p:nvPr/>
        </p:nvSpPr>
        <p:spPr>
          <a:xfrm>
            <a:off x="5737698" y="3394953"/>
            <a:ext cx="643647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</a:rPr>
              <a:t>8</a:t>
            </a:r>
            <a:endParaRPr lang="en-US" b="1">
              <a:solidFill>
                <a:srgbClr val="FF0000"/>
              </a:solidFill>
              <a:cs typeface="Calibri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5F92AD9-6623-42D7-94F6-12A80253939B}"/>
              </a:ext>
            </a:extLst>
          </p:cNvPr>
          <p:cNvSpPr txBox="1"/>
          <p:nvPr/>
        </p:nvSpPr>
        <p:spPr>
          <a:xfrm>
            <a:off x="5737696" y="4359612"/>
            <a:ext cx="643647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  <a:cs typeface="Calibri"/>
              </a:rPr>
              <a:t>8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CE3406-4129-444E-97CC-9A4906744DCF}"/>
              </a:ext>
            </a:extLst>
          </p:cNvPr>
          <p:cNvSpPr txBox="1"/>
          <p:nvPr/>
        </p:nvSpPr>
        <p:spPr>
          <a:xfrm>
            <a:off x="1384569" y="5656632"/>
            <a:ext cx="9795751" cy="120032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cs typeface="Calibri"/>
              </a:rPr>
              <a:t>Now 8 &gt;=4 So, Prune!</a:t>
            </a:r>
          </a:p>
          <a:p>
            <a:pPr algn="ctr"/>
            <a:r>
              <a:rPr lang="en-US" dirty="0">
                <a:cs typeface="Calibri"/>
              </a:rPr>
              <a:t>MIN PLAYER: Under this node, it doesn't matter if I get a lower score than 4 because MAX will choose the action (B) to get 8 anyway. If MIN PLAYER didn't know the value 4, there might be a chance that the score of the current node can be greater than 8, that changes the decision of MAX PLAYER</a:t>
            </a:r>
          </a:p>
        </p:txBody>
      </p:sp>
      <p:sp>
        <p:nvSpPr>
          <p:cNvPr id="28" name="Multiplication Sign 27">
            <a:extLst>
              <a:ext uri="{FF2B5EF4-FFF2-40B4-BE49-F238E27FC236}">
                <a16:creationId xmlns:a16="http://schemas.microsoft.com/office/drawing/2014/main" id="{655D86B6-2ABC-4E16-A6C7-735F2412CC20}"/>
              </a:ext>
            </a:extLst>
          </p:cNvPr>
          <p:cNvSpPr/>
          <p:nvPr/>
        </p:nvSpPr>
        <p:spPr>
          <a:xfrm>
            <a:off x="5865778" y="5014609"/>
            <a:ext cx="395592" cy="590145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A197FDA-2EF4-494C-8905-D2E88EA98B4C}"/>
              </a:ext>
            </a:extLst>
          </p:cNvPr>
          <p:cNvSpPr txBox="1"/>
          <p:nvPr/>
        </p:nvSpPr>
        <p:spPr>
          <a:xfrm>
            <a:off x="6750997" y="4367719"/>
            <a:ext cx="643647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</a:rPr>
              <a:t>9</a:t>
            </a:r>
            <a:endParaRPr lang="en-US" b="1">
              <a:solidFill>
                <a:srgbClr val="FF0000"/>
              </a:solidFill>
              <a:cs typeface="Calibri"/>
            </a:endParaRPr>
          </a:p>
        </p:txBody>
      </p:sp>
      <p:sp>
        <p:nvSpPr>
          <p:cNvPr id="12" name="Multiplication Sign 11">
            <a:extLst>
              <a:ext uri="{FF2B5EF4-FFF2-40B4-BE49-F238E27FC236}">
                <a16:creationId xmlns:a16="http://schemas.microsoft.com/office/drawing/2014/main" id="{8FB8BBA4-7DED-4569-8BA9-9CA6144513FD}"/>
              </a:ext>
            </a:extLst>
          </p:cNvPr>
          <p:cNvSpPr/>
          <p:nvPr/>
        </p:nvSpPr>
        <p:spPr>
          <a:xfrm>
            <a:off x="6822329" y="5249692"/>
            <a:ext cx="500975" cy="573932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Multiplication Sign 33">
            <a:extLst>
              <a:ext uri="{FF2B5EF4-FFF2-40B4-BE49-F238E27FC236}">
                <a16:creationId xmlns:a16="http://schemas.microsoft.com/office/drawing/2014/main" id="{A4AAA02C-1A10-4653-8453-2C9303ACE6F4}"/>
              </a:ext>
            </a:extLst>
          </p:cNvPr>
          <p:cNvSpPr/>
          <p:nvPr/>
        </p:nvSpPr>
        <p:spPr>
          <a:xfrm>
            <a:off x="7219542" y="5217269"/>
            <a:ext cx="500975" cy="573932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450960D-EF00-47CE-967C-0194AD969DEA}"/>
              </a:ext>
            </a:extLst>
          </p:cNvPr>
          <p:cNvSpPr txBox="1"/>
          <p:nvPr/>
        </p:nvSpPr>
        <p:spPr>
          <a:xfrm>
            <a:off x="8882973" y="3111229"/>
            <a:ext cx="2743200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</a:rPr>
              <a:t>V:</a:t>
            </a:r>
            <a:r>
              <a:rPr lang="en-US" b="1">
                <a:solidFill>
                  <a:srgbClr val="FF0000"/>
                </a:solidFill>
                <a:cs typeface="Calibri"/>
              </a:rPr>
              <a:t> 4</a:t>
            </a:r>
          </a:p>
          <a:p>
            <a:pPr algn="ctr"/>
            <a:r>
              <a:rPr lang="en-US" b="1">
                <a:solidFill>
                  <a:srgbClr val="FF0000"/>
                </a:solidFill>
                <a:cs typeface="Calibri"/>
              </a:rPr>
              <a:t>(8, 4)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543CE11-244E-48FE-AD1D-039E9FF61725}"/>
              </a:ext>
            </a:extLst>
          </p:cNvPr>
          <p:cNvSpPr txBox="1"/>
          <p:nvPr/>
        </p:nvSpPr>
        <p:spPr>
          <a:xfrm>
            <a:off x="7804827" y="4359613"/>
            <a:ext cx="643647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</a:rPr>
              <a:t>9</a:t>
            </a:r>
            <a:endParaRPr lang="en-US" b="1">
              <a:solidFill>
                <a:srgbClr val="FF0000"/>
              </a:solidFill>
              <a:cs typeface="Calibri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C7B8916-86B8-4844-9DAC-39955BAA18FB}"/>
              </a:ext>
            </a:extLst>
          </p:cNvPr>
          <p:cNvSpPr txBox="1"/>
          <p:nvPr/>
        </p:nvSpPr>
        <p:spPr>
          <a:xfrm>
            <a:off x="8907294" y="3370634"/>
            <a:ext cx="643647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</a:rPr>
              <a:t>4</a:t>
            </a:r>
            <a:endParaRPr lang="en-US" b="1">
              <a:solidFill>
                <a:srgbClr val="FF0000"/>
              </a:solidFill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00D35B-4288-4E38-847E-CBAF747BBB12}"/>
              </a:ext>
            </a:extLst>
          </p:cNvPr>
          <p:cNvSpPr txBox="1"/>
          <p:nvPr/>
        </p:nvSpPr>
        <p:spPr>
          <a:xfrm>
            <a:off x="9036995" y="4359611"/>
            <a:ext cx="343711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</a:rPr>
              <a:t>4</a:t>
            </a:r>
            <a:endParaRPr lang="en-US" b="1">
              <a:solidFill>
                <a:srgbClr val="FF0000"/>
              </a:solidFill>
              <a:cs typeface="Calibri"/>
            </a:endParaRPr>
          </a:p>
        </p:txBody>
      </p:sp>
      <p:sp>
        <p:nvSpPr>
          <p:cNvPr id="36" name="Multiplication Sign 35">
            <a:extLst>
              <a:ext uri="{FF2B5EF4-FFF2-40B4-BE49-F238E27FC236}">
                <a16:creationId xmlns:a16="http://schemas.microsoft.com/office/drawing/2014/main" id="{8CA3BC5C-6681-48C4-ACDC-A3BF51B50F06}"/>
              </a:ext>
            </a:extLst>
          </p:cNvPr>
          <p:cNvSpPr/>
          <p:nvPr/>
        </p:nvSpPr>
        <p:spPr>
          <a:xfrm>
            <a:off x="9619033" y="3798652"/>
            <a:ext cx="395592" cy="590145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325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9DB72-B433-4BA9-A3E2-024CFF6D9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Syntax of First order logic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1D0E5-BA7B-4E14-8F6A-AABCED942F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Quantifiers [FORALL]  [EXISTS]</a:t>
            </a:r>
          </a:p>
          <a:p>
            <a:endParaRPr lang="en-US">
              <a:cs typeface="Calibri"/>
            </a:endParaRPr>
          </a:p>
          <a:p>
            <a:pPr lvl="1"/>
            <a:endParaRPr lang="en-US">
              <a:cs typeface="Calibri"/>
            </a:endParaRPr>
          </a:p>
          <a:p>
            <a:pPr lvl="1"/>
            <a:r>
              <a:rPr lang="en-US">
                <a:cs typeface="Calibri"/>
              </a:rPr>
              <a:t>[FORALL] and [EXISTS] cannot switch order </a:t>
            </a:r>
          </a:p>
          <a:p>
            <a:pPr lvl="1"/>
            <a:r>
              <a:rPr lang="en-US">
                <a:cs typeface="Calibri"/>
              </a:rPr>
              <a:t>we will see this rule when we convert a sentence to CNF</a:t>
            </a:r>
          </a:p>
          <a:p>
            <a:r>
              <a:rPr lang="en-US">
                <a:cs typeface="Calibri"/>
              </a:rPr>
              <a:t>Variables: can place objects in place of the variable</a:t>
            </a:r>
          </a:p>
          <a:p>
            <a:r>
              <a:rPr lang="en-US">
                <a:cs typeface="Calibri"/>
              </a:rPr>
              <a:t>Terms: an object</a:t>
            </a:r>
          </a:p>
          <a:p>
            <a:pPr lvl="1"/>
            <a:r>
              <a:rPr lang="en-US">
                <a:cs typeface="Calibri"/>
              </a:rPr>
              <a:t>Constant object, an object returned by some function, ...</a:t>
            </a:r>
          </a:p>
          <a:p>
            <a:endParaRPr lang="en-US">
              <a:cs typeface="Calibri"/>
            </a:endParaRPr>
          </a:p>
        </p:txBody>
      </p:sp>
      <p:pic>
        <p:nvPicPr>
          <p:cNvPr id="4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F69C1735-4CFE-444B-8545-13E04A80C7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4984" y="2369912"/>
            <a:ext cx="5809785" cy="510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525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4F8FC-05F0-4491-A620-AC71ED4CF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rgbClr val="FF0000"/>
                </a:solidFill>
                <a:cs typeface="Calibri Light"/>
              </a:rPr>
              <a:t>Idioms – English Sentence to WFF</a:t>
            </a: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F3D5ABF2-1524-47AE-9CE8-EF3A088337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374" y="1431617"/>
            <a:ext cx="8086492" cy="530503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2D9DCC9-3F05-40FC-BF83-3DB9F557604B}"/>
              </a:ext>
            </a:extLst>
          </p:cNvPr>
          <p:cNvSpPr txBox="1"/>
          <p:nvPr/>
        </p:nvSpPr>
        <p:spPr>
          <a:xfrm>
            <a:off x="8915398" y="1128132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Fall 2017 Final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EBF4BC-AA95-4B94-90E7-69A3520BDF8F}"/>
              </a:ext>
            </a:extLst>
          </p:cNvPr>
          <p:cNvSpPr txBox="1"/>
          <p:nvPr/>
        </p:nvSpPr>
        <p:spPr>
          <a:xfrm>
            <a:off x="8450764" y="1546301"/>
            <a:ext cx="3681760" cy="452431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/>
              <a:t>The order of [</a:t>
            </a:r>
            <a:r>
              <a:rPr lang="en-US" err="1"/>
              <a:t>forall</a:t>
            </a:r>
            <a:r>
              <a:rPr lang="en-US"/>
              <a:t>]</a:t>
            </a:r>
            <a:r>
              <a:rPr lang="en-US">
                <a:cs typeface="Calibri"/>
              </a:rPr>
              <a:t> [exists]</a:t>
            </a:r>
            <a:endParaRPr lang="en-US"/>
          </a:p>
          <a:p>
            <a:pPr marL="285750" indent="-285750">
              <a:buFont typeface="Arial"/>
              <a:buChar char="•"/>
            </a:pPr>
            <a:endParaRPr lang="en-US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cs typeface="Calibri"/>
              </a:rPr>
              <a:t>Relation is English Verb or defining what the term </a:t>
            </a:r>
          </a:p>
          <a:p>
            <a:pPr marL="285750" indent="-285750">
              <a:buFont typeface="Arial"/>
              <a:buChar char="•"/>
            </a:pPr>
            <a:endParaRPr lang="en-US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cs typeface="Calibri"/>
              </a:rPr>
              <a:t>If a relation takes two terms, 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cs typeface="Calibri"/>
              </a:rPr>
              <a:t>the first term is Subject and the second term is Object</a:t>
            </a:r>
          </a:p>
          <a:p>
            <a:pPr marL="285750" indent="-285750">
              <a:buFont typeface="Arial"/>
              <a:buChar char="•"/>
            </a:pPr>
            <a:endParaRPr lang="en-US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cs typeface="Calibri"/>
              </a:rPr>
              <a:t>Passive sentence</a:t>
            </a:r>
          </a:p>
          <a:p>
            <a:pPr marL="285750" indent="-285750">
              <a:buFont typeface="Arial"/>
              <a:buChar char="•"/>
            </a:pPr>
            <a:endParaRPr lang="en-US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cs typeface="Calibri"/>
              </a:rPr>
              <a:t>[NOT] [QUANT] x [NOT] P(x)</a:t>
            </a:r>
          </a:p>
          <a:p>
            <a:pPr marL="285750" indent="-285750">
              <a:buFont typeface="Arial"/>
              <a:buChar char="•"/>
            </a:pPr>
            <a:endParaRPr lang="en-US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cs typeface="Calibri"/>
              </a:rPr>
              <a:t>Exists AND</a:t>
            </a:r>
          </a:p>
          <a:p>
            <a:pPr marL="285750" indent="-285750">
              <a:buFont typeface="Arial"/>
              <a:buChar char="•"/>
            </a:pPr>
            <a:endParaRPr lang="en-US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err="1">
                <a:cs typeface="Calibri"/>
              </a:rPr>
              <a:t>Forall</a:t>
            </a:r>
            <a:r>
              <a:rPr lang="en-US">
                <a:cs typeface="Calibri"/>
              </a:rPr>
              <a:t> FORALL</a:t>
            </a:r>
          </a:p>
        </p:txBody>
      </p:sp>
    </p:spTree>
    <p:extLst>
      <p:ext uri="{BB962C8B-B14F-4D97-AF65-F5344CB8AC3E}">
        <p14:creationId xmlns:p14="http://schemas.microsoft.com/office/powerpoint/2010/main" val="7618455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F4D00-E8B2-4006-BE20-BCECAFA73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641EDE9-8B60-4317-A100-DAEE522FB1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1933" y="1825625"/>
            <a:ext cx="612813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8111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62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3" baseType="lpstr">
      <vt:lpstr>office theme</vt:lpstr>
      <vt:lpstr>CS-171 Summer 1 Week 3 Discussion</vt:lpstr>
      <vt:lpstr>Word of the day</vt:lpstr>
      <vt:lpstr>Quiz 2</vt:lpstr>
      <vt:lpstr>Review Concepts in First Order Logic</vt:lpstr>
      <vt:lpstr>Interpretation</vt:lpstr>
      <vt:lpstr>Review Concepts in First Order Logic</vt:lpstr>
      <vt:lpstr>Syntax of First order logic</vt:lpstr>
      <vt:lpstr>Idioms – English Sentence to WFF</vt:lpstr>
      <vt:lpstr>PowerPoint Presentation</vt:lpstr>
      <vt:lpstr>WFF to CNF in First Order Logic</vt:lpstr>
      <vt:lpstr>Inference (resolution) in the first order logic</vt:lpstr>
      <vt:lpstr>Game Tree Search</vt:lpstr>
      <vt:lpstr>Game Tree Search – Mini-Max </vt:lpstr>
      <vt:lpstr>Game Tree Search – Mini-Max </vt:lpstr>
      <vt:lpstr>PowerPoint Presentation</vt:lpstr>
      <vt:lpstr>Game Tree Search – Alpha Beta Pruning</vt:lpstr>
      <vt:lpstr>Game Tree Search – Alpha Beta Pruning</vt:lpstr>
      <vt:lpstr>Game Tree Search – Alpha Beta Pruning</vt:lpstr>
      <vt:lpstr>Game Tree Search – Alpha Beta Pruning</vt:lpstr>
      <vt:lpstr>Game Tree Search – Alpha Beta Pruning</vt:lpstr>
      <vt:lpstr>Game Tree Search – Alpha Beta Pruning</vt:lpstr>
      <vt:lpstr>Game Tree Search – Alpha Beta Pruning</vt:lpstr>
      <vt:lpstr>Game Tree Search – Alpha Beta Pruning</vt:lpstr>
      <vt:lpstr>Game Tree Search – Alpha Beta Pruning</vt:lpstr>
      <vt:lpstr>Game Tree Search – Alpha Beta Pruning</vt:lpstr>
      <vt:lpstr>Game Tree Search – Alpha Beta Pruning</vt:lpstr>
      <vt:lpstr>Game Tree Search – Alpha Beta Pruning</vt:lpstr>
      <vt:lpstr>Game Tree Search – Alpha Beta Pruning</vt:lpstr>
      <vt:lpstr>Game Tree Search – Alpha Beta Pruning</vt:lpstr>
      <vt:lpstr>Game Tree Search – Alpha Beta Pruning</vt:lpstr>
      <vt:lpstr>Game Tree Search – Alpha Beta Pruning</vt:lpstr>
      <vt:lpstr>Game Tree Search – Alpha Beta Pruning</vt:lpstr>
      <vt:lpstr>Game Tree Search – Alpha Beta Pruning</vt:lpstr>
      <vt:lpstr>Game Tree Search – Alpha Beta Pruning</vt:lpstr>
      <vt:lpstr>Game Tree Search – Alpha Beta Pruning</vt:lpstr>
      <vt:lpstr>Game Tree Search – Alpha Beta Pruning</vt:lpstr>
      <vt:lpstr>Game Tree Search – Alpha Beta Pruning</vt:lpstr>
      <vt:lpstr>Game Tree Search – Alpha Beta Pruning</vt:lpstr>
      <vt:lpstr>Game Tree Search – Alpha Beta Pruning</vt:lpstr>
      <vt:lpstr>Game Tree Search – Alpha Beta Pruning</vt:lpstr>
      <vt:lpstr>Game Tree Search – Alpha Beta Pruning</vt:lpstr>
      <vt:lpstr>Game Tree Search – Alpha Beta Pruning</vt:lpstr>
      <vt:lpstr>Game Tree Search – Alpha Beta Pruning</vt:lpstr>
      <vt:lpstr>Game Tree Search – Alpha Beta Pruning</vt:lpstr>
      <vt:lpstr>Game Tree Search – Alpha Beta Pruning</vt:lpstr>
      <vt:lpstr>Game Tree Search – Alpha Beta Pruning</vt:lpstr>
      <vt:lpstr>Game Tree Search – Alpha Beta Pruning</vt:lpstr>
      <vt:lpstr>Game Tree Search – Alpha Beta Pruning</vt:lpstr>
      <vt:lpstr>Game Tree Search – Alpha Beta Pruning</vt:lpstr>
      <vt:lpstr>Game Tree Search – Alpha Beta Pruning</vt:lpstr>
      <vt:lpstr>Game Tree Search – Alpha Beta Pruning</vt:lpstr>
      <vt:lpstr>Game Tree Search – Alpha Beta Pruning</vt:lpstr>
      <vt:lpstr>Game Tree Search – Alpha Beta Pruning</vt:lpstr>
      <vt:lpstr>Game Tree Search – Alpha Beta Pruning</vt:lpstr>
      <vt:lpstr>Game Tree Search – Alpha Beta Pruning</vt:lpstr>
      <vt:lpstr>Game Tree Search – Alpha Beta Pruning</vt:lpstr>
      <vt:lpstr>Game Tree Search – Alpha Beta Pruning</vt:lpstr>
      <vt:lpstr>Game Tree Search – Alpha Beta Pruning</vt:lpstr>
      <vt:lpstr>Game Tree Search – Alpha Beta Pruning</vt:lpstr>
      <vt:lpstr>Game Tree Search – Alpha Beta Pruning</vt:lpstr>
      <vt:lpstr>Game Tree Search – Alpha Beta Pruning</vt:lpstr>
      <vt:lpstr>Game Tree Search – Alpha Beta Pruning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28</cp:revision>
  <dcterms:modified xsi:type="dcterms:W3CDTF">2018-07-16T20:12:49Z</dcterms:modified>
</cp:coreProperties>
</file>