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0" r:id="rId5"/>
    <p:sldId id="259" r:id="rId6"/>
    <p:sldId id="285" r:id="rId7"/>
    <p:sldId id="286" r:id="rId8"/>
    <p:sldId id="287" r:id="rId9"/>
    <p:sldId id="288" r:id="rId10"/>
    <p:sldId id="28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7" r:id="rId24"/>
    <p:sldId id="278" r:id="rId25"/>
    <p:sldId id="275" r:id="rId26"/>
    <p:sldId id="279" r:id="rId27"/>
    <p:sldId id="272" r:id="rId28"/>
    <p:sldId id="273" r:id="rId29"/>
    <p:sldId id="274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1B31F-F0B5-480D-97B7-8A9FF0C27F1E}" v="3" dt="2018-07-13T17:55:49.243"/>
    <p1510:client id="{C61CCE6E-6523-60AE-288C-6B023E4A2F9A}" v="3" dt="2018-07-20T05:45:06.693"/>
    <p1510:client id="{6CFF3C38-9678-4D7E-87D2-D374D40206F4}" v="68" dt="2018-07-13T19:17:03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CS-171 Summer 1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Week 4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7. 20. 2018</a:t>
            </a:r>
            <a:endParaRPr lang="en-US" dirty="0"/>
          </a:p>
          <a:p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Junkyu</a:t>
            </a:r>
            <a:r>
              <a:rPr lang="en-US" dirty="0">
                <a:cs typeface="Calibri"/>
              </a:rPr>
              <a:t> Lee (junkyul@uci.edu)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F3C28EB-442F-43DE-A691-E27710CC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7" y="980355"/>
            <a:ext cx="11230582" cy="47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0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31B3-962F-48BB-BC83-7AE23D13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Constrained Satisfaction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BA89-5385-41AB-B247-181C4626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Example CSP problem</a:t>
            </a:r>
          </a:p>
          <a:p>
            <a:pPr lvl="1"/>
            <a:r>
              <a:rPr lang="en-US" dirty="0">
                <a:cs typeface="Calibri"/>
              </a:rPr>
              <a:t>Two Students A and B coordinate a meeting</a:t>
            </a:r>
          </a:p>
          <a:p>
            <a:pPr lvl="2"/>
            <a:r>
              <a:rPr lang="en-US" dirty="0">
                <a:cs typeface="Calibri"/>
              </a:rPr>
              <a:t>Location </a:t>
            </a:r>
            <a:endParaRPr lang="en-US" dirty="0"/>
          </a:p>
          <a:p>
            <a:pPr lvl="2"/>
            <a:r>
              <a:rPr lang="en-US" dirty="0">
                <a:cs typeface="Calibri"/>
              </a:rPr>
              <a:t>Time</a:t>
            </a:r>
          </a:p>
          <a:p>
            <a:pPr lvl="1"/>
            <a:r>
              <a:rPr lang="en-US" dirty="0">
                <a:cs typeface="Calibri"/>
              </a:rPr>
              <a:t>Student A</a:t>
            </a:r>
          </a:p>
          <a:p>
            <a:pPr lvl="2"/>
            <a:r>
              <a:rPr lang="en-US" dirty="0">
                <a:cs typeface="Calibri"/>
              </a:rPr>
              <a:t>I am available at { 1 PM, 2PM, 3PM, 7PM, 8PM}</a:t>
            </a:r>
          </a:p>
          <a:p>
            <a:pPr lvl="2"/>
            <a:r>
              <a:rPr lang="en-US" dirty="0">
                <a:cs typeface="Calibri"/>
              </a:rPr>
              <a:t>I will be around DBH before 6 PM (1 PM, 2PM, 3PM), and I will be at Library after 6 PM</a:t>
            </a:r>
          </a:p>
          <a:p>
            <a:pPr lvl="1"/>
            <a:r>
              <a:rPr lang="en-US" dirty="0">
                <a:cs typeface="Calibri"/>
              </a:rPr>
              <a:t>Student B</a:t>
            </a:r>
          </a:p>
          <a:p>
            <a:pPr lvl="2"/>
            <a:r>
              <a:rPr lang="en-US" dirty="0">
                <a:cs typeface="Calibri"/>
              </a:rPr>
              <a:t>I am available at {9 AM, 10 AM, 1 PM,  2PM}</a:t>
            </a:r>
          </a:p>
          <a:p>
            <a:pPr lvl="2"/>
            <a:r>
              <a:rPr lang="en-US" dirty="0">
                <a:cs typeface="Calibri"/>
              </a:rPr>
              <a:t>I will be around Student Center in the morning (9 AM, 10AM) and I will be at DBH after.</a:t>
            </a:r>
          </a:p>
          <a:p>
            <a:pPr lvl="1"/>
            <a:r>
              <a:rPr lang="en-US" dirty="0">
                <a:cs typeface="Calibri"/>
              </a:rPr>
              <a:t>Desired Solution</a:t>
            </a:r>
          </a:p>
          <a:p>
            <a:pPr lvl="2"/>
            <a:r>
              <a:rPr lang="en-US" dirty="0">
                <a:cs typeface="Calibri"/>
              </a:rPr>
              <a:t>1 Location that both students can meet at the same time slot</a:t>
            </a:r>
          </a:p>
          <a:p>
            <a:pPr lvl="2"/>
            <a:endParaRPr lang="en-US" dirty="0">
              <a:cs typeface="Calibri"/>
            </a:endParaRPr>
          </a:p>
          <a:p>
            <a:pPr lvl="2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8494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0848-687D-4C9F-82A7-26012900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CSP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DC03EA-FD77-41D4-A721-3898728058DF}"/>
              </a:ext>
            </a:extLst>
          </p:cNvPr>
          <p:cNvSpPr/>
          <p:nvPr/>
        </p:nvSpPr>
        <p:spPr>
          <a:xfrm>
            <a:off x="2298970" y="434502"/>
            <a:ext cx="2778868" cy="2333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cs typeface="Calibri"/>
              </a:rPr>
              <a:t>Declare Problem</a:t>
            </a:r>
            <a:endParaRPr lang="en-US" sz="2400" dirty="0">
              <a:cs typeface="Calibri"/>
            </a:endParaRPr>
          </a:p>
          <a:p>
            <a:pPr algn="ctr"/>
            <a:endParaRPr lang="en-US" sz="2400" dirty="0">
              <a:cs typeface="Calibri"/>
            </a:endParaRPr>
          </a:p>
          <a:p>
            <a:pPr algn="ctr"/>
            <a:r>
              <a:rPr lang="en-US" sz="2400">
                <a:cs typeface="Calibri"/>
              </a:rPr>
              <a:t>Variable</a:t>
            </a:r>
            <a:endParaRPr lang="en-US" sz="2400" dirty="0">
              <a:cs typeface="Calibri"/>
            </a:endParaRPr>
          </a:p>
          <a:p>
            <a:pPr algn="ctr"/>
            <a:r>
              <a:rPr lang="en-US" sz="2400">
                <a:cs typeface="Calibri"/>
              </a:rPr>
              <a:t>Constraints</a:t>
            </a:r>
            <a:endParaRPr lang="en-US" sz="2400" dirty="0"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43194A-ED38-4084-86C7-0C1D62CBEE94}"/>
              </a:ext>
            </a:extLst>
          </p:cNvPr>
          <p:cNvSpPr/>
          <p:nvPr/>
        </p:nvSpPr>
        <p:spPr>
          <a:xfrm>
            <a:off x="7551906" y="434502"/>
            <a:ext cx="2778868" cy="2333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cs typeface="Calibri"/>
              </a:rPr>
              <a:t>Solve Problem</a:t>
            </a:r>
            <a:endParaRPr lang="en-US" sz="2400" dirty="0">
              <a:cs typeface="Calibri"/>
            </a:endParaRPr>
          </a:p>
          <a:p>
            <a:pPr algn="ctr"/>
            <a:endParaRPr lang="en-US" sz="2400" dirty="0">
              <a:cs typeface="Calibri"/>
            </a:endParaRPr>
          </a:p>
          <a:p>
            <a:pPr algn="ctr"/>
            <a:r>
              <a:rPr lang="en-US" sz="2400">
                <a:cs typeface="Calibri"/>
              </a:rPr>
              <a:t>Inference</a:t>
            </a:r>
            <a:endParaRPr lang="en-US" sz="2400" dirty="0">
              <a:cs typeface="Calibri"/>
            </a:endParaRPr>
          </a:p>
          <a:p>
            <a:pPr algn="ctr"/>
            <a:r>
              <a:rPr lang="en-US" sz="2400">
                <a:cs typeface="Calibri"/>
              </a:rPr>
              <a:t>Search</a:t>
            </a:r>
            <a:endParaRPr lang="en-US" sz="2400" dirty="0">
              <a:cs typeface="Calibri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3A6E734-4C68-4C79-88DD-04230970D266}"/>
              </a:ext>
            </a:extLst>
          </p:cNvPr>
          <p:cNvSpPr/>
          <p:nvPr/>
        </p:nvSpPr>
        <p:spPr>
          <a:xfrm>
            <a:off x="5914839" y="13546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E3CDE-C6E6-4873-BAD3-8444011DE4FD}"/>
              </a:ext>
            </a:extLst>
          </p:cNvPr>
          <p:cNvSpPr txBox="1"/>
          <p:nvPr/>
        </p:nvSpPr>
        <p:spPr>
          <a:xfrm>
            <a:off x="144292" y="2762656"/>
            <a:ext cx="6618050" cy="42473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Variable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Time slots for student A as A = {1 PM, 2 PM, 3PM, 7 PM, 8 PM}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Time slots for Student B as B = {9 AM, 10 AM, 1 PM, 2 PM}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Locations as L = {DBH, Student Center, Library}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Desired Solution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 set of (A, B, L)s that satisfy CONSTRAINTS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{ (1 PM, 1 PM, DBH), (2 PM, 2PM, DBH) }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Constraints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C1 (A, L) = { (1 PM, DBH), (2 PM, DBH), (3 PM, DBH),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(7 PM Library), (8 PM Library) }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C2 (B, L) = { ( 9 AM, Student Center), (10 AM, Student Center),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(1 PM, DBH), (2 PM, DBH) }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C3(A,B) = { (1 PM, 1PM), (2 PM, 2PM)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A0A37-EDE0-4B57-8572-3CD6E96A6DBF}"/>
              </a:ext>
            </a:extLst>
          </p:cNvPr>
          <p:cNvSpPr txBox="1"/>
          <p:nvPr/>
        </p:nvSpPr>
        <p:spPr>
          <a:xfrm>
            <a:off x="6848272" y="2884251"/>
            <a:ext cx="5280497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Brute Force Search</a:t>
            </a:r>
            <a:r>
              <a:rPr lang="en-US">
                <a:cs typeface="Calibri"/>
              </a:rPr>
              <a:t> (Enumerate All Possible Combinations and check constraints)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(1 PM, 9 AM, DBH) </a:t>
            </a:r>
            <a:endParaRPr lang="en-US" dirty="0">
              <a:cs typeface="Calibri"/>
            </a:endParaRPr>
          </a:p>
          <a:p>
            <a:pPr lvl="1" indent="-285750">
              <a:buFont typeface="Arial"/>
              <a:buChar char="•"/>
            </a:pPr>
            <a:r>
              <a:rPr lang="en-US">
                <a:cs typeface="Calibri"/>
              </a:rPr>
              <a:t>This is not consistent to C2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(1 PM, 9 AM, Student Center)</a:t>
            </a:r>
            <a:endParaRPr lang="en-US" dirty="0">
              <a:cs typeface="Calibri"/>
            </a:endParaRPr>
          </a:p>
          <a:p>
            <a:pPr lvl="1" indent="-285750">
              <a:buFont typeface="Arial"/>
              <a:buChar char="•"/>
            </a:pPr>
            <a:r>
              <a:rPr lang="en-US">
                <a:cs typeface="Calibri"/>
              </a:rPr>
              <a:t>This is not consistent to C1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(1 PM, 9 AM, Library)</a:t>
            </a:r>
            <a:endParaRPr lang="en-US" dirty="0">
              <a:cs typeface="Calibri"/>
            </a:endParaRPr>
          </a:p>
          <a:p>
            <a:pPr lvl="1" indent="-285750">
              <a:buFont typeface="Arial"/>
              <a:buChar char="•"/>
            </a:pPr>
            <a:r>
              <a:rPr lang="en-US">
                <a:cs typeface="Calibri"/>
              </a:rPr>
              <a:t>This is not consistent to C1 and C2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…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(1 PM, 1 PM, DBH)</a:t>
            </a:r>
            <a:endParaRPr lang="en-US" dirty="0">
              <a:cs typeface="Calibri"/>
            </a:endParaRPr>
          </a:p>
          <a:p>
            <a:pPr lvl="1" indent="-285750">
              <a:buFont typeface="Arial"/>
              <a:buChar char="•"/>
            </a:pPr>
            <a:r>
              <a:rPr lang="en-US">
                <a:cs typeface="Calibri"/>
              </a:rPr>
              <a:t>This satisfies both C1 and C2, Solution!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(1 PM, 1 PM, Student Center)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(1 PM, 1 PM, Library)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...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342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3600-3552-459B-92EE-B5B11573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CSP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9792E-6244-4157-86C9-296AF7EE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130"/>
            <a:ext cx="10515600" cy="515557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Defining a problem 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Variables and their domains</a:t>
            </a:r>
          </a:p>
          <a:p>
            <a:pPr lvl="2"/>
            <a:r>
              <a:rPr lang="en-US" dirty="0">
                <a:cs typeface="Calibri"/>
              </a:rPr>
              <a:t>Up to a modeler</a:t>
            </a:r>
          </a:p>
          <a:p>
            <a:pPr lvl="1"/>
            <a:r>
              <a:rPr lang="en-US" dirty="0">
                <a:cs typeface="Calibri"/>
              </a:rPr>
              <a:t>Constraints</a:t>
            </a:r>
          </a:p>
          <a:p>
            <a:pPr lvl="2"/>
            <a:r>
              <a:rPr lang="en-US" dirty="0">
                <a:cs typeface="Calibri"/>
              </a:rPr>
              <a:t>Relationship between subset of variables</a:t>
            </a:r>
          </a:p>
          <a:p>
            <a:pPr lvl="2"/>
            <a:r>
              <a:rPr lang="en-US" dirty="0">
                <a:cs typeface="Calibri"/>
              </a:rPr>
              <a:t>Enumerate "Allowed" combinations of values of the variables</a:t>
            </a:r>
          </a:p>
          <a:p>
            <a:pPr lvl="3"/>
            <a:r>
              <a:rPr lang="en-US" dirty="0">
                <a:cs typeface="Calibri"/>
              </a:rPr>
              <a:t>One could use mathematical functions to define a relation; e.g. X + Y &gt; 10,</a:t>
            </a:r>
          </a:p>
          <a:p>
            <a:pPr lvl="2"/>
            <a:r>
              <a:rPr lang="en-US" dirty="0">
                <a:cs typeface="Calibri"/>
              </a:rPr>
              <a:t>In C1 (A, L), we enumerated "Allowed" combinations of A and L</a:t>
            </a:r>
          </a:p>
          <a:p>
            <a:pPr lvl="1"/>
            <a:r>
              <a:rPr lang="en-US" dirty="0">
                <a:cs typeface="Calibri"/>
              </a:rPr>
              <a:t>Solution</a:t>
            </a:r>
          </a:p>
          <a:p>
            <a:pPr lvl="2"/>
            <a:r>
              <a:rPr lang="en-US" dirty="0">
                <a:cs typeface="Calibri"/>
              </a:rPr>
              <a:t>From constraints defined over subset of variables (local),</a:t>
            </a:r>
          </a:p>
          <a:p>
            <a:pPr lvl="2"/>
            <a:r>
              <a:rPr lang="en-US" dirty="0">
                <a:cs typeface="Calibri"/>
              </a:rPr>
              <a:t>Find a set of combinations that are consistent to all constraints (global)</a:t>
            </a:r>
          </a:p>
          <a:p>
            <a:pPr lvl="2"/>
            <a:r>
              <a:rPr lang="en-US" dirty="0">
                <a:cs typeface="Calibri"/>
              </a:rPr>
              <a:t>In the previous example, solution has the form (A, B, L)</a:t>
            </a:r>
          </a:p>
          <a:p>
            <a:pPr lvl="2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Solving a CSP problem</a:t>
            </a:r>
          </a:p>
          <a:p>
            <a:pPr lvl="1"/>
            <a:r>
              <a:rPr lang="en-US" dirty="0">
                <a:cs typeface="Calibri"/>
              </a:rPr>
              <a:t>CSP algorithms</a:t>
            </a:r>
          </a:p>
          <a:p>
            <a:pPr lvl="2"/>
            <a:r>
              <a:rPr lang="en-US" dirty="0">
                <a:cs typeface="Calibri"/>
              </a:rPr>
              <a:t>Derive new constraints (Inference) that will help finding the solution (Arc consistency, K-consistency, … )</a:t>
            </a:r>
          </a:p>
          <a:p>
            <a:pPr lvl="2"/>
            <a:r>
              <a:rPr lang="en-US" dirty="0">
                <a:cs typeface="Calibri"/>
              </a:rPr>
              <a:t>Search for the solution </a:t>
            </a:r>
          </a:p>
          <a:p>
            <a:pPr lvl="3"/>
            <a:r>
              <a:rPr lang="en-US" dirty="0">
                <a:cs typeface="Calibri"/>
              </a:rPr>
              <a:t>Back tracking search with Forward Checking, Arc consistency, etc.</a:t>
            </a:r>
          </a:p>
          <a:p>
            <a:pPr lvl="3"/>
            <a:r>
              <a:rPr lang="en-US" dirty="0">
                <a:cs typeface="Calibri"/>
              </a:rPr>
              <a:t>Local search</a:t>
            </a:r>
          </a:p>
          <a:p>
            <a:pPr lvl="2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596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2D90-937F-410A-9919-AC2F15E2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Minesweeper Example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54CCB-AA61-461F-8D8F-0AAE451D4832}"/>
              </a:ext>
            </a:extLst>
          </p:cNvPr>
          <p:cNvSpPr txBox="1"/>
          <p:nvPr/>
        </p:nvSpPr>
        <p:spPr>
          <a:xfrm>
            <a:off x="4015426" y="2078372"/>
            <a:ext cx="572634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Variables and domains</a:t>
            </a:r>
            <a:endParaRPr lang="en-US" sz="28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71A5E-0033-4FA8-A13C-9B9AF6F5D1E6}"/>
              </a:ext>
            </a:extLst>
          </p:cNvPr>
          <p:cNvSpPr txBox="1"/>
          <p:nvPr/>
        </p:nvSpPr>
        <p:spPr>
          <a:xfrm>
            <a:off x="4700080" y="3216613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Constraints</a:t>
            </a:r>
            <a:endParaRPr lang="en-US" sz="280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A0479-58E9-45E7-9D0E-3172F6F2E245}"/>
              </a:ext>
            </a:extLst>
          </p:cNvPr>
          <p:cNvSpPr txBox="1"/>
          <p:nvPr/>
        </p:nvSpPr>
        <p:spPr>
          <a:xfrm>
            <a:off x="4529846" y="4578485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Solution</a:t>
            </a:r>
            <a:endParaRPr lang="en-US" sz="2800">
              <a:cs typeface="Calibri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0FEF1C75-9310-40EF-A647-72FD9BD43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7" y="2044616"/>
            <a:ext cx="3403667" cy="433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3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2D90-937F-410A-9919-AC2F15E2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Minesweeper Example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54CCB-AA61-461F-8D8F-0AAE451D4832}"/>
              </a:ext>
            </a:extLst>
          </p:cNvPr>
          <p:cNvSpPr txBox="1"/>
          <p:nvPr/>
        </p:nvSpPr>
        <p:spPr>
          <a:xfrm>
            <a:off x="4643337" y="1595336"/>
            <a:ext cx="6804496" cy="48320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Variables and domains</a:t>
            </a: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42 cells are not revealed yet</a:t>
            </a:r>
          </a:p>
          <a:p>
            <a:pPr marL="1371600" lvl="1" indent="-457200">
              <a:buFont typeface="Arial"/>
              <a:buChar char="•"/>
            </a:pPr>
            <a:r>
              <a:rPr lang="en-US" sz="2800" dirty="0">
                <a:cs typeface="Calibri"/>
              </a:rPr>
              <a:t>we can define some relations to the cells in red boxes.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each cell can take two values {1, 0}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cs typeface="Calibri"/>
              </a:rPr>
              <a:t>1 if a cell contain a mine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cs typeface="Calibri"/>
              </a:rPr>
              <a:t>0 otherwise.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r>
              <a:rPr lang="en-US" sz="2800" dirty="0" err="1">
                <a:cs typeface="Calibri"/>
              </a:rPr>
              <a:t>Vxy</a:t>
            </a:r>
            <a:r>
              <a:rPr lang="en-US" sz="2800" dirty="0">
                <a:cs typeface="Calibri"/>
              </a:rPr>
              <a:t> : x and y indicate the location of a cell</a:t>
            </a:r>
          </a:p>
          <a:p>
            <a:pPr algn="ctr"/>
            <a:endParaRPr lang="en-US" sz="2800" dirty="0">
              <a:cs typeface="Calibri"/>
            </a:endParaRP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A278D213-7DD6-4637-9831-296CA03E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7" y="2044616"/>
            <a:ext cx="3403667" cy="433488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7A958FE-B2D7-428F-B902-AFB463C3FCD9}"/>
              </a:ext>
            </a:extLst>
          </p:cNvPr>
          <p:cNvSpPr txBox="1"/>
          <p:nvPr/>
        </p:nvSpPr>
        <p:spPr>
          <a:xfrm>
            <a:off x="468251" y="2715280"/>
            <a:ext cx="349709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1|2|3|4|5|6|7|8|9</a:t>
            </a:r>
            <a:r>
              <a:rPr lang="en-US" sz="2800">
                <a:cs typeface="Calibri"/>
              </a:rPr>
              <a:t> 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D1462D-B552-4BBC-98A0-78A6290A8060}"/>
              </a:ext>
            </a:extLst>
          </p:cNvPr>
          <p:cNvSpPr txBox="1"/>
          <p:nvPr/>
        </p:nvSpPr>
        <p:spPr>
          <a:xfrm>
            <a:off x="197172" y="3100074"/>
            <a:ext cx="667966" cy="31700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1</a:t>
            </a:r>
            <a:endParaRPr lang="en-US" sz="2000" b="1">
              <a:cs typeface="Calibri"/>
            </a:endParaRPr>
          </a:p>
          <a:p>
            <a:pPr algn="ctr"/>
            <a:r>
              <a:rPr lang="en-US" sz="2000" b="1"/>
              <a:t>2</a:t>
            </a:r>
            <a:endParaRPr lang="en-US" sz="2000" b="1">
              <a:cs typeface="Calibri"/>
            </a:endParaRPr>
          </a:p>
          <a:p>
            <a:pPr algn="ctr"/>
            <a:r>
              <a:rPr lang="en-US" sz="2000" b="1">
                <a:cs typeface="Calibri"/>
              </a:rPr>
              <a:t>3</a:t>
            </a:r>
          </a:p>
          <a:p>
            <a:pPr algn="ctr"/>
            <a:r>
              <a:rPr lang="en-US" sz="2000" b="1">
                <a:cs typeface="Calibri"/>
              </a:rPr>
              <a:t>4</a:t>
            </a:r>
          </a:p>
          <a:p>
            <a:pPr algn="ctr"/>
            <a:r>
              <a:rPr lang="en-US" sz="2000" b="1">
                <a:cs typeface="Calibri"/>
              </a:rPr>
              <a:t>5</a:t>
            </a:r>
          </a:p>
          <a:p>
            <a:pPr algn="ctr"/>
            <a:r>
              <a:rPr lang="en-US" sz="2000" b="1">
                <a:cs typeface="Calibri"/>
              </a:rPr>
              <a:t>6</a:t>
            </a:r>
          </a:p>
          <a:p>
            <a:pPr algn="ctr"/>
            <a:r>
              <a:rPr lang="en-US" sz="2000" b="1">
                <a:cs typeface="Calibri"/>
              </a:rPr>
              <a:t>7</a:t>
            </a:r>
          </a:p>
          <a:p>
            <a:pPr algn="ctr"/>
            <a:r>
              <a:rPr lang="en-US" sz="2000" b="1">
                <a:cs typeface="Calibri"/>
              </a:rPr>
              <a:t>8</a:t>
            </a:r>
          </a:p>
          <a:p>
            <a:pPr algn="ctr"/>
            <a:r>
              <a:rPr lang="en-US" sz="2000" b="1">
                <a:cs typeface="Calibri"/>
              </a:rPr>
              <a:t>9</a:t>
            </a:r>
          </a:p>
          <a:p>
            <a:pPr algn="ctr"/>
            <a:r>
              <a:rPr lang="en-US" sz="2000" b="1">
                <a:cs typeface="Calibri"/>
              </a:rPr>
              <a:t>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E4E759-E486-48A3-AEDB-8727EDB71B2D}"/>
              </a:ext>
            </a:extLst>
          </p:cNvPr>
          <p:cNvSpPr/>
          <p:nvPr/>
        </p:nvSpPr>
        <p:spPr>
          <a:xfrm>
            <a:off x="661481" y="3077183"/>
            <a:ext cx="2081719" cy="30788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DBA871-71FD-49D6-9F70-E4B7DB195CCF}"/>
              </a:ext>
            </a:extLst>
          </p:cNvPr>
          <p:cNvSpPr/>
          <p:nvPr/>
        </p:nvSpPr>
        <p:spPr>
          <a:xfrm>
            <a:off x="2736714" y="3077183"/>
            <a:ext cx="646890" cy="10441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2D90-937F-410A-9919-AC2F15E2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Minesweeper Example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54CCB-AA61-461F-8D8F-0AAE451D4832}"/>
              </a:ext>
            </a:extLst>
          </p:cNvPr>
          <p:cNvSpPr txBox="1"/>
          <p:nvPr/>
        </p:nvSpPr>
        <p:spPr>
          <a:xfrm>
            <a:off x="4165060" y="2041187"/>
            <a:ext cx="7144965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Constraints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Relation over subset of variables</a:t>
            </a: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algn="ctr"/>
            <a:endParaRPr lang="en-US" sz="2800" dirty="0">
              <a:cs typeface="Calibri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EB33E36-EAED-4B71-950F-05073BCD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7" y="2044616"/>
            <a:ext cx="3403667" cy="4334888"/>
          </a:xfrm>
          <a:prstGeom prst="rect">
            <a:avLst/>
          </a:prstGeom>
        </p:spPr>
      </p:pic>
      <p:sp>
        <p:nvSpPr>
          <p:cNvPr id="28" name="TextBox 2">
            <a:extLst>
              <a:ext uri="{FF2B5EF4-FFF2-40B4-BE49-F238E27FC236}">
                <a16:creationId xmlns:a16="http://schemas.microsoft.com/office/drawing/2014/main" id="{CF05D424-E49B-496A-A6ED-E56D3A19C609}"/>
              </a:ext>
            </a:extLst>
          </p:cNvPr>
          <p:cNvSpPr txBox="1"/>
          <p:nvPr/>
        </p:nvSpPr>
        <p:spPr>
          <a:xfrm>
            <a:off x="468251" y="2715280"/>
            <a:ext cx="3497093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/>
              <a:t>1|2|3|4|5|6|7|8|9</a:t>
            </a:r>
            <a:r>
              <a:rPr lang="en-US" sz="2800">
                <a:cs typeface="Calibri"/>
              </a:rPr>
              <a:t> x</a:t>
            </a: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7244D3A0-7F64-4301-872D-7B0DA1BC5460}"/>
              </a:ext>
            </a:extLst>
          </p:cNvPr>
          <p:cNvSpPr txBox="1"/>
          <p:nvPr/>
        </p:nvSpPr>
        <p:spPr>
          <a:xfrm>
            <a:off x="197172" y="3100074"/>
            <a:ext cx="667966" cy="3170099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 b="1">
              <a:cs typeface="Calibri"/>
            </a:endParaRPr>
          </a:p>
          <a:p>
            <a:pPr algn="ctr"/>
            <a:r>
              <a:rPr lang="en-US" sz="2000" b="1"/>
              <a:t>2</a:t>
            </a:r>
            <a:endParaRPr lang="en-US" sz="2000" b="1">
              <a:cs typeface="Calibri"/>
            </a:endParaRPr>
          </a:p>
          <a:p>
            <a:pPr algn="ctr"/>
            <a:r>
              <a:rPr lang="en-US" sz="2000" b="1">
                <a:cs typeface="Calibri"/>
              </a:rPr>
              <a:t>3</a:t>
            </a:r>
          </a:p>
          <a:p>
            <a:pPr algn="ctr"/>
            <a:r>
              <a:rPr lang="en-US" sz="2000" b="1">
                <a:cs typeface="Calibri"/>
              </a:rPr>
              <a:t>4</a:t>
            </a:r>
          </a:p>
          <a:p>
            <a:pPr algn="ctr"/>
            <a:r>
              <a:rPr lang="en-US" sz="2000" b="1">
                <a:cs typeface="Calibri"/>
              </a:rPr>
              <a:t>5</a:t>
            </a:r>
          </a:p>
          <a:p>
            <a:pPr algn="ctr"/>
            <a:r>
              <a:rPr lang="en-US" sz="2000" b="1">
                <a:cs typeface="Calibri"/>
              </a:rPr>
              <a:t>6</a:t>
            </a:r>
          </a:p>
          <a:p>
            <a:pPr algn="ctr"/>
            <a:r>
              <a:rPr lang="en-US" sz="2000" b="1">
                <a:cs typeface="Calibri"/>
              </a:rPr>
              <a:t>7</a:t>
            </a:r>
          </a:p>
          <a:p>
            <a:pPr algn="ctr"/>
            <a:r>
              <a:rPr lang="en-US" sz="2000" b="1">
                <a:cs typeface="Calibri"/>
              </a:rPr>
              <a:t>8</a:t>
            </a:r>
          </a:p>
          <a:p>
            <a:pPr algn="ctr"/>
            <a:r>
              <a:rPr lang="en-US" sz="2000" b="1">
                <a:cs typeface="Calibri"/>
              </a:rPr>
              <a:t>9</a:t>
            </a:r>
          </a:p>
          <a:p>
            <a:pPr algn="ctr"/>
            <a:r>
              <a:rPr lang="en-US" sz="2000" b="1">
                <a:cs typeface="Calibri"/>
              </a:rPr>
              <a:t>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C83894-E72A-417F-B0B2-C333CA67C121}"/>
              </a:ext>
            </a:extLst>
          </p:cNvPr>
          <p:cNvSpPr/>
          <p:nvPr/>
        </p:nvSpPr>
        <p:spPr>
          <a:xfrm>
            <a:off x="661481" y="3077183"/>
            <a:ext cx="2081719" cy="30788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62C9AAC-6EBB-4855-A4C1-EA755A6B22F5}"/>
              </a:ext>
            </a:extLst>
          </p:cNvPr>
          <p:cNvSpPr/>
          <p:nvPr/>
        </p:nvSpPr>
        <p:spPr>
          <a:xfrm>
            <a:off x="2736714" y="3077183"/>
            <a:ext cx="646890" cy="10441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03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2D90-937F-410A-9919-AC2F15E2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Minesweeper Example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54CCB-AA61-461F-8D8F-0AAE451D4832}"/>
              </a:ext>
            </a:extLst>
          </p:cNvPr>
          <p:cNvSpPr txBox="1"/>
          <p:nvPr/>
        </p:nvSpPr>
        <p:spPr>
          <a:xfrm>
            <a:off x="4181273" y="1741251"/>
            <a:ext cx="7144965" cy="48320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Constraints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Relation over subset of variables</a:t>
            </a: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Around Cell (2, 3)</a:t>
            </a:r>
            <a:endParaRPr lang="en-US" sz="2800" dirty="0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>
                <a:cs typeface="Calibri"/>
              </a:rPr>
              <a:t>V11 + V21 + V12 + V13 = 2</a:t>
            </a: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Around Cell (3, 1)</a:t>
            </a:r>
            <a:endParaRPr lang="en-US" sz="2800" dirty="0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>
                <a:cs typeface="Calibri"/>
              </a:rPr>
              <a:t>V21 = 1</a:t>
            </a: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Around Cell (2, 3)</a:t>
            </a:r>
            <a:endParaRPr lang="en-US" sz="2800" dirty="0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>
                <a:cs typeface="Calibri"/>
              </a:rPr>
              <a:t>V12 + V13 = 1</a:t>
            </a:r>
            <a:endParaRPr lang="en-US" sz="2800" dirty="0">
              <a:cs typeface="Calibri"/>
            </a:endParaRPr>
          </a:p>
          <a:p>
            <a:pPr indent="-457200">
              <a:buFont typeface="Arial"/>
              <a:buChar char="•"/>
            </a:pPr>
            <a:r>
              <a:rPr lang="en-US" sz="2800">
                <a:cs typeface="Calibri"/>
              </a:rPr>
              <a:t>Around Cell (1, 4)</a:t>
            </a:r>
            <a:endParaRPr lang="en-US" sz="2800" dirty="0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>
                <a:cs typeface="Calibri"/>
              </a:rPr>
              <a:t>V13 = 1</a:t>
            </a:r>
            <a:endParaRPr lang="en-US" sz="2800" dirty="0">
              <a:cs typeface="Calibri"/>
            </a:endParaRPr>
          </a:p>
          <a:p>
            <a:pPr indent="-457200">
              <a:buFont typeface="Arial"/>
              <a:buChar char="•"/>
            </a:pPr>
            <a:r>
              <a:rPr lang="en-US" sz="2800">
                <a:cs typeface="Calibri"/>
              </a:rPr>
              <a:t>...</a:t>
            </a:r>
            <a:endParaRPr lang="en-US" sz="2800" dirty="0">
              <a:cs typeface="Calibri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EB33E36-EAED-4B71-950F-05073BCD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7" y="2044616"/>
            <a:ext cx="3403667" cy="4334888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CF05D424-E49B-496A-A6ED-E56D3A19C609}"/>
              </a:ext>
            </a:extLst>
          </p:cNvPr>
          <p:cNvSpPr txBox="1"/>
          <p:nvPr/>
        </p:nvSpPr>
        <p:spPr>
          <a:xfrm>
            <a:off x="468251" y="2715280"/>
            <a:ext cx="3497093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/>
              <a:t>1|2|3|4|5|6|7|8|9</a:t>
            </a:r>
            <a:r>
              <a:rPr lang="en-US" sz="2800">
                <a:cs typeface="Calibri"/>
              </a:rPr>
              <a:t> x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7244D3A0-7F64-4301-872D-7B0DA1BC5460}"/>
              </a:ext>
            </a:extLst>
          </p:cNvPr>
          <p:cNvSpPr txBox="1"/>
          <p:nvPr/>
        </p:nvSpPr>
        <p:spPr>
          <a:xfrm>
            <a:off x="197172" y="3100074"/>
            <a:ext cx="667966" cy="3170099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 b="1">
              <a:cs typeface="Calibri"/>
            </a:endParaRPr>
          </a:p>
          <a:p>
            <a:pPr algn="ctr"/>
            <a:r>
              <a:rPr lang="en-US" sz="2000" b="1"/>
              <a:t>2</a:t>
            </a:r>
            <a:endParaRPr lang="en-US" sz="2000" b="1">
              <a:cs typeface="Calibri"/>
            </a:endParaRPr>
          </a:p>
          <a:p>
            <a:pPr algn="ctr"/>
            <a:r>
              <a:rPr lang="en-US" sz="2000" b="1">
                <a:cs typeface="Calibri"/>
              </a:rPr>
              <a:t>3</a:t>
            </a:r>
          </a:p>
          <a:p>
            <a:pPr algn="ctr"/>
            <a:r>
              <a:rPr lang="en-US" sz="2000" b="1">
                <a:cs typeface="Calibri"/>
              </a:rPr>
              <a:t>4</a:t>
            </a:r>
          </a:p>
          <a:p>
            <a:pPr algn="ctr"/>
            <a:r>
              <a:rPr lang="en-US" sz="2000" b="1">
                <a:cs typeface="Calibri"/>
              </a:rPr>
              <a:t>5</a:t>
            </a:r>
          </a:p>
          <a:p>
            <a:pPr algn="ctr"/>
            <a:r>
              <a:rPr lang="en-US" sz="2000" b="1">
                <a:cs typeface="Calibri"/>
              </a:rPr>
              <a:t>6</a:t>
            </a:r>
          </a:p>
          <a:p>
            <a:pPr algn="ctr"/>
            <a:r>
              <a:rPr lang="en-US" sz="2000" b="1">
                <a:cs typeface="Calibri"/>
              </a:rPr>
              <a:t>7</a:t>
            </a:r>
          </a:p>
          <a:p>
            <a:pPr algn="ctr"/>
            <a:r>
              <a:rPr lang="en-US" sz="2000" b="1">
                <a:cs typeface="Calibri"/>
              </a:rPr>
              <a:t>8</a:t>
            </a:r>
          </a:p>
          <a:p>
            <a:pPr algn="ctr"/>
            <a:r>
              <a:rPr lang="en-US" sz="2000" b="1">
                <a:cs typeface="Calibri"/>
              </a:rPr>
              <a:t>9</a:t>
            </a:r>
          </a:p>
          <a:p>
            <a:pPr algn="ctr"/>
            <a:r>
              <a:rPr lang="en-US" sz="2000" b="1">
                <a:cs typeface="Calibri"/>
              </a:rPr>
              <a:t>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C83894-E72A-417F-B0B2-C333CA67C121}"/>
              </a:ext>
            </a:extLst>
          </p:cNvPr>
          <p:cNvSpPr/>
          <p:nvPr/>
        </p:nvSpPr>
        <p:spPr>
          <a:xfrm>
            <a:off x="661481" y="3077183"/>
            <a:ext cx="2081719" cy="30788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62C9AAC-6EBB-4855-A4C1-EA755A6B22F5}"/>
              </a:ext>
            </a:extLst>
          </p:cNvPr>
          <p:cNvSpPr/>
          <p:nvPr/>
        </p:nvSpPr>
        <p:spPr>
          <a:xfrm>
            <a:off x="2736714" y="3077183"/>
            <a:ext cx="646890" cy="10441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2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2D90-937F-410A-9919-AC2F15E2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Minesweeper Example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54CCB-AA61-461F-8D8F-0AAE451D4832}"/>
              </a:ext>
            </a:extLst>
          </p:cNvPr>
          <p:cNvSpPr txBox="1"/>
          <p:nvPr/>
        </p:nvSpPr>
        <p:spPr>
          <a:xfrm>
            <a:off x="4181273" y="1741251"/>
            <a:ext cx="7144965" cy="38472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-457200">
              <a:buFont typeface="Arial"/>
              <a:buChar char="•"/>
            </a:pPr>
            <a:r>
              <a:rPr lang="en-US" sz="2800"/>
              <a:t>Solution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cs typeface="Calibri"/>
              </a:rPr>
              <a:t>(V11, V21, V12, V13, V18, V19, V29, V39, </a:t>
            </a:r>
            <a:br>
              <a:rPr lang="en-US" sz="2000" b="1" dirty="0">
                <a:solidFill>
                  <a:srgbClr val="000000"/>
                </a:solidFill>
                <a:cs typeface="Calibri"/>
              </a:rPr>
            </a:br>
            <a:r>
              <a:rPr lang="en-US" sz="2000" b="1">
                <a:solidFill>
                  <a:srgbClr val="000000"/>
                </a:solidFill>
                <a:cs typeface="Calibri"/>
              </a:rPr>
              <a:t>V49, V59, V63, V64, V65, V66, V67, V68, </a:t>
            </a:r>
            <a:br>
              <a:rPr lang="en-US" sz="2000" b="1" dirty="0">
                <a:solidFill>
                  <a:srgbClr val="000000"/>
                </a:solidFill>
                <a:cs typeface="Calibri"/>
              </a:rPr>
            </a:br>
            <a:r>
              <a:rPr lang="en-US" sz="2000" b="1">
                <a:solidFill>
                  <a:srgbClr val="000000"/>
                </a:solidFill>
                <a:cs typeface="Calibri"/>
              </a:rPr>
              <a:t>V69, V73, V81, V82, V83)</a:t>
            </a:r>
            <a:endParaRPr lang="en-US" sz="2800" dirty="0">
              <a:solidFill>
                <a:srgbClr val="000000"/>
              </a:solidFill>
              <a:cs typeface="Calibri"/>
            </a:endParaRPr>
          </a:p>
          <a:p>
            <a:pPr marL="914400" lvl="1" indent="-45720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There could be more than 1</a:t>
            </a:r>
            <a:r>
              <a:rPr lang="en-US" sz="2000" b="1">
                <a:solidFill>
                  <a:srgbClr val="000000"/>
                </a:solidFill>
                <a:cs typeface="Calibri"/>
              </a:rPr>
              <a:t> solutions</a:t>
            </a:r>
            <a:endParaRPr lang="en-US" sz="2800">
              <a:solidFill>
                <a:srgbClr val="000000"/>
              </a:solidFill>
              <a:cs typeface="Calibri"/>
            </a:endParaRPr>
          </a:p>
          <a:p>
            <a:pPr lvl="3" indent="-45720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This assignment actually solves the game</a:t>
            </a:r>
            <a:endParaRPr lang="en-US" sz="2000" b="1" dirty="0">
              <a:ea typeface="+mn-lt"/>
              <a:cs typeface="+mn-lt"/>
            </a:endParaRPr>
          </a:p>
          <a:p>
            <a:pPr lvl="3" indent="-45720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(</a:t>
            </a:r>
            <a:r>
              <a:rPr lang="en-US" sz="2000" b="1">
                <a:solidFill>
                  <a:srgbClr val="000000"/>
                </a:solidFill>
                <a:cs typeface="Calibri"/>
              </a:rPr>
              <a:t>0, 1, 0, 1, 1, 0, 0, 0, 1, 0, 1, 0, </a:t>
            </a:r>
            <a:r>
              <a:rPr lang="en-US" sz="2000" b="1">
                <a:cs typeface="Calibri"/>
              </a:rPr>
              <a:t>0, 1, 0, 0, 0, 0, 1, 0, 0)</a:t>
            </a:r>
            <a:br>
              <a:rPr lang="en-US" sz="2000" b="1" dirty="0">
                <a:cs typeface="Calibri"/>
              </a:rPr>
            </a:br>
            <a:br>
              <a:rPr lang="en-US" sz="2000" b="1" dirty="0">
                <a:cs typeface="Calibri"/>
              </a:rPr>
            </a:br>
            <a:endParaRPr lang="en-US" sz="2800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pic>
        <p:nvPicPr>
          <p:cNvPr id="17" name="Picture 17" descr="A picture containing building, lined&#10;&#10;Description generated with very high confidence">
            <a:extLst>
              <a:ext uri="{FF2B5EF4-FFF2-40B4-BE49-F238E27FC236}">
                <a16:creationId xmlns:a16="http://schemas.microsoft.com/office/drawing/2014/main" id="{2D36834A-DD65-4488-98EA-2EC6D7684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012" y="4433252"/>
            <a:ext cx="1771974" cy="22071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B33E36-EAED-4B71-950F-05073BCD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7" y="2044616"/>
            <a:ext cx="3403667" cy="4334888"/>
          </a:xfrm>
          <a:prstGeom prst="rect">
            <a:avLst/>
          </a:prstGeom>
        </p:spPr>
      </p:pic>
      <p:sp>
        <p:nvSpPr>
          <p:cNvPr id="22" name="TextBox 2">
            <a:extLst>
              <a:ext uri="{FF2B5EF4-FFF2-40B4-BE49-F238E27FC236}">
                <a16:creationId xmlns:a16="http://schemas.microsoft.com/office/drawing/2014/main" id="{CF05D424-E49B-496A-A6ED-E56D3A19C609}"/>
              </a:ext>
            </a:extLst>
          </p:cNvPr>
          <p:cNvSpPr txBox="1"/>
          <p:nvPr/>
        </p:nvSpPr>
        <p:spPr>
          <a:xfrm>
            <a:off x="468251" y="2715280"/>
            <a:ext cx="3497093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/>
              <a:t>1|2|3|4|5|6|7|8|9</a:t>
            </a:r>
            <a:r>
              <a:rPr lang="en-US" sz="2800">
                <a:cs typeface="Calibri"/>
              </a:rPr>
              <a:t> x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7244D3A0-7F64-4301-872D-7B0DA1BC5460}"/>
              </a:ext>
            </a:extLst>
          </p:cNvPr>
          <p:cNvSpPr txBox="1"/>
          <p:nvPr/>
        </p:nvSpPr>
        <p:spPr>
          <a:xfrm>
            <a:off x="197172" y="3100074"/>
            <a:ext cx="667966" cy="3170099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 b="1">
              <a:cs typeface="Calibri"/>
            </a:endParaRPr>
          </a:p>
          <a:p>
            <a:pPr algn="ctr"/>
            <a:r>
              <a:rPr lang="en-US" sz="2000" b="1"/>
              <a:t>2</a:t>
            </a:r>
            <a:endParaRPr lang="en-US" sz="2000" b="1">
              <a:cs typeface="Calibri"/>
            </a:endParaRPr>
          </a:p>
          <a:p>
            <a:pPr algn="ctr"/>
            <a:r>
              <a:rPr lang="en-US" sz="2000" b="1">
                <a:cs typeface="Calibri"/>
              </a:rPr>
              <a:t>3</a:t>
            </a:r>
          </a:p>
          <a:p>
            <a:pPr algn="ctr"/>
            <a:r>
              <a:rPr lang="en-US" sz="2000" b="1">
                <a:cs typeface="Calibri"/>
              </a:rPr>
              <a:t>4</a:t>
            </a:r>
          </a:p>
          <a:p>
            <a:pPr algn="ctr"/>
            <a:r>
              <a:rPr lang="en-US" sz="2000" b="1">
                <a:cs typeface="Calibri"/>
              </a:rPr>
              <a:t>5</a:t>
            </a:r>
          </a:p>
          <a:p>
            <a:pPr algn="ctr"/>
            <a:r>
              <a:rPr lang="en-US" sz="2000" b="1">
                <a:cs typeface="Calibri"/>
              </a:rPr>
              <a:t>6</a:t>
            </a:r>
          </a:p>
          <a:p>
            <a:pPr algn="ctr"/>
            <a:r>
              <a:rPr lang="en-US" sz="2000" b="1">
                <a:cs typeface="Calibri"/>
              </a:rPr>
              <a:t>7</a:t>
            </a:r>
          </a:p>
          <a:p>
            <a:pPr algn="ctr"/>
            <a:r>
              <a:rPr lang="en-US" sz="2000" b="1">
                <a:cs typeface="Calibri"/>
              </a:rPr>
              <a:t>8</a:t>
            </a:r>
          </a:p>
          <a:p>
            <a:pPr algn="ctr"/>
            <a:r>
              <a:rPr lang="en-US" sz="2000" b="1">
                <a:cs typeface="Calibri"/>
              </a:rPr>
              <a:t>9</a:t>
            </a:r>
          </a:p>
          <a:p>
            <a:pPr algn="ctr"/>
            <a:r>
              <a:rPr lang="en-US" sz="2000" b="1">
                <a:cs typeface="Calibri"/>
              </a:rPr>
              <a:t>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C83894-E72A-417F-B0B2-C333CA67C121}"/>
              </a:ext>
            </a:extLst>
          </p:cNvPr>
          <p:cNvSpPr/>
          <p:nvPr/>
        </p:nvSpPr>
        <p:spPr>
          <a:xfrm>
            <a:off x="661481" y="3077183"/>
            <a:ext cx="2081719" cy="30788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62C9AAC-6EBB-4855-A4C1-EA755A6B22F5}"/>
              </a:ext>
            </a:extLst>
          </p:cNvPr>
          <p:cNvSpPr/>
          <p:nvPr/>
        </p:nvSpPr>
        <p:spPr>
          <a:xfrm>
            <a:off x="2736714" y="3077183"/>
            <a:ext cx="646890" cy="10441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9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2D90-937F-410A-9919-AC2F15E2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Minesweeper Example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54CCB-AA61-461F-8D8F-0AAE451D4832}"/>
              </a:ext>
            </a:extLst>
          </p:cNvPr>
          <p:cNvSpPr txBox="1"/>
          <p:nvPr/>
        </p:nvSpPr>
        <p:spPr>
          <a:xfrm>
            <a:off x="4181273" y="1741251"/>
            <a:ext cx="7144965" cy="280076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-457200">
              <a:buFont typeface="Arial"/>
              <a:buChar char="•"/>
            </a:pPr>
            <a:r>
              <a:rPr lang="en-US" sz="2800" dirty="0"/>
              <a:t>Global Constraint</a:t>
            </a:r>
          </a:p>
          <a:p>
            <a:pPr lvl="2" indent="-4572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Constraints defined over all variables</a:t>
            </a:r>
          </a:p>
          <a:p>
            <a:pPr lvl="2" indent="-457200">
              <a:buFont typeface="Arial"/>
              <a:buChar char="•"/>
            </a:pPr>
            <a:r>
              <a:rPr lang="en-US" sz="2000" dirty="0">
                <a:cs typeface="Calibri"/>
              </a:rPr>
              <a:t>Useful when we have a specialized algorithm that can process very large constraints efficiently</a:t>
            </a:r>
          </a:p>
          <a:p>
            <a:pPr marL="914400" lvl="2" indent="-457200"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lvl="2" indent="-457200">
              <a:buFont typeface="Arial"/>
              <a:buChar char="•"/>
            </a:pPr>
            <a:r>
              <a:rPr lang="en-US" sz="2000" dirty="0">
                <a:cs typeface="Calibri"/>
              </a:rPr>
              <a:t>In case of Minesweeper, what would be a global constraint?</a:t>
            </a:r>
          </a:p>
          <a:p>
            <a:pPr marL="914400" lvl="1" indent="-457200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02AB0285-B79C-4837-9126-0EADFD340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847" y="2044616"/>
            <a:ext cx="3403667" cy="4334888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3EC307-7E6E-4DE0-9D0B-73FD5E600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411" y="4122708"/>
            <a:ext cx="3058923" cy="22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1705-27B3-4290-BE96-99D999DD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Word of the day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A162-7D36-41EB-AF1D-91AF54186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Discussion 13:00 – 13:50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Discussion 14:00 – 14:50</a:t>
            </a:r>
          </a:p>
          <a:p>
            <a:pPr lvl="1"/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4933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2D90-937F-410A-9919-AC2F15E2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Minesweeper Example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54CCB-AA61-461F-8D8F-0AAE451D4832}"/>
              </a:ext>
            </a:extLst>
          </p:cNvPr>
          <p:cNvSpPr txBox="1"/>
          <p:nvPr/>
        </p:nvSpPr>
        <p:spPr>
          <a:xfrm>
            <a:off x="4181273" y="1741251"/>
            <a:ext cx="7144965" cy="46474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-457200">
              <a:buFont typeface="Arial"/>
              <a:buChar char="•"/>
            </a:pPr>
            <a:r>
              <a:rPr lang="en-US" sz="2800" dirty="0"/>
              <a:t>Global Constraint</a:t>
            </a:r>
            <a:r>
              <a:rPr lang="en-US" sz="2800" dirty="0">
                <a:cs typeface="Calibri"/>
              </a:rPr>
              <a:t> (like ALLDIFF)</a:t>
            </a:r>
            <a:endParaRPr lang="en-US" sz="2800" dirty="0"/>
          </a:p>
          <a:p>
            <a:pPr lvl="2" indent="-4572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Constraints defined over all variables</a:t>
            </a:r>
          </a:p>
          <a:p>
            <a:pPr lvl="2" indent="-457200">
              <a:buFont typeface="Arial"/>
              <a:buChar char="•"/>
            </a:pPr>
            <a:r>
              <a:rPr lang="en-US" sz="2000" dirty="0">
                <a:cs typeface="Calibri"/>
              </a:rPr>
              <a:t>Useful when we have a specialized algorithm that can process very large constraints efficiently</a:t>
            </a:r>
          </a:p>
          <a:p>
            <a:pPr marL="914400" lvl="2" indent="-457200"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lvl="2" indent="-457200">
              <a:buFont typeface="Arial"/>
              <a:buChar char="•"/>
            </a:pPr>
            <a:r>
              <a:rPr lang="en-US" sz="2000" dirty="0">
                <a:cs typeface="Calibri"/>
              </a:rPr>
              <a:t>In case of Minesweeper, what would be the global constraint?</a:t>
            </a:r>
          </a:p>
          <a:p>
            <a:pPr marL="914400" lvl="2" indent="-457200"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lvl="2" indent="-457200">
              <a:buFont typeface="Arial"/>
              <a:buChar char="•"/>
            </a:pPr>
            <a:r>
              <a:rPr lang="en-US" sz="2000" dirty="0">
                <a:cs typeface="Calibri"/>
              </a:rPr>
              <a:t>We know that there are 10 Mines in this game</a:t>
            </a:r>
          </a:p>
          <a:p>
            <a:pPr lvl="3" indent="-457200">
              <a:buFont typeface="Arial"/>
              <a:buChar char="•"/>
            </a:pPr>
            <a:r>
              <a:rPr lang="en-US" sz="2000" dirty="0">
                <a:cs typeface="Calibri"/>
              </a:rPr>
              <a:t>Sum of all variables = 10</a:t>
            </a:r>
          </a:p>
          <a:p>
            <a:pPr lvl="3" indent="-457200">
              <a:buFont typeface="Arial"/>
              <a:buChar char="•"/>
            </a:pPr>
            <a:r>
              <a:rPr lang="en-US" sz="2000" dirty="0">
                <a:cs typeface="Calibri"/>
              </a:rPr>
              <a:t>In this case, we should consider all unrevealed cells as our variables</a:t>
            </a:r>
          </a:p>
          <a:p>
            <a:pPr marL="914400" lvl="2" indent="-457200"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02AB0285-B79C-4837-9126-0EADFD340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93" y="1737020"/>
            <a:ext cx="3403667" cy="43348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BB02E0-C6CB-4E86-9A96-9C98C6402D48}"/>
              </a:ext>
            </a:extLst>
          </p:cNvPr>
          <p:cNvSpPr/>
          <p:nvPr/>
        </p:nvSpPr>
        <p:spPr>
          <a:xfrm>
            <a:off x="626527" y="2769587"/>
            <a:ext cx="3081407" cy="30788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96E250-1024-4C2F-BD3E-6F148F506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714" y="5248232"/>
            <a:ext cx="2003309" cy="14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21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2D90-937F-410A-9919-AC2F15E2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Minesweeper Example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E86777-77C3-460D-9844-24352D05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is an illustration how to define a CSP problem </a:t>
            </a:r>
            <a:endParaRPr lang="en-US" dirty="0"/>
          </a:p>
          <a:p>
            <a:r>
              <a:rPr lang="en-US" dirty="0">
                <a:cs typeface="Calibri"/>
              </a:rPr>
              <a:t>In your project,</a:t>
            </a:r>
          </a:p>
          <a:p>
            <a:pPr lvl="1"/>
            <a:r>
              <a:rPr lang="en-US" dirty="0">
                <a:cs typeface="Calibri"/>
              </a:rPr>
              <a:t>Every time you make an action (click a cell, ...),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you have a new CSP problem</a:t>
            </a:r>
          </a:p>
          <a:p>
            <a:pPr lvl="1"/>
            <a:r>
              <a:rPr lang="en-US" dirty="0">
                <a:cs typeface="Calibri"/>
              </a:rPr>
              <a:t>If you encounter multiple CSP solutions, only one of them solves the game!</a:t>
            </a: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8" name="Picture 17" descr="A picture containing building, lined&#10;&#10;Description generated with very high confidence">
            <a:extLst>
              <a:ext uri="{FF2B5EF4-FFF2-40B4-BE49-F238E27FC236}">
                <a16:creationId xmlns:a16="http://schemas.microsoft.com/office/drawing/2014/main" id="{A450D911-A4EE-4A25-ABC1-E2F7E977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330" y="4154556"/>
            <a:ext cx="1520305" cy="1892603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4994A5B5-E8E9-453E-9AC5-BA487253B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75" y="4156784"/>
            <a:ext cx="1530126" cy="194402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F6C53B-63BB-499D-A574-BE03B1C86F79}"/>
              </a:ext>
            </a:extLst>
          </p:cNvPr>
          <p:cNvSpPr/>
          <p:nvPr/>
        </p:nvSpPr>
        <p:spPr>
          <a:xfrm>
            <a:off x="4020638" y="4560175"/>
            <a:ext cx="234432" cy="27511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8FDCD1-B67A-4E0F-B129-32C390C32632}"/>
              </a:ext>
            </a:extLst>
          </p:cNvPr>
          <p:cNvSpPr/>
          <p:nvPr/>
        </p:nvSpPr>
        <p:spPr>
          <a:xfrm>
            <a:off x="3866840" y="4895734"/>
            <a:ext cx="234432" cy="27511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FBB549-3171-497A-B06B-9E5BEFD5E9D6}"/>
              </a:ext>
            </a:extLst>
          </p:cNvPr>
          <p:cNvSpPr/>
          <p:nvPr/>
        </p:nvSpPr>
        <p:spPr>
          <a:xfrm>
            <a:off x="3866839" y="5580834"/>
            <a:ext cx="234432" cy="27511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50DD82-33E0-4781-8FF6-31B38D1917F1}"/>
              </a:ext>
            </a:extLst>
          </p:cNvPr>
          <p:cNvSpPr/>
          <p:nvPr/>
        </p:nvSpPr>
        <p:spPr>
          <a:xfrm>
            <a:off x="4586895" y="4853789"/>
            <a:ext cx="234432" cy="27511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2D90-937F-410A-9919-AC2F15E2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Minesweeper Example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E86777-77C3-460D-9844-24352D051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176"/>
            <a:ext cx="10515600" cy="477078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This only illustrates how to define a CSP problem </a:t>
            </a:r>
            <a:endParaRPr lang="en-US" dirty="0"/>
          </a:p>
          <a:p>
            <a:r>
              <a:rPr lang="en-US" dirty="0">
                <a:cs typeface="Calibri"/>
              </a:rPr>
              <a:t>In your project,</a:t>
            </a:r>
          </a:p>
          <a:p>
            <a:pPr lvl="1"/>
            <a:r>
              <a:rPr lang="en-US" dirty="0">
                <a:cs typeface="Calibri"/>
              </a:rPr>
              <a:t>Every time you perform an action (click a cell, ...),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you have a new CSP problem due to the change in the board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If you encounter multiple CSP solutions, only one of them solves the game!</a:t>
            </a:r>
          </a:p>
          <a:p>
            <a:pPr lvl="2"/>
            <a:r>
              <a:rPr lang="en-US" dirty="0">
                <a:cs typeface="Calibri"/>
              </a:rPr>
              <a:t>If you find a variable that can take only 1 value, then you should mark that cell.</a:t>
            </a:r>
          </a:p>
          <a:p>
            <a:pPr lvl="2"/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Given the current board,</a:t>
            </a:r>
          </a:p>
          <a:p>
            <a:pPr lvl="2"/>
            <a:r>
              <a:rPr lang="en-US" dirty="0">
                <a:cs typeface="Calibri"/>
              </a:rPr>
              <a:t>How to define variables?</a:t>
            </a:r>
            <a:endParaRPr lang="en-US" dirty="0"/>
          </a:p>
          <a:p>
            <a:pPr lvl="2"/>
            <a:r>
              <a:rPr lang="en-US" dirty="0">
                <a:cs typeface="Calibri"/>
              </a:rPr>
              <a:t>How to define constraints?</a:t>
            </a:r>
          </a:p>
          <a:p>
            <a:pPr lvl="2"/>
            <a:r>
              <a:rPr lang="en-US" dirty="0">
                <a:cs typeface="Calibri"/>
              </a:rPr>
              <a:t>How to coordinate your algorithms with your project shell?</a:t>
            </a:r>
          </a:p>
          <a:p>
            <a:pPr lvl="2"/>
            <a:r>
              <a:rPr lang="en-US" dirty="0">
                <a:cs typeface="Calibri"/>
              </a:rPr>
              <a:t>What algorithm to use for solving a CSP?</a:t>
            </a:r>
          </a:p>
          <a:p>
            <a:pPr lvl="2"/>
            <a:r>
              <a:rPr lang="en-US" dirty="0">
                <a:cs typeface="Calibri"/>
              </a:rPr>
              <a:t>…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4818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5206-7F8D-45DA-BA20-4A0C9D4E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EF7E-2525-4774-AE1F-128FF686E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Define a CSP problem</a:t>
            </a:r>
          </a:p>
          <a:p>
            <a:pPr lvl="1"/>
            <a:r>
              <a:rPr lang="en-US" dirty="0">
                <a:cs typeface="Calibri"/>
              </a:rPr>
              <a:t>Variable and its domain</a:t>
            </a:r>
          </a:p>
          <a:p>
            <a:pPr lvl="1"/>
            <a:r>
              <a:rPr lang="en-US" dirty="0">
                <a:cs typeface="Calibri"/>
              </a:rPr>
              <a:t>Constraints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Draw a constraint graph from a CSP problem</a:t>
            </a:r>
          </a:p>
          <a:p>
            <a:pPr lvl="1"/>
            <a:r>
              <a:rPr lang="en-US">
                <a:cs typeface="Calibri"/>
              </a:rPr>
              <a:t>You will use a constraint graph in the following algorithms</a:t>
            </a:r>
          </a:p>
          <a:p>
            <a:pPr lvl="2"/>
            <a:r>
              <a:rPr lang="en-US" dirty="0">
                <a:cs typeface="Calibri"/>
              </a:rPr>
              <a:t>Arc consistency </a:t>
            </a:r>
          </a:p>
          <a:p>
            <a:pPr lvl="2"/>
            <a:r>
              <a:rPr lang="en-US" dirty="0">
                <a:cs typeface="Calibri"/>
              </a:rPr>
              <a:t>Backtracking search</a:t>
            </a:r>
          </a:p>
          <a:p>
            <a:pPr lvl="3"/>
            <a:r>
              <a:rPr lang="en-US" dirty="0">
                <a:cs typeface="Calibri"/>
              </a:rPr>
              <a:t>Forward checking </a:t>
            </a:r>
          </a:p>
          <a:p>
            <a:pPr lvl="3"/>
            <a:r>
              <a:rPr lang="en-US" dirty="0">
                <a:cs typeface="Calibri"/>
              </a:rPr>
              <a:t>Degree heuristic</a:t>
            </a:r>
          </a:p>
          <a:p>
            <a:pPr lvl="3"/>
            <a:r>
              <a:rPr lang="en-US" dirty="0">
                <a:cs typeface="Calibri"/>
              </a:rPr>
              <a:t>Least constraining value heuristic</a:t>
            </a:r>
          </a:p>
          <a:p>
            <a:pPr lvl="3"/>
            <a:r>
              <a:rPr lang="en-US" dirty="0">
                <a:cs typeface="Calibri"/>
              </a:rPr>
              <a:t>Maintaining arc consistency </a:t>
            </a:r>
          </a:p>
        </p:txBody>
      </p:sp>
    </p:spTree>
    <p:extLst>
      <p:ext uri="{BB962C8B-B14F-4D97-AF65-F5344CB8AC3E}">
        <p14:creationId xmlns:p14="http://schemas.microsoft.com/office/powerpoint/2010/main" val="424657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5206-7F8D-45DA-BA20-4A0C9D4E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EF7E-2525-4774-AE1F-128FF686E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Arc consistency Algorithm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Heuristics in Backtracking Search 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Variable selection: MRV, DH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Value selection: LCV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Consistency check: FC, MAC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Local Search 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local search algorithm with Min-conflict heuristic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6240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0AC3-2D37-403D-8EF0-CD95E05F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Constraint Graph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0C76A-8874-44E4-A54E-43A9B84D81A7}"/>
              </a:ext>
            </a:extLst>
          </p:cNvPr>
          <p:cNvSpPr txBox="1"/>
          <p:nvPr/>
        </p:nvSpPr>
        <p:spPr>
          <a:xfrm>
            <a:off x="1053791" y="4436327"/>
            <a:ext cx="8198003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Variables are NODEs in </a:t>
            </a:r>
            <a:r>
              <a:rPr lang="en-US" sz="2400">
                <a:cs typeface="Calibri"/>
              </a:rPr>
              <a:t>Constraint Graph</a:t>
            </a:r>
            <a:endParaRPr lang="en-US" sz="2400" dirty="0">
              <a:cs typeface="Calibri"/>
            </a:endParaRPr>
          </a:p>
          <a:p>
            <a:pPr marL="914400" lvl="1" indent="-285750">
              <a:buFont typeface="Arial"/>
              <a:buChar char="•"/>
            </a:pPr>
            <a:r>
              <a:rPr lang="en-US" sz="2400">
                <a:cs typeface="Calibri"/>
              </a:rPr>
              <a:t>CA, NV, AZ, UT, CO, NM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Connect two nodes if both variables appear in a constraint</a:t>
            </a:r>
            <a:endParaRPr lang="en-US" sz="2400" dirty="0">
              <a:cs typeface="Calibri"/>
            </a:endParaRPr>
          </a:p>
          <a:p>
            <a:pPr marL="914400" lvl="1" indent="-285750">
              <a:buFont typeface="Arial"/>
              <a:buChar char="•"/>
            </a:pPr>
            <a:r>
              <a:rPr lang="en-US" sz="2400">
                <a:cs typeface="Calibri"/>
              </a:rPr>
              <a:t>C(CA, NV), C(CA, AZ), ...</a:t>
            </a:r>
            <a:endParaRPr lang="en-US" sz="2400" dirty="0">
              <a:cs typeface="Calibri"/>
            </a:endParaRPr>
          </a:p>
          <a:p>
            <a:pPr marL="914400" lvl="1" indent="-285750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  <p:pic>
        <p:nvPicPr>
          <p:cNvPr id="16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1596250-108A-4B77-BC80-609C2F2CB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16" y="1509264"/>
            <a:ext cx="10391078" cy="28730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38E788-33DA-4405-9284-11B227436AF4}"/>
              </a:ext>
            </a:extLst>
          </p:cNvPr>
          <p:cNvSpPr txBox="1"/>
          <p:nvPr/>
        </p:nvSpPr>
        <p:spPr>
          <a:xfrm>
            <a:off x="152400" y="132327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2018-WQ-CS-171 FINAL</a:t>
            </a:r>
          </a:p>
        </p:txBody>
      </p:sp>
    </p:spTree>
    <p:extLst>
      <p:ext uri="{BB962C8B-B14F-4D97-AF65-F5344CB8AC3E}">
        <p14:creationId xmlns:p14="http://schemas.microsoft.com/office/powerpoint/2010/main" val="2805961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0AC3-2D37-403D-8EF0-CD95E05F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Arc Consistency</a:t>
            </a:r>
            <a:endParaRPr lang="en-US"/>
          </a:p>
        </p:txBody>
      </p:sp>
      <p:pic>
        <p:nvPicPr>
          <p:cNvPr id="7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6E3BE2A-1764-40DC-9E77-326A86DF1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" y="1425631"/>
            <a:ext cx="10391078" cy="2873030"/>
          </a:xfrm>
          <a:prstGeom prst="rect">
            <a:avLst/>
          </a:prstGeom>
        </p:spPr>
      </p:pic>
      <p:pic>
        <p:nvPicPr>
          <p:cNvPr id="10" name="Picture 10" descr="A close up of a white wall&#10;&#10;Description generated with high confidence">
            <a:extLst>
              <a:ext uri="{FF2B5EF4-FFF2-40B4-BE49-F238E27FC236}">
                <a16:creationId xmlns:a16="http://schemas.microsoft.com/office/drawing/2014/main" id="{BB13CCBC-EA67-4CA9-BC2E-10BA5BA92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88" y="4343394"/>
            <a:ext cx="9982199" cy="15444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30E035-C635-437B-9BA9-ADE491E3DF7D}"/>
              </a:ext>
            </a:extLst>
          </p:cNvPr>
          <p:cNvSpPr txBox="1"/>
          <p:nvPr/>
        </p:nvSpPr>
        <p:spPr>
          <a:xfrm>
            <a:off x="412595" y="5895278"/>
            <a:ext cx="1066985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All the constraints are consistent</a:t>
            </a:r>
            <a:r>
              <a:rPr lang="en-US">
                <a:cs typeface="Calibri"/>
              </a:rPr>
              <a:t> over ARCs after applying ARC consistency.</a:t>
            </a:r>
          </a:p>
          <a:p>
            <a:pPr algn="ctr"/>
            <a:r>
              <a:rPr lang="en-US">
                <a:cs typeface="Calibri"/>
              </a:rPr>
              <a:t>Remove values of each variable until you cannot remove anymore following the arcs</a:t>
            </a:r>
            <a:endParaRPr lang="en-US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89321-1948-49A8-8744-E625521E2247}"/>
              </a:ext>
            </a:extLst>
          </p:cNvPr>
          <p:cNvSpPr txBox="1"/>
          <p:nvPr/>
        </p:nvSpPr>
        <p:spPr>
          <a:xfrm>
            <a:off x="105937" y="12768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2018-WQ-CS-171 FINAL</a:t>
            </a:r>
          </a:p>
        </p:txBody>
      </p:sp>
    </p:spTree>
    <p:extLst>
      <p:ext uri="{BB962C8B-B14F-4D97-AF65-F5344CB8AC3E}">
        <p14:creationId xmlns:p14="http://schemas.microsoft.com/office/powerpoint/2010/main" val="1457616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0FB7D9-F6FB-430B-A141-97F602F9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75" y="291732"/>
            <a:ext cx="10356877" cy="625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91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A557-6373-4F38-8553-B016E3FF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Backtracking Search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948E-0830-471F-A1E1-D588578EE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83" y="1910292"/>
            <a:ext cx="48071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variable to select?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value to assign?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Check consistency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Backtracking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Book-keeping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09DF5CE-9A49-4010-87AB-9CD3AB1A3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22" y="1569505"/>
            <a:ext cx="6023517" cy="426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05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A557-6373-4F38-8553-B016E3FF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Backtracking Search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948E-0830-471F-A1E1-D588578EE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83" y="1623669"/>
            <a:ext cx="10374026" cy="46088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cs typeface="Calibri"/>
              </a:rPr>
              <a:t>What variable to select? (encounter dead-end early)</a:t>
            </a:r>
          </a:p>
          <a:p>
            <a:pPr lvl="1"/>
            <a:r>
              <a:rPr lang="en-US" sz="1800" dirty="0">
                <a:cs typeface="Calibri"/>
              </a:rPr>
              <a:t>Minimum Remaining Values</a:t>
            </a:r>
          </a:p>
          <a:p>
            <a:pPr lvl="2"/>
            <a:r>
              <a:rPr lang="en-US" sz="1600" dirty="0">
                <a:cs typeface="Calibri"/>
              </a:rPr>
              <a:t>Choose the variable with the fewest legal values</a:t>
            </a:r>
          </a:p>
          <a:p>
            <a:pPr lvl="1"/>
            <a:r>
              <a:rPr lang="en-US" sz="1800" dirty="0">
                <a:cs typeface="Calibri"/>
              </a:rPr>
              <a:t>Degree heuristic </a:t>
            </a:r>
          </a:p>
          <a:p>
            <a:pPr lvl="2"/>
            <a:r>
              <a:rPr lang="en-US" sz="1600" dirty="0">
                <a:cs typeface="Calibri"/>
              </a:rPr>
              <a:t>Choose the variable involved in the most constraints on other UNASSIGNED variables</a:t>
            </a:r>
          </a:p>
          <a:p>
            <a:r>
              <a:rPr lang="en-US" sz="2000" dirty="0">
                <a:cs typeface="Calibri"/>
              </a:rPr>
              <a:t>What value to assign? (find solution early)</a:t>
            </a:r>
          </a:p>
          <a:p>
            <a:pPr lvl="1"/>
            <a:r>
              <a:rPr lang="en-US" sz="1800" dirty="0">
                <a:cs typeface="Calibri"/>
              </a:rPr>
              <a:t>Least constraining values</a:t>
            </a:r>
          </a:p>
          <a:p>
            <a:pPr lvl="1"/>
            <a:r>
              <a:rPr lang="en-US" sz="1800" dirty="0">
                <a:cs typeface="Calibri"/>
              </a:rPr>
              <a:t>Choose the value that removes the fewest values in the REMAINING variables</a:t>
            </a:r>
          </a:p>
          <a:p>
            <a:r>
              <a:rPr lang="en-US" sz="2000" dirty="0">
                <a:cs typeface="Calibri"/>
              </a:rPr>
              <a:t>Check consistency (detect dead-end early)</a:t>
            </a:r>
          </a:p>
          <a:p>
            <a:pPr lvl="1"/>
            <a:r>
              <a:rPr lang="en-US" sz="1800" dirty="0">
                <a:cs typeface="Calibri"/>
              </a:rPr>
              <a:t>Forward checking</a:t>
            </a:r>
          </a:p>
          <a:p>
            <a:pPr lvl="2"/>
            <a:r>
              <a:rPr lang="en-US" sz="1600" dirty="0">
                <a:cs typeface="Calibri"/>
              </a:rPr>
              <a:t>After assigning a value, remove illegal values in the remaining variables by looking at the variables that are appear in the current set of constraints</a:t>
            </a:r>
          </a:p>
          <a:p>
            <a:pPr lvl="2"/>
            <a:r>
              <a:rPr lang="en-US" sz="1600" dirty="0">
                <a:cs typeface="Calibri"/>
              </a:rPr>
              <a:t>If one of the remaining variable has no legal value, backtrack</a:t>
            </a:r>
          </a:p>
          <a:p>
            <a:pPr lvl="1"/>
            <a:r>
              <a:rPr lang="en-US" sz="1800" dirty="0">
                <a:cs typeface="Calibri"/>
              </a:rPr>
              <a:t>Maintaining arc consistency</a:t>
            </a:r>
          </a:p>
          <a:p>
            <a:pPr lvl="2"/>
            <a:r>
              <a:rPr lang="en-US" sz="1600" dirty="0">
                <a:cs typeface="Calibri"/>
              </a:rPr>
              <a:t>After assigning a value, perform arc-consistency </a:t>
            </a:r>
          </a:p>
          <a:p>
            <a:pPr lvl="2"/>
            <a:r>
              <a:rPr lang="en-US" sz="1600" dirty="0">
                <a:cs typeface="Calibri"/>
              </a:rPr>
              <a:t>If one of the remaining variable has no legal value, backtrack</a:t>
            </a:r>
          </a:p>
        </p:txBody>
      </p:sp>
    </p:spTree>
    <p:extLst>
      <p:ext uri="{BB962C8B-B14F-4D97-AF65-F5344CB8AC3E}">
        <p14:creationId xmlns:p14="http://schemas.microsoft.com/office/powerpoint/2010/main" val="212786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F56F-EC1A-47A7-8BED-9DA0CAEE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D1D6-00A0-4B94-BBAB-DB3D70A4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Problem 1 (15 pts)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Minimax </a:t>
            </a:r>
          </a:p>
          <a:p>
            <a:pPr lvl="1"/>
            <a:r>
              <a:rPr lang="en-US" dirty="0">
                <a:cs typeface="Calibri"/>
              </a:rPr>
              <a:t>Overall OK (read problem carefully and write the answer)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Problem 2 (35 pts)</a:t>
            </a:r>
          </a:p>
          <a:p>
            <a:pPr lvl="1"/>
            <a:r>
              <a:rPr lang="en-US" dirty="0">
                <a:cs typeface="Calibri"/>
              </a:rPr>
              <a:t>Alpha Beta Pruning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If one part gets wrong while solving problem... 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Problem 3 (25 pts)</a:t>
            </a:r>
          </a:p>
          <a:p>
            <a:pPr lvl="1"/>
            <a:r>
              <a:rPr lang="en-US" dirty="0">
                <a:cs typeface="Calibri"/>
              </a:rPr>
              <a:t>Unification </a:t>
            </a:r>
          </a:p>
          <a:p>
            <a:pPr lvl="1"/>
            <a:r>
              <a:rPr lang="en-US" dirty="0">
                <a:cs typeface="Calibri"/>
              </a:rPr>
              <a:t>{Variable / Term, Variable / Term}</a:t>
            </a:r>
            <a:endParaRPr lang="en-US" dirty="0"/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Problem 4 (25 pts)</a:t>
            </a:r>
          </a:p>
          <a:p>
            <a:pPr lvl="1"/>
            <a:r>
              <a:rPr lang="en-US" dirty="0">
                <a:cs typeface="Calibri"/>
              </a:rPr>
              <a:t>English sentence to first order logic sentence</a:t>
            </a:r>
          </a:p>
          <a:p>
            <a:pPr lvl="1"/>
            <a:r>
              <a:rPr lang="en-US" dirty="0">
                <a:cs typeface="Calibri"/>
              </a:rPr>
              <a:t>Overall OK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332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1FB2-224E-4C5C-ABE3-C6CC023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MRV heuristic</a:t>
            </a:r>
            <a:endParaRPr lang="en-US"/>
          </a:p>
        </p:txBody>
      </p:sp>
      <p:pic>
        <p:nvPicPr>
          <p:cNvPr id="5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3F180C3-6A8E-4692-9D87-103A42F6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17" y="1407046"/>
            <a:ext cx="10391078" cy="2873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24C91-8835-4548-BD21-93745F7DF122}"/>
              </a:ext>
            </a:extLst>
          </p:cNvPr>
          <p:cNvSpPr txBox="1"/>
          <p:nvPr/>
        </p:nvSpPr>
        <p:spPr>
          <a:xfrm>
            <a:off x="440473" y="128610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2018-WQ-CS-171 FINAL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192F12-276E-4868-AE32-7883ACF1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76" y="4176898"/>
            <a:ext cx="9852102" cy="19239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390855-F829-41F1-8CF3-0E1F84469D1A}"/>
              </a:ext>
            </a:extLst>
          </p:cNvPr>
          <p:cNvSpPr txBox="1"/>
          <p:nvPr/>
        </p:nvSpPr>
        <p:spPr>
          <a:xfrm>
            <a:off x="709961" y="6099717"/>
            <a:ext cx="1125529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For each variable, count the number of legal values, and select the one with the lowest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04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1FB2-224E-4C5C-ABE3-C6CC023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Degree heuristic</a:t>
            </a:r>
            <a:endParaRPr lang="en-US"/>
          </a:p>
        </p:txBody>
      </p:sp>
      <p:pic>
        <p:nvPicPr>
          <p:cNvPr id="5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3F180C3-6A8E-4692-9D87-103A42F6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" y="1425631"/>
            <a:ext cx="10391078" cy="2873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24C91-8835-4548-BD21-93745F7DF122}"/>
              </a:ext>
            </a:extLst>
          </p:cNvPr>
          <p:cNvSpPr txBox="1"/>
          <p:nvPr/>
        </p:nvSpPr>
        <p:spPr>
          <a:xfrm>
            <a:off x="105937" y="12768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2018-WQ-CS-171 FINAL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C85A7B-8BE5-4D5A-99DC-48C116113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39" y="4142990"/>
            <a:ext cx="10205224" cy="2001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13AD8B-42E9-4D6C-A081-6F7FBE3D50E7}"/>
              </a:ext>
            </a:extLst>
          </p:cNvPr>
          <p:cNvSpPr txBox="1"/>
          <p:nvPr/>
        </p:nvSpPr>
        <p:spPr>
          <a:xfrm>
            <a:off x="709961" y="6099717"/>
            <a:ext cx="1125529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For each variable, count the number of edges connected to the remaining variables and select the one with the greatest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34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1FB2-224E-4C5C-ABE3-C6CC023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LCV heuristic</a:t>
            </a:r>
            <a:endParaRPr lang="en-US"/>
          </a:p>
        </p:txBody>
      </p:sp>
      <p:pic>
        <p:nvPicPr>
          <p:cNvPr id="5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3F180C3-6A8E-4692-9D87-103A42F6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0" y="1648655"/>
            <a:ext cx="10391078" cy="2873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24C91-8835-4548-BD21-93745F7DF122}"/>
              </a:ext>
            </a:extLst>
          </p:cNvPr>
          <p:cNvSpPr txBox="1"/>
          <p:nvPr/>
        </p:nvSpPr>
        <p:spPr>
          <a:xfrm>
            <a:off x="105937" y="12768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2018-WQ-CS-171 FINAL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A49AA4E-DEA7-4262-8E94-8FF0DF3D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32" y="5147927"/>
            <a:ext cx="10251687" cy="9018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BA5101-48BF-4509-BBE0-8F507C1C6D96}"/>
              </a:ext>
            </a:extLst>
          </p:cNvPr>
          <p:cNvSpPr/>
          <p:nvPr/>
        </p:nvSpPr>
        <p:spPr>
          <a:xfrm>
            <a:off x="5257800" y="5620215"/>
            <a:ext cx="375426" cy="29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47852-8942-4D89-94F7-DDE47564F713}"/>
              </a:ext>
            </a:extLst>
          </p:cNvPr>
          <p:cNvSpPr txBox="1"/>
          <p:nvPr/>
        </p:nvSpPr>
        <p:spPr>
          <a:xfrm>
            <a:off x="375424" y="4529253"/>
            <a:ext cx="1019593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The varaiable AZ</a:t>
            </a:r>
            <a:r>
              <a:rPr lang="en-US">
                <a:cs typeface="Calibri"/>
              </a:rPr>
              <a:t> is selected while backtracking search.</a:t>
            </a:r>
          </a:p>
          <a:p>
            <a:pPr algn="ctr"/>
            <a:r>
              <a:rPr lang="en-US">
                <a:cs typeface="Calibri"/>
              </a:rPr>
              <a:t>What is the value assigned by LCV heuristic by using the following table ?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C000AD-A915-42A6-8CAC-A8181FF41761}"/>
              </a:ext>
            </a:extLst>
          </p:cNvPr>
          <p:cNvSpPr txBox="1"/>
          <p:nvPr/>
        </p:nvSpPr>
        <p:spPr>
          <a:xfrm>
            <a:off x="709961" y="6099717"/>
            <a:ext cx="1125529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For each value, count the number of values that will be removed and select the one with the lowest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97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1FB2-224E-4C5C-ABE3-C6CC023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Forward Checking</a:t>
            </a:r>
            <a:endParaRPr lang="en-US"/>
          </a:p>
        </p:txBody>
      </p:sp>
      <p:pic>
        <p:nvPicPr>
          <p:cNvPr id="5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3F180C3-6A8E-4692-9D87-103A42F6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" y="1425631"/>
            <a:ext cx="10391078" cy="2873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24C91-8835-4548-BD21-93745F7DF122}"/>
              </a:ext>
            </a:extLst>
          </p:cNvPr>
          <p:cNvSpPr txBox="1"/>
          <p:nvPr/>
        </p:nvSpPr>
        <p:spPr>
          <a:xfrm>
            <a:off x="105937" y="12768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2018-WQ-CS-171 FINAL</a:t>
            </a:r>
          </a:p>
        </p:txBody>
      </p:sp>
      <p:pic>
        <p:nvPicPr>
          <p:cNvPr id="3" name="Picture 3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61FFCD10-E7EA-4E21-AD4E-343A68B39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07" y="4594223"/>
            <a:ext cx="10028663" cy="1488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4E3960-C62E-45D3-ACF3-7430A2F814A5}"/>
              </a:ext>
            </a:extLst>
          </p:cNvPr>
          <p:cNvSpPr txBox="1"/>
          <p:nvPr/>
        </p:nvSpPr>
        <p:spPr>
          <a:xfrm>
            <a:off x="709961" y="6099717"/>
            <a:ext cx="1125529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remove conflicting values for the variables that are connected to the current variable in the constraint graph</a:t>
            </a:r>
          </a:p>
        </p:txBody>
      </p:sp>
    </p:spTree>
    <p:extLst>
      <p:ext uri="{BB962C8B-B14F-4D97-AF65-F5344CB8AC3E}">
        <p14:creationId xmlns:p14="http://schemas.microsoft.com/office/powerpoint/2010/main" val="4112808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1FB2-224E-4C5C-ABE3-C6CC023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Min-Conflict Heuristic for Local Search</a:t>
            </a:r>
            <a:endParaRPr lang="en-US"/>
          </a:p>
        </p:txBody>
      </p:sp>
      <p:pic>
        <p:nvPicPr>
          <p:cNvPr id="5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3F180C3-6A8E-4692-9D87-103A42F6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" y="1425631"/>
            <a:ext cx="10391078" cy="2873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24C91-8835-4548-BD21-93745F7DF122}"/>
              </a:ext>
            </a:extLst>
          </p:cNvPr>
          <p:cNvSpPr txBox="1"/>
          <p:nvPr/>
        </p:nvSpPr>
        <p:spPr>
          <a:xfrm>
            <a:off x="105937" y="12768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2018-WQ-CS-171 FINAL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1413DF-7863-40D6-B950-870104D08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229415"/>
            <a:ext cx="9257371" cy="1995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4CB8F7-C755-4DED-9F03-F649DCBB447E}"/>
              </a:ext>
            </a:extLst>
          </p:cNvPr>
          <p:cNvSpPr txBox="1"/>
          <p:nvPr/>
        </p:nvSpPr>
        <p:spPr>
          <a:xfrm>
            <a:off x="709961" y="6099717"/>
            <a:ext cx="1125529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For each possible value assignments, count the</a:t>
            </a:r>
            <a:r>
              <a:rPr lang="en-US">
                <a:cs typeface="Calibri"/>
              </a:rPr>
              <a:t> number of confilcts and selct the one with the lowest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1DE3-5AEE-4BCC-BC34-CAA14B9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Midterm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5DE31-A923-4BA6-8DB7-674011255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6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C3B4A7F-CA14-46F7-A643-C8C45B77B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29" y="153259"/>
            <a:ext cx="7389541" cy="67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8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CE5D10B3-D084-4CCE-9C24-1971087D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96" y="299902"/>
            <a:ext cx="9828178" cy="4418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8956B-0224-471E-B231-FCA0E27E8153}"/>
              </a:ext>
            </a:extLst>
          </p:cNvPr>
          <p:cNvSpPr txBox="1"/>
          <p:nvPr/>
        </p:nvSpPr>
        <p:spPr>
          <a:xfrm>
            <a:off x="614463" y="4943272"/>
            <a:ext cx="274320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BFS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UCS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Greedy BF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IDS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A*</a:t>
            </a: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BF4DA-1DDD-4087-852B-E1C67189812F}"/>
              </a:ext>
            </a:extLst>
          </p:cNvPr>
          <p:cNvSpPr txBox="1"/>
          <p:nvPr/>
        </p:nvSpPr>
        <p:spPr>
          <a:xfrm>
            <a:off x="2676087" y="5531839"/>
            <a:ext cx="804224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Uninformed Search</a:t>
            </a:r>
            <a:r>
              <a:rPr lang="en-US">
                <a:cs typeface="Calibri"/>
              </a:rPr>
              <a:t> -&gt; Do goal test when generating a node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3B8DB5-2319-46A4-8F3E-2CE5418A4766}"/>
              </a:ext>
            </a:extLst>
          </p:cNvPr>
          <p:cNvSpPr txBox="1"/>
          <p:nvPr/>
        </p:nvSpPr>
        <p:spPr>
          <a:xfrm>
            <a:off x="3752675" y="5951290"/>
            <a:ext cx="820303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Informed Search -&gt; Check frontier</a:t>
            </a:r>
            <a:r>
              <a:rPr lang="en-US">
                <a:cs typeface="Calibri"/>
              </a:rPr>
              <a:t> and replace duplicated nodes with the lower cost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62064-B62A-4E4E-9376-C8018D2A68A9}"/>
              </a:ext>
            </a:extLst>
          </p:cNvPr>
          <p:cNvSpPr txBox="1"/>
          <p:nvPr/>
        </p:nvSpPr>
        <p:spPr>
          <a:xfrm>
            <a:off x="1844179" y="5028500"/>
            <a:ext cx="71823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Following the description in the textbook, </a:t>
            </a:r>
          </a:p>
        </p:txBody>
      </p:sp>
    </p:spTree>
    <p:extLst>
      <p:ext uri="{BB962C8B-B14F-4D97-AF65-F5344CB8AC3E}">
        <p14:creationId xmlns:p14="http://schemas.microsoft.com/office/powerpoint/2010/main" val="407272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D8B04E1-ECB0-4288-A50C-74553D97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6" y="964441"/>
            <a:ext cx="11319678" cy="455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9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3AC4F2-B6E5-43FF-B013-EBEB619A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05" y="248099"/>
            <a:ext cx="9512029" cy="3083328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30BBDE-CF8F-4285-A353-0E4CA17A9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50" y="3698931"/>
            <a:ext cx="8790561" cy="27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6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6F03D74-F757-4D92-8B2A-BE866CB42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1" y="422782"/>
            <a:ext cx="10428051" cy="59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6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CS-171 Summer 1 Week 4 Discussion</vt:lpstr>
      <vt:lpstr>Word of the day</vt:lpstr>
      <vt:lpstr>Quiz 3</vt:lpstr>
      <vt:lpstr>Midterm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Constrained Satisfaction Problem</vt:lpstr>
      <vt:lpstr>CSP</vt:lpstr>
      <vt:lpstr>CSP</vt:lpstr>
      <vt:lpstr>Minesweeper Example</vt:lpstr>
      <vt:lpstr>Minesweeper Example</vt:lpstr>
      <vt:lpstr>Minesweeper Example</vt:lpstr>
      <vt:lpstr>Minesweeper Example</vt:lpstr>
      <vt:lpstr>Minesweeper Example</vt:lpstr>
      <vt:lpstr>Minesweeper Example</vt:lpstr>
      <vt:lpstr>Minesweeper Example</vt:lpstr>
      <vt:lpstr>Minesweeper Example</vt:lpstr>
      <vt:lpstr>Minesweeper Example</vt:lpstr>
      <vt:lpstr>Summary</vt:lpstr>
      <vt:lpstr>Summary</vt:lpstr>
      <vt:lpstr>Constraint Graph</vt:lpstr>
      <vt:lpstr>Arc Consistency</vt:lpstr>
      <vt:lpstr>PowerPoint Presentation</vt:lpstr>
      <vt:lpstr>Backtracking Search</vt:lpstr>
      <vt:lpstr>Backtracking Search</vt:lpstr>
      <vt:lpstr>MRV heuristic</vt:lpstr>
      <vt:lpstr>Degree heuristic</vt:lpstr>
      <vt:lpstr>LCV heuristic</vt:lpstr>
      <vt:lpstr>Forward Checking</vt:lpstr>
      <vt:lpstr>Min-Conflict Heuristic for Local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326</cp:revision>
  <dcterms:modified xsi:type="dcterms:W3CDTF">2018-07-20T23:48:45Z</dcterms:modified>
</cp:coreProperties>
</file>