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PT Sans"/>
      <p:regular r:id="rId28"/>
      <p:bold r:id="rId29"/>
      <p:italic r:id="rId30"/>
      <p:boldItalic r:id="rId31"/>
    </p:embeddedFont>
    <p:embeddedFont>
      <p:font typeface="Archiv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PTSans-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boldItalic.fntdata"/><Relationship Id="rId30" Type="http://schemas.openxmlformats.org/officeDocument/2006/relationships/font" Target="fonts/PTSans-italic.fntdata"/><Relationship Id="rId11" Type="http://schemas.openxmlformats.org/officeDocument/2006/relationships/slide" Target="slides/slide6.xml"/><Relationship Id="rId33" Type="http://schemas.openxmlformats.org/officeDocument/2006/relationships/font" Target="fonts/Archivo-bold.fntdata"/><Relationship Id="rId10" Type="http://schemas.openxmlformats.org/officeDocument/2006/relationships/slide" Target="slides/slide5.xml"/><Relationship Id="rId32" Type="http://schemas.openxmlformats.org/officeDocument/2006/relationships/font" Target="fonts/Archivo-regular.fntdata"/><Relationship Id="rId13" Type="http://schemas.openxmlformats.org/officeDocument/2006/relationships/slide" Target="slides/slide8.xml"/><Relationship Id="rId35" Type="http://schemas.openxmlformats.org/officeDocument/2006/relationships/font" Target="fonts/Archivo-boldItalic.fntdata"/><Relationship Id="rId12" Type="http://schemas.openxmlformats.org/officeDocument/2006/relationships/slide" Target="slides/slide7.xml"/><Relationship Id="rId34" Type="http://schemas.openxmlformats.org/officeDocument/2006/relationships/font" Target="fonts/Archivo-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Juan Ramirez and this is Yang and we’re team 10. The name of our presentation is forecasting inflation for profit, and as the name implies we decided to create a trading strategy revolving around inflation, so lets get right to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004a26bd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004a26bd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our results one quick look at the movement of our three securities plus inflation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by-and-large the securities somewhat look similar until reach that point at the end of 2021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004a26bd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004a26bd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simply the profit using the autoregressive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the irony of trying to make profit out of this rapid </a:t>
            </a:r>
            <a:r>
              <a:rPr lang="en"/>
              <a:t>increase</a:t>
            </a:r>
            <a:r>
              <a:rPr lang="en"/>
              <a:t> in </a:t>
            </a:r>
            <a:r>
              <a:rPr lang="en"/>
              <a:t>inflation</a:t>
            </a:r>
            <a:r>
              <a:rPr lang="en"/>
              <a:t> and that’s what ended up sort of causing these massive profit declines.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031195c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031195c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eec8795f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eec8795f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eec8795ff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9eec8795ff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granular analysis could be performed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eec8795ff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eec8795ff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a004a26b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a004a26b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004a26bd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004a26bd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31195c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031195c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eec8795ff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eec8795ff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004a26b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004a26b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reason why we decided to do inflation is because of the large movements that have happened over the past few years. As this large economic movements in one direction happen you think that it opens the door for interesting investment </a:t>
            </a:r>
            <a:r>
              <a:rPr lang="en"/>
              <a:t>opportunities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things don’t happen out of nowhere - there must be a few leading indicators that allow us to know this might happen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our </a:t>
            </a:r>
            <a:r>
              <a:rPr lang="en"/>
              <a:t>idea</a:t>
            </a:r>
            <a:r>
              <a:rPr lang="en"/>
              <a:t> is: if we can somehow forecast these large inflationary movements AND find securities that correlate highly with inflation, then in theory we can create and investment strategy around the inflation forecasts and those securities.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eec8795ff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eec8795ff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800">
                <a:solidFill>
                  <a:schemeClr val="dk1"/>
                </a:solidFill>
              </a:rPr>
              <a:t>So that is essentially the gist of our strategy -  to create a forecast and then use it as signals to trade securities.</a:t>
            </a:r>
            <a:endParaRPr sz="1800">
              <a:solidFill>
                <a:srgbClr val="2E2E2E"/>
              </a:solidFill>
              <a:highlight>
                <a:schemeClr val="lt1"/>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eec8795ff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eec8795ff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these are the securities we used for our analysis.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we wanted to some securities that would be dependent or influenced by inflation movements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Describe the securities we’re using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simplicity we’re using ETFs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Similarly for economic indicators, we wanted to choose economic measurements or leading indicators; I think all of these make sense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eec8795ff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eec8795ff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we tried an OLS regression to see how that would perform as a forecast, and then we tried a more sophisticated Autoregressive FORECASTING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Instead, we used an autoregressive model known as Varma. A few people here might be familiar with it, but for those haven’t seen it it’s </a:t>
            </a:r>
            <a:r>
              <a:rPr lang="en"/>
              <a:t>essentially</a:t>
            </a:r>
            <a:r>
              <a:rPr lang="en"/>
              <a:t> a forecasting model that uses variational autoregressions specialzed to be used with multiple variables. In order to tune the model we ran what is called a granger causation analysis to understand which lagged variables might be the most informative of inflation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idea is then to train each security on based on actual inflation movements and then once trained used our forecast as signals in order to trade these securities in our advantage. (i’ll explain more of this in future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eec8795ff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eec8795ff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083120cf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083120cf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look at this forecast”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Reiterate</a:t>
            </a:r>
            <a:r>
              <a:rPr lang="en"/>
              <a:t> that this is a rolling forecast, we essentially know what’s going to happen next month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004a26bd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004a26bd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that position should “change in position”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everything:</a:t>
            </a:r>
            <a:endParaRPr/>
          </a:p>
          <a:p>
            <a:pPr indent="0" lvl="0" marL="0" rtl="0" algn="l">
              <a:spcBef>
                <a:spcPts val="0"/>
              </a:spcBef>
              <a:spcAft>
                <a:spcPts val="0"/>
              </a:spcAft>
              <a:buNone/>
            </a:pPr>
            <a:r>
              <a:rPr lang="en"/>
              <a:t>We’re essentially fully committing that our signals are right.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9" name="Shape 9"/>
        <p:cNvGrpSpPr/>
        <p:nvPr/>
      </p:nvGrpSpPr>
      <p:grpSpPr>
        <a:xfrm>
          <a:off x="0" y="0"/>
          <a:ext cx="0" cy="0"/>
          <a:chOff x="0" y="0"/>
          <a:chExt cx="0" cy="0"/>
        </a:xfrm>
      </p:grpSpPr>
      <p:sp>
        <p:nvSpPr>
          <p:cNvPr id="10" name="Google Shape;10;p2"/>
          <p:cNvSpPr/>
          <p:nvPr/>
        </p:nvSpPr>
        <p:spPr>
          <a:xfrm>
            <a:off x="5658650" y="75"/>
            <a:ext cx="3485400" cy="4228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 name="Google Shape;11;p2"/>
          <p:cNvSpPr txBox="1"/>
          <p:nvPr>
            <p:ph type="ctrTitle"/>
          </p:nvPr>
        </p:nvSpPr>
        <p:spPr>
          <a:xfrm>
            <a:off x="0" y="906650"/>
            <a:ext cx="7084800" cy="2066700"/>
          </a:xfrm>
          <a:prstGeom prst="rect">
            <a:avLst/>
          </a:prstGeom>
          <a:solidFill>
            <a:srgbClr val="D6CCC2"/>
          </a:solidFill>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b="1" sz="4000">
                <a:latin typeface="Archivo"/>
                <a:ea typeface="Archivo"/>
                <a:cs typeface="Archivo"/>
                <a:sym typeface="Archiv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713225" y="3495675"/>
            <a:ext cx="2721300" cy="7329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latin typeface="Archivo"/>
                <a:ea typeface="Archivo"/>
                <a:cs typeface="Archivo"/>
                <a:sym typeface="Archiv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55" name="Shape 55"/>
        <p:cNvGrpSpPr/>
        <p:nvPr/>
      </p:nvGrpSpPr>
      <p:grpSpPr>
        <a:xfrm>
          <a:off x="0" y="0"/>
          <a:ext cx="0" cy="0"/>
          <a:chOff x="0" y="0"/>
          <a:chExt cx="0" cy="0"/>
        </a:xfrm>
      </p:grpSpPr>
      <p:sp>
        <p:nvSpPr>
          <p:cNvPr id="56" name="Google Shape;56;p11"/>
          <p:cNvSpPr/>
          <p:nvPr/>
        </p:nvSpPr>
        <p:spPr>
          <a:xfrm>
            <a:off x="4843075" y="75"/>
            <a:ext cx="4301100" cy="3577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7" name="Google Shape;57;p11"/>
          <p:cNvSpPr txBox="1"/>
          <p:nvPr>
            <p:ph hasCustomPrompt="1" type="title"/>
          </p:nvPr>
        </p:nvSpPr>
        <p:spPr>
          <a:xfrm>
            <a:off x="0" y="1442700"/>
            <a:ext cx="6576000" cy="1628400"/>
          </a:xfrm>
          <a:prstGeom prst="rect">
            <a:avLst/>
          </a:prstGeom>
          <a:solidFill>
            <a:schemeClr val="lt2"/>
          </a:solidFill>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 name="Google Shape;58;p11"/>
          <p:cNvSpPr txBox="1"/>
          <p:nvPr>
            <p:ph idx="1" type="subTitle"/>
          </p:nvPr>
        </p:nvSpPr>
        <p:spPr>
          <a:xfrm>
            <a:off x="713225" y="3275225"/>
            <a:ext cx="58629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9" name="Google Shape;5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2" name="Shape 62"/>
        <p:cNvGrpSpPr/>
        <p:nvPr/>
      </p:nvGrpSpPr>
      <p:grpSpPr>
        <a:xfrm>
          <a:off x="0" y="0"/>
          <a:ext cx="0" cy="0"/>
          <a:chOff x="0" y="0"/>
          <a:chExt cx="0" cy="0"/>
        </a:xfrm>
      </p:grpSpPr>
      <p:sp>
        <p:nvSpPr>
          <p:cNvPr id="63" name="Google Shape;63;p13"/>
          <p:cNvSpPr/>
          <p:nvPr/>
        </p:nvSpPr>
        <p:spPr>
          <a:xfrm>
            <a:off x="6951825" y="-150"/>
            <a:ext cx="21921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 name="Google Shape;64;p13"/>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13"/>
          <p:cNvSpPr txBox="1"/>
          <p:nvPr>
            <p:ph hasCustomPrompt="1" idx="2" type="title"/>
          </p:nvPr>
        </p:nvSpPr>
        <p:spPr>
          <a:xfrm>
            <a:off x="720000" y="1468682"/>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idx="1" type="subTitle"/>
          </p:nvPr>
        </p:nvSpPr>
        <p:spPr>
          <a:xfrm>
            <a:off x="1454700" y="1468672"/>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7" name="Google Shape;67;p13"/>
          <p:cNvSpPr txBox="1"/>
          <p:nvPr>
            <p:ph hasCustomPrompt="1" idx="3" type="title"/>
          </p:nvPr>
        </p:nvSpPr>
        <p:spPr>
          <a:xfrm>
            <a:off x="720000" y="2026804"/>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idx="4" type="subTitle"/>
          </p:nvPr>
        </p:nvSpPr>
        <p:spPr>
          <a:xfrm>
            <a:off x="1454700" y="2026797"/>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9" name="Google Shape;69;p13"/>
          <p:cNvSpPr txBox="1"/>
          <p:nvPr>
            <p:ph hasCustomPrompt="1" idx="5" type="title"/>
          </p:nvPr>
        </p:nvSpPr>
        <p:spPr>
          <a:xfrm>
            <a:off x="720000" y="2584927"/>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idx="6" type="subTitle"/>
          </p:nvPr>
        </p:nvSpPr>
        <p:spPr>
          <a:xfrm>
            <a:off x="1454700" y="2584922"/>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1" name="Google Shape;71;p13"/>
          <p:cNvSpPr txBox="1"/>
          <p:nvPr>
            <p:ph hasCustomPrompt="1" idx="7" type="title"/>
          </p:nvPr>
        </p:nvSpPr>
        <p:spPr>
          <a:xfrm>
            <a:off x="720000" y="3143052"/>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idx="8" type="subTitle"/>
          </p:nvPr>
        </p:nvSpPr>
        <p:spPr>
          <a:xfrm>
            <a:off x="1454700" y="3143047"/>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3" name="Google Shape;73;p13"/>
          <p:cNvSpPr txBox="1"/>
          <p:nvPr>
            <p:ph hasCustomPrompt="1" idx="9" type="title"/>
          </p:nvPr>
        </p:nvSpPr>
        <p:spPr>
          <a:xfrm>
            <a:off x="720000" y="3701177"/>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p:nvPr>
            <p:ph idx="13" type="subTitle"/>
          </p:nvPr>
        </p:nvSpPr>
        <p:spPr>
          <a:xfrm>
            <a:off x="1454700" y="3701172"/>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5" name="Google Shape;75;p13"/>
          <p:cNvSpPr txBox="1"/>
          <p:nvPr>
            <p:ph hasCustomPrompt="1" idx="14" type="title"/>
          </p:nvPr>
        </p:nvSpPr>
        <p:spPr>
          <a:xfrm>
            <a:off x="720000" y="4259302"/>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idx="15" type="subTitle"/>
          </p:nvPr>
        </p:nvSpPr>
        <p:spPr>
          <a:xfrm>
            <a:off x="1454700" y="4259297"/>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7" name="Google Shape;7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78" name="Shape 78"/>
        <p:cNvGrpSpPr/>
        <p:nvPr/>
      </p:nvGrpSpPr>
      <p:grpSpPr>
        <a:xfrm>
          <a:off x="0" y="0"/>
          <a:ext cx="0" cy="0"/>
          <a:chOff x="0" y="0"/>
          <a:chExt cx="0" cy="0"/>
        </a:xfrm>
      </p:grpSpPr>
      <p:sp>
        <p:nvSpPr>
          <p:cNvPr id="79" name="Google Shape;79;p14"/>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81" name="Shape 81"/>
        <p:cNvGrpSpPr/>
        <p:nvPr/>
      </p:nvGrpSpPr>
      <p:grpSpPr>
        <a:xfrm>
          <a:off x="0" y="0"/>
          <a:ext cx="0" cy="0"/>
          <a:chOff x="0" y="0"/>
          <a:chExt cx="0" cy="0"/>
        </a:xfrm>
      </p:grpSpPr>
      <p:sp>
        <p:nvSpPr>
          <p:cNvPr id="82" name="Google Shape;82;p15"/>
          <p:cNvSpPr/>
          <p:nvPr/>
        </p:nvSpPr>
        <p:spPr>
          <a:xfrm>
            <a:off x="0" y="-150"/>
            <a:ext cx="16266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3" name="Google Shape;83;p15"/>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 name="Google Shape;8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85" name="Shape 85"/>
        <p:cNvGrpSpPr/>
        <p:nvPr/>
      </p:nvGrpSpPr>
      <p:grpSpPr>
        <a:xfrm>
          <a:off x="0" y="0"/>
          <a:ext cx="0" cy="0"/>
          <a:chOff x="0" y="0"/>
          <a:chExt cx="0" cy="0"/>
        </a:xfrm>
      </p:grpSpPr>
      <p:sp>
        <p:nvSpPr>
          <p:cNvPr id="86" name="Google Shape;86;p16"/>
          <p:cNvSpPr/>
          <p:nvPr/>
        </p:nvSpPr>
        <p:spPr>
          <a:xfrm>
            <a:off x="7517425" y="-150"/>
            <a:ext cx="16266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7" name="Google Shape;87;p16"/>
          <p:cNvSpPr txBox="1"/>
          <p:nvPr>
            <p:ph idx="1" type="subTitle"/>
          </p:nvPr>
        </p:nvSpPr>
        <p:spPr>
          <a:xfrm>
            <a:off x="2691350" y="1591947"/>
            <a:ext cx="4071900" cy="226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
        <p:nvSpPr>
          <p:cNvPr id="88" name="Google Shape;88;p16"/>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90" name="Shape 90"/>
        <p:cNvGrpSpPr/>
        <p:nvPr/>
      </p:nvGrpSpPr>
      <p:grpSpPr>
        <a:xfrm>
          <a:off x="0" y="0"/>
          <a:ext cx="0" cy="0"/>
          <a:chOff x="0" y="0"/>
          <a:chExt cx="0" cy="0"/>
        </a:xfrm>
      </p:grpSpPr>
      <p:sp>
        <p:nvSpPr>
          <p:cNvPr id="91" name="Google Shape;91;p17"/>
          <p:cNvSpPr/>
          <p:nvPr/>
        </p:nvSpPr>
        <p:spPr>
          <a:xfrm>
            <a:off x="-100" y="3606075"/>
            <a:ext cx="9144000" cy="153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2" name="Google Shape;92;p17"/>
          <p:cNvSpPr txBox="1"/>
          <p:nvPr>
            <p:ph idx="1" type="subTitle"/>
          </p:nvPr>
        </p:nvSpPr>
        <p:spPr>
          <a:xfrm flipH="1">
            <a:off x="713225" y="1243575"/>
            <a:ext cx="2402100" cy="112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3" name="Google Shape;93;p17"/>
          <p:cNvSpPr/>
          <p:nvPr>
            <p:ph idx="2" type="pic"/>
          </p:nvPr>
        </p:nvSpPr>
        <p:spPr>
          <a:xfrm>
            <a:off x="6050850" y="1100050"/>
            <a:ext cx="2379900" cy="3504300"/>
          </a:xfrm>
          <a:prstGeom prst="rect">
            <a:avLst/>
          </a:prstGeom>
          <a:noFill/>
          <a:ln>
            <a:noFill/>
          </a:ln>
        </p:spPr>
      </p:sp>
      <p:sp>
        <p:nvSpPr>
          <p:cNvPr id="94" name="Google Shape;94;p17"/>
          <p:cNvSpPr/>
          <p:nvPr>
            <p:ph idx="3" type="pic"/>
          </p:nvPr>
        </p:nvSpPr>
        <p:spPr>
          <a:xfrm>
            <a:off x="4121325" y="1100050"/>
            <a:ext cx="1780500" cy="3504300"/>
          </a:xfrm>
          <a:prstGeom prst="rect">
            <a:avLst/>
          </a:prstGeom>
          <a:noFill/>
          <a:ln>
            <a:noFill/>
          </a:ln>
        </p:spPr>
      </p:sp>
      <p:sp>
        <p:nvSpPr>
          <p:cNvPr id="95" name="Google Shape;95;p17"/>
          <p:cNvSpPr/>
          <p:nvPr>
            <p:ph idx="4" type="pic"/>
          </p:nvPr>
        </p:nvSpPr>
        <p:spPr>
          <a:xfrm flipH="1">
            <a:off x="720075" y="2678900"/>
            <a:ext cx="3252300" cy="1925100"/>
          </a:xfrm>
          <a:prstGeom prst="rect">
            <a:avLst/>
          </a:prstGeom>
          <a:noFill/>
          <a:ln>
            <a:noFill/>
          </a:ln>
        </p:spPr>
      </p:sp>
      <p:sp>
        <p:nvSpPr>
          <p:cNvPr id="96" name="Google Shape;96;p17"/>
          <p:cNvSpPr txBox="1"/>
          <p:nvPr>
            <p:ph type="title"/>
          </p:nvPr>
        </p:nvSpPr>
        <p:spPr>
          <a:xfrm>
            <a:off x="720000" y="398050"/>
            <a:ext cx="77109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8" name="Shape 98"/>
        <p:cNvGrpSpPr/>
        <p:nvPr/>
      </p:nvGrpSpPr>
      <p:grpSpPr>
        <a:xfrm>
          <a:off x="0" y="0"/>
          <a:ext cx="0" cy="0"/>
          <a:chOff x="0" y="0"/>
          <a:chExt cx="0" cy="0"/>
        </a:xfrm>
      </p:grpSpPr>
      <p:sp>
        <p:nvSpPr>
          <p:cNvPr id="99" name="Google Shape;99;p18"/>
          <p:cNvSpPr/>
          <p:nvPr/>
        </p:nvSpPr>
        <p:spPr>
          <a:xfrm>
            <a:off x="5242425" y="-150"/>
            <a:ext cx="3901500" cy="16404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0" name="Google Shape;100;p18"/>
          <p:cNvSpPr txBox="1"/>
          <p:nvPr>
            <p:ph idx="1" type="subTitle"/>
          </p:nvPr>
        </p:nvSpPr>
        <p:spPr>
          <a:xfrm>
            <a:off x="720000" y="2798600"/>
            <a:ext cx="2236500" cy="18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1" name="Google Shape;101;p18"/>
          <p:cNvSpPr txBox="1"/>
          <p:nvPr>
            <p:ph idx="2" type="subTitle"/>
          </p:nvPr>
        </p:nvSpPr>
        <p:spPr>
          <a:xfrm>
            <a:off x="3338423" y="2798600"/>
            <a:ext cx="2236500" cy="18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2" name="Google Shape;102;p18"/>
          <p:cNvSpPr txBox="1"/>
          <p:nvPr>
            <p:ph idx="3" type="subTitle"/>
          </p:nvPr>
        </p:nvSpPr>
        <p:spPr>
          <a:xfrm>
            <a:off x="5956847" y="2798600"/>
            <a:ext cx="2236500" cy="18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3" name="Google Shape;103;p18"/>
          <p:cNvSpPr txBox="1"/>
          <p:nvPr>
            <p:ph idx="4" type="subTitle"/>
          </p:nvPr>
        </p:nvSpPr>
        <p:spPr>
          <a:xfrm>
            <a:off x="720000" y="2103375"/>
            <a:ext cx="22365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4" name="Google Shape;104;p18"/>
          <p:cNvSpPr txBox="1"/>
          <p:nvPr>
            <p:ph idx="5" type="subTitle"/>
          </p:nvPr>
        </p:nvSpPr>
        <p:spPr>
          <a:xfrm>
            <a:off x="3338419" y="2103375"/>
            <a:ext cx="22365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5" name="Google Shape;105;p18"/>
          <p:cNvSpPr txBox="1"/>
          <p:nvPr>
            <p:ph idx="6" type="subTitle"/>
          </p:nvPr>
        </p:nvSpPr>
        <p:spPr>
          <a:xfrm>
            <a:off x="5956838" y="2103375"/>
            <a:ext cx="22365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6" name="Google Shape;106;p18"/>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8" name="Shape 108"/>
        <p:cNvGrpSpPr/>
        <p:nvPr/>
      </p:nvGrpSpPr>
      <p:grpSpPr>
        <a:xfrm>
          <a:off x="0" y="0"/>
          <a:ext cx="0" cy="0"/>
          <a:chOff x="0" y="0"/>
          <a:chExt cx="0" cy="0"/>
        </a:xfrm>
      </p:grpSpPr>
      <p:sp>
        <p:nvSpPr>
          <p:cNvPr id="109" name="Google Shape;109;p19"/>
          <p:cNvSpPr/>
          <p:nvPr/>
        </p:nvSpPr>
        <p:spPr>
          <a:xfrm>
            <a:off x="0" y="-150"/>
            <a:ext cx="16266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0" name="Google Shape;110;p19"/>
          <p:cNvSpPr txBox="1"/>
          <p:nvPr>
            <p:ph idx="1" type="subTitle"/>
          </p:nvPr>
        </p:nvSpPr>
        <p:spPr>
          <a:xfrm>
            <a:off x="1800525" y="1735625"/>
            <a:ext cx="31095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1" name="Google Shape;111;p19"/>
          <p:cNvSpPr txBox="1"/>
          <p:nvPr>
            <p:ph idx="2" type="subTitle"/>
          </p:nvPr>
        </p:nvSpPr>
        <p:spPr>
          <a:xfrm>
            <a:off x="5314500" y="1735625"/>
            <a:ext cx="31095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 name="Google Shape;112;p19"/>
          <p:cNvSpPr txBox="1"/>
          <p:nvPr>
            <p:ph idx="3" type="subTitle"/>
          </p:nvPr>
        </p:nvSpPr>
        <p:spPr>
          <a:xfrm>
            <a:off x="1800525" y="3396200"/>
            <a:ext cx="31095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19"/>
          <p:cNvSpPr txBox="1"/>
          <p:nvPr>
            <p:ph idx="4" type="subTitle"/>
          </p:nvPr>
        </p:nvSpPr>
        <p:spPr>
          <a:xfrm>
            <a:off x="5314500" y="3396200"/>
            <a:ext cx="31095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4" name="Google Shape;114;p19"/>
          <p:cNvSpPr txBox="1"/>
          <p:nvPr>
            <p:ph idx="5" type="subTitle"/>
          </p:nvPr>
        </p:nvSpPr>
        <p:spPr>
          <a:xfrm>
            <a:off x="1800526" y="1285875"/>
            <a:ext cx="3109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5" name="Google Shape;115;p19"/>
          <p:cNvSpPr txBox="1"/>
          <p:nvPr>
            <p:ph idx="6" type="subTitle"/>
          </p:nvPr>
        </p:nvSpPr>
        <p:spPr>
          <a:xfrm>
            <a:off x="1800526" y="2946675"/>
            <a:ext cx="3109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6" name="Google Shape;116;p19"/>
          <p:cNvSpPr txBox="1"/>
          <p:nvPr>
            <p:ph idx="7" type="subTitle"/>
          </p:nvPr>
        </p:nvSpPr>
        <p:spPr>
          <a:xfrm>
            <a:off x="5314475" y="1285875"/>
            <a:ext cx="3109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7" name="Google Shape;117;p19"/>
          <p:cNvSpPr txBox="1"/>
          <p:nvPr>
            <p:ph idx="8" type="subTitle"/>
          </p:nvPr>
        </p:nvSpPr>
        <p:spPr>
          <a:xfrm>
            <a:off x="5314475" y="2946675"/>
            <a:ext cx="3109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8" name="Google Shape;118;p19"/>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0" name="Shape 120"/>
        <p:cNvGrpSpPr/>
        <p:nvPr/>
      </p:nvGrpSpPr>
      <p:grpSpPr>
        <a:xfrm>
          <a:off x="0" y="0"/>
          <a:ext cx="0" cy="0"/>
          <a:chOff x="0" y="0"/>
          <a:chExt cx="0" cy="0"/>
        </a:xfrm>
      </p:grpSpPr>
      <p:sp>
        <p:nvSpPr>
          <p:cNvPr id="121" name="Google Shape;121;p20"/>
          <p:cNvSpPr/>
          <p:nvPr/>
        </p:nvSpPr>
        <p:spPr>
          <a:xfrm>
            <a:off x="6058450" y="-150"/>
            <a:ext cx="3085500" cy="28737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2" name="Google Shape;122;p20"/>
          <p:cNvSpPr txBox="1"/>
          <p:nvPr>
            <p:ph idx="1" type="subTitle"/>
          </p:nvPr>
        </p:nvSpPr>
        <p:spPr>
          <a:xfrm>
            <a:off x="720000"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20"/>
          <p:cNvSpPr txBox="1"/>
          <p:nvPr>
            <p:ph idx="2" type="subTitle"/>
          </p:nvPr>
        </p:nvSpPr>
        <p:spPr>
          <a:xfrm>
            <a:off x="3455250"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20"/>
          <p:cNvSpPr txBox="1"/>
          <p:nvPr>
            <p:ph idx="3" type="subTitle"/>
          </p:nvPr>
        </p:nvSpPr>
        <p:spPr>
          <a:xfrm>
            <a:off x="720000"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5" name="Google Shape;125;p20"/>
          <p:cNvSpPr txBox="1"/>
          <p:nvPr>
            <p:ph idx="4" type="subTitle"/>
          </p:nvPr>
        </p:nvSpPr>
        <p:spPr>
          <a:xfrm>
            <a:off x="3455250"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 name="Google Shape;126;p20"/>
          <p:cNvSpPr txBox="1"/>
          <p:nvPr>
            <p:ph idx="5" type="subTitle"/>
          </p:nvPr>
        </p:nvSpPr>
        <p:spPr>
          <a:xfrm>
            <a:off x="6190500"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0"/>
          <p:cNvSpPr txBox="1"/>
          <p:nvPr>
            <p:ph idx="6" type="subTitle"/>
          </p:nvPr>
        </p:nvSpPr>
        <p:spPr>
          <a:xfrm>
            <a:off x="6190500"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0"/>
          <p:cNvSpPr txBox="1"/>
          <p:nvPr>
            <p:ph idx="7" type="subTitle"/>
          </p:nvPr>
        </p:nvSpPr>
        <p:spPr>
          <a:xfrm>
            <a:off x="720000" y="1336275"/>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9" name="Google Shape;129;p20"/>
          <p:cNvSpPr txBox="1"/>
          <p:nvPr>
            <p:ph idx="8" type="subTitle"/>
          </p:nvPr>
        </p:nvSpPr>
        <p:spPr>
          <a:xfrm>
            <a:off x="3455250" y="1336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0" name="Google Shape;130;p20"/>
          <p:cNvSpPr txBox="1"/>
          <p:nvPr>
            <p:ph idx="9" type="subTitle"/>
          </p:nvPr>
        </p:nvSpPr>
        <p:spPr>
          <a:xfrm>
            <a:off x="6190500" y="1336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1" name="Google Shape;131;p20"/>
          <p:cNvSpPr txBox="1"/>
          <p:nvPr>
            <p:ph idx="13" type="subTitle"/>
          </p:nvPr>
        </p:nvSpPr>
        <p:spPr>
          <a:xfrm>
            <a:off x="720000" y="3063351"/>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2" name="Google Shape;132;p20"/>
          <p:cNvSpPr txBox="1"/>
          <p:nvPr>
            <p:ph idx="14" type="subTitle"/>
          </p:nvPr>
        </p:nvSpPr>
        <p:spPr>
          <a:xfrm>
            <a:off x="3455250" y="30633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3" name="Google Shape;133;p20"/>
          <p:cNvSpPr txBox="1"/>
          <p:nvPr>
            <p:ph idx="15" type="subTitle"/>
          </p:nvPr>
        </p:nvSpPr>
        <p:spPr>
          <a:xfrm>
            <a:off x="6190500" y="30633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4" name="Google Shape;134;p20"/>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4" name="Shape 14"/>
        <p:cNvGrpSpPr/>
        <p:nvPr/>
      </p:nvGrpSpPr>
      <p:grpSpPr>
        <a:xfrm>
          <a:off x="0" y="0"/>
          <a:ext cx="0" cy="0"/>
          <a:chOff x="0" y="0"/>
          <a:chExt cx="0" cy="0"/>
        </a:xfrm>
      </p:grpSpPr>
      <p:sp>
        <p:nvSpPr>
          <p:cNvPr id="15" name="Google Shape;15;p3"/>
          <p:cNvSpPr/>
          <p:nvPr/>
        </p:nvSpPr>
        <p:spPr>
          <a:xfrm>
            <a:off x="0" y="75"/>
            <a:ext cx="5003100" cy="287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 name="Google Shape;16;p3"/>
          <p:cNvSpPr txBox="1"/>
          <p:nvPr>
            <p:ph type="title"/>
          </p:nvPr>
        </p:nvSpPr>
        <p:spPr>
          <a:xfrm>
            <a:off x="3360875" y="2232350"/>
            <a:ext cx="5783100" cy="1912500"/>
          </a:xfrm>
          <a:prstGeom prst="rect">
            <a:avLst/>
          </a:prstGeom>
          <a:solidFill>
            <a:schemeClr val="lt2"/>
          </a:solidFill>
        </p:spPr>
        <p:txBody>
          <a:bodyPr anchorCtr="0" anchor="ctr"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3360875" y="1052400"/>
            <a:ext cx="1642200" cy="97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136" name="Shape 136"/>
        <p:cNvGrpSpPr/>
        <p:nvPr/>
      </p:nvGrpSpPr>
      <p:grpSpPr>
        <a:xfrm>
          <a:off x="0" y="0"/>
          <a:ext cx="0" cy="0"/>
          <a:chOff x="0" y="0"/>
          <a:chExt cx="0" cy="0"/>
        </a:xfrm>
      </p:grpSpPr>
      <p:sp>
        <p:nvSpPr>
          <p:cNvPr id="137" name="Google Shape;137;p21"/>
          <p:cNvSpPr/>
          <p:nvPr/>
        </p:nvSpPr>
        <p:spPr>
          <a:xfrm>
            <a:off x="6182100" y="-150"/>
            <a:ext cx="29622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8" name="Google Shape;138;p21"/>
          <p:cNvSpPr txBox="1"/>
          <p:nvPr>
            <p:ph hasCustomPrompt="1" type="title"/>
          </p:nvPr>
        </p:nvSpPr>
        <p:spPr>
          <a:xfrm>
            <a:off x="2077174" y="3316475"/>
            <a:ext cx="7067100" cy="768900"/>
          </a:xfrm>
          <a:prstGeom prst="rect">
            <a:avLst/>
          </a:prstGeom>
          <a:solidFill>
            <a:schemeClr val="lt2"/>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9" name="Google Shape;139;p21"/>
          <p:cNvSpPr txBox="1"/>
          <p:nvPr>
            <p:ph idx="1" type="subTitle"/>
          </p:nvPr>
        </p:nvSpPr>
        <p:spPr>
          <a:xfrm>
            <a:off x="2077174" y="4227800"/>
            <a:ext cx="4095000" cy="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40" name="Google Shape;140;p21"/>
          <p:cNvSpPr txBox="1"/>
          <p:nvPr>
            <p:ph hasCustomPrompt="1" idx="2" type="title"/>
          </p:nvPr>
        </p:nvSpPr>
        <p:spPr>
          <a:xfrm>
            <a:off x="2077174" y="539500"/>
            <a:ext cx="7067100" cy="768900"/>
          </a:xfrm>
          <a:prstGeom prst="rect">
            <a:avLst/>
          </a:prstGeom>
          <a:solidFill>
            <a:schemeClr val="lt2"/>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1" name="Google Shape;141;p21"/>
          <p:cNvSpPr txBox="1"/>
          <p:nvPr>
            <p:ph idx="3" type="subTitle"/>
          </p:nvPr>
        </p:nvSpPr>
        <p:spPr>
          <a:xfrm>
            <a:off x="2077174" y="1450800"/>
            <a:ext cx="4095000" cy="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42" name="Google Shape;142;p21"/>
          <p:cNvSpPr txBox="1"/>
          <p:nvPr>
            <p:ph hasCustomPrompt="1" idx="4" type="title"/>
          </p:nvPr>
        </p:nvSpPr>
        <p:spPr>
          <a:xfrm>
            <a:off x="2077174" y="1927988"/>
            <a:ext cx="7067100" cy="768900"/>
          </a:xfrm>
          <a:prstGeom prst="rect">
            <a:avLst/>
          </a:prstGeom>
          <a:solidFill>
            <a:schemeClr val="lt2"/>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3" name="Google Shape;143;p21"/>
          <p:cNvSpPr txBox="1"/>
          <p:nvPr>
            <p:ph idx="5" type="subTitle"/>
          </p:nvPr>
        </p:nvSpPr>
        <p:spPr>
          <a:xfrm>
            <a:off x="2077174" y="2839300"/>
            <a:ext cx="4095000" cy="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44" name="Google Shape;14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2"/>
        </a:solidFill>
      </p:bgPr>
    </p:bg>
    <p:spTree>
      <p:nvGrpSpPr>
        <p:cNvPr id="145" name="Shape 145"/>
        <p:cNvGrpSpPr/>
        <p:nvPr/>
      </p:nvGrpSpPr>
      <p:grpSpPr>
        <a:xfrm>
          <a:off x="0" y="0"/>
          <a:ext cx="0" cy="0"/>
          <a:chOff x="0" y="0"/>
          <a:chExt cx="0" cy="0"/>
        </a:xfrm>
      </p:grpSpPr>
      <p:sp>
        <p:nvSpPr>
          <p:cNvPr id="146" name="Google Shape;146;p22"/>
          <p:cNvSpPr txBox="1"/>
          <p:nvPr/>
        </p:nvSpPr>
        <p:spPr>
          <a:xfrm>
            <a:off x="713225" y="3678562"/>
            <a:ext cx="3257700" cy="6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b="1" lang="en" sz="1000" u="sng">
                <a:solidFill>
                  <a:schemeClr val="dk1"/>
                </a:solidFill>
                <a:latin typeface="Archivo"/>
                <a:ea typeface="Archivo"/>
                <a:cs typeface="Archivo"/>
                <a:sym typeface="Archivo"/>
                <a:hlinkClick r:id="rId2">
                  <a:extLst>
                    <a:ext uri="{A12FA001-AC4F-418D-AE19-62706E023703}">
                      <ahyp:hlinkClr val="tx"/>
                    </a:ext>
                  </a:extLst>
                </a:hlinkClick>
              </a:rPr>
              <a:t>Slidesgo</a:t>
            </a:r>
            <a:r>
              <a:rPr lang="en" sz="1000">
                <a:solidFill>
                  <a:schemeClr val="dk1"/>
                </a:solidFill>
                <a:latin typeface="Archivo"/>
                <a:ea typeface="Archivo"/>
                <a:cs typeface="Archivo"/>
                <a:sym typeface="Archivo"/>
              </a:rPr>
              <a:t>, and includes icons by </a:t>
            </a:r>
            <a:r>
              <a:rPr b="1" lang="en" sz="1000" u="sng">
                <a:solidFill>
                  <a:schemeClr val="dk1"/>
                </a:solidFill>
                <a:latin typeface="Archivo"/>
                <a:ea typeface="Archivo"/>
                <a:cs typeface="Archivo"/>
                <a:sym typeface="Archivo"/>
                <a:hlinkClick r:id="rId3">
                  <a:extLst>
                    <a:ext uri="{A12FA001-AC4F-418D-AE19-62706E023703}">
                      <ahyp:hlinkClr val="tx"/>
                    </a:ext>
                  </a:extLst>
                </a:hlinkClick>
              </a:rPr>
              <a:t>Flaticon</a:t>
            </a:r>
            <a:r>
              <a:rPr lang="en" sz="1000">
                <a:solidFill>
                  <a:schemeClr val="dk1"/>
                </a:solidFill>
                <a:latin typeface="Archivo"/>
                <a:ea typeface="Archivo"/>
                <a:cs typeface="Archivo"/>
                <a:sym typeface="Archivo"/>
              </a:rPr>
              <a:t>, and infographics &amp; images by </a:t>
            </a:r>
            <a:r>
              <a:rPr b="1" lang="en" sz="1000" u="sng">
                <a:solidFill>
                  <a:schemeClr val="dk1"/>
                </a:solidFill>
                <a:latin typeface="Archivo"/>
                <a:ea typeface="Archivo"/>
                <a:cs typeface="Archivo"/>
                <a:sym typeface="Archivo"/>
                <a:hlinkClick r:id="rId4">
                  <a:extLst>
                    <a:ext uri="{A12FA001-AC4F-418D-AE19-62706E023703}">
                      <ahyp:hlinkClr val="tx"/>
                    </a:ext>
                  </a:extLst>
                </a:hlinkClick>
              </a:rPr>
              <a:t>Freepik</a:t>
            </a:r>
            <a:r>
              <a:rPr lang="en" sz="1000" u="sng">
                <a:solidFill>
                  <a:schemeClr val="dk1"/>
                </a:solidFill>
                <a:latin typeface="Archivo"/>
                <a:ea typeface="Archivo"/>
                <a:cs typeface="Archivo"/>
                <a:sym typeface="Archivo"/>
              </a:rPr>
              <a:t> </a:t>
            </a:r>
            <a:endParaRPr b="1" sz="1000" u="sng">
              <a:solidFill>
                <a:schemeClr val="dk1"/>
              </a:solidFill>
              <a:latin typeface="Archivo"/>
              <a:ea typeface="Archivo"/>
              <a:cs typeface="Archivo"/>
              <a:sym typeface="Archivo"/>
            </a:endParaRPr>
          </a:p>
        </p:txBody>
      </p:sp>
      <p:sp>
        <p:nvSpPr>
          <p:cNvPr id="147" name="Google Shape;147;p22"/>
          <p:cNvSpPr/>
          <p:nvPr/>
        </p:nvSpPr>
        <p:spPr>
          <a:xfrm>
            <a:off x="5209450" y="75"/>
            <a:ext cx="3934500" cy="389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8" name="Google Shape;148;p22"/>
          <p:cNvSpPr txBox="1"/>
          <p:nvPr>
            <p:ph idx="1" type="subTitle"/>
          </p:nvPr>
        </p:nvSpPr>
        <p:spPr>
          <a:xfrm>
            <a:off x="713225" y="2360475"/>
            <a:ext cx="3257700" cy="1137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9" name="Google Shape;149;p22"/>
          <p:cNvSpPr txBox="1"/>
          <p:nvPr>
            <p:ph type="title"/>
          </p:nvPr>
        </p:nvSpPr>
        <p:spPr>
          <a:xfrm>
            <a:off x="713225" y="863650"/>
            <a:ext cx="8430900" cy="1347600"/>
          </a:xfrm>
          <a:prstGeom prst="rect">
            <a:avLst/>
          </a:prstGeom>
          <a:solidFill>
            <a:schemeClr val="lt2"/>
          </a:solidFill>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0" name="Google Shape;15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1" name="Shape 151"/>
        <p:cNvGrpSpPr/>
        <p:nvPr/>
      </p:nvGrpSpPr>
      <p:grpSpPr>
        <a:xfrm>
          <a:off x="0" y="0"/>
          <a:ext cx="0" cy="0"/>
          <a:chOff x="0" y="0"/>
          <a:chExt cx="0" cy="0"/>
        </a:xfrm>
      </p:grpSpPr>
      <p:sp>
        <p:nvSpPr>
          <p:cNvPr id="152" name="Google Shape;152;p23"/>
          <p:cNvSpPr/>
          <p:nvPr/>
        </p:nvSpPr>
        <p:spPr>
          <a:xfrm>
            <a:off x="0" y="75"/>
            <a:ext cx="5003100" cy="460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3" name="Google Shape;15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54" name="Shape 154"/>
        <p:cNvGrpSpPr/>
        <p:nvPr/>
      </p:nvGrpSpPr>
      <p:grpSpPr>
        <a:xfrm>
          <a:off x="0" y="0"/>
          <a:ext cx="0" cy="0"/>
          <a:chOff x="0" y="0"/>
          <a:chExt cx="0" cy="0"/>
        </a:xfrm>
      </p:grpSpPr>
      <p:sp>
        <p:nvSpPr>
          <p:cNvPr id="155" name="Google Shape;155;p24"/>
          <p:cNvSpPr/>
          <p:nvPr/>
        </p:nvSpPr>
        <p:spPr>
          <a:xfrm>
            <a:off x="0" y="915000"/>
            <a:ext cx="3485400" cy="4228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6" name="Google Shape;15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6849750" y="-150"/>
            <a:ext cx="22941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 name="Google Shape;21;p4"/>
          <p:cNvSpPr txBox="1"/>
          <p:nvPr>
            <p:ph idx="1" type="body"/>
          </p:nvPr>
        </p:nvSpPr>
        <p:spPr>
          <a:xfrm>
            <a:off x="720000" y="1215750"/>
            <a:ext cx="49182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2" name="Google Shape;22;p4"/>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a:off x="6951825" y="-150"/>
            <a:ext cx="21921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6" name="Google Shape;26;p5"/>
          <p:cNvSpPr txBox="1"/>
          <p:nvPr>
            <p:ph idx="1" type="subTitle"/>
          </p:nvPr>
        </p:nvSpPr>
        <p:spPr>
          <a:xfrm>
            <a:off x="3699274" y="2650350"/>
            <a:ext cx="2505600" cy="149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idx="2" type="subTitle"/>
          </p:nvPr>
        </p:nvSpPr>
        <p:spPr>
          <a:xfrm>
            <a:off x="720000" y="2650350"/>
            <a:ext cx="2505600" cy="149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 name="Google Shape;28;p5"/>
          <p:cNvSpPr txBox="1"/>
          <p:nvPr>
            <p:ph idx="3" type="subTitle"/>
          </p:nvPr>
        </p:nvSpPr>
        <p:spPr>
          <a:xfrm>
            <a:off x="720000" y="2113902"/>
            <a:ext cx="2505600" cy="482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 name="Google Shape;29;p5"/>
          <p:cNvSpPr txBox="1"/>
          <p:nvPr>
            <p:ph idx="4" type="subTitle"/>
          </p:nvPr>
        </p:nvSpPr>
        <p:spPr>
          <a:xfrm>
            <a:off x="3699275" y="2113902"/>
            <a:ext cx="2505600" cy="482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 name="Google Shape;30;p5"/>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7319600" y="-150"/>
            <a:ext cx="1824300" cy="35199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4" name="Google Shape;34;p6"/>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5165625" y="2225550"/>
            <a:ext cx="3978300" cy="29178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8" name="Google Shape;38;p7"/>
          <p:cNvSpPr txBox="1"/>
          <p:nvPr>
            <p:ph idx="1" type="subTitle"/>
          </p:nvPr>
        </p:nvSpPr>
        <p:spPr>
          <a:xfrm>
            <a:off x="720000" y="1366450"/>
            <a:ext cx="39783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39" name="Google Shape;39;p7"/>
          <p:cNvSpPr/>
          <p:nvPr>
            <p:ph idx="2" type="pic"/>
          </p:nvPr>
        </p:nvSpPr>
        <p:spPr>
          <a:xfrm>
            <a:off x="5643775" y="1100050"/>
            <a:ext cx="2787000" cy="3504000"/>
          </a:xfrm>
          <a:prstGeom prst="rect">
            <a:avLst/>
          </a:prstGeom>
          <a:noFill/>
          <a:ln>
            <a:noFill/>
          </a:ln>
        </p:spPr>
      </p:sp>
      <p:sp>
        <p:nvSpPr>
          <p:cNvPr id="40" name="Google Shape;40;p7"/>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 name="Google Shape;4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2" name="Shape 42"/>
        <p:cNvGrpSpPr/>
        <p:nvPr/>
      </p:nvGrpSpPr>
      <p:grpSpPr>
        <a:xfrm>
          <a:off x="0" y="0"/>
          <a:ext cx="0" cy="0"/>
          <a:chOff x="0" y="0"/>
          <a:chExt cx="0" cy="0"/>
        </a:xfrm>
      </p:grpSpPr>
      <p:sp>
        <p:nvSpPr>
          <p:cNvPr id="43" name="Google Shape;43;p8"/>
          <p:cNvSpPr/>
          <p:nvPr/>
        </p:nvSpPr>
        <p:spPr>
          <a:xfrm>
            <a:off x="7088800" y="539500"/>
            <a:ext cx="20553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4" name="Google Shape;44;p8"/>
          <p:cNvSpPr txBox="1"/>
          <p:nvPr>
            <p:ph type="title"/>
          </p:nvPr>
        </p:nvSpPr>
        <p:spPr>
          <a:xfrm>
            <a:off x="2217300" y="1838150"/>
            <a:ext cx="6926700" cy="1467300"/>
          </a:xfrm>
          <a:prstGeom prst="rect">
            <a:avLst/>
          </a:prstGeom>
          <a:solidFill>
            <a:schemeClr val="lt2"/>
          </a:solidFill>
        </p:spPr>
        <p:txBody>
          <a:bodyPr anchorCtr="0" anchor="ctr" bIns="91425" lIns="91425" spcFirstLastPara="1" rIns="91425" wrap="square" tIns="91425">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5" name="Google Shape;4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2473500" y="1189100"/>
            <a:ext cx="6670500" cy="1964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8" name="Google Shape;48;p9"/>
          <p:cNvSpPr txBox="1"/>
          <p:nvPr>
            <p:ph idx="1" type="subTitle"/>
          </p:nvPr>
        </p:nvSpPr>
        <p:spPr>
          <a:xfrm>
            <a:off x="2473500" y="3153500"/>
            <a:ext cx="3675600" cy="6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9" name="Google Shape;49;p9"/>
          <p:cNvSpPr/>
          <p:nvPr/>
        </p:nvSpPr>
        <p:spPr>
          <a:xfrm>
            <a:off x="0" y="100"/>
            <a:ext cx="2055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0" name="Google Shape;5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p:nvPr>
            <p:ph idx="2" type="pic"/>
          </p:nvPr>
        </p:nvSpPr>
        <p:spPr>
          <a:xfrm>
            <a:off x="0" y="0"/>
            <a:ext cx="9144000" cy="5143500"/>
          </a:xfrm>
          <a:prstGeom prst="rect">
            <a:avLst/>
          </a:prstGeom>
          <a:noFill/>
          <a:ln>
            <a:noFill/>
          </a:ln>
        </p:spPr>
      </p:sp>
      <p:sp>
        <p:nvSpPr>
          <p:cNvPr id="53" name="Google Shape;53;p10"/>
          <p:cNvSpPr txBox="1"/>
          <p:nvPr>
            <p:ph type="title"/>
          </p:nvPr>
        </p:nvSpPr>
        <p:spPr>
          <a:xfrm>
            <a:off x="720000" y="4014450"/>
            <a:ext cx="77040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 name="Google Shape;5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indent="-304800" lvl="1" marL="9144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indent="-304800" lvl="2" marL="13716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indent="-304800" lvl="3" marL="1828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indent="-304800" lvl="4" marL="22860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indent="-304800" lvl="5" marL="27432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indent="-304800" lvl="6" marL="32004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indent="-304800" lvl="7" marL="36576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indent="-304800" lvl="8" marL="411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rchivo"/>
                <a:ea typeface="Archivo"/>
                <a:cs typeface="Archivo"/>
                <a:sym typeface="Archivo"/>
              </a:defRPr>
            </a:lvl1pPr>
            <a:lvl2pPr lvl="1" algn="r">
              <a:buNone/>
              <a:defRPr sz="1300">
                <a:solidFill>
                  <a:schemeClr val="dk1"/>
                </a:solidFill>
                <a:latin typeface="Archivo"/>
                <a:ea typeface="Archivo"/>
                <a:cs typeface="Archivo"/>
                <a:sym typeface="Archivo"/>
              </a:defRPr>
            </a:lvl2pPr>
            <a:lvl3pPr lvl="2" algn="r">
              <a:buNone/>
              <a:defRPr sz="1300">
                <a:solidFill>
                  <a:schemeClr val="dk1"/>
                </a:solidFill>
                <a:latin typeface="Archivo"/>
                <a:ea typeface="Archivo"/>
                <a:cs typeface="Archivo"/>
                <a:sym typeface="Archivo"/>
              </a:defRPr>
            </a:lvl3pPr>
            <a:lvl4pPr lvl="3" algn="r">
              <a:buNone/>
              <a:defRPr sz="1300">
                <a:solidFill>
                  <a:schemeClr val="dk1"/>
                </a:solidFill>
                <a:latin typeface="Archivo"/>
                <a:ea typeface="Archivo"/>
                <a:cs typeface="Archivo"/>
                <a:sym typeface="Archivo"/>
              </a:defRPr>
            </a:lvl4pPr>
            <a:lvl5pPr lvl="4" algn="r">
              <a:buNone/>
              <a:defRPr sz="1300">
                <a:solidFill>
                  <a:schemeClr val="dk1"/>
                </a:solidFill>
                <a:latin typeface="Archivo"/>
                <a:ea typeface="Archivo"/>
                <a:cs typeface="Archivo"/>
                <a:sym typeface="Archivo"/>
              </a:defRPr>
            </a:lvl5pPr>
            <a:lvl6pPr lvl="5" algn="r">
              <a:buNone/>
              <a:defRPr sz="1300">
                <a:solidFill>
                  <a:schemeClr val="dk1"/>
                </a:solidFill>
                <a:latin typeface="Archivo"/>
                <a:ea typeface="Archivo"/>
                <a:cs typeface="Archivo"/>
                <a:sym typeface="Archivo"/>
              </a:defRPr>
            </a:lvl6pPr>
            <a:lvl7pPr lvl="6" algn="r">
              <a:buNone/>
              <a:defRPr sz="1300">
                <a:solidFill>
                  <a:schemeClr val="dk1"/>
                </a:solidFill>
                <a:latin typeface="Archivo"/>
                <a:ea typeface="Archivo"/>
                <a:cs typeface="Archivo"/>
                <a:sym typeface="Archivo"/>
              </a:defRPr>
            </a:lvl7pPr>
            <a:lvl8pPr lvl="7" algn="r">
              <a:buNone/>
              <a:defRPr sz="1300">
                <a:solidFill>
                  <a:schemeClr val="dk1"/>
                </a:solidFill>
                <a:latin typeface="Archivo"/>
                <a:ea typeface="Archivo"/>
                <a:cs typeface="Archivo"/>
                <a:sym typeface="Archivo"/>
              </a:defRPr>
            </a:lvl8pPr>
            <a:lvl9pPr lvl="8" algn="r">
              <a:buNone/>
              <a:defRPr sz="1300">
                <a:solidFill>
                  <a:schemeClr val="dk1"/>
                </a:solidFill>
                <a:latin typeface="Archivo"/>
                <a:ea typeface="Archivo"/>
                <a:cs typeface="Archivo"/>
                <a:sym typeface="Archiv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5.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13.xml"/><Relationship Id="rId8" Type="http://schemas.openxmlformats.org/officeDocument/2006/relationships/slide" Target="/ppt/slid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ctrTitle"/>
          </p:nvPr>
        </p:nvSpPr>
        <p:spPr>
          <a:xfrm>
            <a:off x="0" y="906650"/>
            <a:ext cx="7278600" cy="206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Forecasting Inflation </a:t>
            </a:r>
            <a:endParaRPr/>
          </a:p>
          <a:p>
            <a:pPr indent="0" lvl="0" marL="0" rtl="0" algn="l">
              <a:spcBef>
                <a:spcPts val="0"/>
              </a:spcBef>
              <a:spcAft>
                <a:spcPts val="0"/>
              </a:spcAft>
              <a:buNone/>
            </a:pPr>
            <a:r>
              <a:rPr lang="en"/>
              <a:t>for Profit</a:t>
            </a:r>
            <a:endParaRPr/>
          </a:p>
        </p:txBody>
      </p:sp>
      <p:sp>
        <p:nvSpPr>
          <p:cNvPr id="162" name="Google Shape;162;p25"/>
          <p:cNvSpPr txBox="1"/>
          <p:nvPr>
            <p:ph idx="1" type="subTitle"/>
          </p:nvPr>
        </p:nvSpPr>
        <p:spPr>
          <a:xfrm>
            <a:off x="713225" y="3495675"/>
            <a:ext cx="3441300" cy="1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FINM 35000 Final project</a:t>
            </a:r>
            <a:endParaRPr/>
          </a:p>
          <a:p>
            <a:pPr indent="0" lvl="0" marL="0" rtl="0" algn="l">
              <a:spcBef>
                <a:spcPts val="0"/>
              </a:spcBef>
              <a:spcAft>
                <a:spcPts val="0"/>
              </a:spcAft>
              <a:buNone/>
            </a:pPr>
            <a:r>
              <a:rPr lang="en"/>
              <a:t>Nov 29, 2023</a:t>
            </a:r>
            <a:endParaRPr/>
          </a:p>
          <a:p>
            <a:pPr indent="0" lvl="0" marL="0" rtl="0" algn="l">
              <a:spcBef>
                <a:spcPts val="0"/>
              </a:spcBef>
              <a:spcAft>
                <a:spcPts val="0"/>
              </a:spcAft>
              <a:buNone/>
            </a:pPr>
            <a:r>
              <a:rPr lang="en"/>
              <a:t>Juan Ramirez, </a:t>
            </a:r>
            <a:r>
              <a:rPr lang="en"/>
              <a:t>Yang Bao, </a:t>
            </a:r>
            <a:r>
              <a:rPr lang="en"/>
              <a:t>Jun Lee</a:t>
            </a:r>
            <a:endParaRPr/>
          </a:p>
          <a:p>
            <a:pPr indent="0" lvl="0" marL="0" rtl="0" algn="l">
              <a:spcBef>
                <a:spcPts val="0"/>
              </a:spcBef>
              <a:spcAft>
                <a:spcPts val="0"/>
              </a:spcAft>
              <a:buNone/>
            </a:pPr>
            <a:r>
              <a:t/>
            </a:r>
            <a:endParaRPr/>
          </a:p>
        </p:txBody>
      </p:sp>
      <p:sp>
        <p:nvSpPr>
          <p:cNvPr id="163" name="Google Shape;163;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Look at our Variables</a:t>
            </a:r>
            <a:endParaRPr/>
          </a:p>
        </p:txBody>
      </p:sp>
      <p:sp>
        <p:nvSpPr>
          <p:cNvPr id="227" name="Google Shape;22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8" name="Google Shape;228;p34"/>
          <p:cNvPicPr preferRelativeResize="0"/>
          <p:nvPr/>
        </p:nvPicPr>
        <p:blipFill>
          <a:blip r:embed="rId3">
            <a:alphaModFix/>
          </a:blip>
          <a:stretch>
            <a:fillRect/>
          </a:stretch>
        </p:blipFill>
        <p:spPr>
          <a:xfrm>
            <a:off x="1407775" y="1215900"/>
            <a:ext cx="6328445" cy="373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 Profitability</a:t>
            </a:r>
            <a:endParaRPr/>
          </a:p>
        </p:txBody>
      </p:sp>
      <p:sp>
        <p:nvSpPr>
          <p:cNvPr id="234" name="Google Shape;23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5"/>
          <p:cNvPicPr preferRelativeResize="0"/>
          <p:nvPr/>
        </p:nvPicPr>
        <p:blipFill>
          <a:blip r:embed="rId3">
            <a:alphaModFix/>
          </a:blip>
          <a:stretch>
            <a:fillRect/>
          </a:stretch>
        </p:blipFill>
        <p:spPr>
          <a:xfrm>
            <a:off x="1481375" y="1100061"/>
            <a:ext cx="3090625" cy="2036313"/>
          </a:xfrm>
          <a:prstGeom prst="rect">
            <a:avLst/>
          </a:prstGeom>
          <a:noFill/>
          <a:ln>
            <a:noFill/>
          </a:ln>
        </p:spPr>
      </p:pic>
      <p:pic>
        <p:nvPicPr>
          <p:cNvPr id="236" name="Google Shape;236;p35"/>
          <p:cNvPicPr preferRelativeResize="0"/>
          <p:nvPr/>
        </p:nvPicPr>
        <p:blipFill>
          <a:blip r:embed="rId4">
            <a:alphaModFix/>
          </a:blip>
          <a:stretch>
            <a:fillRect/>
          </a:stretch>
        </p:blipFill>
        <p:spPr>
          <a:xfrm>
            <a:off x="4572000" y="1100049"/>
            <a:ext cx="3090625" cy="2036316"/>
          </a:xfrm>
          <a:prstGeom prst="rect">
            <a:avLst/>
          </a:prstGeom>
          <a:noFill/>
          <a:ln>
            <a:noFill/>
          </a:ln>
        </p:spPr>
      </p:pic>
      <p:pic>
        <p:nvPicPr>
          <p:cNvPr id="237" name="Google Shape;237;p35"/>
          <p:cNvPicPr preferRelativeResize="0"/>
          <p:nvPr/>
        </p:nvPicPr>
        <p:blipFill>
          <a:blip r:embed="rId5">
            <a:alphaModFix/>
          </a:blip>
          <a:stretch>
            <a:fillRect/>
          </a:stretch>
        </p:blipFill>
        <p:spPr>
          <a:xfrm>
            <a:off x="3160488" y="3136375"/>
            <a:ext cx="2823025" cy="191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 Performance with Chosen Securities</a:t>
            </a:r>
            <a:endParaRPr/>
          </a:p>
        </p:txBody>
      </p:sp>
      <p:sp>
        <p:nvSpPr>
          <p:cNvPr id="243" name="Google Shape;24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6"/>
          <p:cNvSpPr txBox="1"/>
          <p:nvPr/>
        </p:nvSpPr>
        <p:spPr>
          <a:xfrm>
            <a:off x="720000" y="1100050"/>
            <a:ext cx="6704100" cy="21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rchivo"/>
              <a:ea typeface="Archivo"/>
              <a:cs typeface="Archivo"/>
              <a:sym typeface="Archivo"/>
            </a:endParaRPr>
          </a:p>
          <a:p>
            <a:pPr indent="-304800" lvl="0" marL="457200" rtl="0" algn="l">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Simulated profit of </a:t>
            </a:r>
            <a:endParaRPr sz="1200">
              <a:solidFill>
                <a:schemeClr val="dk1"/>
              </a:solidFill>
              <a:latin typeface="Archivo"/>
              <a:ea typeface="Archivo"/>
              <a:cs typeface="Archivo"/>
              <a:sym typeface="Archivo"/>
            </a:endParaRPr>
          </a:p>
          <a:p>
            <a:pPr indent="-304800" lvl="1" marL="914400" rtl="0" algn="l">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DBC  </a:t>
            </a:r>
            <a:r>
              <a:rPr lang="en" sz="1200">
                <a:solidFill>
                  <a:schemeClr val="dk1"/>
                </a:solidFill>
                <a:latin typeface="Archivo"/>
                <a:ea typeface="Archivo"/>
                <a:cs typeface="Archivo"/>
                <a:sym typeface="Archivo"/>
              </a:rPr>
              <a:t>with inflation-forecast signal</a:t>
            </a:r>
            <a:endParaRPr sz="1200">
              <a:solidFill>
                <a:schemeClr val="dk1"/>
              </a:solidFill>
              <a:latin typeface="Archivo"/>
              <a:ea typeface="Archivo"/>
              <a:cs typeface="Archivo"/>
              <a:sym typeface="Archivo"/>
            </a:endParaRPr>
          </a:p>
          <a:p>
            <a:pPr indent="-304800" lvl="1" marL="914400" rtl="0" algn="l">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VNQ </a:t>
            </a:r>
            <a:r>
              <a:rPr lang="en" sz="1200">
                <a:solidFill>
                  <a:schemeClr val="dk1"/>
                </a:solidFill>
                <a:latin typeface="Archivo"/>
                <a:ea typeface="Archivo"/>
                <a:cs typeface="Archivo"/>
                <a:sym typeface="Archivo"/>
              </a:rPr>
              <a:t>with NLP signal</a:t>
            </a:r>
            <a:endParaRPr sz="1200">
              <a:solidFill>
                <a:schemeClr val="dk1"/>
              </a:solidFill>
              <a:latin typeface="Archivo"/>
              <a:ea typeface="Archivo"/>
              <a:cs typeface="Archivo"/>
              <a:sym typeface="Archivo"/>
            </a:endParaRPr>
          </a:p>
          <a:p>
            <a:pPr indent="-304800" lvl="0" marL="457200" rtl="0" algn="l">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Number of trades simulated</a:t>
            </a:r>
            <a:endParaRPr sz="1200">
              <a:solidFill>
                <a:schemeClr val="dk1"/>
              </a:solidFill>
              <a:latin typeface="Archivo"/>
              <a:ea typeface="Archivo"/>
              <a:cs typeface="Archivo"/>
              <a:sym typeface="Archivo"/>
            </a:endParaRPr>
          </a:p>
          <a:p>
            <a:pPr indent="-304800" lvl="1" marL="914400" rtl="0" algn="l">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Inflation-forecast signal produces more buy/sell executions</a:t>
            </a:r>
            <a:endParaRPr sz="1200">
              <a:solidFill>
                <a:schemeClr val="dk1"/>
              </a:solidFill>
              <a:latin typeface="Archivo"/>
              <a:ea typeface="Archivo"/>
              <a:cs typeface="Archivo"/>
              <a:sym typeface="Archivo"/>
            </a:endParaRPr>
          </a:p>
          <a:p>
            <a:pPr indent="-304800" lvl="0" marL="457200" rtl="0" algn="l">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Return over test period, from January 2018 to June 2022</a:t>
            </a:r>
            <a:endParaRPr sz="1200">
              <a:solidFill>
                <a:schemeClr val="dk1"/>
              </a:solidFill>
              <a:latin typeface="Archivo"/>
              <a:ea typeface="Archivo"/>
              <a:cs typeface="Archivo"/>
              <a:sym typeface="Archivo"/>
            </a:endParaRPr>
          </a:p>
          <a:p>
            <a:pPr indent="-304800" lvl="1" marL="914400" rtl="0" algn="l">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NLP signal, as being static and less orders, generates better yet negative result </a:t>
            </a:r>
            <a:endParaRPr sz="1200">
              <a:solidFill>
                <a:schemeClr val="dk1"/>
              </a:solidFill>
              <a:latin typeface="Archivo"/>
              <a:ea typeface="Archivo"/>
              <a:cs typeface="Archivo"/>
              <a:sym typeface="Archivo"/>
            </a:endParaRPr>
          </a:p>
          <a:p>
            <a:pPr indent="0" lvl="0" marL="457200" rtl="0" algn="l">
              <a:spcBef>
                <a:spcPts val="0"/>
              </a:spcBef>
              <a:spcAft>
                <a:spcPts val="0"/>
              </a:spcAft>
              <a:buNone/>
            </a:pPr>
            <a:r>
              <a:t/>
            </a:r>
            <a:endParaRPr sz="1200">
              <a:solidFill>
                <a:schemeClr val="dk1"/>
              </a:solidFill>
              <a:latin typeface="Archivo"/>
              <a:ea typeface="Archivo"/>
              <a:cs typeface="Archivo"/>
              <a:sym typeface="Archivo"/>
            </a:endParaRPr>
          </a:p>
        </p:txBody>
      </p:sp>
      <p:pic>
        <p:nvPicPr>
          <p:cNvPr id="245" name="Google Shape;245;p36"/>
          <p:cNvPicPr preferRelativeResize="0"/>
          <p:nvPr/>
        </p:nvPicPr>
        <p:blipFill>
          <a:blip r:embed="rId3">
            <a:alphaModFix/>
          </a:blip>
          <a:stretch>
            <a:fillRect/>
          </a:stretch>
        </p:blipFill>
        <p:spPr>
          <a:xfrm>
            <a:off x="1437500" y="3182600"/>
            <a:ext cx="6269000" cy="156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idx="1" type="body"/>
          </p:nvPr>
        </p:nvSpPr>
        <p:spPr>
          <a:xfrm>
            <a:off x="461275" y="1184700"/>
            <a:ext cx="60612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en"/>
              <a:t>Portfolio ends with positive profit in general has negative return</a:t>
            </a:r>
            <a:endParaRPr/>
          </a:p>
          <a:p>
            <a:pPr indent="-304800" lvl="1" marL="914400" rtl="0" algn="l">
              <a:spcBef>
                <a:spcPts val="0"/>
              </a:spcBef>
              <a:spcAft>
                <a:spcPts val="0"/>
              </a:spcAft>
              <a:buSzPts val="1200"/>
              <a:buChar char="○"/>
            </a:pPr>
            <a:r>
              <a:rPr lang="en"/>
              <a:t>COVID period brought in much unexpected variation to forecast</a:t>
            </a:r>
            <a:endParaRPr/>
          </a:p>
          <a:p>
            <a:pPr indent="-304800" lvl="1" marL="914400" rtl="0" algn="l">
              <a:spcBef>
                <a:spcPts val="0"/>
              </a:spcBef>
              <a:spcAft>
                <a:spcPts val="0"/>
              </a:spcAft>
              <a:buSzPts val="1200"/>
              <a:buChar char="○"/>
            </a:pPr>
            <a:r>
              <a:rPr lang="en"/>
              <a:t>Trades simulated during the period are not optimal</a:t>
            </a:r>
            <a:endParaRPr/>
          </a:p>
          <a:p>
            <a:pPr indent="-304800" lvl="0" marL="457200" rtl="0" algn="l">
              <a:spcBef>
                <a:spcPts val="0"/>
              </a:spcBef>
              <a:spcAft>
                <a:spcPts val="0"/>
              </a:spcAft>
              <a:buSzPts val="1200"/>
              <a:buChar char="●"/>
            </a:pPr>
            <a:r>
              <a:rPr lang="en"/>
              <a:t>Due to same reasoning, we observe the portfolios’ performance against </a:t>
            </a:r>
            <a:endParaRPr/>
          </a:p>
          <a:p>
            <a:pPr indent="-304800" lvl="1" marL="914400" rtl="0" algn="l">
              <a:spcBef>
                <a:spcPts val="0"/>
              </a:spcBef>
              <a:spcAft>
                <a:spcPts val="0"/>
              </a:spcAft>
              <a:buSzPts val="1200"/>
              <a:buChar char="○"/>
            </a:pPr>
            <a:r>
              <a:rPr lang="en"/>
              <a:t>CAPM</a:t>
            </a:r>
            <a:endParaRPr/>
          </a:p>
          <a:p>
            <a:pPr indent="-304800" lvl="1" marL="914400" rtl="0" algn="l">
              <a:spcBef>
                <a:spcPts val="0"/>
              </a:spcBef>
              <a:spcAft>
                <a:spcPts val="0"/>
              </a:spcAft>
              <a:buSzPts val="1200"/>
              <a:buChar char="○"/>
            </a:pPr>
            <a:r>
              <a:rPr lang="en"/>
              <a:t>Fama French 3 factors</a:t>
            </a:r>
            <a:endParaRPr/>
          </a:p>
          <a:p>
            <a:pPr indent="-304800" lvl="1" marL="914400" rtl="0" algn="l">
              <a:spcBef>
                <a:spcPts val="0"/>
              </a:spcBef>
              <a:spcAft>
                <a:spcPts val="0"/>
              </a:spcAft>
              <a:buSzPts val="1200"/>
              <a:buChar char="○"/>
            </a:pPr>
            <a:r>
              <a:rPr lang="en"/>
              <a:t>Fama French 5 factors</a:t>
            </a:r>
            <a:endParaRPr/>
          </a:p>
        </p:txBody>
      </p:sp>
      <p:sp>
        <p:nvSpPr>
          <p:cNvPr id="251" name="Google Shape;251;p37"/>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a:t>
            </a:r>
            <a:r>
              <a:rPr lang="en"/>
              <a:t> Result and Performance Benchmarks</a:t>
            </a:r>
            <a:endParaRPr/>
          </a:p>
        </p:txBody>
      </p:sp>
      <p:sp>
        <p:nvSpPr>
          <p:cNvPr id="252" name="Google Shape;25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3" name="Google Shape;253;p37"/>
          <p:cNvPicPr preferRelativeResize="0"/>
          <p:nvPr/>
        </p:nvPicPr>
        <p:blipFill>
          <a:blip r:embed="rId3">
            <a:alphaModFix/>
          </a:blip>
          <a:stretch>
            <a:fillRect/>
          </a:stretch>
        </p:blipFill>
        <p:spPr>
          <a:xfrm>
            <a:off x="255050" y="3053113"/>
            <a:ext cx="4695476" cy="1751375"/>
          </a:xfrm>
          <a:prstGeom prst="rect">
            <a:avLst/>
          </a:prstGeom>
          <a:noFill/>
          <a:ln>
            <a:noFill/>
          </a:ln>
        </p:spPr>
      </p:pic>
      <p:pic>
        <p:nvPicPr>
          <p:cNvPr id="254" name="Google Shape;254;p37"/>
          <p:cNvPicPr preferRelativeResize="0"/>
          <p:nvPr/>
        </p:nvPicPr>
        <p:blipFill>
          <a:blip r:embed="rId4">
            <a:alphaModFix/>
          </a:blip>
          <a:stretch>
            <a:fillRect/>
          </a:stretch>
        </p:blipFill>
        <p:spPr>
          <a:xfrm>
            <a:off x="4826725" y="2965403"/>
            <a:ext cx="3984774" cy="18606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idx="1" type="body"/>
          </p:nvPr>
        </p:nvSpPr>
        <p:spPr>
          <a:xfrm>
            <a:off x="720000" y="1100050"/>
            <a:ext cx="741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Conclusions:</a:t>
            </a:r>
            <a:endParaRPr b="1" sz="1300"/>
          </a:p>
          <a:p>
            <a:pPr indent="-311150" lvl="0" marL="457200" rtl="0" algn="l">
              <a:spcBef>
                <a:spcPts val="0"/>
              </a:spcBef>
              <a:spcAft>
                <a:spcPts val="0"/>
              </a:spcAft>
              <a:buSzPts val="1300"/>
              <a:buChar char="●"/>
            </a:pPr>
            <a:r>
              <a:rPr lang="en" sz="1300"/>
              <a:t>Forecasting long term movements of the inflation is </a:t>
            </a:r>
            <a:r>
              <a:rPr lang="en" sz="1300"/>
              <a:t>difficult</a:t>
            </a:r>
            <a:r>
              <a:rPr lang="en" sz="1300"/>
              <a:t>, but short term is feasible</a:t>
            </a:r>
            <a:endParaRPr sz="1300"/>
          </a:p>
          <a:p>
            <a:pPr indent="-311150" lvl="0" marL="457200" rtl="0" algn="l">
              <a:spcBef>
                <a:spcPts val="0"/>
              </a:spcBef>
              <a:spcAft>
                <a:spcPts val="0"/>
              </a:spcAft>
              <a:buSzPts val="1300"/>
              <a:buChar char="●"/>
            </a:pPr>
            <a:r>
              <a:rPr lang="en" sz="1300"/>
              <a:t>We did not find a security that closely matched the movements of inflation throughout the </a:t>
            </a:r>
            <a:r>
              <a:rPr lang="en" sz="1300"/>
              <a:t>entirety</a:t>
            </a:r>
            <a:r>
              <a:rPr lang="en" sz="1300"/>
              <a:t> of it path</a:t>
            </a:r>
            <a:endParaRPr sz="1300"/>
          </a:p>
          <a:p>
            <a:pPr indent="0" lvl="0" marL="0" rtl="0" algn="l">
              <a:spcBef>
                <a:spcPts val="0"/>
              </a:spcBef>
              <a:spcAft>
                <a:spcPts val="0"/>
              </a:spcAft>
              <a:buNone/>
            </a:pPr>
            <a:r>
              <a:rPr b="1" lang="en" sz="1300"/>
              <a:t>Future Steps:</a:t>
            </a:r>
            <a:endParaRPr b="1" sz="1300"/>
          </a:p>
          <a:p>
            <a:pPr indent="-311150" lvl="0" marL="457200" rtl="0" algn="l">
              <a:spcBef>
                <a:spcPts val="0"/>
              </a:spcBef>
              <a:spcAft>
                <a:spcPts val="0"/>
              </a:spcAft>
              <a:buSzPts val="1300"/>
              <a:buChar char="●"/>
            </a:pPr>
            <a:r>
              <a:rPr lang="en" sz="1300"/>
              <a:t>Inclusion of TIPS price instead TIPS ETF</a:t>
            </a:r>
            <a:endParaRPr sz="1300"/>
          </a:p>
          <a:p>
            <a:pPr indent="-311150" lvl="0" marL="457200" rtl="0" algn="l">
              <a:spcBef>
                <a:spcPts val="0"/>
              </a:spcBef>
              <a:spcAft>
                <a:spcPts val="0"/>
              </a:spcAft>
              <a:buSzPts val="1300"/>
              <a:buChar char="●"/>
            </a:pPr>
            <a:r>
              <a:rPr lang="en" sz="1300"/>
              <a:t>Search for other variab</a:t>
            </a:r>
            <a:r>
              <a:rPr lang="en" sz="1300"/>
              <a:t>les that can address inflation forecast to increase accuracy</a:t>
            </a:r>
            <a:endParaRPr sz="1300"/>
          </a:p>
          <a:p>
            <a:pPr indent="-311150" lvl="1" marL="914400" rtl="0" algn="l">
              <a:spcBef>
                <a:spcPts val="0"/>
              </a:spcBef>
              <a:spcAft>
                <a:spcPts val="0"/>
              </a:spcAft>
              <a:buSzPts val="1300"/>
              <a:buChar char="○"/>
            </a:pPr>
            <a:r>
              <a:rPr lang="en" sz="1300"/>
              <a:t>Fed funds rate</a:t>
            </a:r>
            <a:endParaRPr sz="1300"/>
          </a:p>
          <a:p>
            <a:pPr indent="-311150" lvl="0" marL="457200" rtl="0" algn="l">
              <a:lnSpc>
                <a:spcPct val="115000"/>
              </a:lnSpc>
              <a:spcBef>
                <a:spcPts val="0"/>
              </a:spcBef>
              <a:spcAft>
                <a:spcPts val="0"/>
              </a:spcAft>
              <a:buSzPts val="1300"/>
              <a:buChar char="●"/>
            </a:pPr>
            <a:r>
              <a:rPr lang="en" sz="1300"/>
              <a:t>Discover countries with features of high inflation with detaining effort</a:t>
            </a:r>
            <a:endParaRPr sz="1300"/>
          </a:p>
          <a:p>
            <a:pPr indent="-311150" lvl="1" marL="914400" rtl="0" algn="l">
              <a:lnSpc>
                <a:spcPct val="115000"/>
              </a:lnSpc>
              <a:spcBef>
                <a:spcPts val="0"/>
              </a:spcBef>
              <a:spcAft>
                <a:spcPts val="0"/>
              </a:spcAft>
              <a:buSzPts val="1300"/>
              <a:buChar char="○"/>
            </a:pPr>
            <a:r>
              <a:rPr lang="en" sz="1300"/>
              <a:t>Simulate trades on such countries’  inflation-protected security</a:t>
            </a:r>
            <a:endParaRPr sz="1300"/>
          </a:p>
          <a:p>
            <a:pPr indent="-311150" lvl="0" marL="457200" rtl="0" algn="l">
              <a:lnSpc>
                <a:spcPct val="115000"/>
              </a:lnSpc>
              <a:spcBef>
                <a:spcPts val="0"/>
              </a:spcBef>
              <a:spcAft>
                <a:spcPts val="0"/>
              </a:spcAft>
              <a:buSzPts val="1300"/>
              <a:buChar char="●"/>
            </a:pPr>
            <a:r>
              <a:rPr lang="en" sz="1300"/>
              <a:t>Produce more dynamic NLP information as execution signal</a:t>
            </a:r>
            <a:endParaRPr sz="1300"/>
          </a:p>
          <a:p>
            <a:pPr indent="-311150" lvl="0" marL="457200" rtl="0" algn="l">
              <a:lnSpc>
                <a:spcPct val="115000"/>
              </a:lnSpc>
              <a:spcBef>
                <a:spcPts val="0"/>
              </a:spcBef>
              <a:spcAft>
                <a:spcPts val="0"/>
              </a:spcAft>
              <a:buSzPts val="1300"/>
              <a:buChar char="●"/>
            </a:pPr>
            <a:r>
              <a:rPr lang="en" sz="1300"/>
              <a:t>Stop-loss mechanism</a:t>
            </a:r>
            <a:endParaRPr sz="1300"/>
          </a:p>
          <a:p>
            <a:pPr indent="0" lvl="0" marL="0" rtl="0" algn="l">
              <a:lnSpc>
                <a:spcPct val="115000"/>
              </a:lnSpc>
              <a:spcBef>
                <a:spcPts val="0"/>
              </a:spcBef>
              <a:spcAft>
                <a:spcPts val="0"/>
              </a:spcAft>
              <a:buNone/>
            </a:pPr>
            <a:r>
              <a:t/>
            </a:r>
            <a:endParaRPr sz="1300"/>
          </a:p>
        </p:txBody>
      </p:sp>
      <p:sp>
        <p:nvSpPr>
          <p:cNvPr id="260" name="Google Shape;260;p38"/>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Steps and Conclusion</a:t>
            </a:r>
            <a:endParaRPr/>
          </a:p>
        </p:txBody>
      </p:sp>
      <p:sp>
        <p:nvSpPr>
          <p:cNvPr id="261" name="Google Shape;26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38"/>
          <p:cNvPicPr preferRelativeResize="0"/>
          <p:nvPr/>
        </p:nvPicPr>
        <p:blipFill>
          <a:blip r:embed="rId3">
            <a:alphaModFix/>
          </a:blip>
          <a:stretch>
            <a:fillRect/>
          </a:stretch>
        </p:blipFill>
        <p:spPr>
          <a:xfrm>
            <a:off x="2863000" y="3748125"/>
            <a:ext cx="3133900" cy="1395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idx="1" type="body"/>
          </p:nvPr>
        </p:nvSpPr>
        <p:spPr>
          <a:xfrm>
            <a:off x="792864" y="2571750"/>
            <a:ext cx="491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Thank your time</a:t>
            </a:r>
            <a:r>
              <a:rPr lang="en" sz="2000"/>
              <a:t>! Any questions?</a:t>
            </a:r>
            <a:endParaRPr sz="2000"/>
          </a:p>
        </p:txBody>
      </p:sp>
      <p:sp>
        <p:nvSpPr>
          <p:cNvPr id="268" name="Google Shape;268;p39"/>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269" name="Google Shape;269;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A -  Full Economic Indicators Forecast</a:t>
            </a:r>
            <a:endParaRPr/>
          </a:p>
        </p:txBody>
      </p:sp>
      <p:sp>
        <p:nvSpPr>
          <p:cNvPr id="275" name="Google Shape;27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6" name="Google Shape;276;p40"/>
          <p:cNvPicPr preferRelativeResize="0"/>
          <p:nvPr/>
        </p:nvPicPr>
        <p:blipFill>
          <a:blip r:embed="rId3">
            <a:alphaModFix/>
          </a:blip>
          <a:stretch>
            <a:fillRect/>
          </a:stretch>
        </p:blipFill>
        <p:spPr>
          <a:xfrm>
            <a:off x="720000" y="1215750"/>
            <a:ext cx="6894350" cy="3125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B - </a:t>
            </a:r>
            <a:r>
              <a:rPr lang="en"/>
              <a:t>Phillips</a:t>
            </a:r>
            <a:r>
              <a:rPr lang="en"/>
              <a:t> Curve</a:t>
            </a:r>
            <a:endParaRPr/>
          </a:p>
        </p:txBody>
      </p:sp>
      <p:sp>
        <p:nvSpPr>
          <p:cNvPr id="282" name="Google Shape;28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41"/>
          <p:cNvPicPr preferRelativeResize="0"/>
          <p:nvPr/>
        </p:nvPicPr>
        <p:blipFill>
          <a:blip r:embed="rId3">
            <a:alphaModFix/>
          </a:blip>
          <a:stretch>
            <a:fillRect/>
          </a:stretch>
        </p:blipFill>
        <p:spPr>
          <a:xfrm>
            <a:off x="720000" y="1211050"/>
            <a:ext cx="7231448" cy="373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C - Portfolios Balance over time</a:t>
            </a:r>
            <a:endParaRPr/>
          </a:p>
        </p:txBody>
      </p:sp>
      <p:sp>
        <p:nvSpPr>
          <p:cNvPr id="289" name="Google Shape;28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0" name="Google Shape;290;p42"/>
          <p:cNvPicPr preferRelativeResize="0"/>
          <p:nvPr/>
        </p:nvPicPr>
        <p:blipFill>
          <a:blip r:embed="rId3">
            <a:alphaModFix/>
          </a:blip>
          <a:stretch>
            <a:fillRect/>
          </a:stretch>
        </p:blipFill>
        <p:spPr>
          <a:xfrm>
            <a:off x="1414000" y="1288850"/>
            <a:ext cx="4851936" cy="373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idx="1" type="body"/>
          </p:nvPr>
        </p:nvSpPr>
        <p:spPr>
          <a:xfrm>
            <a:off x="720000" y="1215750"/>
            <a:ext cx="6357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lang="en" sz="2000">
                <a:solidFill>
                  <a:schemeClr val="hlink"/>
                </a:solidFill>
                <a:uFill>
                  <a:noFill/>
                </a:uFill>
                <a:latin typeface="Arial"/>
                <a:ea typeface="Arial"/>
                <a:cs typeface="Arial"/>
                <a:sym typeface="Arial"/>
                <a:hlinkClick action="ppaction://hlinksldjump" r:id="rId3"/>
              </a:rPr>
              <a:t>Introduction</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solidFill>
                  <a:schemeClr val="hlink"/>
                </a:solidFill>
                <a:uFill>
                  <a:noFill/>
                </a:uFill>
                <a:latin typeface="Arial"/>
                <a:ea typeface="Arial"/>
                <a:cs typeface="Arial"/>
                <a:sym typeface="Arial"/>
                <a:hlinkClick action="ppaction://hlinksldjump" r:id="rId4"/>
              </a:rPr>
              <a:t>Data</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solidFill>
                  <a:schemeClr val="hlink"/>
                </a:solidFill>
                <a:uFill>
                  <a:noFill/>
                </a:uFill>
                <a:latin typeface="Arial"/>
                <a:ea typeface="Arial"/>
                <a:cs typeface="Arial"/>
                <a:sym typeface="Arial"/>
                <a:hlinkClick action="ppaction://hlinksldjump" r:id="rId5"/>
              </a:rPr>
              <a:t>Methodology</a:t>
            </a:r>
            <a:endParaRPr sz="2000">
              <a:latin typeface="Arial"/>
              <a:ea typeface="Arial"/>
              <a:cs typeface="Arial"/>
              <a:sym typeface="Arial"/>
            </a:endParaRPr>
          </a:p>
          <a:p>
            <a:pPr indent="-355600" lvl="0" marL="457200" rtl="0" algn="l">
              <a:lnSpc>
                <a:spcPct val="106999"/>
              </a:lnSpc>
              <a:spcBef>
                <a:spcPts val="0"/>
              </a:spcBef>
              <a:spcAft>
                <a:spcPts val="0"/>
              </a:spcAft>
              <a:buSzPts val="2000"/>
              <a:buFont typeface="Arial"/>
              <a:buChar char="●"/>
            </a:pPr>
            <a:r>
              <a:rPr lang="en" sz="2000">
                <a:solidFill>
                  <a:schemeClr val="hlink"/>
                </a:solidFill>
                <a:uFill>
                  <a:noFill/>
                </a:uFill>
                <a:latin typeface="Arial"/>
                <a:ea typeface="Arial"/>
                <a:cs typeface="Arial"/>
                <a:sym typeface="Arial"/>
                <a:hlinkClick action="ppaction://hlinksldjump" r:id="rId6"/>
              </a:rPr>
              <a:t>Results for Inflation Forecast</a:t>
            </a:r>
            <a:endParaRPr sz="2000">
              <a:solidFill>
                <a:srgbClr val="000000"/>
              </a:solidFill>
              <a:latin typeface="Arial"/>
              <a:ea typeface="Arial"/>
              <a:cs typeface="Arial"/>
              <a:sym typeface="Arial"/>
            </a:endParaRPr>
          </a:p>
          <a:p>
            <a:pPr indent="-355600" lvl="0" marL="457200" rtl="0" algn="l">
              <a:lnSpc>
                <a:spcPct val="106999"/>
              </a:lnSpc>
              <a:spcBef>
                <a:spcPts val="0"/>
              </a:spcBef>
              <a:spcAft>
                <a:spcPts val="0"/>
              </a:spcAft>
              <a:buSzPts val="2000"/>
              <a:buFont typeface="Arial"/>
              <a:buChar char="●"/>
            </a:pPr>
            <a:r>
              <a:rPr lang="en" sz="2000">
                <a:solidFill>
                  <a:schemeClr val="hlink"/>
                </a:solidFill>
                <a:uFill>
                  <a:noFill/>
                </a:uFill>
                <a:latin typeface="Arial"/>
                <a:ea typeface="Arial"/>
                <a:cs typeface="Arial"/>
                <a:sym typeface="Arial"/>
                <a:hlinkClick action="ppaction://hlinksldjump" r:id="rId7"/>
              </a:rPr>
              <a:t>Strategy result and performance Benchmarks</a:t>
            </a:r>
            <a:endParaRPr sz="2000">
              <a:solidFill>
                <a:srgbClr val="000000"/>
              </a:solidFill>
              <a:latin typeface="Arial"/>
              <a:ea typeface="Arial"/>
              <a:cs typeface="Arial"/>
              <a:sym typeface="Arial"/>
            </a:endParaRPr>
          </a:p>
          <a:p>
            <a:pPr indent="-355600" lvl="0" marL="457200" rtl="0" algn="l">
              <a:lnSpc>
                <a:spcPct val="106999"/>
              </a:lnSpc>
              <a:spcBef>
                <a:spcPts val="0"/>
              </a:spcBef>
              <a:spcAft>
                <a:spcPts val="0"/>
              </a:spcAft>
              <a:buSzPts val="2000"/>
              <a:buFont typeface="Arial"/>
              <a:buChar char="●"/>
            </a:pPr>
            <a:r>
              <a:rPr lang="en" sz="2000">
                <a:solidFill>
                  <a:schemeClr val="hlink"/>
                </a:solidFill>
                <a:uFill>
                  <a:noFill/>
                </a:uFill>
                <a:latin typeface="Arial"/>
                <a:ea typeface="Arial"/>
                <a:cs typeface="Arial"/>
                <a:sym typeface="Arial"/>
                <a:hlinkClick action="ppaction://hlinksldjump" r:id="rId8"/>
              </a:rPr>
              <a:t>Future Steps and Conclusion</a:t>
            </a:r>
            <a:endParaRPr sz="2000">
              <a:latin typeface="Arial"/>
              <a:ea typeface="Arial"/>
              <a:cs typeface="Arial"/>
              <a:sym typeface="Arial"/>
            </a:endParaRPr>
          </a:p>
        </p:txBody>
      </p:sp>
      <p:sp>
        <p:nvSpPr>
          <p:cNvPr id="169" name="Google Shape;169;p26"/>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70" name="Google Shape;17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Inflation</a:t>
            </a:r>
            <a:endParaRPr/>
          </a:p>
        </p:txBody>
      </p:sp>
      <p:sp>
        <p:nvSpPr>
          <p:cNvPr id="176" name="Google Shape;17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7"/>
          <p:cNvPicPr preferRelativeResize="0"/>
          <p:nvPr/>
        </p:nvPicPr>
        <p:blipFill>
          <a:blip r:embed="rId3">
            <a:alphaModFix/>
          </a:blip>
          <a:stretch>
            <a:fillRect/>
          </a:stretch>
        </p:blipFill>
        <p:spPr>
          <a:xfrm>
            <a:off x="650200" y="1179325"/>
            <a:ext cx="7843609" cy="3738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 type="body"/>
          </p:nvPr>
        </p:nvSpPr>
        <p:spPr>
          <a:xfrm>
            <a:off x="720000" y="1215750"/>
            <a:ext cx="778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E2E2E"/>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Forecast inflation to have an idea about the direction of inflation in the coming months</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Auto-regressed </a:t>
            </a:r>
            <a:r>
              <a:rPr lang="en" sz="1800">
                <a:solidFill>
                  <a:srgbClr val="000000"/>
                </a:solidFill>
                <a:latin typeface="Arial"/>
                <a:ea typeface="Arial"/>
                <a:cs typeface="Arial"/>
                <a:sym typeface="Arial"/>
              </a:rPr>
              <a:t>macroeconomic indicators </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natural language processed government documents on inflation topics implemented with multivariate regression model</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Incorporate sentiments on expectation of inflation as signal</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With these forecasts, p</a:t>
            </a:r>
            <a:r>
              <a:rPr lang="en" sz="1800">
                <a:solidFill>
                  <a:srgbClr val="000000"/>
                </a:solidFill>
                <a:latin typeface="Arial"/>
                <a:ea typeface="Arial"/>
                <a:cs typeface="Arial"/>
                <a:sym typeface="Arial"/>
              </a:rPr>
              <a:t>urchase securities that are closely correlated with inflation based on our forecast </a:t>
            </a:r>
            <a:r>
              <a:rPr lang="en" sz="1800">
                <a:solidFill>
                  <a:srgbClr val="000000"/>
                </a:solidFill>
                <a:latin typeface="Arial"/>
                <a:ea typeface="Arial"/>
                <a:cs typeface="Arial"/>
                <a:sym typeface="Arial"/>
              </a:rPr>
              <a:t>with the goal of making profit.</a:t>
            </a:r>
            <a:endParaRPr>
              <a:solidFill>
                <a:srgbClr val="000000"/>
              </a:solidFill>
              <a:latin typeface="Arial"/>
              <a:ea typeface="Arial"/>
              <a:cs typeface="Arial"/>
              <a:sym typeface="Arial"/>
            </a:endParaRPr>
          </a:p>
        </p:txBody>
      </p:sp>
      <p:sp>
        <p:nvSpPr>
          <p:cNvPr id="183" name="Google Shape;183;p28"/>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Strategy</a:t>
            </a:r>
            <a:endParaRPr/>
          </a:p>
        </p:txBody>
      </p:sp>
      <p:sp>
        <p:nvSpPr>
          <p:cNvPr id="184" name="Google Shape;18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idx="1" type="body"/>
          </p:nvPr>
        </p:nvSpPr>
        <p:spPr>
          <a:xfrm>
            <a:off x="875225" y="1100050"/>
            <a:ext cx="6049200" cy="341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Selected Securities: </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TIPS: an ETF that seeks to track the investment results of an index composed of inflation-protected U.S. Treasury bonds.</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VNQ: an ETF of stocks issued by real estate investment trusts (REITs), companies that purchase office buildings, hotels, and other real property.</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DBC: an ETF index composed of futures contracts on 14 of the most heavily traded and important physical commodities in the world</a:t>
            </a:r>
            <a:endParaRPr>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Timeframe for all securities begin at 2005 to 2023, resampled to monthly cadence.The selected this time range to include 2008-09 financial crisis and 2019-22 COVID-related downturn</a:t>
            </a:r>
            <a:endParaRPr>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ETF TIPs data and macroeconomic indicators, such as</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Fed funds rate</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Monetary Policy (i.e. Quantitative Easing/Tightening)</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Unemployment</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Wages</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Government spending</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Corporate Profits</a:t>
            </a:r>
            <a:endParaRPr>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FOMC meeting releases in text</a:t>
            </a:r>
            <a:endParaRPr>
              <a:solidFill>
                <a:srgbClr val="000000"/>
              </a:solidFill>
              <a:latin typeface="Arial"/>
              <a:ea typeface="Arial"/>
              <a:cs typeface="Arial"/>
              <a:sym typeface="Arial"/>
            </a:endParaRPr>
          </a:p>
        </p:txBody>
      </p:sp>
      <p:sp>
        <p:nvSpPr>
          <p:cNvPr id="190" name="Google Shape;190;p29"/>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91" name="Google Shape;19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idx="1" type="body"/>
          </p:nvPr>
        </p:nvSpPr>
        <p:spPr>
          <a:xfrm>
            <a:off x="720000" y="1215750"/>
            <a:ext cx="6400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Forecast variable: inflation level</a:t>
            </a:r>
            <a:endParaRPr sz="1400"/>
          </a:p>
          <a:p>
            <a:pPr indent="0" lvl="0" marL="0" rtl="0" algn="l">
              <a:spcBef>
                <a:spcPts val="0"/>
              </a:spcBef>
              <a:spcAft>
                <a:spcPts val="0"/>
              </a:spcAft>
              <a:buNone/>
            </a:pPr>
            <a:r>
              <a:rPr lang="en" sz="1400"/>
              <a:t>Independent variables: macroeconomic data points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Multivariate OLS regression</a:t>
            </a:r>
            <a:endParaRPr sz="1400"/>
          </a:p>
          <a:p>
            <a:pPr indent="-317500" lvl="1" marL="914400" rtl="0" algn="l">
              <a:spcBef>
                <a:spcPts val="0"/>
              </a:spcBef>
              <a:spcAft>
                <a:spcPts val="0"/>
              </a:spcAft>
              <a:buSzPts val="1400"/>
              <a:buChar char="○"/>
            </a:pPr>
            <a:r>
              <a:rPr lang="en" sz="1400"/>
              <a:t>3-mont</a:t>
            </a:r>
            <a:r>
              <a:rPr lang="en" sz="1400"/>
              <a:t>h lagged forecasts on inflation level</a:t>
            </a:r>
            <a:endParaRPr sz="1400"/>
          </a:p>
          <a:p>
            <a:pPr indent="-317500" lvl="1" marL="914400" rtl="0" algn="l">
              <a:spcBef>
                <a:spcPts val="0"/>
              </a:spcBef>
              <a:spcAft>
                <a:spcPts val="0"/>
              </a:spcAft>
              <a:buSzPts val="1400"/>
              <a:buChar char="○"/>
            </a:pPr>
            <a:r>
              <a:rPr lang="en" sz="1400"/>
              <a:t>Test group from 2021-08-01 to 2022-06-30</a:t>
            </a:r>
            <a:endParaRPr sz="1400"/>
          </a:p>
          <a:p>
            <a:pPr indent="-317500" lvl="0" marL="457200" rtl="0" algn="l">
              <a:spcBef>
                <a:spcPts val="0"/>
              </a:spcBef>
              <a:spcAft>
                <a:spcPts val="0"/>
              </a:spcAft>
              <a:buSzPts val="1400"/>
              <a:buChar char="●"/>
            </a:pPr>
            <a:r>
              <a:rPr lang="en" sz="1400"/>
              <a:t>Autoregressive</a:t>
            </a:r>
            <a:r>
              <a:rPr lang="en" sz="1400"/>
              <a:t> Analysis</a:t>
            </a:r>
            <a:endParaRPr sz="1400"/>
          </a:p>
          <a:p>
            <a:pPr indent="-317500" lvl="1" marL="914400" rtl="0" algn="l">
              <a:spcBef>
                <a:spcPts val="0"/>
              </a:spcBef>
              <a:spcAft>
                <a:spcPts val="0"/>
              </a:spcAft>
              <a:buSzPts val="1400"/>
              <a:buChar char="○"/>
            </a:pPr>
            <a:r>
              <a:rPr lang="en" sz="1400"/>
              <a:t>Addressed stationarity and seasonality on independent variable selections</a:t>
            </a:r>
            <a:endParaRPr sz="1400"/>
          </a:p>
          <a:p>
            <a:pPr indent="-317500" lvl="1" marL="914400" rtl="0" algn="l">
              <a:spcBef>
                <a:spcPts val="0"/>
              </a:spcBef>
              <a:spcAft>
                <a:spcPts val="0"/>
              </a:spcAft>
              <a:buSzPts val="1400"/>
              <a:buChar char="○"/>
            </a:pPr>
            <a:r>
              <a:rPr lang="en" sz="1400"/>
              <a:t>Selected Ganger Causation Variables</a:t>
            </a:r>
            <a:endParaRPr sz="1400"/>
          </a:p>
          <a:p>
            <a:pPr indent="-317500" lvl="1" marL="914400" rtl="0" algn="l">
              <a:spcBef>
                <a:spcPts val="0"/>
              </a:spcBef>
              <a:spcAft>
                <a:spcPts val="0"/>
              </a:spcAft>
              <a:buSzPts val="1400"/>
              <a:buChar char="○"/>
            </a:pPr>
            <a:r>
              <a:rPr lang="en" sz="1400"/>
              <a:t>Constructed VARMAX model with p=3 and q=0</a:t>
            </a:r>
            <a:endParaRPr sz="1400"/>
          </a:p>
          <a:p>
            <a:pPr indent="-317500" lvl="1" marL="914400" rtl="0" algn="l">
              <a:spcBef>
                <a:spcPts val="0"/>
              </a:spcBef>
              <a:spcAft>
                <a:spcPts val="0"/>
              </a:spcAft>
              <a:buSzPts val="1400"/>
              <a:buChar char="○"/>
            </a:pPr>
            <a:r>
              <a:rPr lang="en" sz="1400"/>
              <a:t>Test group from 2021-08-01 to 2022-06-30</a:t>
            </a:r>
            <a:endParaRPr sz="1400"/>
          </a:p>
          <a:p>
            <a:pPr indent="-317500" lvl="0" marL="457200" rtl="0" algn="l">
              <a:spcBef>
                <a:spcPts val="0"/>
              </a:spcBef>
              <a:spcAft>
                <a:spcPts val="0"/>
              </a:spcAft>
              <a:buSzPts val="1400"/>
              <a:buChar char="●"/>
            </a:pPr>
            <a:r>
              <a:rPr lang="en" sz="1400"/>
              <a:t>Trading signals </a:t>
            </a:r>
            <a:endParaRPr sz="1400"/>
          </a:p>
          <a:p>
            <a:pPr indent="-317500" lvl="1" marL="914400" rtl="0" algn="l">
              <a:spcBef>
                <a:spcPts val="0"/>
              </a:spcBef>
              <a:spcAft>
                <a:spcPts val="0"/>
              </a:spcAft>
              <a:buSzPts val="1400"/>
              <a:buChar char="○"/>
            </a:pPr>
            <a:r>
              <a:rPr lang="en" sz="1400"/>
              <a:t>Comparison of Inflation level forecast and actual value</a:t>
            </a:r>
            <a:endParaRPr sz="1400"/>
          </a:p>
          <a:p>
            <a:pPr indent="-317500" lvl="1" marL="914400" rtl="0" algn="l">
              <a:spcBef>
                <a:spcPts val="0"/>
              </a:spcBef>
              <a:spcAft>
                <a:spcPts val="0"/>
              </a:spcAft>
              <a:buSzPts val="1400"/>
              <a:buChar char="○"/>
            </a:pPr>
            <a:r>
              <a:rPr lang="en" sz="1400"/>
              <a:t>Incorporation of NLP evaluation on FOMC meeting notes</a:t>
            </a:r>
            <a:endParaRPr sz="1400"/>
          </a:p>
          <a:p>
            <a:pPr indent="-317500" lvl="1" marL="914400" rtl="0" algn="l">
              <a:spcBef>
                <a:spcPts val="0"/>
              </a:spcBef>
              <a:spcAft>
                <a:spcPts val="0"/>
              </a:spcAft>
              <a:buSzPts val="1400"/>
              <a:buChar char="○"/>
            </a:pPr>
            <a:r>
              <a:rPr lang="en" sz="1400"/>
              <a:t>Moving direction of monthly PPI and CPI releases</a:t>
            </a:r>
            <a:endParaRPr sz="1400"/>
          </a:p>
        </p:txBody>
      </p:sp>
      <p:sp>
        <p:nvSpPr>
          <p:cNvPr id="197" name="Google Shape;197;p30"/>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98" name="Google Shape;19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 type="body"/>
          </p:nvPr>
        </p:nvSpPr>
        <p:spPr>
          <a:xfrm>
            <a:off x="720000" y="1215750"/>
            <a:ext cx="49182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The Multivariate OLS regression model tested the most poorly out of all the models in terms of forecasting accuracy</a:t>
            </a:r>
            <a:endParaRPr sz="1300"/>
          </a:p>
          <a:p>
            <a:pPr indent="-311150" lvl="0" marL="457200" rtl="0" algn="l">
              <a:spcBef>
                <a:spcPts val="0"/>
              </a:spcBef>
              <a:spcAft>
                <a:spcPts val="0"/>
              </a:spcAft>
              <a:buSzPts val="1300"/>
              <a:buChar char="●"/>
            </a:pPr>
            <a:r>
              <a:rPr lang="en" sz="1300"/>
              <a:t>Varma was our forecasting model</a:t>
            </a:r>
            <a:endParaRPr sz="1300"/>
          </a:p>
          <a:p>
            <a:pPr indent="-311150" lvl="1" marL="914400" rtl="0" algn="l">
              <a:spcBef>
                <a:spcPts val="0"/>
              </a:spcBef>
              <a:spcAft>
                <a:spcPts val="0"/>
              </a:spcAft>
              <a:buSzPts val="1300"/>
              <a:buChar char="○"/>
            </a:pPr>
            <a:r>
              <a:rPr lang="en" sz="1300"/>
              <a:t>Auto-Regressive model specialized for multivariable analysis </a:t>
            </a:r>
            <a:endParaRPr sz="1300"/>
          </a:p>
          <a:p>
            <a:pPr indent="-311150" lvl="0" marL="457200" rtl="0" algn="l">
              <a:spcBef>
                <a:spcPts val="0"/>
              </a:spcBef>
              <a:spcAft>
                <a:spcPts val="0"/>
              </a:spcAft>
              <a:buSzPts val="1300"/>
              <a:buChar char="●"/>
            </a:pPr>
            <a:r>
              <a:rPr lang="en" sz="1300"/>
              <a:t>Results using all six indicators were mixed</a:t>
            </a:r>
            <a:endParaRPr sz="1300"/>
          </a:p>
          <a:p>
            <a:pPr indent="-311150" lvl="0" marL="457200" rtl="0" algn="l">
              <a:spcBef>
                <a:spcPts val="0"/>
              </a:spcBef>
              <a:spcAft>
                <a:spcPts val="0"/>
              </a:spcAft>
              <a:buSzPts val="1300"/>
              <a:buChar char="●"/>
            </a:pPr>
            <a:r>
              <a:rPr lang="en" sz="1300"/>
              <a:t>We cut down to only three leading indicators: Monetary Policy, Corporate Profits, and Wages.</a:t>
            </a:r>
            <a:endParaRPr sz="1300"/>
          </a:p>
          <a:p>
            <a:pPr indent="-311150" lvl="0" marL="457200" rtl="0" algn="l">
              <a:spcBef>
                <a:spcPts val="0"/>
              </a:spcBef>
              <a:spcAft>
                <a:spcPts val="0"/>
              </a:spcAft>
              <a:buSzPts val="1300"/>
              <a:buChar char="●"/>
            </a:pPr>
            <a:r>
              <a:rPr lang="en" sz="1300"/>
              <a:t>These were chosen by performing a Granger Causation analysis</a:t>
            </a:r>
            <a:endParaRPr sz="1300"/>
          </a:p>
          <a:p>
            <a:pPr indent="-311150" lvl="0" marL="457200" rtl="0" algn="l">
              <a:spcBef>
                <a:spcPts val="0"/>
              </a:spcBef>
              <a:spcAft>
                <a:spcPts val="0"/>
              </a:spcAft>
              <a:buSzPts val="1300"/>
              <a:buChar char="●"/>
            </a:pPr>
            <a:r>
              <a:rPr lang="en" sz="1300"/>
              <a:t>A 12-month </a:t>
            </a:r>
            <a:r>
              <a:rPr lang="en" sz="1300"/>
              <a:t>forecast</a:t>
            </a:r>
            <a:r>
              <a:rPr lang="en" sz="1300"/>
              <a:t> was not very accurate, but the short-term forecast captured the general direction of forecast. This is all we need!</a:t>
            </a:r>
            <a:endParaRPr sz="1300"/>
          </a:p>
          <a:p>
            <a:pPr indent="-311150" lvl="0" marL="457200" rtl="0" algn="l">
              <a:spcBef>
                <a:spcPts val="0"/>
              </a:spcBef>
              <a:spcAft>
                <a:spcPts val="0"/>
              </a:spcAft>
              <a:buSzPts val="1300"/>
              <a:buChar char="●"/>
            </a:pPr>
            <a:r>
              <a:rPr lang="en" sz="1300"/>
              <a:t>We continued our strategy analysis using a rolling forecast of just one month.</a:t>
            </a:r>
            <a:endParaRPr sz="1300"/>
          </a:p>
        </p:txBody>
      </p:sp>
      <p:sp>
        <p:nvSpPr>
          <p:cNvPr id="204" name="Google Shape;204;p31"/>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for Inflation Forecast </a:t>
            </a:r>
            <a:endParaRPr/>
          </a:p>
        </p:txBody>
      </p:sp>
      <p:sp>
        <p:nvSpPr>
          <p:cNvPr id="205" name="Google Shape;205;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31"/>
          <p:cNvPicPr preferRelativeResize="0"/>
          <p:nvPr/>
        </p:nvPicPr>
        <p:blipFill>
          <a:blip r:embed="rId3">
            <a:alphaModFix/>
          </a:blip>
          <a:stretch>
            <a:fillRect/>
          </a:stretch>
        </p:blipFill>
        <p:spPr>
          <a:xfrm>
            <a:off x="5742550" y="1436438"/>
            <a:ext cx="3362925" cy="227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One-Month Rolling Inflation Forecast</a:t>
            </a:r>
            <a:endParaRPr/>
          </a:p>
        </p:txBody>
      </p:sp>
      <p:sp>
        <p:nvSpPr>
          <p:cNvPr id="212" name="Google Shape;21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2"/>
          <p:cNvPicPr preferRelativeResize="0"/>
          <p:nvPr/>
        </p:nvPicPr>
        <p:blipFill>
          <a:blip r:embed="rId3">
            <a:alphaModFix/>
          </a:blip>
          <a:stretch>
            <a:fillRect/>
          </a:stretch>
        </p:blipFill>
        <p:spPr>
          <a:xfrm>
            <a:off x="1383425" y="1313425"/>
            <a:ext cx="5069357" cy="373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idx="1" type="body"/>
          </p:nvPr>
        </p:nvSpPr>
        <p:spPr>
          <a:xfrm>
            <a:off x="720000" y="1156650"/>
            <a:ext cx="61950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Since the forecast was very good at predicting the one-month movements of inflation, we decided to make our strategy a rolling strategy</a:t>
            </a:r>
            <a:endParaRPr sz="1300"/>
          </a:p>
          <a:p>
            <a:pPr indent="-311150" lvl="0" marL="457200" rtl="0" algn="l">
              <a:spcBef>
                <a:spcPts val="0"/>
              </a:spcBef>
              <a:spcAft>
                <a:spcPts val="0"/>
              </a:spcAft>
              <a:buSzPts val="1300"/>
              <a:buChar char="●"/>
            </a:pPr>
            <a:r>
              <a:rPr lang="en" sz="1300"/>
              <a:t>Each month we forecast inflation based on the new indicator data </a:t>
            </a:r>
            <a:endParaRPr sz="1300"/>
          </a:p>
          <a:p>
            <a:pPr indent="-311150" lvl="0" marL="457200" rtl="0" algn="l">
              <a:spcBef>
                <a:spcPts val="0"/>
              </a:spcBef>
              <a:spcAft>
                <a:spcPts val="0"/>
              </a:spcAft>
              <a:buSzPts val="1300"/>
              <a:buChar char="●"/>
            </a:pPr>
            <a:r>
              <a:rPr lang="en" sz="1300"/>
              <a:t>We train the model using past inflation and security movements</a:t>
            </a:r>
            <a:endParaRPr sz="1300"/>
          </a:p>
          <a:p>
            <a:pPr indent="-311150" lvl="0" marL="457200" rtl="0" algn="l">
              <a:spcBef>
                <a:spcPts val="0"/>
              </a:spcBef>
              <a:spcAft>
                <a:spcPts val="0"/>
              </a:spcAft>
              <a:buSzPts val="1300"/>
              <a:buChar char="●"/>
            </a:pPr>
            <a:r>
              <a:rPr lang="en" sz="1300"/>
              <a:t>Using our forecast, we receive a signal about the future movement of the security</a:t>
            </a:r>
            <a:endParaRPr sz="1300"/>
          </a:p>
          <a:p>
            <a:pPr indent="-311150" lvl="0" marL="457200" rtl="0" algn="l">
              <a:spcBef>
                <a:spcPts val="0"/>
              </a:spcBef>
              <a:spcAft>
                <a:spcPts val="0"/>
              </a:spcAft>
              <a:buSzPts val="1300"/>
              <a:buChar char="●"/>
            </a:pPr>
            <a:r>
              <a:rPr lang="en" sz="1300"/>
              <a:t>Using this signal, we either buy or short sell 100 shares of the selected securities. </a:t>
            </a:r>
            <a:endParaRPr sz="1300"/>
          </a:p>
          <a:p>
            <a:pPr indent="-311150" lvl="0" marL="457200" rtl="0" algn="l">
              <a:spcBef>
                <a:spcPts val="0"/>
              </a:spcBef>
              <a:spcAft>
                <a:spcPts val="0"/>
              </a:spcAft>
              <a:buSzPts val="1300"/>
              <a:buChar char="●"/>
            </a:pPr>
            <a:r>
              <a:rPr lang="en" sz="1300"/>
              <a:t>If we had a position long position and get signal that inflation will decrease, we sell our position.</a:t>
            </a:r>
            <a:endParaRPr sz="1300"/>
          </a:p>
        </p:txBody>
      </p:sp>
      <p:sp>
        <p:nvSpPr>
          <p:cNvPr id="219" name="Google Shape;219;p33"/>
          <p:cNvSpPr txBox="1"/>
          <p:nvPr>
            <p:ph type="title"/>
          </p:nvPr>
        </p:nvSpPr>
        <p:spPr>
          <a:xfrm>
            <a:off x="720000" y="398050"/>
            <a:ext cx="7704000" cy="7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Full-Commitment Strategy </a:t>
            </a:r>
            <a:endParaRPr/>
          </a:p>
        </p:txBody>
      </p:sp>
      <p:sp>
        <p:nvSpPr>
          <p:cNvPr id="220" name="Google Shape;22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1" name="Google Shape;221;p33"/>
          <p:cNvPicPr preferRelativeResize="0"/>
          <p:nvPr/>
        </p:nvPicPr>
        <p:blipFill>
          <a:blip r:embed="rId3">
            <a:alphaModFix/>
          </a:blip>
          <a:stretch>
            <a:fillRect/>
          </a:stretch>
        </p:blipFill>
        <p:spPr>
          <a:xfrm>
            <a:off x="2771125" y="3363575"/>
            <a:ext cx="3269100" cy="177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cial Market Economy Proposal by Slidesgo">
  <a:themeElements>
    <a:clrScheme name="Simple Light">
      <a:dk1>
        <a:srgbClr val="191919"/>
      </a:dk1>
      <a:lt1>
        <a:srgbClr val="FFFFFF"/>
      </a:lt1>
      <a:dk2>
        <a:srgbClr val="EDEDE9"/>
      </a:dk2>
      <a:lt2>
        <a:srgbClr val="D6CCC2"/>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