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68" r:id="rId4"/>
    <p:sldId id="261" r:id="rId5"/>
    <p:sldId id="269" r:id="rId6"/>
    <p:sldId id="262" r:id="rId7"/>
    <p:sldId id="278" r:id="rId8"/>
    <p:sldId id="275" r:id="rId9"/>
    <p:sldId id="276" r:id="rId10"/>
    <p:sldId id="270" r:id="rId11"/>
    <p:sldId id="272" r:id="rId12"/>
    <p:sldId id="280" r:id="rId13"/>
    <p:sldId id="266" r:id="rId14"/>
    <p:sldId id="274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99"/>
    <a:srgbClr val="7F0000"/>
    <a:srgbClr val="A80000"/>
    <a:srgbClr val="CC3300"/>
    <a:srgbClr val="008000"/>
    <a:srgbClr val="CC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6192" y="-1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115A3E-ACD8-4567-955F-9CBD877F6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95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5DBEF6-7A55-4CA6-A1B8-FDF3EFE91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3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7034E-BE2D-4653-A767-689D83463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0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3B624-F105-4E64-A46F-1C3B85476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9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3CFF9-5DF2-47F3-B471-9C39C9A04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ECC08-BB52-468D-BB61-F202890E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E11FA-FEC8-40F9-A18B-894E4151B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CF19-6D1C-4BAE-B49E-49AE1E4AE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78374-C54C-4251-9D57-CA50270FD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15E7C-4D80-47A1-9812-19822BA3D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8D8DC-3B60-4BF5-812B-2C74EB3C8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AFB49-26E9-4ECE-B32E-D618BC3B5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AAFF0-0CFD-48E1-B5E8-2C1FDE5F5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Copyright © Peter Cappello 2011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6B568A-AA8C-47C0-A1FB-B398CAFC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7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9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csb.edu/~cappello/papers/1988SiamD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3600" smtClean="0"/>
              <a:t>Recursive Definitions &amp; </a:t>
            </a:r>
            <a:br>
              <a:rPr lang="en-US" sz="3600" smtClean="0"/>
            </a:br>
            <a:r>
              <a:rPr lang="en-US" sz="3600" smtClean="0"/>
              <a:t>Structural Induction:</a:t>
            </a:r>
            <a:br>
              <a:rPr lang="en-US" sz="3600" smtClean="0"/>
            </a:br>
            <a:r>
              <a:rPr lang="en-US" sz="3600" smtClean="0"/>
              <a:t> Selected Exercises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6C62C5-771C-402C-B573-DBB4DE49BBC8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40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pPr marL="990600" lvl="1" indent="-533400" eaLnBrk="1" hangingPunct="1">
              <a:lnSpc>
                <a:spcPct val="180000"/>
              </a:lnSpc>
              <a:buFontTx/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To recursively define a set:</a:t>
            </a:r>
          </a:p>
          <a:p>
            <a:pPr marL="990600" lvl="1" indent="-533400" eaLnBrk="1" hangingPunct="1">
              <a:lnSpc>
                <a:spcPct val="1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Define it to have some “initial” elements;</a:t>
            </a:r>
          </a:p>
          <a:p>
            <a:pPr marL="990600" lvl="1" indent="-533400" eaLnBrk="1" hangingPunct="1">
              <a:lnSpc>
                <a:spcPct val="1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008000"/>
                </a:solidFill>
              </a:rPr>
              <a:t>Give rules that compose new elements from pre-existing elements.</a:t>
            </a:r>
          </a:p>
          <a:p>
            <a:pPr marL="457200" lvl="1" indent="0" eaLnBrk="1" hangingPunct="1">
              <a:lnSpc>
                <a:spcPct val="180000"/>
              </a:lnSpc>
              <a:buNone/>
            </a:pPr>
            <a:r>
              <a:rPr lang="en-US" sz="2400" dirty="0"/>
              <a:t>Recursively define the </a:t>
            </a:r>
            <a:r>
              <a:rPr lang="en-US" sz="2400" i="1" dirty="0">
                <a:solidFill>
                  <a:srgbClr val="7F0000"/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F0000"/>
                </a:solidFill>
              </a:rPr>
              <a:t>S</a:t>
            </a:r>
            <a:r>
              <a:rPr lang="en-US" sz="2400" dirty="0"/>
              <a:t> of bit strings </a:t>
            </a:r>
            <a:r>
              <a:rPr lang="en-US" sz="2400" dirty="0" smtClean="0"/>
              <a:t>with more </a:t>
            </a:r>
            <a:r>
              <a:rPr lang="en-US" sz="2400" dirty="0">
                <a:solidFill>
                  <a:srgbClr val="7F0000"/>
                </a:solidFill>
              </a:rPr>
              <a:t>0</a:t>
            </a:r>
            <a:r>
              <a:rPr lang="en-US" sz="2400" dirty="0"/>
              <a:t>s than </a:t>
            </a:r>
            <a:r>
              <a:rPr lang="en-US" sz="2400" dirty="0">
                <a:solidFill>
                  <a:srgbClr val="7F0000"/>
                </a:solidFill>
              </a:rPr>
              <a:t>1</a:t>
            </a:r>
            <a:r>
              <a:rPr lang="en-US" sz="2400" dirty="0"/>
              <a:t>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BC4BFA-6875-407A-92A6-D42CB343B28E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>
                <a:solidFill>
                  <a:srgbClr val="7F0000"/>
                </a:solidFill>
                <a:latin typeface="Arial" charset="0"/>
              </a:rPr>
              <a:t>Exercise 40 Solution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4800" y="16764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90600" lvl="1" indent="-533400">
              <a:lnSpc>
                <a:spcPct val="14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Recursively define the set S of bit strings that have more </a:t>
            </a:r>
            <a:r>
              <a:rPr lang="en-US" sz="2000" dirty="0">
                <a:solidFill>
                  <a:srgbClr val="7F0000"/>
                </a:solidFill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s than </a:t>
            </a:r>
            <a:r>
              <a:rPr lang="en-US" sz="2000" dirty="0">
                <a:solidFill>
                  <a:srgbClr val="7F0000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s.</a:t>
            </a:r>
          </a:p>
          <a:p>
            <a:pPr marL="990600" lvl="1" indent="-533400">
              <a:lnSpc>
                <a:spcPct val="140000"/>
              </a:lnSpc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  <a:p>
            <a:pPr marL="990600" lvl="1" indent="-533400">
              <a:lnSpc>
                <a:spcPct val="14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rgbClr val="990000"/>
                </a:solidFill>
                <a:latin typeface="Arial" charset="0"/>
              </a:rPr>
              <a:t>0 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 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S.</a:t>
            </a:r>
          </a:p>
          <a:p>
            <a:pPr marL="990600" lvl="1" indent="-533400">
              <a:lnSpc>
                <a:spcPct val="14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x, y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 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S </a:t>
            </a:r>
            <a:r>
              <a:rPr lang="en-US" sz="2000" b="1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  <a:sym typeface="Symbol" pitchFamily="18" charset="2"/>
              </a:rPr>
              <a:t>xy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1xy, x1y, xy1 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 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S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.</a:t>
            </a:r>
            <a:endParaRPr lang="en-US" sz="2000" dirty="0">
              <a:solidFill>
                <a:srgbClr val="990000"/>
              </a:solidFill>
              <a:latin typeface="Arial" charset="0"/>
              <a:sym typeface="Symbol" pitchFamily="18" charset="2"/>
            </a:endParaRPr>
          </a:p>
          <a:p>
            <a:pPr marL="990600" lvl="1" indent="-533400">
              <a:lnSpc>
                <a:spcPct val="14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  <a:sym typeface="Symbol" pitchFamily="18" charset="2"/>
              </a:rPr>
              <a:t>This </a:t>
            </a:r>
            <a:r>
              <a:rPr lang="en-US" sz="2000" dirty="0">
                <a:solidFill>
                  <a:srgbClr val="800000"/>
                </a:solidFill>
                <a:latin typeface="Arial" charset="0"/>
                <a:sym typeface="Symbol" pitchFamily="18" charset="2"/>
              </a:rPr>
              <a:t>recursive definition of set S </a:t>
            </a:r>
            <a:r>
              <a:rPr lang="en-US" sz="2000" dirty="0">
                <a:latin typeface="Arial" charset="0"/>
                <a:sym typeface="Symbol" pitchFamily="18" charset="2"/>
              </a:rPr>
              <a:t>is like a </a:t>
            </a:r>
            <a:r>
              <a:rPr lang="en-US" sz="2000" i="1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context free grammar</a:t>
            </a:r>
            <a:r>
              <a:rPr lang="en-US" sz="2000" dirty="0">
                <a:latin typeface="Arial" charset="0"/>
                <a:sym typeface="Symbol" pitchFamily="18" charset="2"/>
              </a:rPr>
              <a:t>. </a:t>
            </a:r>
          </a:p>
          <a:p>
            <a:pPr marL="990600" lvl="1" indent="-533400">
              <a:lnSpc>
                <a:spcPct val="14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S </a:t>
            </a:r>
            <a:r>
              <a:rPr lang="en-US" sz="2000" i="1" dirty="0">
                <a:solidFill>
                  <a:srgbClr val="800000"/>
                </a:solidFill>
                <a:latin typeface="Arial" charset="0"/>
                <a:sym typeface="Symbol" pitchFamily="18" charset="2"/>
              </a:rPr>
              <a:t>is</a:t>
            </a:r>
            <a:r>
              <a:rPr lang="en-US" sz="2000" dirty="0">
                <a:solidFill>
                  <a:srgbClr val="80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a </a:t>
            </a:r>
            <a:r>
              <a:rPr lang="en-US" sz="2000" i="1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context-free language</a:t>
            </a:r>
            <a:r>
              <a:rPr lang="en-US" sz="200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.</a:t>
            </a:r>
          </a:p>
          <a:p>
            <a:pPr marL="990600" lvl="1" indent="-533400">
              <a:lnSpc>
                <a:spcPct val="14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  <a:sym typeface="Symbol" pitchFamily="18" charset="2"/>
              </a:rPr>
              <a:t>These grammars &amp; languages are studied in CMPSC 138. </a:t>
            </a:r>
          </a:p>
          <a:p>
            <a:pPr marL="990600" lvl="1" indent="-533400">
              <a:lnSpc>
                <a:spcPct val="140000"/>
              </a:lnSpc>
              <a:spcBef>
                <a:spcPct val="20000"/>
              </a:spcBef>
            </a:pPr>
            <a:r>
              <a:rPr lang="en-US" sz="2000" dirty="0" smtClean="0">
                <a:latin typeface="Arial" charset="0"/>
                <a:sym typeface="Symbol" pitchFamily="18" charset="2"/>
              </a:rPr>
              <a:t>We use them to </a:t>
            </a:r>
            <a:r>
              <a:rPr lang="en-US" sz="2000" dirty="0">
                <a:latin typeface="Arial" charset="0"/>
                <a:sym typeface="Symbol" pitchFamily="18" charset="2"/>
              </a:rPr>
              <a:t>define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th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e syntax of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programming </a:t>
            </a:r>
            <a:r>
              <a:rPr lang="en-US" sz="2000" dirty="0">
                <a:latin typeface="Arial" charset="0"/>
                <a:sym typeface="Symbol" pitchFamily="18" charset="2"/>
              </a:rPr>
              <a:t>languages, like Java, C, &amp; C++.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4953000"/>
            <a:ext cx="3124200" cy="381000"/>
          </a:xfrm>
          <a:prstGeom prst="rect">
            <a:avLst/>
          </a:prstGeom>
          <a:solidFill>
            <a:srgbClr val="CCEC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1676400"/>
                <a:ext cx="7848600" cy="4419600"/>
              </a:xfrm>
            </p:spPr>
            <p:txBody>
              <a:bodyPr/>
              <a:lstStyle/>
              <a:p>
                <a:pPr marL="990600" lvl="1" indent="-5334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AutoNum type="arabicPeriod"/>
                </a:pPr>
                <a:r>
                  <a:rPr lang="en-US" sz="1800" dirty="0" smtClean="0">
                    <a:solidFill>
                      <a:srgbClr val="990000"/>
                    </a:solidFill>
                  </a:rPr>
                  <a:t>0 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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S.</a:t>
                </a:r>
              </a:p>
              <a:p>
                <a:pPr marL="990600" lvl="1" indent="-5334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AutoNum type="arabicPeriod"/>
                </a:pPr>
                <a:r>
                  <a:rPr lang="en-US" sz="1800" dirty="0" err="1">
                    <a:solidFill>
                      <a:srgbClr val="990000"/>
                    </a:solidFill>
                    <a:sym typeface="Symbol" pitchFamily="18" charset="2"/>
                  </a:rPr>
                  <a:t>x,y</a:t>
                </a:r>
                <a:r>
                  <a:rPr lang="en-US" sz="1800" dirty="0">
                    <a:solidFill>
                      <a:srgbClr val="99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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S </a:t>
                </a:r>
                <a:r>
                  <a:rPr lang="en-US" sz="1800" b="1" dirty="0">
                    <a:solidFill>
                      <a:srgbClr val="000099"/>
                    </a:solidFill>
                    <a:sym typeface="Symbol" pitchFamily="18" charset="2"/>
                  </a:rPr>
                  <a:t>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 </a:t>
                </a:r>
                <a:r>
                  <a:rPr lang="en-US" sz="1800" dirty="0" err="1">
                    <a:solidFill>
                      <a:srgbClr val="990000"/>
                    </a:solidFill>
                    <a:sym typeface="Symbol" pitchFamily="18" charset="2"/>
                  </a:rPr>
                  <a:t>xy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,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1xy, x1y, xy1 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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S.</a:t>
                </a:r>
              </a:p>
              <a:p>
                <a:pPr marL="609600" indent="-6096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800" dirty="0"/>
                  <a:t>Elements of S have more 0s than 1s.</a:t>
                </a:r>
              </a:p>
              <a:p>
                <a:pPr marL="990600" lvl="1" indent="-5334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800" dirty="0"/>
                  <a:t>Proof by </a:t>
                </a:r>
                <a:r>
                  <a:rPr lang="en-US" sz="1800" dirty="0" smtClean="0"/>
                  <a:t>structural induction that </a:t>
                </a:r>
                <a:r>
                  <a:rPr lang="en-US" sz="1800" dirty="0" smtClean="0">
                    <a:solidFill>
                      <a:srgbClr val="990000"/>
                    </a:solidFill>
                    <a:sym typeface="Symbol" pitchFamily="18" charset="2"/>
                  </a:rPr>
                  <a:t>x</a:t>
                </a:r>
                <a:r>
                  <a:rPr lang="en-US" sz="1800" dirty="0" smtClean="0">
                    <a:solidFill>
                      <a:srgbClr val="99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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S </a:t>
                </a:r>
                <a:r>
                  <a:rPr lang="en-US" sz="1800" b="1" dirty="0">
                    <a:solidFill>
                      <a:srgbClr val="000099"/>
                    </a:solidFill>
                    <a:sym typeface="Symbol" pitchFamily="18" charset="2"/>
                  </a:rPr>
                  <a:t>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 </a:t>
                </a:r>
                <a:r>
                  <a:rPr lang="en-US" sz="1800" dirty="0" smtClean="0">
                    <a:solidFill>
                      <a:srgbClr val="990000"/>
                    </a:solidFill>
                    <a:sym typeface="Symbol" pitchFamily="18" charset="2"/>
                  </a:rPr>
                  <a:t>x </a:t>
                </a:r>
                <a:r>
                  <a:rPr lang="en-US" sz="1800" dirty="0" smtClean="0">
                    <a:solidFill>
                      <a:srgbClr val="000099"/>
                    </a:solidFill>
                    <a:sym typeface="Symbol" pitchFamily="18" charset="2"/>
                  </a:rPr>
                  <a:t>has more 0s than 1s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1371600" lvl="2" indent="-4572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800" dirty="0">
                    <a:solidFill>
                      <a:srgbClr val="007F00"/>
                    </a:solidFill>
                  </a:rPr>
                  <a:t>Basis</a:t>
                </a:r>
                <a:r>
                  <a:rPr lang="en-US" sz="1800" dirty="0"/>
                  <a:t>: </a:t>
                </a:r>
                <a:r>
                  <a:rPr lang="en-US" sz="1800" dirty="0" smtClean="0">
                    <a:solidFill>
                      <a:srgbClr val="990000"/>
                    </a:solidFill>
                  </a:rPr>
                  <a:t>0 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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S </a:t>
                </a:r>
                <a:r>
                  <a:rPr lang="en-US" sz="1800" dirty="0">
                    <a:solidFill>
                      <a:srgbClr val="000099"/>
                    </a:solidFill>
                    <a:sym typeface="Symbol" pitchFamily="18" charset="2"/>
                  </a:rPr>
                  <a:t>has more 0s than 1s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.</a:t>
                </a:r>
              </a:p>
              <a:p>
                <a:pPr marL="1371600" lvl="2" indent="-4572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800" dirty="0">
                    <a:solidFill>
                      <a:srgbClr val="007F00"/>
                    </a:solidFill>
                    <a:sym typeface="Symbol" pitchFamily="18" charset="2"/>
                  </a:rPr>
                  <a:t>Assume</a:t>
                </a:r>
                <a:r>
                  <a:rPr lang="en-US" sz="1800" dirty="0">
                    <a:solidFill>
                      <a:srgbClr val="000099"/>
                    </a:solidFill>
                    <a:sym typeface="Symbol" pitchFamily="18" charset="2"/>
                  </a:rPr>
                  <a:t>: </a:t>
                </a:r>
                <a:r>
                  <a:rPr lang="en-US" sz="1800" dirty="0" err="1" smtClean="0">
                    <a:solidFill>
                      <a:srgbClr val="990000"/>
                    </a:solidFill>
                    <a:sym typeface="Symbol" pitchFamily="18" charset="2"/>
                  </a:rPr>
                  <a:t>x,y</a:t>
                </a:r>
                <a:r>
                  <a:rPr lang="en-US" sz="1800" dirty="0" smtClean="0">
                    <a:solidFill>
                      <a:srgbClr val="99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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S</a:t>
                </a:r>
                <a:r>
                  <a:rPr lang="en-US" sz="1800" dirty="0">
                    <a:solidFill>
                      <a:srgbClr val="000099"/>
                    </a:solidFill>
                    <a:sym typeface="Symbol" pitchFamily="18" charset="2"/>
                  </a:rPr>
                  <a:t> </a:t>
                </a:r>
                <a:r>
                  <a:rPr lang="en-US" sz="1800" dirty="0" smtClean="0">
                    <a:solidFill>
                      <a:srgbClr val="000099"/>
                    </a:solidFill>
                    <a:sym typeface="Symbol" pitchFamily="18" charset="2"/>
                  </a:rPr>
                  <a:t>have </a:t>
                </a:r>
                <a:r>
                  <a:rPr lang="en-US" sz="1800" dirty="0">
                    <a:solidFill>
                      <a:srgbClr val="000099"/>
                    </a:solidFill>
                    <a:sym typeface="Symbol" pitchFamily="18" charset="2"/>
                  </a:rPr>
                  <a:t>more 0s than 1s.</a:t>
                </a:r>
                <a:endParaRPr lang="en-US" sz="1800" dirty="0">
                  <a:solidFill>
                    <a:srgbClr val="990000"/>
                  </a:solidFill>
                  <a:sym typeface="Symbol" pitchFamily="18" charset="2"/>
                </a:endParaRPr>
              </a:p>
              <a:p>
                <a:pPr marL="1371600" lvl="2" indent="-45720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800" dirty="0">
                    <a:solidFill>
                      <a:srgbClr val="007F00"/>
                    </a:solidFill>
                    <a:sym typeface="Symbol" pitchFamily="18" charset="2"/>
                  </a:rPr>
                  <a:t>Show</a:t>
                </a:r>
                <a:r>
                  <a:rPr lang="en-US" sz="1800" dirty="0">
                    <a:solidFill>
                      <a:srgbClr val="000099"/>
                    </a:solidFill>
                    <a:sym typeface="Symbol" pitchFamily="18" charset="2"/>
                  </a:rPr>
                  <a:t>: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 </a:t>
                </a:r>
                <a:r>
                  <a:rPr lang="en-US" sz="1800" dirty="0" err="1">
                    <a:solidFill>
                      <a:srgbClr val="990000"/>
                    </a:solidFill>
                    <a:sym typeface="Symbol" pitchFamily="18" charset="2"/>
                  </a:rPr>
                  <a:t>xy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,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 </a:t>
                </a:r>
                <a:r>
                  <a:rPr lang="en-US" sz="1800" dirty="0">
                    <a:solidFill>
                      <a:srgbClr val="990000"/>
                    </a:solidFill>
                    <a:sym typeface="Symbol" pitchFamily="18" charset="2"/>
                  </a:rPr>
                  <a:t>1xy, x1y, xy1 </a:t>
                </a:r>
                <a:r>
                  <a:rPr lang="en-US" sz="1800" b="1" dirty="0">
                    <a:solidFill>
                      <a:srgbClr val="990000"/>
                    </a:solidFill>
                    <a:sym typeface="Symbol" pitchFamily="18" charset="2"/>
                  </a:rPr>
                  <a:t> </a:t>
                </a:r>
                <a:r>
                  <a:rPr lang="en-US" sz="1800" dirty="0" smtClean="0">
                    <a:solidFill>
                      <a:srgbClr val="990000"/>
                    </a:solidFill>
                    <a:sym typeface="Symbol" pitchFamily="18" charset="2"/>
                  </a:rPr>
                  <a:t>S </a:t>
                </a:r>
                <a:r>
                  <a:rPr lang="en-US" sz="1800" dirty="0" smtClean="0">
                    <a:solidFill>
                      <a:srgbClr val="000099"/>
                    </a:solidFill>
                    <a:sym typeface="Symbol" pitchFamily="18" charset="2"/>
                  </a:rPr>
                  <a:t>have</a:t>
                </a:r>
                <a:r>
                  <a:rPr lang="en-US" sz="1800" dirty="0" smtClean="0">
                    <a:solidFill>
                      <a:srgbClr val="990000"/>
                    </a:solidFill>
                    <a:sym typeface="Symbol" pitchFamily="18" charset="2"/>
                  </a:rPr>
                  <a:t> </a:t>
                </a:r>
                <a:r>
                  <a:rPr lang="en-US" sz="1800" dirty="0" smtClean="0">
                    <a:solidFill>
                      <a:srgbClr val="000099"/>
                    </a:solidFill>
                    <a:sym typeface="Symbol" pitchFamily="18" charset="2"/>
                  </a:rPr>
                  <a:t>more </a:t>
                </a:r>
                <a:r>
                  <a:rPr lang="en-US" sz="1800" dirty="0">
                    <a:solidFill>
                      <a:srgbClr val="000099"/>
                    </a:solidFill>
                    <a:sym typeface="Symbol" pitchFamily="18" charset="2"/>
                  </a:rPr>
                  <a:t>0s than 1s.</a:t>
                </a:r>
              </a:p>
              <a:p>
                <a:pPr marL="914400" lvl="2" indent="0" eaLnBrk="1" hangingPunct="1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 smtClean="0">
                    <a:solidFill>
                      <a:srgbClr val="000099"/>
                    </a:solidFill>
                  </a:rPr>
                  <a:t>#0(xy1) = #0(x) </a:t>
                </a:r>
                <a14:m>
                  <m:oMath xmlns="" xmlns:m="http://schemas.openxmlformats.org/officeDocument/2006/math">
                    <m:r>
                      <a:rPr lang="en-US" sz="1800" b="0" i="0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99"/>
                        </a:solidFill>
                      </a:rPr>
                      <m:t>#0(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99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99"/>
                        </a:solidFill>
                      </a:rPr>
                      <m:t>)</m:t>
                    </m:r>
                    <m:r>
                      <a:rPr lang="en-US" sz="1800" i="1" dirty="0" smtClean="0">
                        <a:solidFill>
                          <a:srgbClr val="000099"/>
                        </a:solidFill>
                      </a:rPr>
                      <m:t> </m:t>
                    </m:r>
                  </m:oMath>
                </a14:m>
                <a:endParaRPr lang="en-US" sz="1800" i="1" dirty="0" smtClean="0">
                  <a:solidFill>
                    <a:srgbClr val="000099"/>
                  </a:solidFill>
                </a:endParaRPr>
              </a:p>
              <a:p>
                <a:pPr marL="914400" lvl="2" indent="0" eaLnBrk="1" hangingPunct="1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 smtClean="0">
                    <a:solidFill>
                      <a:srgbClr val="000099"/>
                    </a:solidFill>
                    <a:ea typeface="Cambria Math"/>
                  </a:rPr>
                  <a:t>             </a:t>
                </a:r>
                <a14:m>
                  <m:oMath xmlns="" xmlns:m="http://schemas.openxmlformats.org/officeDocument/2006/math">
                    <m:r>
                      <a:rPr lang="en-US" sz="1800" i="1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1800" dirty="0">
                    <a:solidFill>
                      <a:srgbClr val="000099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0099"/>
                    </a:solidFill>
                  </a:rPr>
                  <a:t>( #</a:t>
                </a:r>
                <a:r>
                  <a:rPr lang="en-US" sz="1800" dirty="0">
                    <a:solidFill>
                      <a:srgbClr val="000099"/>
                    </a:solidFill>
                  </a:rPr>
                  <a:t>1(x</a:t>
                </a:r>
                <a:r>
                  <a:rPr lang="en-US" sz="1800" dirty="0" smtClean="0">
                    <a:solidFill>
                      <a:srgbClr val="000099"/>
                    </a:solidFill>
                  </a:rPr>
                  <a:t>) + 1 ) + ( #</a:t>
                </a:r>
                <a:r>
                  <a:rPr lang="en-US" sz="1800" dirty="0">
                    <a:solidFill>
                      <a:srgbClr val="000099"/>
                    </a:solidFill>
                  </a:rPr>
                  <a:t>1(y</a:t>
                </a:r>
                <a:r>
                  <a:rPr lang="en-US" sz="1800" dirty="0" smtClean="0">
                    <a:solidFill>
                      <a:srgbClr val="000099"/>
                    </a:solidFill>
                  </a:rPr>
                  <a:t>) + 1 )</a:t>
                </a:r>
              </a:p>
              <a:p>
                <a:pPr marL="914400" lvl="2" indent="0" eaLnBrk="1" hangingPunct="1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>
                    <a:solidFill>
                      <a:srgbClr val="000099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0099"/>
                    </a:solidFill>
                  </a:rPr>
                  <a:t>            = #1(xy1) + 1 </a:t>
                </a:r>
              </a:p>
              <a:p>
                <a:pPr marL="914400" lvl="2" indent="0" eaLnBrk="1" hangingPunct="1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>
                    <a:solidFill>
                      <a:srgbClr val="000099"/>
                    </a:solidFill>
                    <a:ea typeface="Cambria Math"/>
                  </a:rPr>
                  <a:t> </a:t>
                </a:r>
                <a:r>
                  <a:rPr lang="en-US" sz="1800" dirty="0" smtClean="0">
                    <a:solidFill>
                      <a:srgbClr val="000099"/>
                    </a:solidFill>
                    <a:ea typeface="Cambria Math"/>
                  </a:rPr>
                  <a:t>            </a:t>
                </a:r>
                <a14:m>
                  <m:oMath xmlns="" xmlns:m="http://schemas.openxmlformats.org/officeDocument/2006/math">
                    <m:r>
                      <a:rPr lang="en-US" sz="1800" b="0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1800" dirty="0" smtClean="0">
                    <a:solidFill>
                      <a:srgbClr val="000099"/>
                    </a:solidFill>
                  </a:rPr>
                  <a:t> </a:t>
                </a:r>
                <a:r>
                  <a:rPr lang="en-US" sz="1800" dirty="0">
                    <a:solidFill>
                      <a:srgbClr val="000099"/>
                    </a:solidFill>
                  </a:rPr>
                  <a:t>#</a:t>
                </a:r>
                <a:r>
                  <a:rPr lang="en-US" sz="1800" dirty="0" smtClean="0">
                    <a:solidFill>
                      <a:srgbClr val="000099"/>
                    </a:solidFill>
                  </a:rPr>
                  <a:t>1(xy1).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1676400"/>
                <a:ext cx="7848600" cy="4419600"/>
              </a:xfrm>
              <a:blipFill rotWithShape="1">
                <a:blip r:embed="rId2"/>
                <a:stretch>
                  <a:fillRect l="-699" t="-138" b="-2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Peter Cappello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ACF19-6D1C-4BAE-B49E-49AE1E4AEA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2BEB60-D7DF-4BB6-A4E7-E26FDBE450BB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Exercise 50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Ackermann’s function</a:t>
            </a:r>
            <a:r>
              <a:rPr lang="en-US" sz="2400" dirty="0" smtClean="0"/>
              <a:t> is defined as follows:</a:t>
            </a:r>
          </a:p>
          <a:p>
            <a:pPr lvl="2" eaLnBrk="1" hangingPunct="1">
              <a:lnSpc>
                <a:spcPct val="170000"/>
              </a:lnSpc>
              <a:buFontTx/>
              <a:buNone/>
            </a:pPr>
            <a:r>
              <a:rPr lang="en-US" i="1" dirty="0" smtClean="0"/>
              <a:t>A( m, n )</a:t>
            </a:r>
            <a:r>
              <a:rPr lang="en-US" dirty="0" smtClean="0"/>
              <a:t> = </a:t>
            </a:r>
            <a:r>
              <a:rPr lang="en-US" i="1" dirty="0" smtClean="0"/>
              <a:t>2n</a:t>
            </a:r>
            <a:r>
              <a:rPr lang="en-US" dirty="0" smtClean="0"/>
              <a:t>, if </a:t>
            </a:r>
            <a:r>
              <a:rPr lang="en-US" i="1" dirty="0" smtClean="0"/>
              <a:t>m</a:t>
            </a:r>
            <a:r>
              <a:rPr lang="en-US" dirty="0" smtClean="0"/>
              <a:t> = 0;</a:t>
            </a:r>
          </a:p>
          <a:p>
            <a:pPr lvl="2" eaLnBrk="1" hangingPunct="1">
              <a:lnSpc>
                <a:spcPct val="170000"/>
              </a:lnSpc>
              <a:buFontTx/>
              <a:buNone/>
            </a:pPr>
            <a:r>
              <a:rPr lang="en-US" dirty="0" smtClean="0"/>
              <a:t>               = 0, if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≥ 1 </a:t>
            </a:r>
            <a:r>
              <a:rPr lang="en-US" b="1" dirty="0" smtClean="0">
                <a:sym typeface="Symbol" pitchFamily="18" charset="2"/>
              </a:rPr>
              <a:t>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= 0</a:t>
            </a:r>
          </a:p>
          <a:p>
            <a:pPr lvl="2" eaLnBrk="1" hangingPunct="1">
              <a:lnSpc>
                <a:spcPct val="170000"/>
              </a:lnSpc>
              <a:buFontTx/>
              <a:buNone/>
            </a:pPr>
            <a:r>
              <a:rPr lang="en-US" dirty="0" smtClean="0"/>
              <a:t>               = 2, if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≥ 1 </a:t>
            </a:r>
            <a:r>
              <a:rPr lang="en-US" b="1" dirty="0" smtClean="0">
                <a:sym typeface="Symbol" pitchFamily="18" charset="2"/>
              </a:rPr>
              <a:t>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= 1</a:t>
            </a:r>
            <a:endParaRPr lang="en-US" dirty="0" smtClean="0"/>
          </a:p>
          <a:p>
            <a:pPr lvl="2" eaLnBrk="1" hangingPunct="1">
              <a:lnSpc>
                <a:spcPct val="170000"/>
              </a:lnSpc>
              <a:buFontTx/>
              <a:buNone/>
            </a:pPr>
            <a:r>
              <a:rPr lang="en-US" dirty="0" smtClean="0"/>
              <a:t>               = </a:t>
            </a:r>
            <a:r>
              <a:rPr lang="en-US" i="1" dirty="0" smtClean="0"/>
              <a:t>A</a:t>
            </a:r>
            <a:r>
              <a:rPr lang="en-US" dirty="0" smtClean="0"/>
              <a:t>( </a:t>
            </a:r>
            <a:r>
              <a:rPr lang="en-US" i="1" dirty="0" smtClean="0"/>
              <a:t>m</a:t>
            </a:r>
            <a:r>
              <a:rPr lang="en-US" dirty="0" smtClean="0"/>
              <a:t> – 1, </a:t>
            </a:r>
            <a:r>
              <a:rPr lang="en-US" i="1" dirty="0" smtClean="0"/>
              <a:t>A</a:t>
            </a:r>
            <a:r>
              <a:rPr lang="en-US" dirty="0" smtClean="0"/>
              <a:t>( 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– 1 ) ), if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≥ 1 </a:t>
            </a:r>
            <a:r>
              <a:rPr lang="en-US" b="1" dirty="0" smtClean="0">
                <a:sym typeface="Symbol" pitchFamily="18" charset="2"/>
              </a:rPr>
              <a:t>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≥ </a:t>
            </a:r>
            <a:r>
              <a:rPr lang="en-US" dirty="0" smtClean="0">
                <a:sym typeface="Symbol" pitchFamily="18" charset="2"/>
              </a:rPr>
              <a:t>2.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  <a:sym typeface="Symbol" pitchFamily="18" charset="2"/>
              </a:rPr>
              <a:t>Show that </a:t>
            </a:r>
            <a:r>
              <a:rPr lang="en-US" sz="2400" i="1" dirty="0" smtClean="0">
                <a:solidFill>
                  <a:srgbClr val="990000"/>
                </a:solidFill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rgbClr val="990000"/>
                </a:solidFill>
                <a:sym typeface="Symbol" pitchFamily="18" charset="2"/>
              </a:rPr>
              <a:t>( 1, </a:t>
            </a:r>
            <a:r>
              <a:rPr lang="en-US" sz="2400" i="1" dirty="0" smtClean="0">
                <a:solidFill>
                  <a:srgbClr val="990000"/>
                </a:solidFill>
                <a:sym typeface="Symbol" pitchFamily="18" charset="2"/>
              </a:rPr>
              <a:t>k </a:t>
            </a:r>
            <a:r>
              <a:rPr lang="en-US" sz="2400" dirty="0" smtClean="0">
                <a:solidFill>
                  <a:srgbClr val="990000"/>
                </a:solidFill>
                <a:sym typeface="Symbol" pitchFamily="18" charset="2"/>
              </a:rPr>
              <a:t>) = 2</a:t>
            </a:r>
            <a:r>
              <a:rPr lang="en-US" sz="2400" i="1" baseline="30000" dirty="0" smtClean="0">
                <a:solidFill>
                  <a:srgbClr val="990000"/>
                </a:solidFill>
                <a:sym typeface="Symbol" pitchFamily="18" charset="2"/>
              </a:rPr>
              <a:t>k</a:t>
            </a:r>
            <a:r>
              <a:rPr lang="en-US" sz="2400" dirty="0" smtClean="0">
                <a:solidFill>
                  <a:srgbClr val="990000"/>
                </a:solidFill>
                <a:sym typeface="Symbol" pitchFamily="18" charset="2"/>
              </a:rPr>
              <a:t>, for k </a:t>
            </a:r>
            <a:r>
              <a:rPr lang="en-US" sz="2400" dirty="0">
                <a:solidFill>
                  <a:srgbClr val="7F0000"/>
                </a:solidFill>
                <a:cs typeface="Arial" charset="0"/>
                <a:sym typeface="Symbol" pitchFamily="18" charset="2"/>
              </a:rPr>
              <a:t>≥</a:t>
            </a:r>
            <a:r>
              <a:rPr lang="en-US" sz="2400" dirty="0" smtClean="0">
                <a:solidFill>
                  <a:srgbClr val="990000"/>
                </a:solidFill>
                <a:sym typeface="Symbol" pitchFamily="18" charset="2"/>
              </a:rPr>
              <a:t> 1.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2400" dirty="0" smtClean="0">
                <a:solidFill>
                  <a:srgbClr val="007F00"/>
                </a:solidFill>
                <a:sym typeface="Symbol" pitchFamily="18" charset="2"/>
              </a:rPr>
              <a:t>(We use structural induction.)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E66A4D-0EE7-4D07-97C1-8759EDE3559F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114800" y="5486400"/>
            <a:ext cx="29718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7F0000"/>
                </a:solidFill>
                <a:latin typeface="Arial" charset="0"/>
              </a:rPr>
              <a:t>Exercise 50 Solution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3400" y="1219200"/>
            <a:ext cx="838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990000"/>
                </a:solidFill>
                <a:latin typeface="Arial" charset="0"/>
              </a:rPr>
              <a:t>Ackermann’s function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is defined as follows: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A( m, n )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=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2n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, if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m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= 0;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              = 0, if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m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cs typeface="Arial" charset="0"/>
                <a:sym typeface="Symbol" pitchFamily="18" charset="2"/>
              </a:rPr>
              <a:t>≥ 1 </a:t>
            </a:r>
            <a:r>
              <a:rPr lang="en-US" sz="2000" b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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= 0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              = 2, if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m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cs typeface="Arial" charset="0"/>
                <a:sym typeface="Symbol" pitchFamily="18" charset="2"/>
              </a:rPr>
              <a:t>≥ 1 </a:t>
            </a:r>
            <a:r>
              <a:rPr lang="en-US" sz="2000" b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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= 1</a:t>
            </a:r>
            <a:endParaRPr lang="en-US" sz="2000" dirty="0">
              <a:solidFill>
                <a:srgbClr val="00009F"/>
              </a:solidFill>
              <a:latin typeface="Arial" charset="0"/>
            </a:endParaRP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              =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A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(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m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– 1,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A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(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m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,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n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– 1 ) ), if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</a:rPr>
              <a:t>m</a:t>
            </a:r>
            <a:r>
              <a:rPr lang="en-US" sz="2000" dirty="0">
                <a:solidFill>
                  <a:srgbClr val="00009F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cs typeface="Arial" charset="0"/>
                <a:sym typeface="Symbol" pitchFamily="18" charset="2"/>
              </a:rPr>
              <a:t>≥ 1 </a:t>
            </a:r>
            <a:r>
              <a:rPr lang="en-US" sz="2000" b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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cs typeface="Arial" charset="0"/>
                <a:sym typeface="Symbol" pitchFamily="18" charset="2"/>
              </a:rPr>
              <a:t>≥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2.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Show that, for 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k </a:t>
            </a:r>
            <a:r>
              <a:rPr lang="en-US" sz="2000" dirty="0">
                <a:solidFill>
                  <a:srgbClr val="990000"/>
                </a:solidFill>
                <a:latin typeface="Arial" charset="0"/>
                <a:cs typeface="Arial" charset="0"/>
                <a:sym typeface="Symbol" pitchFamily="18" charset="2"/>
              </a:rPr>
              <a:t>≥ 1, </a:t>
            </a:r>
            <a:r>
              <a:rPr lang="en-US" sz="2000" i="1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( 1, </a:t>
            </a:r>
            <a:r>
              <a:rPr lang="en-US" sz="2000" i="1" dirty="0" smtClean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k 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) = 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.</a:t>
            </a:r>
            <a:endParaRPr lang="en-US" sz="2000" dirty="0">
              <a:solidFill>
                <a:srgbClr val="990000"/>
              </a:solidFill>
              <a:latin typeface="Arial" charset="0"/>
              <a:sym typeface="Symbol" pitchFamily="18" charset="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Basis 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k </a:t>
            </a: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= 1</a:t>
            </a:r>
            <a:r>
              <a:rPr lang="en-US" sz="2000" dirty="0">
                <a:latin typeface="Arial" charset="0"/>
                <a:sym typeface="Symbol" pitchFamily="18" charset="2"/>
              </a:rPr>
              <a:t>: </a:t>
            </a:r>
            <a:r>
              <a:rPr lang="en-US" sz="2000" i="1" dirty="0"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latin typeface="Arial" charset="0"/>
                <a:sym typeface="Symbol" pitchFamily="18" charset="2"/>
              </a:rPr>
              <a:t>( 1, </a:t>
            </a:r>
            <a:r>
              <a:rPr lang="en-US" sz="2000" dirty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sym typeface="Symbol" pitchFamily="18" charset="2"/>
              </a:rPr>
              <a:t> ) = 2 = 2</a:t>
            </a:r>
            <a:r>
              <a:rPr lang="en-US" sz="2000" baseline="30000" dirty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sz="2000" dirty="0">
                <a:latin typeface="Arial" charset="0"/>
                <a:sym typeface="Symbol" pitchFamily="18" charset="2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990000"/>
                </a:solidFill>
                <a:latin typeface="Arial" charset="0"/>
                <a:sym typeface="Symbol" pitchFamily="18" charset="2"/>
              </a:rPr>
              <a:t>Show</a:t>
            </a:r>
            <a:r>
              <a:rPr lang="en-US" sz="2000" dirty="0">
                <a:latin typeface="Arial" charset="0"/>
                <a:sym typeface="Symbol" pitchFamily="18" charset="2"/>
              </a:rPr>
              <a:t> </a:t>
            </a:r>
            <a:r>
              <a:rPr lang="en-US" sz="2000" i="1" dirty="0"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latin typeface="Arial" charset="0"/>
                <a:sym typeface="Symbol" pitchFamily="18" charset="2"/>
              </a:rPr>
              <a:t>( 1, </a:t>
            </a:r>
            <a:r>
              <a:rPr lang="en-US" sz="2000" i="1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i="1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latin typeface="Arial" charset="0"/>
                <a:sym typeface="Symbol" pitchFamily="18" charset="2"/>
              </a:rPr>
              <a:t>) =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A80000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sz="2000" b="1" dirty="0">
                <a:latin typeface="Arial" charset="0"/>
                <a:sym typeface="Symbol" pitchFamily="18" charset="2"/>
              </a:rPr>
              <a:t> </a:t>
            </a:r>
            <a:r>
              <a:rPr lang="en-US" sz="2000" i="1" dirty="0"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latin typeface="Arial" charset="0"/>
                <a:sym typeface="Symbol" pitchFamily="18" charset="2"/>
              </a:rPr>
              <a:t>( 1, </a:t>
            </a:r>
            <a:r>
              <a:rPr lang="en-US" sz="2000" i="1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 </a:t>
            </a:r>
            <a:r>
              <a:rPr lang="en-US" sz="2000" i="1" dirty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+ 1</a:t>
            </a:r>
            <a:r>
              <a:rPr lang="en-US" sz="2000" i="1" dirty="0"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latin typeface="Arial" charset="0"/>
                <a:sym typeface="Symbol" pitchFamily="18" charset="2"/>
              </a:rPr>
              <a:t>) = 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k+1</a:t>
            </a:r>
            <a:r>
              <a:rPr lang="en-US" sz="2000" dirty="0">
                <a:latin typeface="Arial" charset="0"/>
                <a:sym typeface="Symbol" pitchFamily="18" charset="2"/>
              </a:rPr>
              <a:t>, for arbitrary </a:t>
            </a:r>
            <a:r>
              <a:rPr lang="en-US" sz="2000" i="1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dirty="0" smtClean="0">
                <a:latin typeface="Arial" charset="0"/>
                <a:sym typeface="Symbol" pitchFamily="18" charset="2"/>
              </a:rPr>
              <a:t>.</a:t>
            </a:r>
            <a:endParaRPr lang="en-US" sz="2000" dirty="0">
              <a:latin typeface="Arial" charset="0"/>
              <a:sym typeface="Symbol" pitchFamily="18" charset="2"/>
            </a:endParaRP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Assume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( 1, </a:t>
            </a:r>
            <a:r>
              <a:rPr lang="en-US" sz="2000" i="1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i="1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) = </a:t>
            </a:r>
            <a:r>
              <a:rPr lang="en-US" sz="2000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.</a:t>
            </a:r>
            <a:endParaRPr lang="en-US" sz="2000" dirty="0">
              <a:solidFill>
                <a:srgbClr val="00009F"/>
              </a:solidFill>
              <a:latin typeface="Arial" charset="0"/>
              <a:sym typeface="Symbol" pitchFamily="18" charset="2"/>
            </a:endParaRP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Prove   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( 1, </a:t>
            </a:r>
            <a:r>
              <a:rPr lang="en-US" sz="2000" i="1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 </a:t>
            </a:r>
            <a:r>
              <a:rPr lang="en-US" sz="2000" i="1" dirty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+ 1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) = </a:t>
            </a:r>
            <a:r>
              <a:rPr lang="en-US" sz="2000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k+1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:</a:t>
            </a:r>
          </a:p>
          <a:p>
            <a:pPr marL="1600200" lvl="3" indent="-228600">
              <a:lnSpc>
                <a:spcPct val="120000"/>
              </a:lnSpc>
              <a:spcBef>
                <a:spcPct val="20000"/>
              </a:spcBef>
            </a:pP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      A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( 1, </a:t>
            </a:r>
            <a:r>
              <a:rPr lang="en-US" sz="2000" i="1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 </a:t>
            </a:r>
            <a:r>
              <a:rPr lang="en-US" sz="2000" i="1" dirty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+ 1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)  = 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( 0,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(1, </a:t>
            </a:r>
            <a:r>
              <a:rPr lang="en-US" sz="2000" i="1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i="1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) ) = </a:t>
            </a:r>
            <a:r>
              <a:rPr lang="en-US" sz="2000" i="1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A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( 0, </a:t>
            </a:r>
            <a:r>
              <a:rPr lang="en-US" sz="2000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)  = 2 </a:t>
            </a:r>
            <a:r>
              <a:rPr lang="en-US" sz="2000" b="1" baseline="30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.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</a:t>
            </a:r>
            <a:r>
              <a:rPr lang="en-US" sz="2000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= </a:t>
            </a:r>
            <a:r>
              <a:rPr lang="en-US" sz="2000" dirty="0" smtClean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solidFill>
                  <a:srgbClr val="7F0000"/>
                </a:solidFill>
                <a:latin typeface="Arial" charset="0"/>
                <a:sym typeface="Symbol" pitchFamily="18" charset="2"/>
              </a:rPr>
              <a:t>k+1</a:t>
            </a:r>
            <a:r>
              <a:rPr lang="en-US" sz="2000" dirty="0">
                <a:solidFill>
                  <a:srgbClr val="00009F"/>
                </a:solidFill>
                <a:latin typeface="Arial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r>
              <a:rPr lang="en-US" dirty="0" smtClean="0"/>
              <a:t> between </a:t>
            </a:r>
            <a:r>
              <a:rPr lang="en-US" b="1" dirty="0" smtClean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 &amp; Rooted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The discussion below is based on</a:t>
            </a:r>
          </a:p>
          <a:p>
            <a:pPr marL="457200" lvl="1" indent="0">
              <a:lnSpc>
                <a:spcPct val="110000"/>
              </a:lnSpc>
              <a:buFontTx/>
              <a:buNone/>
              <a:defRPr/>
            </a:pPr>
            <a:r>
              <a:rPr lang="en-US" sz="2000" dirty="0"/>
              <a:t>Peter Cappello. </a:t>
            </a:r>
            <a:r>
              <a:rPr lang="en-US" sz="2000" dirty="0">
                <a:hlinkClick r:id="rId2"/>
              </a:rPr>
              <a:t>A New Bijection between Natural Numbers and Rooted Trees</a:t>
            </a:r>
            <a:r>
              <a:rPr lang="en-US" sz="2000" dirty="0"/>
              <a:t>. </a:t>
            </a:r>
            <a:r>
              <a:rPr lang="en-US" sz="2000" i="1" dirty="0"/>
              <a:t>4th SIAM Conf. on Discrete Mathematics</a:t>
            </a:r>
            <a:r>
              <a:rPr lang="en-US" sz="2000" dirty="0"/>
              <a:t>, San Francisco, June 1988</a:t>
            </a:r>
            <a:r>
              <a:rPr lang="en-US" sz="2000" dirty="0" smtClean="0"/>
              <a:t>.</a:t>
            </a:r>
          </a:p>
          <a:p>
            <a:pPr marL="400050">
              <a:lnSpc>
                <a:spcPct val="110000"/>
              </a:lnSpc>
              <a:defRPr/>
            </a:pPr>
            <a:r>
              <a:rPr lang="en-US" sz="2400" dirty="0" smtClean="0"/>
              <a:t>Let </a:t>
            </a:r>
            <a:r>
              <a:rPr lang="en-US" sz="2400" b="1" dirty="0" smtClean="0"/>
              <a:t>P</a:t>
            </a:r>
            <a:r>
              <a:rPr lang="en-US" sz="2400" dirty="0" smtClean="0"/>
              <a:t> denote the set of primes numbers.</a:t>
            </a:r>
          </a:p>
          <a:p>
            <a:pPr marL="400050">
              <a:lnSpc>
                <a:spcPct val="110000"/>
              </a:lnSpc>
              <a:defRPr/>
            </a:pPr>
            <a:r>
              <a:rPr lang="en-US" sz="2400" dirty="0"/>
              <a:t>Let </a:t>
            </a:r>
            <a:r>
              <a:rPr lang="en-US" sz="2400" dirty="0" smtClean="0"/>
              <a:t>T </a:t>
            </a:r>
            <a:r>
              <a:rPr lang="en-US" sz="2400" dirty="0"/>
              <a:t>denote the set </a:t>
            </a:r>
            <a:r>
              <a:rPr lang="en-US" sz="2400" dirty="0" smtClean="0"/>
              <a:t>of </a:t>
            </a:r>
            <a:r>
              <a:rPr lang="en-US" sz="2400" dirty="0"/>
              <a:t>rooted </a:t>
            </a:r>
            <a:r>
              <a:rPr lang="en-US" sz="2400" dirty="0" smtClean="0"/>
              <a:t>trees.</a:t>
            </a:r>
          </a:p>
          <a:p>
            <a:pPr marL="400050">
              <a:lnSpc>
                <a:spcPct val="110000"/>
              </a:lnSpc>
              <a:defRPr/>
            </a:pPr>
            <a:r>
              <a:rPr lang="en-US" sz="2400" dirty="0" smtClean="0"/>
              <a:t>Let </a:t>
            </a:r>
            <a:r>
              <a:rPr lang="en-US" sz="2400" dirty="0" smtClean="0">
                <a:solidFill>
                  <a:srgbClr val="7F0000"/>
                </a:solidFill>
              </a:rPr>
              <a:t>p</a:t>
            </a:r>
            <a:r>
              <a:rPr lang="en-US" sz="2400" dirty="0" smtClean="0"/>
              <a:t>: </a:t>
            </a:r>
            <a:r>
              <a:rPr lang="en-US" sz="2400" b="1" dirty="0"/>
              <a:t>Z</a:t>
            </a:r>
            <a:r>
              <a:rPr lang="en-US" sz="2400" b="1" baseline="30000" dirty="0"/>
              <a:t>+</a:t>
            </a:r>
            <a:r>
              <a:rPr lang="en-US" sz="2400" dirty="0"/>
              <a:t>,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/>
              <a:t>P</a:t>
            </a:r>
            <a:r>
              <a:rPr lang="en-US" sz="2400" dirty="0" smtClean="0"/>
              <a:t>,</a:t>
            </a:r>
            <a:r>
              <a:rPr lang="en-US" sz="2400" dirty="0" smtClean="0">
                <a:sym typeface="Wingdings" pitchFamily="2" charset="2"/>
              </a:rPr>
              <a:t> where </a:t>
            </a:r>
            <a:r>
              <a:rPr lang="en-US" sz="2400" dirty="0" smtClean="0">
                <a:solidFill>
                  <a:srgbClr val="7F0000"/>
                </a:solidFill>
                <a:sym typeface="Wingdings" pitchFamily="2" charset="2"/>
              </a:rPr>
              <a:t>p(</a:t>
            </a:r>
            <a:r>
              <a:rPr lang="en-US" sz="2400" i="1" dirty="0" smtClean="0">
                <a:solidFill>
                  <a:srgbClr val="7F0000"/>
                </a:solidFill>
                <a:sym typeface="Wingdings" pitchFamily="2" charset="2"/>
              </a:rPr>
              <a:t>n</a:t>
            </a:r>
            <a:r>
              <a:rPr lang="en-US" sz="2400" dirty="0" smtClean="0">
                <a:solidFill>
                  <a:srgbClr val="7F0000"/>
                </a:solidFill>
                <a:sym typeface="Wingdings" pitchFamily="2" charset="2"/>
              </a:rPr>
              <a:t>)</a:t>
            </a:r>
            <a:r>
              <a:rPr lang="en-US" sz="2400" dirty="0" smtClean="0">
                <a:sym typeface="Wingdings" pitchFamily="2" charset="2"/>
              </a:rPr>
              <a:t> is the </a:t>
            </a:r>
            <a:r>
              <a:rPr lang="en-US" sz="2400" i="1" dirty="0" smtClean="0">
                <a:solidFill>
                  <a:srgbClr val="7F0000"/>
                </a:solidFill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th</a:t>
            </a:r>
            <a:r>
              <a:rPr lang="en-US" sz="2400" dirty="0" smtClean="0">
                <a:sym typeface="Wingdings" pitchFamily="2" charset="2"/>
              </a:rPr>
              <a:t> prime </a:t>
            </a:r>
          </a:p>
          <a:p>
            <a:pPr marL="514350" lvl="1" indent="0">
              <a:lnSpc>
                <a:spcPct val="110000"/>
              </a:lnSpc>
              <a:buFontTx/>
              <a:buNone/>
              <a:defRPr/>
            </a:pPr>
            <a:r>
              <a:rPr lang="en-US" sz="2000" dirty="0" smtClean="0">
                <a:sym typeface="Wingdings" pitchFamily="2" charset="2"/>
              </a:rPr>
              <a:t>(e.g., </a:t>
            </a:r>
            <a:r>
              <a:rPr lang="en-US" sz="2000" dirty="0" smtClean="0">
                <a:solidFill>
                  <a:srgbClr val="7F0000"/>
                </a:solidFill>
                <a:sym typeface="Wingdings" pitchFamily="2" charset="2"/>
              </a:rPr>
              <a:t>p(4) = 7 </a:t>
            </a:r>
            <a:r>
              <a:rPr lang="en-US" sz="2000" dirty="0" smtClean="0">
                <a:solidFill>
                  <a:srgbClr val="000099"/>
                </a:solidFill>
                <a:sym typeface="Wingdings" pitchFamily="2" charset="2"/>
              </a:rPr>
              <a:t>and</a:t>
            </a:r>
            <a:r>
              <a:rPr lang="en-US" sz="2000" dirty="0" smtClean="0">
                <a:solidFill>
                  <a:srgbClr val="A8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7F0000"/>
                </a:solidFill>
                <a:sym typeface="Wingdings" pitchFamily="2" charset="2"/>
              </a:rPr>
              <a:t>p</a:t>
            </a:r>
            <a:r>
              <a:rPr lang="en-US" sz="2000" baseline="30000" dirty="0" smtClean="0">
                <a:solidFill>
                  <a:srgbClr val="7F0000"/>
                </a:solidFill>
                <a:sym typeface="Wingdings" pitchFamily="2" charset="2"/>
              </a:rPr>
              <a:t>-1</a:t>
            </a:r>
            <a:r>
              <a:rPr lang="en-US" sz="2000" dirty="0" smtClean="0">
                <a:solidFill>
                  <a:srgbClr val="7F0000"/>
                </a:solidFill>
                <a:sym typeface="Wingdings" pitchFamily="2" charset="2"/>
              </a:rPr>
              <a:t>(7) = 4 </a:t>
            </a:r>
            <a:r>
              <a:rPr lang="en-US" sz="2000" dirty="0" smtClean="0">
                <a:sym typeface="Wingdings" pitchFamily="2" charset="2"/>
              </a:rPr>
              <a:t>).</a:t>
            </a:r>
          </a:p>
          <a:p>
            <a:pPr marL="457200">
              <a:lnSpc>
                <a:spcPct val="110000"/>
              </a:lnSpc>
              <a:defRPr/>
            </a:pP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7F0000"/>
                </a:solidFill>
                <a:sym typeface="Wingdings" pitchFamily="2" charset="2"/>
              </a:rPr>
              <a:t>p</a:t>
            </a:r>
            <a:r>
              <a:rPr lang="en-US" sz="2400" baseline="30000" dirty="0" smtClean="0">
                <a:solidFill>
                  <a:srgbClr val="7F0000"/>
                </a:solidFill>
                <a:sym typeface="Wingdings" pitchFamily="2" charset="2"/>
              </a:rPr>
              <a:t>-1</a:t>
            </a:r>
            <a:r>
              <a:rPr lang="en-US" sz="2400" dirty="0" smtClean="0">
                <a:solidFill>
                  <a:srgbClr val="7F0000"/>
                </a:solidFill>
                <a:sym typeface="Wingdings" pitchFamily="2" charset="2"/>
              </a:rPr>
              <a:t>(n) </a:t>
            </a:r>
            <a:r>
              <a:rPr lang="en-US" sz="2400" b="1" dirty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2400" dirty="0" smtClean="0">
                <a:solidFill>
                  <a:srgbClr val="7F0000"/>
                </a:solidFill>
                <a:sym typeface="Wingdings" pitchFamily="2" charset="2"/>
              </a:rPr>
              <a:t> n.</a:t>
            </a:r>
            <a:endParaRPr lang="en-US" sz="2400" dirty="0"/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95D596-453D-4427-ADBD-0E94ED9B1632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019021-E991-4369-BC5B-ED34E7BDFE61}" type="slidenum">
              <a:rPr lang="en-US" sz="1400" smtClean="0"/>
              <a:pPr eaLnBrk="1" hangingPunct="1"/>
              <a:t>2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10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848600" cy="4419600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sz="2400" dirty="0" smtClean="0"/>
              <a:t>Give a recursive definition of </a:t>
            </a:r>
            <a:r>
              <a:rPr lang="en-US" sz="2400" i="1" dirty="0" err="1" smtClean="0">
                <a:solidFill>
                  <a:srgbClr val="7F0000"/>
                </a:solidFill>
              </a:rPr>
              <a:t>S</a:t>
            </a:r>
            <a:r>
              <a:rPr lang="en-US" sz="2400" i="1" baseline="-25000" dirty="0" err="1" smtClean="0">
                <a:solidFill>
                  <a:srgbClr val="7F0000"/>
                </a:solidFill>
              </a:rPr>
              <a:t>m</a:t>
            </a:r>
            <a:r>
              <a:rPr lang="en-US" sz="2400" dirty="0" smtClean="0">
                <a:solidFill>
                  <a:srgbClr val="7F0000"/>
                </a:solidFill>
              </a:rPr>
              <a:t>(</a:t>
            </a:r>
            <a:r>
              <a:rPr lang="en-US" sz="2400" i="1" dirty="0" smtClean="0">
                <a:solidFill>
                  <a:srgbClr val="7F0000"/>
                </a:solidFill>
              </a:rPr>
              <a:t> n </a:t>
            </a:r>
            <a:r>
              <a:rPr lang="en-US" sz="2400" dirty="0" smtClean="0">
                <a:solidFill>
                  <a:srgbClr val="7F0000"/>
                </a:solidFill>
              </a:rPr>
              <a:t>)</a:t>
            </a:r>
            <a:r>
              <a:rPr lang="en-US" sz="2400" dirty="0" smtClean="0"/>
              <a:t>, the sum of integer </a:t>
            </a:r>
            <a:r>
              <a:rPr lang="en-US" sz="2400" i="1" dirty="0" smtClean="0">
                <a:solidFill>
                  <a:srgbClr val="7F0000"/>
                </a:solidFill>
              </a:rPr>
              <a:t>m</a:t>
            </a:r>
            <a:r>
              <a:rPr lang="en-US" sz="2400" dirty="0" smtClean="0"/>
              <a:t> </a:t>
            </a:r>
            <a:r>
              <a:rPr lang="en-US" sz="2400" dirty="0" smtClean="0"/>
              <a:t>+ nonnegative </a:t>
            </a:r>
            <a:r>
              <a:rPr lang="en-US" sz="2400" dirty="0" smtClean="0"/>
              <a:t>integer </a:t>
            </a:r>
            <a:r>
              <a:rPr lang="en-US" sz="2400" i="1" dirty="0" smtClean="0">
                <a:solidFill>
                  <a:srgbClr val="7F0000"/>
                </a:solidFill>
              </a:rPr>
              <a:t>n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A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B5A629-D689-4201-A6F6-DA8829360AB2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10 Solution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sz="2400" dirty="0" smtClean="0"/>
              <a:t>Give a recursive definition of </a:t>
            </a:r>
            <a:r>
              <a:rPr lang="en-US" sz="2400" i="1" dirty="0" err="1" smtClean="0">
                <a:solidFill>
                  <a:srgbClr val="7F0000"/>
                </a:solidFill>
              </a:rPr>
              <a:t>S</a:t>
            </a:r>
            <a:r>
              <a:rPr lang="en-US" sz="2400" i="1" baseline="-25000" dirty="0" err="1" smtClean="0">
                <a:solidFill>
                  <a:srgbClr val="7F0000"/>
                </a:solidFill>
              </a:rPr>
              <a:t>m</a:t>
            </a:r>
            <a:r>
              <a:rPr lang="en-US" sz="2400" dirty="0" smtClean="0">
                <a:solidFill>
                  <a:srgbClr val="7F0000"/>
                </a:solidFill>
              </a:rPr>
              <a:t>(</a:t>
            </a:r>
            <a:r>
              <a:rPr lang="en-US" sz="2400" i="1" dirty="0" smtClean="0">
                <a:solidFill>
                  <a:srgbClr val="7F0000"/>
                </a:solidFill>
              </a:rPr>
              <a:t> n </a:t>
            </a:r>
            <a:r>
              <a:rPr lang="en-US" sz="2400" dirty="0" smtClean="0">
                <a:solidFill>
                  <a:srgbClr val="7F0000"/>
                </a:solidFill>
              </a:rPr>
              <a:t>)</a:t>
            </a:r>
            <a:r>
              <a:rPr lang="en-US" sz="2400" dirty="0" smtClean="0"/>
              <a:t>, the sum of integer </a:t>
            </a:r>
            <a:r>
              <a:rPr lang="en-US" sz="2400" i="1" dirty="0" smtClean="0">
                <a:solidFill>
                  <a:srgbClr val="7F0000"/>
                </a:solidFill>
              </a:rPr>
              <a:t>m</a:t>
            </a:r>
            <a:r>
              <a:rPr lang="en-US" sz="2400" dirty="0" smtClean="0"/>
              <a:t> </a:t>
            </a:r>
            <a:r>
              <a:rPr lang="en-US" sz="2400" dirty="0" smtClean="0"/>
              <a:t>+ nonnegative </a:t>
            </a:r>
            <a:r>
              <a:rPr lang="en-US" sz="2400" dirty="0" smtClean="0"/>
              <a:t>integer </a:t>
            </a:r>
            <a:r>
              <a:rPr lang="en-US" sz="2400" i="1" dirty="0" smtClean="0">
                <a:solidFill>
                  <a:srgbClr val="7F0000"/>
                </a:solidFill>
              </a:rPr>
              <a:t>n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endParaRPr lang="en-US" sz="2400" i="1" dirty="0" smtClean="0"/>
          </a:p>
          <a:p>
            <a:pPr lvl="1" algn="ctr" eaLnBrk="1" hangingPunct="1">
              <a:lnSpc>
                <a:spcPct val="130000"/>
              </a:lnSpc>
              <a:buFontTx/>
              <a:buNone/>
            </a:pPr>
            <a:r>
              <a:rPr lang="en-US" sz="2400" i="1" dirty="0" err="1" smtClean="0">
                <a:solidFill>
                  <a:srgbClr val="7F0000"/>
                </a:solidFill>
              </a:rPr>
              <a:t>S</a:t>
            </a:r>
            <a:r>
              <a:rPr lang="en-US" sz="2400" i="1" baseline="-25000" dirty="0" err="1" smtClean="0">
                <a:solidFill>
                  <a:srgbClr val="7F0000"/>
                </a:solidFill>
              </a:rPr>
              <a:t>m</a:t>
            </a:r>
            <a:r>
              <a:rPr lang="en-US" sz="2400" dirty="0" smtClean="0">
                <a:solidFill>
                  <a:srgbClr val="7F0000"/>
                </a:solidFill>
              </a:rPr>
              <a:t>(</a:t>
            </a:r>
            <a:r>
              <a:rPr lang="en-US" sz="2400" i="1" dirty="0" smtClean="0">
                <a:solidFill>
                  <a:srgbClr val="7F0000"/>
                </a:solidFill>
              </a:rPr>
              <a:t> n </a:t>
            </a:r>
            <a:r>
              <a:rPr lang="en-US" sz="2400" dirty="0" smtClean="0">
                <a:solidFill>
                  <a:srgbClr val="7F0000"/>
                </a:solidFill>
              </a:rPr>
              <a:t>) = ( </a:t>
            </a:r>
            <a:r>
              <a:rPr lang="en-US" sz="2400" i="1" dirty="0" smtClean="0">
                <a:solidFill>
                  <a:srgbClr val="7F0000"/>
                </a:solidFill>
              </a:rPr>
              <a:t>n</a:t>
            </a:r>
            <a:r>
              <a:rPr lang="en-US" sz="2400" dirty="0" smtClean="0">
                <a:solidFill>
                  <a:srgbClr val="7F0000"/>
                </a:solidFill>
              </a:rPr>
              <a:t> == 0 ) ? </a:t>
            </a:r>
            <a:r>
              <a:rPr lang="en-US" sz="2400" i="1" dirty="0" smtClean="0">
                <a:solidFill>
                  <a:srgbClr val="7F0000"/>
                </a:solidFill>
              </a:rPr>
              <a:t>m</a:t>
            </a:r>
            <a:r>
              <a:rPr lang="en-US" sz="2400" dirty="0" smtClean="0">
                <a:solidFill>
                  <a:srgbClr val="7F0000"/>
                </a:solidFill>
              </a:rPr>
              <a:t> : 1 + </a:t>
            </a:r>
            <a:r>
              <a:rPr lang="en-US" sz="2400" i="1" dirty="0" err="1" smtClean="0">
                <a:solidFill>
                  <a:srgbClr val="7F0000"/>
                </a:solidFill>
              </a:rPr>
              <a:t>S</a:t>
            </a:r>
            <a:r>
              <a:rPr lang="en-US" sz="2400" i="1" baseline="-25000" dirty="0" err="1" smtClean="0">
                <a:solidFill>
                  <a:srgbClr val="7F0000"/>
                </a:solidFill>
              </a:rPr>
              <a:t>m</a:t>
            </a:r>
            <a:r>
              <a:rPr lang="en-US" sz="2400" dirty="0" smtClean="0">
                <a:solidFill>
                  <a:srgbClr val="7F0000"/>
                </a:solidFill>
              </a:rPr>
              <a:t>(</a:t>
            </a:r>
            <a:r>
              <a:rPr lang="en-US" sz="2400" i="1" dirty="0" smtClean="0">
                <a:solidFill>
                  <a:srgbClr val="7F0000"/>
                </a:solidFill>
              </a:rPr>
              <a:t> n – 1 </a:t>
            </a:r>
            <a:r>
              <a:rPr lang="en-US" sz="2400" dirty="0" smtClean="0">
                <a:solidFill>
                  <a:srgbClr val="7F0000"/>
                </a:solidFill>
              </a:rPr>
              <a:t>)</a:t>
            </a:r>
            <a:r>
              <a:rPr lang="en-US" sz="2400" i="1" dirty="0" smtClean="0">
                <a:solidFill>
                  <a:srgbClr val="7F0000"/>
                </a:solidFill>
              </a:rPr>
              <a:t>;</a:t>
            </a:r>
            <a:endParaRPr lang="en-US" sz="2400" dirty="0" smtClean="0">
              <a:solidFill>
                <a:srgbClr val="7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C26D60-CA5A-4B27-96DF-553AB8B07728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20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648200"/>
          </a:xfrm>
        </p:spPr>
        <p:txBody>
          <a:bodyPr/>
          <a:lstStyle/>
          <a:p>
            <a:pPr lvl="1" eaLnBrk="1" hangingPunct="1">
              <a:lnSpc>
                <a:spcPct val="180000"/>
              </a:lnSpc>
              <a:buFontTx/>
              <a:buNone/>
            </a:pPr>
            <a:r>
              <a:rPr lang="en-US" sz="2400" smtClean="0"/>
              <a:t>Give a recursive definition of the functions </a:t>
            </a:r>
            <a:r>
              <a:rPr lang="en-US" sz="2400" smtClean="0">
                <a:solidFill>
                  <a:srgbClr val="7F0000"/>
                </a:solidFill>
              </a:rPr>
              <a:t>max</a:t>
            </a:r>
            <a:r>
              <a:rPr lang="en-US" sz="2400" smtClean="0"/>
              <a:t> &amp; </a:t>
            </a:r>
            <a:r>
              <a:rPr lang="en-US" sz="2400" smtClean="0">
                <a:solidFill>
                  <a:srgbClr val="7F0000"/>
                </a:solidFill>
              </a:rPr>
              <a:t>min</a:t>
            </a:r>
            <a:r>
              <a:rPr lang="en-US" sz="2400" smtClean="0"/>
              <a:t> so that </a:t>
            </a:r>
            <a:r>
              <a:rPr lang="en-US" sz="2400" smtClean="0">
                <a:solidFill>
                  <a:srgbClr val="7F0000"/>
                </a:solidFill>
              </a:rPr>
              <a:t>max( </a:t>
            </a:r>
            <a:r>
              <a:rPr lang="en-US" sz="2400" i="1" smtClean="0">
                <a:solidFill>
                  <a:srgbClr val="7F0000"/>
                </a:solidFill>
              </a:rPr>
              <a:t>a</a:t>
            </a:r>
            <a:r>
              <a:rPr lang="en-US" sz="2400" i="1" baseline="-25000" smtClean="0">
                <a:solidFill>
                  <a:srgbClr val="7F0000"/>
                </a:solidFill>
              </a:rPr>
              <a:t>1</a:t>
            </a:r>
            <a:r>
              <a:rPr lang="en-US" sz="2400" i="1" smtClean="0">
                <a:solidFill>
                  <a:srgbClr val="7F0000"/>
                </a:solidFill>
              </a:rPr>
              <a:t>, a</a:t>
            </a:r>
            <a:r>
              <a:rPr lang="en-US" sz="2400" i="1" baseline="-25000" smtClean="0">
                <a:solidFill>
                  <a:srgbClr val="7F0000"/>
                </a:solidFill>
              </a:rPr>
              <a:t>2</a:t>
            </a:r>
            <a:r>
              <a:rPr lang="en-US" sz="2400" i="1" smtClean="0">
                <a:solidFill>
                  <a:srgbClr val="7F0000"/>
                </a:solidFill>
              </a:rPr>
              <a:t>, …, a</a:t>
            </a:r>
            <a:r>
              <a:rPr lang="en-US" sz="2400" i="1" baseline="-25000" smtClean="0">
                <a:solidFill>
                  <a:srgbClr val="7F0000"/>
                </a:solidFill>
              </a:rPr>
              <a:t>n </a:t>
            </a:r>
            <a:r>
              <a:rPr lang="en-US" sz="2400" smtClean="0">
                <a:solidFill>
                  <a:srgbClr val="7F0000"/>
                </a:solidFill>
              </a:rPr>
              <a:t>)</a:t>
            </a:r>
            <a:r>
              <a:rPr lang="en-US" sz="2400" smtClean="0"/>
              <a:t> &amp; </a:t>
            </a:r>
            <a:r>
              <a:rPr lang="en-US" sz="2400" smtClean="0">
                <a:solidFill>
                  <a:srgbClr val="7F0000"/>
                </a:solidFill>
              </a:rPr>
              <a:t>min( </a:t>
            </a:r>
            <a:r>
              <a:rPr lang="en-US" sz="2400" i="1" smtClean="0">
                <a:solidFill>
                  <a:srgbClr val="7F0000"/>
                </a:solidFill>
              </a:rPr>
              <a:t>a</a:t>
            </a:r>
            <a:r>
              <a:rPr lang="en-US" sz="2400" i="1" baseline="-25000" smtClean="0">
                <a:solidFill>
                  <a:srgbClr val="7F0000"/>
                </a:solidFill>
              </a:rPr>
              <a:t>1</a:t>
            </a:r>
            <a:r>
              <a:rPr lang="en-US" sz="2400" i="1" smtClean="0">
                <a:solidFill>
                  <a:srgbClr val="7F0000"/>
                </a:solidFill>
              </a:rPr>
              <a:t>, a</a:t>
            </a:r>
            <a:r>
              <a:rPr lang="en-US" sz="2400" i="1" baseline="-25000" smtClean="0">
                <a:solidFill>
                  <a:srgbClr val="7F0000"/>
                </a:solidFill>
              </a:rPr>
              <a:t>2</a:t>
            </a:r>
            <a:r>
              <a:rPr lang="en-US" sz="2400" i="1" smtClean="0">
                <a:solidFill>
                  <a:srgbClr val="7F0000"/>
                </a:solidFill>
              </a:rPr>
              <a:t>, …, a</a:t>
            </a:r>
            <a:r>
              <a:rPr lang="en-US" sz="2400" i="1" baseline="-25000" smtClean="0">
                <a:solidFill>
                  <a:srgbClr val="7F0000"/>
                </a:solidFill>
              </a:rPr>
              <a:t>n </a:t>
            </a:r>
            <a:r>
              <a:rPr lang="en-US" sz="2400" smtClean="0">
                <a:solidFill>
                  <a:srgbClr val="7F0000"/>
                </a:solidFill>
              </a:rPr>
              <a:t>)</a:t>
            </a:r>
            <a:r>
              <a:rPr lang="en-US" sz="2400" smtClean="0"/>
              <a:t> are the maximum &amp; minimum of </a:t>
            </a:r>
            <a:r>
              <a:rPr lang="en-US" sz="2400" i="1" smtClean="0">
                <a:solidFill>
                  <a:srgbClr val="7F0000"/>
                </a:solidFill>
              </a:rPr>
              <a:t>a</a:t>
            </a:r>
            <a:r>
              <a:rPr lang="en-US" sz="2400" i="1" baseline="-25000" smtClean="0">
                <a:solidFill>
                  <a:srgbClr val="7F0000"/>
                </a:solidFill>
              </a:rPr>
              <a:t>1</a:t>
            </a:r>
            <a:r>
              <a:rPr lang="en-US" sz="2400" i="1" smtClean="0">
                <a:solidFill>
                  <a:srgbClr val="7F0000"/>
                </a:solidFill>
              </a:rPr>
              <a:t>, a</a:t>
            </a:r>
            <a:r>
              <a:rPr lang="en-US" sz="2400" i="1" baseline="-25000" smtClean="0">
                <a:solidFill>
                  <a:srgbClr val="7F0000"/>
                </a:solidFill>
              </a:rPr>
              <a:t>2</a:t>
            </a:r>
            <a:r>
              <a:rPr lang="en-US" sz="2400" i="1" smtClean="0">
                <a:solidFill>
                  <a:srgbClr val="7F0000"/>
                </a:solidFill>
              </a:rPr>
              <a:t>, …, a</a:t>
            </a:r>
            <a:r>
              <a:rPr lang="en-US" sz="2400" i="1" baseline="-25000" smtClean="0">
                <a:solidFill>
                  <a:srgbClr val="7F0000"/>
                </a:solidFill>
              </a:rPr>
              <a:t>n</a:t>
            </a:r>
            <a:r>
              <a:rPr lang="en-US" sz="2400" smtClean="0"/>
              <a:t>, respectively.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DE1256-FCFD-4911-8B20-8400481BCFB3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20 Solution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5720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sz="2400" smtClean="0"/>
              <a:t>Give a recursive definition of the functions </a:t>
            </a:r>
            <a:r>
              <a:rPr lang="en-US" sz="2400" smtClean="0">
                <a:solidFill>
                  <a:srgbClr val="7F0000"/>
                </a:solidFill>
              </a:rPr>
              <a:t>max</a:t>
            </a:r>
            <a:r>
              <a:rPr lang="en-US" sz="2400" smtClean="0"/>
              <a:t> &amp; </a:t>
            </a:r>
            <a:r>
              <a:rPr lang="en-US" sz="2400" smtClean="0">
                <a:solidFill>
                  <a:srgbClr val="7F0000"/>
                </a:solidFill>
              </a:rPr>
              <a:t>min</a:t>
            </a:r>
            <a:r>
              <a:rPr lang="en-US" sz="2400" smtClean="0"/>
              <a:t> so that </a:t>
            </a:r>
            <a:r>
              <a:rPr lang="en-US" sz="2400" smtClean="0">
                <a:solidFill>
                  <a:srgbClr val="7F0000"/>
                </a:solidFill>
              </a:rPr>
              <a:t>max( </a:t>
            </a:r>
            <a:r>
              <a:rPr lang="en-US" sz="2400" i="1" smtClean="0">
                <a:solidFill>
                  <a:srgbClr val="7F0000"/>
                </a:solidFill>
              </a:rPr>
              <a:t>a</a:t>
            </a:r>
            <a:r>
              <a:rPr lang="en-US" sz="2400" i="1" baseline="-25000" smtClean="0">
                <a:solidFill>
                  <a:srgbClr val="7F0000"/>
                </a:solidFill>
              </a:rPr>
              <a:t>1</a:t>
            </a:r>
            <a:r>
              <a:rPr lang="en-US" sz="2400" i="1" smtClean="0">
                <a:solidFill>
                  <a:srgbClr val="7F0000"/>
                </a:solidFill>
              </a:rPr>
              <a:t>, a</a:t>
            </a:r>
            <a:r>
              <a:rPr lang="en-US" sz="2400" i="1" baseline="-25000" smtClean="0">
                <a:solidFill>
                  <a:srgbClr val="7F0000"/>
                </a:solidFill>
              </a:rPr>
              <a:t>2</a:t>
            </a:r>
            <a:r>
              <a:rPr lang="en-US" sz="2400" i="1" smtClean="0">
                <a:solidFill>
                  <a:srgbClr val="7F0000"/>
                </a:solidFill>
              </a:rPr>
              <a:t>, …, a</a:t>
            </a:r>
            <a:r>
              <a:rPr lang="en-US" sz="2400" i="1" baseline="-25000" smtClean="0">
                <a:solidFill>
                  <a:srgbClr val="7F0000"/>
                </a:solidFill>
              </a:rPr>
              <a:t>n </a:t>
            </a:r>
            <a:r>
              <a:rPr lang="en-US" sz="2400" smtClean="0">
                <a:solidFill>
                  <a:srgbClr val="7F0000"/>
                </a:solidFill>
              </a:rPr>
              <a:t>)</a:t>
            </a:r>
            <a:r>
              <a:rPr lang="en-US" sz="2400" smtClean="0"/>
              <a:t> &amp; </a:t>
            </a:r>
            <a:r>
              <a:rPr lang="en-US" sz="2400" smtClean="0">
                <a:solidFill>
                  <a:srgbClr val="7F0000"/>
                </a:solidFill>
              </a:rPr>
              <a:t>min( </a:t>
            </a:r>
            <a:r>
              <a:rPr lang="en-US" sz="2400" i="1" smtClean="0">
                <a:solidFill>
                  <a:srgbClr val="7F0000"/>
                </a:solidFill>
              </a:rPr>
              <a:t>a</a:t>
            </a:r>
            <a:r>
              <a:rPr lang="en-US" sz="2400" i="1" baseline="-25000" smtClean="0">
                <a:solidFill>
                  <a:srgbClr val="7F0000"/>
                </a:solidFill>
              </a:rPr>
              <a:t>1</a:t>
            </a:r>
            <a:r>
              <a:rPr lang="en-US" sz="2400" i="1" smtClean="0">
                <a:solidFill>
                  <a:srgbClr val="7F0000"/>
                </a:solidFill>
              </a:rPr>
              <a:t>, a</a:t>
            </a:r>
            <a:r>
              <a:rPr lang="en-US" sz="2400" i="1" baseline="-25000" smtClean="0">
                <a:solidFill>
                  <a:srgbClr val="7F0000"/>
                </a:solidFill>
              </a:rPr>
              <a:t>2</a:t>
            </a:r>
            <a:r>
              <a:rPr lang="en-US" sz="2400" i="1" smtClean="0">
                <a:solidFill>
                  <a:srgbClr val="7F0000"/>
                </a:solidFill>
              </a:rPr>
              <a:t>, …, a</a:t>
            </a:r>
            <a:r>
              <a:rPr lang="en-US" sz="2400" i="1" baseline="-25000" smtClean="0">
                <a:solidFill>
                  <a:srgbClr val="7F0000"/>
                </a:solidFill>
              </a:rPr>
              <a:t>n </a:t>
            </a:r>
            <a:r>
              <a:rPr lang="en-US" sz="2400" smtClean="0">
                <a:solidFill>
                  <a:srgbClr val="7F0000"/>
                </a:solidFill>
              </a:rPr>
              <a:t>)</a:t>
            </a:r>
            <a:r>
              <a:rPr lang="en-US" sz="2400" smtClean="0"/>
              <a:t> are the maximum &amp; minimum of </a:t>
            </a:r>
            <a:r>
              <a:rPr lang="en-US" sz="2400" i="1" smtClean="0"/>
              <a:t>a</a:t>
            </a:r>
            <a:r>
              <a:rPr lang="en-US" sz="2400" i="1" baseline="-25000" smtClean="0"/>
              <a:t>1</a:t>
            </a:r>
            <a:r>
              <a:rPr lang="en-US" sz="2400" i="1" smtClean="0"/>
              <a:t>, a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a</a:t>
            </a:r>
            <a:r>
              <a:rPr lang="en-US" sz="2400" i="1" baseline="-25000" smtClean="0"/>
              <a:t>n</a:t>
            </a:r>
            <a:r>
              <a:rPr lang="en-US" sz="2400" smtClean="0"/>
              <a:t>, respectively.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rgbClr val="000099"/>
                </a:solidFill>
              </a:rPr>
              <a:t>max(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1</a:t>
            </a:r>
            <a:r>
              <a:rPr lang="en-US" sz="2400" i="1" smtClean="0">
                <a:solidFill>
                  <a:srgbClr val="000099"/>
                </a:solidFill>
              </a:rPr>
              <a:t> </a:t>
            </a:r>
            <a:r>
              <a:rPr lang="en-US" sz="2400" smtClean="0">
                <a:solidFill>
                  <a:srgbClr val="000099"/>
                </a:solidFill>
              </a:rPr>
              <a:t>) =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1</a:t>
            </a:r>
            <a:r>
              <a:rPr lang="en-US" sz="2400" smtClean="0">
                <a:solidFill>
                  <a:srgbClr val="000099"/>
                </a:solidFill>
              </a:rPr>
              <a:t>;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rgbClr val="000099"/>
                </a:solidFill>
              </a:rPr>
              <a:t>max(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1</a:t>
            </a:r>
            <a:r>
              <a:rPr lang="en-US" sz="2400" i="1" smtClean="0">
                <a:solidFill>
                  <a:srgbClr val="000099"/>
                </a:solidFill>
              </a:rPr>
              <a:t>, a</a:t>
            </a:r>
            <a:r>
              <a:rPr lang="en-US" sz="2400" i="1" baseline="-25000" smtClean="0">
                <a:solidFill>
                  <a:srgbClr val="000099"/>
                </a:solidFill>
              </a:rPr>
              <a:t>2 </a:t>
            </a:r>
            <a:r>
              <a:rPr lang="en-US" sz="2400" smtClean="0">
                <a:solidFill>
                  <a:srgbClr val="000099"/>
                </a:solidFill>
              </a:rPr>
              <a:t>) = (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1</a:t>
            </a:r>
            <a:r>
              <a:rPr lang="en-US" sz="2400" i="1" smtClean="0">
                <a:solidFill>
                  <a:srgbClr val="000099"/>
                </a:solidFill>
              </a:rPr>
              <a:t> </a:t>
            </a:r>
            <a:r>
              <a:rPr lang="en-US" sz="2400" b="1" smtClean="0">
                <a:solidFill>
                  <a:srgbClr val="000099"/>
                </a:solidFill>
                <a:sym typeface="Symbol" pitchFamily="18" charset="2"/>
              </a:rPr>
              <a:t></a:t>
            </a:r>
            <a:r>
              <a:rPr lang="en-US" sz="2400" i="1" smtClean="0">
                <a:solidFill>
                  <a:srgbClr val="000099"/>
                </a:solidFill>
              </a:rPr>
              <a:t> a</a:t>
            </a:r>
            <a:r>
              <a:rPr lang="en-US" sz="2400" i="1" baseline="-25000" smtClean="0">
                <a:solidFill>
                  <a:srgbClr val="000099"/>
                </a:solidFill>
              </a:rPr>
              <a:t>2</a:t>
            </a:r>
            <a:r>
              <a:rPr lang="en-US" sz="2400" smtClean="0">
                <a:solidFill>
                  <a:srgbClr val="000099"/>
                </a:solidFill>
              </a:rPr>
              <a:t> ) ?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2</a:t>
            </a:r>
            <a:r>
              <a:rPr lang="en-US" sz="2400" smtClean="0">
                <a:solidFill>
                  <a:srgbClr val="000099"/>
                </a:solidFill>
              </a:rPr>
              <a:t> :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1</a:t>
            </a:r>
            <a:r>
              <a:rPr lang="en-US" sz="2400" smtClean="0">
                <a:solidFill>
                  <a:srgbClr val="000099"/>
                </a:solidFill>
              </a:rPr>
              <a:t>;</a:t>
            </a:r>
            <a:r>
              <a:rPr lang="en-US" sz="2400" smtClean="0"/>
              <a:t>         </a:t>
            </a:r>
            <a:r>
              <a:rPr lang="en-US" sz="2400" smtClean="0">
                <a:solidFill>
                  <a:srgbClr val="006600"/>
                </a:solidFill>
              </a:rPr>
              <a:t>(Why is this needed?)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rgbClr val="000099"/>
                </a:solidFill>
              </a:rPr>
              <a:t>max(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1</a:t>
            </a:r>
            <a:r>
              <a:rPr lang="en-US" sz="2400" i="1" smtClean="0">
                <a:solidFill>
                  <a:srgbClr val="000099"/>
                </a:solidFill>
              </a:rPr>
              <a:t>, a</a:t>
            </a:r>
            <a:r>
              <a:rPr lang="en-US" sz="2400" i="1" baseline="-25000" smtClean="0">
                <a:solidFill>
                  <a:srgbClr val="000099"/>
                </a:solidFill>
              </a:rPr>
              <a:t>2</a:t>
            </a:r>
            <a:r>
              <a:rPr lang="en-US" sz="2400" i="1" smtClean="0">
                <a:solidFill>
                  <a:srgbClr val="000099"/>
                </a:solidFill>
              </a:rPr>
              <a:t>, …, a</a:t>
            </a:r>
            <a:r>
              <a:rPr lang="en-US" sz="2400" i="1" baseline="-25000" smtClean="0">
                <a:solidFill>
                  <a:srgbClr val="000099"/>
                </a:solidFill>
              </a:rPr>
              <a:t>n </a:t>
            </a:r>
            <a:r>
              <a:rPr lang="en-US" sz="2400" smtClean="0">
                <a:solidFill>
                  <a:srgbClr val="000099"/>
                </a:solidFill>
              </a:rPr>
              <a:t>) = max (max(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1</a:t>
            </a:r>
            <a:r>
              <a:rPr lang="en-US" sz="2400" i="1" smtClean="0">
                <a:solidFill>
                  <a:srgbClr val="000099"/>
                </a:solidFill>
              </a:rPr>
              <a:t>, a</a:t>
            </a:r>
            <a:r>
              <a:rPr lang="en-US" sz="2400" i="1" baseline="-25000" smtClean="0">
                <a:solidFill>
                  <a:srgbClr val="000099"/>
                </a:solidFill>
              </a:rPr>
              <a:t>2</a:t>
            </a:r>
            <a:r>
              <a:rPr lang="en-US" sz="2400" i="1" smtClean="0">
                <a:solidFill>
                  <a:srgbClr val="000099"/>
                </a:solidFill>
              </a:rPr>
              <a:t>, …, a</a:t>
            </a:r>
            <a:r>
              <a:rPr lang="en-US" sz="2400" i="1" baseline="-25000" smtClean="0">
                <a:solidFill>
                  <a:srgbClr val="000099"/>
                </a:solidFill>
              </a:rPr>
              <a:t>n-1 </a:t>
            </a:r>
            <a:r>
              <a:rPr lang="en-US" sz="2400" smtClean="0">
                <a:solidFill>
                  <a:srgbClr val="000099"/>
                </a:solidFill>
              </a:rPr>
              <a:t>) , </a:t>
            </a:r>
            <a:r>
              <a:rPr lang="en-US" sz="2400" i="1" smtClean="0">
                <a:solidFill>
                  <a:srgbClr val="000099"/>
                </a:solidFill>
              </a:rPr>
              <a:t>a</a:t>
            </a:r>
            <a:r>
              <a:rPr lang="en-US" sz="2400" i="1" baseline="-25000" smtClean="0">
                <a:solidFill>
                  <a:srgbClr val="000099"/>
                </a:solidFill>
              </a:rPr>
              <a:t>n </a:t>
            </a:r>
            <a:r>
              <a:rPr lang="en-US" sz="2400" smtClean="0">
                <a:solidFill>
                  <a:srgbClr val="000099"/>
                </a:solidFill>
              </a:rPr>
              <a:t>)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7F0000"/>
                </a:solidFill>
              </a:rPr>
              <a:t>min</a:t>
            </a:r>
            <a:r>
              <a:rPr lang="en-US" sz="2400" smtClean="0">
                <a:solidFill>
                  <a:srgbClr val="A80000"/>
                </a:solidFill>
              </a:rPr>
              <a:t> </a:t>
            </a:r>
            <a:r>
              <a:rPr lang="en-US" sz="2400" smtClean="0"/>
              <a:t>function is defined similarly.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8E7A92-7F6C-4A12-8335-48C2A72ED054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30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572000"/>
          </a:xfrm>
        </p:spPr>
        <p:txBody>
          <a:bodyPr/>
          <a:lstStyle/>
          <a:p>
            <a:pPr lvl="1" eaLnBrk="1" hangingPunct="1">
              <a:lnSpc>
                <a:spcPct val="160000"/>
              </a:lnSpc>
              <a:buFontTx/>
              <a:buNone/>
            </a:pPr>
            <a:r>
              <a:rPr lang="en-US" sz="2400" smtClean="0">
                <a:solidFill>
                  <a:srgbClr val="7F0000"/>
                </a:solidFill>
              </a:rPr>
              <a:t>Prove</a:t>
            </a:r>
            <a:r>
              <a:rPr lang="en-US" sz="2400" smtClean="0"/>
              <a:t> that in any bit string, the string </a:t>
            </a:r>
            <a:r>
              <a:rPr lang="en-US" sz="2400" smtClean="0">
                <a:solidFill>
                  <a:srgbClr val="7F0000"/>
                </a:solidFill>
              </a:rPr>
              <a:t>01</a:t>
            </a:r>
            <a:r>
              <a:rPr lang="en-US" sz="2400" smtClean="0"/>
              <a:t> occurs </a:t>
            </a:r>
            <a:r>
              <a:rPr lang="en-US" sz="2400" smtClean="0">
                <a:solidFill>
                  <a:srgbClr val="7F0000"/>
                </a:solidFill>
              </a:rPr>
              <a:t>at most</a:t>
            </a:r>
            <a:r>
              <a:rPr lang="en-US" sz="2400" smtClean="0"/>
              <a:t> 1 more time than the string </a:t>
            </a:r>
            <a:r>
              <a:rPr lang="en-US" sz="2400" smtClean="0">
                <a:solidFill>
                  <a:srgbClr val="7F0000"/>
                </a:solidFill>
              </a:rPr>
              <a:t>10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ABBB8B-2164-44E8-BBB7-5668DD33E7A8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>
                <a:solidFill>
                  <a:srgbClr val="7F0000"/>
                </a:solidFill>
                <a:latin typeface="Arial" charset="0"/>
              </a:rPr>
              <a:t>Exercise 30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52400" y="1371600"/>
            <a:ext cx="8839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7F0000"/>
                </a:solidFill>
                <a:latin typeface="Arial" pitchFamily="34" charset="0"/>
              </a:rPr>
              <a:t>Prove</a:t>
            </a: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 that in any bit string “</a:t>
            </a:r>
            <a:r>
              <a:rPr lang="en-US" sz="2000" dirty="0">
                <a:solidFill>
                  <a:srgbClr val="7F0000"/>
                </a:solidFill>
                <a:latin typeface="Arial" pitchFamily="34" charset="0"/>
              </a:rPr>
              <a:t>01”</a:t>
            </a: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 occurs </a:t>
            </a:r>
            <a:r>
              <a:rPr lang="en-US" sz="2000" dirty="0">
                <a:solidFill>
                  <a:srgbClr val="7F0000"/>
                </a:solidFill>
                <a:latin typeface="Arial" pitchFamily="34" charset="0"/>
              </a:rPr>
              <a:t>at most</a:t>
            </a: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 1 more time than the “</a:t>
            </a:r>
            <a:r>
              <a:rPr lang="en-US" sz="2000" dirty="0">
                <a:solidFill>
                  <a:srgbClr val="7F0000"/>
                </a:solidFill>
                <a:latin typeface="Arial" pitchFamily="34" charset="0"/>
              </a:rPr>
              <a:t>10”</a:t>
            </a: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Can we prove it by induction?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7F"/>
                </a:solidFill>
                <a:latin typeface="Arial" pitchFamily="34" charset="0"/>
              </a:rPr>
              <a:t>Can we base </a:t>
            </a: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the induction on the </a:t>
            </a:r>
            <a:r>
              <a:rPr lang="en-US" sz="2000" i="1" dirty="0">
                <a:solidFill>
                  <a:srgbClr val="7F0000"/>
                </a:solidFill>
                <a:latin typeface="Arial" pitchFamily="34" charset="0"/>
              </a:rPr>
              <a:t>length</a:t>
            </a: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 of the bit </a:t>
            </a:r>
            <a:r>
              <a:rPr lang="en-US" sz="2000" dirty="0" smtClean="0">
                <a:solidFill>
                  <a:srgbClr val="00007F"/>
                </a:solidFill>
                <a:latin typeface="Arial" pitchFamily="34" charset="0"/>
              </a:rPr>
              <a:t>string?</a:t>
            </a:r>
            <a:endParaRPr lang="en-US" sz="2000" dirty="0">
              <a:solidFill>
                <a:srgbClr val="00007F"/>
              </a:solidFill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If we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dirty="0">
                <a:latin typeface="Arial" pitchFamily="34" charset="0"/>
              </a:rPr>
              <a:t>Show it’s true for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| s | = 1</a:t>
            </a:r>
            <a:r>
              <a:rPr lang="en-US" sz="1800" dirty="0">
                <a:latin typeface="Arial" pitchFamily="34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dirty="0">
                <a:latin typeface="Arial" pitchFamily="34" charset="0"/>
              </a:rPr>
              <a:t>Assume it’s true for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| s | &lt; 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We try to show it’s true for </a:t>
            </a:r>
            <a:r>
              <a:rPr lang="en-US" sz="2000" dirty="0">
                <a:solidFill>
                  <a:srgbClr val="7F0000"/>
                </a:solidFill>
                <a:latin typeface="Arial" pitchFamily="34" charset="0"/>
              </a:rPr>
              <a:t>| s | = n.</a:t>
            </a: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dirty="0">
                <a:latin typeface="Arial" pitchFamily="34" charset="0"/>
              </a:rPr>
              <a:t>We break the string into bit string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r = the 1</a:t>
            </a:r>
            <a:r>
              <a:rPr lang="en-US" sz="1800" baseline="30000" dirty="0">
                <a:solidFill>
                  <a:srgbClr val="7F0000"/>
                </a:solidFill>
                <a:latin typeface="Arial" pitchFamily="34" charset="0"/>
              </a:rPr>
              <a:t>st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 n – 1 bits</a:t>
            </a:r>
            <a:r>
              <a:rPr lang="en-US" sz="1800" dirty="0">
                <a:latin typeface="Arial" pitchFamily="34" charset="0"/>
              </a:rPr>
              <a:t>, followed by the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last bit</a:t>
            </a:r>
            <a:r>
              <a:rPr lang="en-US" sz="1800" dirty="0">
                <a:latin typeface="Arial" pitchFamily="34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dirty="0">
                <a:latin typeface="Arial" pitchFamily="34" charset="0"/>
              </a:rPr>
              <a:t>Apply the induction hypothesis to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 r</a:t>
            </a:r>
            <a:r>
              <a:rPr lang="en-US" sz="1800" dirty="0">
                <a:latin typeface="Arial" pitchFamily="34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dirty="0" smtClean="0">
                <a:latin typeface="Arial" pitchFamily="34" charset="0"/>
              </a:rPr>
              <a:t>Induction step: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>
                <a:solidFill>
                  <a:srgbClr val="00007F"/>
                </a:solidFill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</a:rPr>
              <a:t>cases, </a:t>
            </a:r>
            <a:r>
              <a:rPr lang="en-US" sz="1800" dirty="0">
                <a:latin typeface="Arial" pitchFamily="34" charset="0"/>
              </a:rPr>
              <a:t>depending on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the last bit of </a:t>
            </a:r>
            <a:r>
              <a:rPr lang="en-US" sz="1800" dirty="0">
                <a:solidFill>
                  <a:schemeClr val="accent6"/>
                </a:solidFill>
                <a:latin typeface="Arial" pitchFamily="34" charset="0"/>
              </a:rPr>
              <a:t>r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 </a:t>
            </a:r>
            <a:r>
              <a:rPr lang="en-US" sz="1800" dirty="0" smtClean="0">
                <a:solidFill>
                  <a:srgbClr val="7F0000"/>
                </a:solidFill>
                <a:latin typeface="Arial" pitchFamily="34" charset="0"/>
              </a:rPr>
              <a:t>&amp;the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last bit of </a:t>
            </a:r>
            <a:r>
              <a:rPr lang="en-US" sz="1800" dirty="0">
                <a:solidFill>
                  <a:schemeClr val="accent6"/>
                </a:solidFill>
                <a:latin typeface="Arial" pitchFamily="34" charset="0"/>
              </a:rPr>
              <a:t>s</a:t>
            </a:r>
            <a:r>
              <a:rPr lang="en-US" sz="1800" dirty="0">
                <a:latin typeface="Arial" pitchFamily="34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dirty="0">
                <a:latin typeface="Arial" pitchFamily="34" charset="0"/>
              </a:rPr>
              <a:t>The case </a:t>
            </a:r>
            <a:r>
              <a:rPr lang="en-US" sz="1800" i="1" dirty="0">
                <a:solidFill>
                  <a:srgbClr val="00007F"/>
                </a:solidFill>
                <a:latin typeface="Arial" pitchFamily="34" charset="0"/>
              </a:rPr>
              <a:t>fails</a:t>
            </a:r>
            <a:r>
              <a:rPr lang="en-US" sz="1800" dirty="0">
                <a:latin typeface="Arial" pitchFamily="34" charset="0"/>
              </a:rPr>
              <a:t> when the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last bit of </a:t>
            </a:r>
            <a:r>
              <a:rPr lang="en-US" sz="1800" dirty="0">
                <a:solidFill>
                  <a:schemeClr val="accent6"/>
                </a:solidFill>
                <a:latin typeface="Arial" pitchFamily="34" charset="0"/>
              </a:rPr>
              <a:t>r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 is </a:t>
            </a:r>
            <a:r>
              <a:rPr lang="en-US" sz="1800" dirty="0">
                <a:solidFill>
                  <a:schemeClr val="accent6"/>
                </a:solidFill>
                <a:latin typeface="Arial" pitchFamily="34" charset="0"/>
              </a:rPr>
              <a:t>1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</a:rPr>
              <a:t>&amp; </a:t>
            </a:r>
            <a:r>
              <a:rPr lang="en-US" sz="1800" dirty="0" smtClean="0">
                <a:solidFill>
                  <a:srgbClr val="7F0000"/>
                </a:solidFill>
                <a:latin typeface="Arial" pitchFamily="34" charset="0"/>
              </a:rPr>
              <a:t>the 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last bit of </a:t>
            </a:r>
            <a:r>
              <a:rPr lang="en-US" sz="1800" dirty="0">
                <a:solidFill>
                  <a:schemeClr val="accent6"/>
                </a:solidFill>
                <a:latin typeface="Arial" pitchFamily="34" charset="0"/>
              </a:rPr>
              <a:t>s</a:t>
            </a:r>
            <a:r>
              <a:rPr lang="en-US" sz="1800" dirty="0">
                <a:solidFill>
                  <a:srgbClr val="7F0000"/>
                </a:solidFill>
                <a:latin typeface="Arial" pitchFamily="34" charset="0"/>
              </a:rPr>
              <a:t> is </a:t>
            </a:r>
            <a:r>
              <a:rPr lang="en-US" sz="1800" dirty="0">
                <a:solidFill>
                  <a:schemeClr val="accent6"/>
                </a:solidFill>
                <a:latin typeface="Arial" pitchFamily="34" charset="0"/>
              </a:rPr>
              <a:t>0</a:t>
            </a:r>
            <a:r>
              <a:rPr lang="en-US" sz="1800" dirty="0">
                <a:latin typeface="Arial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7F"/>
                </a:solidFill>
                <a:latin typeface="Arial" pitchFamily="34" charset="0"/>
              </a:rPr>
              <a:t>What to do?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E4BB15-B0A2-4A9F-943B-5F8CB5AE4E5E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Exercise 30 </a:t>
            </a:r>
            <a:r>
              <a:rPr lang="en-US" sz="3600" dirty="0" smtClean="0"/>
              <a:t>Proof</a:t>
            </a:r>
            <a:endParaRPr lang="en-US" sz="36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572000"/>
          </a:xfrm>
        </p:spPr>
        <p:txBody>
          <a:bodyPr/>
          <a:lstStyle/>
          <a:p>
            <a:pPr marL="609600" indent="-609600" eaLnBrk="1" hangingPunct="1">
              <a:lnSpc>
                <a:spcPct val="190000"/>
              </a:lnSpc>
              <a:buFontTx/>
              <a:buAutoNum type="arabicPeriod"/>
              <a:defRPr/>
            </a:pPr>
            <a:r>
              <a:rPr lang="en-US" sz="2000" dirty="0" smtClean="0"/>
              <a:t>Basis</a:t>
            </a:r>
            <a:r>
              <a:rPr lang="en-US" sz="2000" dirty="0" smtClean="0">
                <a:solidFill>
                  <a:srgbClr val="7F0000"/>
                </a:solidFill>
              </a:rPr>
              <a:t>:</a:t>
            </a:r>
            <a:r>
              <a:rPr lang="en-US" sz="2000" dirty="0" smtClean="0"/>
              <a:t>     |</a:t>
            </a:r>
            <a:r>
              <a:rPr lang="en-US" sz="2000" dirty="0" smtClean="0">
                <a:solidFill>
                  <a:srgbClr val="7F0000"/>
                </a:solidFill>
              </a:rPr>
              <a:t>s</a:t>
            </a:r>
            <a:r>
              <a:rPr lang="en-US" sz="2000" dirty="0" smtClean="0"/>
              <a:t>| = 1:     #01(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= 0 </a:t>
            </a:r>
            <a:r>
              <a:rPr lang="en-US" sz="2000" b="1" dirty="0" smtClean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1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=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dirty="0" smtClean="0"/>
              <a:t>#10(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+ 1</a:t>
            </a:r>
          </a:p>
          <a:p>
            <a:pPr marL="609600" indent="-609600" eaLnBrk="1" hangingPunct="1">
              <a:lnSpc>
                <a:spcPct val="190000"/>
              </a:lnSpc>
              <a:buFontTx/>
              <a:buAutoNum type="arabicPeriod"/>
              <a:defRPr/>
            </a:pPr>
            <a:r>
              <a:rPr lang="en-US" sz="2000" dirty="0" smtClean="0"/>
              <a:t>Assume</a:t>
            </a:r>
            <a:r>
              <a:rPr lang="en-US" sz="2000" dirty="0" smtClean="0">
                <a:solidFill>
                  <a:srgbClr val="7F0000"/>
                </a:solidFill>
              </a:rPr>
              <a:t>:</a:t>
            </a:r>
            <a:r>
              <a:rPr lang="en-US" sz="2000" dirty="0" smtClean="0"/>
              <a:t> |</a:t>
            </a:r>
            <a:r>
              <a:rPr lang="en-US" sz="2000" dirty="0" smtClean="0">
                <a:solidFill>
                  <a:srgbClr val="7F0000"/>
                </a:solidFill>
              </a:rPr>
              <a:t>s</a:t>
            </a:r>
            <a:r>
              <a:rPr lang="en-US" sz="2000" dirty="0" smtClean="0"/>
              <a:t>| &lt; n </a:t>
            </a:r>
            <a:r>
              <a:rPr lang="en-US" sz="2000" b="1" dirty="0" smtClean="0">
                <a:solidFill>
                  <a:srgbClr val="A80000"/>
                </a:solidFill>
                <a:sym typeface="Symbol" pitchFamily="18" charset="2"/>
              </a:rPr>
              <a:t>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dirty="0" smtClean="0"/>
              <a:t>#01(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 </a:t>
            </a:r>
            <a:r>
              <a:rPr lang="en-US" sz="2000" b="1" dirty="0" smtClean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2000" b="1" dirty="0" smtClean="0">
                <a:sym typeface="Symbol" pitchFamily="18" charset="2"/>
              </a:rPr>
              <a:t>  </a:t>
            </a:r>
            <a:r>
              <a:rPr lang="en-US" sz="2000" dirty="0" smtClean="0"/>
              <a:t>#10(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+ 1</a:t>
            </a:r>
          </a:p>
          <a:p>
            <a:pPr marL="609600" indent="-609600" eaLnBrk="1" hangingPunct="1">
              <a:lnSpc>
                <a:spcPct val="190000"/>
              </a:lnSpc>
              <a:buFontTx/>
              <a:buAutoNum type="arabicPeriod"/>
              <a:defRPr/>
            </a:pPr>
            <a:r>
              <a:rPr lang="en-US" sz="2000" dirty="0" smtClean="0"/>
              <a:t>Show</a:t>
            </a:r>
            <a:r>
              <a:rPr lang="en-US" sz="2000" dirty="0" smtClean="0">
                <a:solidFill>
                  <a:srgbClr val="7F0000"/>
                </a:solidFill>
              </a:rPr>
              <a:t>:     </a:t>
            </a:r>
            <a:r>
              <a:rPr lang="en-US" sz="2000" dirty="0" smtClean="0"/>
              <a:t>|</a:t>
            </a:r>
            <a:r>
              <a:rPr lang="en-US" sz="2000" dirty="0" smtClean="0">
                <a:solidFill>
                  <a:srgbClr val="7F0000"/>
                </a:solidFill>
              </a:rPr>
              <a:t>s</a:t>
            </a:r>
            <a:r>
              <a:rPr lang="en-US" sz="2000" dirty="0" smtClean="0"/>
              <a:t>| = n </a:t>
            </a:r>
            <a:r>
              <a:rPr lang="en-US" sz="2000" b="1" dirty="0" smtClean="0">
                <a:solidFill>
                  <a:srgbClr val="A80000"/>
                </a:solidFill>
                <a:sym typeface="Symbol" pitchFamily="18" charset="2"/>
              </a:rPr>
              <a:t>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dirty="0" smtClean="0"/>
              <a:t>#01(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 </a:t>
            </a:r>
            <a:r>
              <a:rPr lang="en-US" sz="2000" b="1" dirty="0" smtClean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2000" b="1" dirty="0" smtClean="0">
                <a:sym typeface="Symbol" pitchFamily="18" charset="2"/>
              </a:rPr>
              <a:t>  </a:t>
            </a:r>
            <a:r>
              <a:rPr lang="en-US" sz="2000" dirty="0" smtClean="0"/>
              <a:t>#10(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+ 1</a:t>
            </a:r>
          </a:p>
          <a:p>
            <a:pPr marL="990600" lvl="1" indent="-533400" eaLnBrk="1" hangingPunct="1">
              <a:lnSpc>
                <a:spcPct val="1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7F00"/>
                </a:solidFill>
              </a:rPr>
              <a:t>(Decomposing </a:t>
            </a:r>
            <a:r>
              <a:rPr lang="en-US" sz="2000" dirty="0" smtClean="0">
                <a:solidFill>
                  <a:srgbClr val="7F0000"/>
                </a:solidFill>
              </a:rPr>
              <a:t>s</a:t>
            </a:r>
            <a:r>
              <a:rPr lang="en-US" sz="2000" dirty="0" smtClean="0">
                <a:solidFill>
                  <a:srgbClr val="007F00"/>
                </a:solidFill>
              </a:rPr>
              <a:t> arbitrarily into 2 smaller strings, </a:t>
            </a:r>
            <a:r>
              <a:rPr lang="en-US" sz="2000" i="1" dirty="0" smtClean="0">
                <a:solidFill>
                  <a:srgbClr val="800000"/>
                </a:solidFill>
              </a:rPr>
              <a:t>fails</a:t>
            </a:r>
            <a:r>
              <a:rPr lang="en-US" sz="2000" dirty="0" smtClean="0">
                <a:solidFill>
                  <a:srgbClr val="007F00"/>
                </a:solidFill>
              </a:rPr>
              <a:t>. Try it.)</a:t>
            </a:r>
          </a:p>
          <a:p>
            <a:pPr marL="590550" indent="-533400" eaLnBrk="1" hangingPunct="1">
              <a:lnSpc>
                <a:spcPct val="190000"/>
              </a:lnSpc>
              <a:buFontTx/>
              <a:buNone/>
              <a:defRPr/>
            </a:pPr>
            <a:r>
              <a:rPr lang="en-US" sz="2400" dirty="0" smtClean="0"/>
              <a:t>Case: </a:t>
            </a:r>
            <a:r>
              <a:rPr lang="en-US" sz="2400" dirty="0" smtClean="0">
                <a:solidFill>
                  <a:srgbClr val="7F0000"/>
                </a:solidFill>
              </a:rPr>
              <a:t>s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7F00"/>
                </a:solidFill>
              </a:rPr>
              <a:t>does not</a:t>
            </a:r>
            <a:r>
              <a:rPr lang="en-US" sz="2400" dirty="0" smtClean="0"/>
              <a:t> contain substring “</a:t>
            </a:r>
            <a:r>
              <a:rPr lang="en-US" sz="2400" dirty="0" smtClean="0">
                <a:solidFill>
                  <a:srgbClr val="7F0000"/>
                </a:solidFill>
              </a:rPr>
              <a:t>10</a:t>
            </a:r>
            <a:r>
              <a:rPr lang="en-US" sz="2400" dirty="0" smtClean="0"/>
              <a:t>”: </a:t>
            </a:r>
          </a:p>
          <a:p>
            <a:pPr marL="1371600" lvl="2" indent="-457200" eaLnBrk="1" hangingPunct="1">
              <a:lnSpc>
                <a:spcPct val="190000"/>
              </a:lnSpc>
              <a:buFontTx/>
              <a:buAutoNum type="arabicPeriod"/>
              <a:defRPr/>
            </a:pPr>
            <a:r>
              <a:rPr lang="en-US" sz="2000" dirty="0" smtClean="0"/>
              <a:t>It is of the form </a:t>
            </a:r>
            <a:r>
              <a:rPr lang="en-US" sz="2000" dirty="0" smtClean="0">
                <a:solidFill>
                  <a:srgbClr val="7F0000"/>
                </a:solidFill>
              </a:rPr>
              <a:t>0*1*</a:t>
            </a:r>
            <a:r>
              <a:rPr lang="en-US" sz="2000" dirty="0" smtClean="0">
                <a:solidFill>
                  <a:srgbClr val="000099"/>
                </a:solidFill>
              </a:rPr>
              <a:t>.</a:t>
            </a:r>
          </a:p>
          <a:p>
            <a:pPr marL="1371600" lvl="2" indent="-457200" eaLnBrk="1" hangingPunct="1">
              <a:lnSpc>
                <a:spcPct val="190000"/>
              </a:lnSpc>
              <a:buFontTx/>
              <a:buAutoNum type="arabicPeriod"/>
              <a:defRPr/>
            </a:pPr>
            <a:r>
              <a:rPr lang="en-US" sz="2000" dirty="0" smtClean="0"/>
              <a:t>#01(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 </a:t>
            </a:r>
            <a:r>
              <a:rPr lang="en-US" sz="2000" b="1" dirty="0" smtClean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1 = </a:t>
            </a:r>
            <a:r>
              <a:rPr lang="en-US" sz="2000" dirty="0" smtClean="0"/>
              <a:t>#</a:t>
            </a:r>
            <a:r>
              <a:rPr lang="en-US" sz="2000" dirty="0" smtClean="0"/>
              <a:t>10(</a:t>
            </a:r>
            <a:r>
              <a:rPr lang="en-US" sz="2000" i="1" dirty="0" smtClean="0">
                <a:solidFill>
                  <a:srgbClr val="990000"/>
                </a:solidFill>
              </a:rPr>
              <a:t>s</a:t>
            </a:r>
            <a:r>
              <a:rPr lang="en-US" sz="2000" dirty="0" smtClean="0"/>
              <a:t>) + </a:t>
            </a:r>
            <a:r>
              <a:rPr lang="en-US" sz="2000" dirty="0" smtClean="0"/>
              <a:t>1.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Copyright © Peter Cappello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1AEB6E-2C2B-465D-AD94-12027CBE6FFB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33400" eaLnBrk="1" hangingPunct="1">
              <a:lnSpc>
                <a:spcPct val="190000"/>
              </a:lnSpc>
              <a:buFontTx/>
              <a:buNone/>
            </a:pPr>
            <a:r>
              <a:rPr lang="en-US" sz="2400" dirty="0" smtClean="0"/>
              <a:t>Case: </a:t>
            </a:r>
            <a:r>
              <a:rPr lang="en-US" sz="2400" dirty="0" smtClean="0">
                <a:solidFill>
                  <a:srgbClr val="7F0000"/>
                </a:solidFill>
              </a:rPr>
              <a:t>s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7F00"/>
                </a:solidFill>
              </a:rPr>
              <a:t>does</a:t>
            </a:r>
            <a:r>
              <a:rPr lang="en-US" sz="2400" dirty="0" smtClean="0"/>
              <a:t> contain substring “</a:t>
            </a:r>
            <a:r>
              <a:rPr lang="en-US" sz="2400" dirty="0" smtClean="0">
                <a:solidFill>
                  <a:srgbClr val="7F0000"/>
                </a:solidFill>
              </a:rPr>
              <a:t>10</a:t>
            </a:r>
            <a:r>
              <a:rPr lang="en-US" sz="2400" dirty="0" smtClean="0"/>
              <a:t>”:</a:t>
            </a:r>
          </a:p>
          <a:p>
            <a:pPr marL="990600" lvl="1" indent="-533400" eaLnBrk="1" hangingPunct="1">
              <a:lnSpc>
                <a:spcPct val="190000"/>
              </a:lnSpc>
              <a:buFontTx/>
              <a:buNone/>
            </a:pPr>
            <a:r>
              <a:rPr lang="en-US" sz="2000" dirty="0" smtClean="0"/>
              <a:t>Break </a:t>
            </a:r>
            <a:r>
              <a:rPr lang="en-US" sz="2000" dirty="0" smtClean="0">
                <a:solidFill>
                  <a:srgbClr val="7F0000"/>
                </a:solidFill>
              </a:rPr>
              <a:t>s</a:t>
            </a:r>
            <a:r>
              <a:rPr lang="en-US" sz="2000" dirty="0" smtClean="0"/>
              <a:t> into 2 strings, </a:t>
            </a:r>
            <a:r>
              <a:rPr lang="en-US" sz="2000" dirty="0" smtClean="0">
                <a:solidFill>
                  <a:srgbClr val="7F0000"/>
                </a:solidFill>
              </a:rPr>
              <a:t>t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7F0000"/>
                </a:solidFill>
              </a:rPr>
              <a:t>u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7F0000"/>
                </a:solidFill>
              </a:rPr>
              <a:t>between</a:t>
            </a:r>
            <a:r>
              <a:rPr lang="en-US" sz="2000" dirty="0" smtClean="0"/>
              <a:t> a “</a:t>
            </a:r>
            <a:r>
              <a:rPr lang="en-US" sz="2000" dirty="0" smtClean="0">
                <a:solidFill>
                  <a:srgbClr val="7F0000"/>
                </a:solidFill>
              </a:rPr>
              <a:t>10</a:t>
            </a:r>
            <a:r>
              <a:rPr lang="en-US" sz="2000" dirty="0" smtClean="0"/>
              <a:t>”</a:t>
            </a:r>
          </a:p>
          <a:p>
            <a:pPr marL="990600" lvl="1" indent="-533400" eaLnBrk="1" hangingPunct="1">
              <a:lnSpc>
                <a:spcPct val="190000"/>
              </a:lnSpc>
              <a:buFontTx/>
              <a:buNone/>
            </a:pPr>
            <a:r>
              <a:rPr lang="en-US" sz="2000" dirty="0" smtClean="0"/>
              <a:t>E.g., </a:t>
            </a:r>
            <a:r>
              <a:rPr lang="en-US" sz="1800" dirty="0" smtClean="0">
                <a:solidFill>
                  <a:srgbClr val="00007F"/>
                </a:solidFill>
              </a:rPr>
              <a:t>10011</a:t>
            </a:r>
            <a:r>
              <a:rPr lang="en-US" sz="1800" dirty="0" smtClean="0">
                <a:solidFill>
                  <a:srgbClr val="7F0000"/>
                </a:solidFill>
              </a:rPr>
              <a:t>10</a:t>
            </a:r>
            <a:r>
              <a:rPr lang="en-US" sz="1800" dirty="0" smtClean="0">
                <a:solidFill>
                  <a:srgbClr val="00007F"/>
                </a:solidFill>
              </a:rPr>
              <a:t>11000</a:t>
            </a:r>
            <a:r>
              <a:rPr lang="en-US" sz="1800" dirty="0" smtClean="0"/>
              <a:t> is broken into (</a:t>
            </a:r>
            <a:r>
              <a:rPr lang="en-US" sz="1800" dirty="0" smtClean="0">
                <a:solidFill>
                  <a:srgbClr val="00007F"/>
                </a:solidFill>
              </a:rPr>
              <a:t>10011</a:t>
            </a:r>
            <a:r>
              <a:rPr lang="en-US" sz="1800" dirty="0" smtClean="0">
                <a:solidFill>
                  <a:srgbClr val="7F0000"/>
                </a:solidFill>
              </a:rPr>
              <a:t>1</a:t>
            </a:r>
            <a:r>
              <a:rPr lang="en-US" sz="1800" dirty="0" smtClean="0">
                <a:solidFill>
                  <a:srgbClr val="00007F"/>
                </a:solidFill>
              </a:rPr>
              <a:t>)(</a:t>
            </a:r>
            <a:r>
              <a:rPr lang="en-US" sz="1800" dirty="0" smtClean="0">
                <a:solidFill>
                  <a:srgbClr val="7F0000"/>
                </a:solidFill>
              </a:rPr>
              <a:t>0</a:t>
            </a:r>
            <a:r>
              <a:rPr lang="en-US" sz="1800" dirty="0" smtClean="0">
                <a:solidFill>
                  <a:srgbClr val="00007F"/>
                </a:solidFill>
              </a:rPr>
              <a:t>11000</a:t>
            </a:r>
            <a:r>
              <a:rPr lang="en-US" sz="1800" dirty="0" smtClean="0"/>
              <a:t> )</a:t>
            </a:r>
            <a:endParaRPr lang="en-US" sz="2000" dirty="0" smtClean="0"/>
          </a:p>
          <a:p>
            <a:pPr marL="1371600" lvl="2" indent="-457200" eaLnBrk="1" hangingPunct="1">
              <a:lnSpc>
                <a:spcPct val="190000"/>
              </a:lnSpc>
              <a:buFontTx/>
              <a:buAutoNum type="arabicPeriod"/>
            </a:pPr>
            <a:r>
              <a:rPr lang="en-US" sz="1800" dirty="0" smtClean="0">
                <a:solidFill>
                  <a:srgbClr val="00007F"/>
                </a:solidFill>
              </a:rPr>
              <a:t> </a:t>
            </a:r>
            <a:r>
              <a:rPr lang="en-US" sz="1800" dirty="0" smtClean="0">
                <a:solidFill>
                  <a:srgbClr val="7F0000"/>
                </a:solidFill>
              </a:rPr>
              <a:t>t</a:t>
            </a:r>
            <a:r>
              <a:rPr lang="en-US" sz="1800" dirty="0" smtClean="0"/>
              <a:t> ends in “</a:t>
            </a:r>
            <a:r>
              <a:rPr lang="en-US" sz="1800" dirty="0" smtClean="0">
                <a:solidFill>
                  <a:srgbClr val="7F0000"/>
                </a:solidFill>
              </a:rPr>
              <a:t>1</a:t>
            </a:r>
            <a:r>
              <a:rPr lang="en-US" sz="1800" dirty="0" smtClean="0"/>
              <a:t>”; </a:t>
            </a:r>
            <a:r>
              <a:rPr lang="en-US" sz="1800" dirty="0" smtClean="0">
                <a:solidFill>
                  <a:srgbClr val="7F0000"/>
                </a:solidFill>
              </a:rPr>
              <a:t>u</a:t>
            </a:r>
            <a:r>
              <a:rPr lang="en-US" sz="1800" dirty="0" smtClean="0"/>
              <a:t> begins with “</a:t>
            </a:r>
            <a:r>
              <a:rPr lang="en-US" sz="1800" dirty="0" smtClean="0">
                <a:solidFill>
                  <a:srgbClr val="7F0000"/>
                </a:solidFill>
              </a:rPr>
              <a:t>0</a:t>
            </a:r>
            <a:r>
              <a:rPr lang="en-US" sz="1800" dirty="0" smtClean="0"/>
              <a:t>”.</a:t>
            </a:r>
          </a:p>
          <a:p>
            <a:pPr marL="1371600" lvl="2" indent="-457200" eaLnBrk="1" hangingPunct="1">
              <a:lnSpc>
                <a:spcPct val="190000"/>
              </a:lnSpc>
              <a:buFontTx/>
              <a:buAutoNum type="arabicPeriod"/>
            </a:pPr>
            <a:r>
              <a:rPr lang="en-US" sz="1800" dirty="0" smtClean="0"/>
              <a:t>#01(</a:t>
            </a:r>
            <a:r>
              <a:rPr lang="en-US" sz="1800" i="1" dirty="0" smtClean="0">
                <a:solidFill>
                  <a:srgbClr val="990000"/>
                </a:solidFill>
              </a:rPr>
              <a:t>t</a:t>
            </a:r>
            <a:r>
              <a:rPr lang="en-US" sz="1800" dirty="0" smtClean="0"/>
              <a:t>)  </a:t>
            </a:r>
            <a:r>
              <a:rPr lang="en-US" sz="1800" b="1" dirty="0" smtClean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1800" b="1" dirty="0" smtClean="0">
                <a:sym typeface="Symbol" pitchFamily="18" charset="2"/>
              </a:rPr>
              <a:t>  </a:t>
            </a:r>
            <a:r>
              <a:rPr lang="en-US" sz="1800" dirty="0" smtClean="0"/>
              <a:t>#10(</a:t>
            </a:r>
            <a:r>
              <a:rPr lang="en-US" sz="1800" i="1" dirty="0" smtClean="0">
                <a:solidFill>
                  <a:srgbClr val="990000"/>
                </a:solidFill>
              </a:rPr>
              <a:t>t</a:t>
            </a:r>
            <a:r>
              <a:rPr lang="en-US" sz="1800" dirty="0" smtClean="0"/>
              <a:t>) + 1                                  </a:t>
            </a:r>
            <a:r>
              <a:rPr lang="en-US" sz="1800" dirty="0" smtClean="0">
                <a:solidFill>
                  <a:srgbClr val="007F00"/>
                </a:solidFill>
              </a:rPr>
              <a:t>(S.I.H.)</a:t>
            </a:r>
          </a:p>
          <a:p>
            <a:pPr marL="1371600" lvl="2" indent="-457200" eaLnBrk="1" hangingPunct="1">
              <a:lnSpc>
                <a:spcPct val="190000"/>
              </a:lnSpc>
              <a:buFontTx/>
              <a:buAutoNum type="arabicPeriod"/>
            </a:pPr>
            <a:r>
              <a:rPr lang="en-US" sz="1800" dirty="0" smtClean="0"/>
              <a:t>#01(</a:t>
            </a:r>
            <a:r>
              <a:rPr lang="en-US" sz="1800" i="1" dirty="0" smtClean="0">
                <a:solidFill>
                  <a:srgbClr val="990000"/>
                </a:solidFill>
              </a:rPr>
              <a:t>u</a:t>
            </a:r>
            <a:r>
              <a:rPr lang="en-US" sz="1800" dirty="0" smtClean="0"/>
              <a:t>) </a:t>
            </a:r>
            <a:r>
              <a:rPr lang="en-US" sz="1800" b="1" dirty="0" smtClean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1800" b="1" dirty="0" smtClean="0">
                <a:sym typeface="Symbol" pitchFamily="18" charset="2"/>
              </a:rPr>
              <a:t> </a:t>
            </a:r>
            <a:r>
              <a:rPr lang="en-US" sz="1800" dirty="0" smtClean="0"/>
              <a:t>#10(</a:t>
            </a:r>
            <a:r>
              <a:rPr lang="en-US" sz="1800" i="1" dirty="0" smtClean="0">
                <a:solidFill>
                  <a:srgbClr val="990000"/>
                </a:solidFill>
              </a:rPr>
              <a:t>u</a:t>
            </a:r>
            <a:r>
              <a:rPr lang="en-US" sz="1800" dirty="0" smtClean="0"/>
              <a:t>) + 1                                  </a:t>
            </a:r>
            <a:r>
              <a:rPr lang="en-US" sz="1800" dirty="0" smtClean="0">
                <a:solidFill>
                  <a:srgbClr val="007F00"/>
                </a:solidFill>
              </a:rPr>
              <a:t>(S.I.H.)</a:t>
            </a:r>
          </a:p>
          <a:p>
            <a:pPr marL="1371600" lvl="2" indent="-457200" eaLnBrk="1" hangingPunct="1">
              <a:lnSpc>
                <a:spcPct val="190000"/>
              </a:lnSpc>
              <a:buFontTx/>
              <a:buAutoNum type="arabicPeriod"/>
            </a:pPr>
            <a:r>
              <a:rPr lang="en-US" sz="1800" dirty="0" smtClean="0"/>
              <a:t>#01(</a:t>
            </a:r>
            <a:r>
              <a:rPr lang="en-US" sz="1800" i="1" dirty="0" smtClean="0">
                <a:solidFill>
                  <a:srgbClr val="990000"/>
                </a:solidFill>
              </a:rPr>
              <a:t>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7F0000"/>
                </a:solidFill>
              </a:rPr>
              <a:t>= </a:t>
            </a:r>
            <a:r>
              <a:rPr lang="en-US" sz="1800" dirty="0" smtClean="0"/>
              <a:t>#01(</a:t>
            </a:r>
            <a:r>
              <a:rPr lang="en-US" sz="1800" i="1" dirty="0" smtClean="0">
                <a:solidFill>
                  <a:srgbClr val="990000"/>
                </a:solidFill>
              </a:rPr>
              <a:t>t</a:t>
            </a:r>
            <a:r>
              <a:rPr lang="en-US" sz="1800" dirty="0" smtClean="0"/>
              <a:t>) + #01(</a:t>
            </a:r>
            <a:r>
              <a:rPr lang="en-US" sz="1800" i="1" dirty="0" smtClean="0">
                <a:solidFill>
                  <a:srgbClr val="990000"/>
                </a:solidFill>
              </a:rPr>
              <a:t>u</a:t>
            </a:r>
            <a:r>
              <a:rPr lang="en-US" sz="1800" dirty="0" smtClean="0"/>
              <a:t>) </a:t>
            </a:r>
            <a:r>
              <a:rPr lang="en-US" sz="1800" b="1" dirty="0" smtClean="0">
                <a:solidFill>
                  <a:srgbClr val="7F0000"/>
                </a:solidFill>
                <a:sym typeface="Symbol" pitchFamily="18" charset="2"/>
              </a:rPr>
              <a:t></a:t>
            </a:r>
            <a:r>
              <a:rPr lang="en-US" sz="1800" b="1" dirty="0" smtClean="0">
                <a:sym typeface="Symbol" pitchFamily="18" charset="2"/>
              </a:rPr>
              <a:t> </a:t>
            </a:r>
            <a:r>
              <a:rPr lang="en-US" sz="1800" dirty="0" smtClean="0"/>
              <a:t>#10(</a:t>
            </a:r>
            <a:r>
              <a:rPr lang="en-US" sz="1800" i="1" dirty="0" smtClean="0">
                <a:solidFill>
                  <a:srgbClr val="990000"/>
                </a:solidFill>
              </a:rPr>
              <a:t>t</a:t>
            </a:r>
            <a:r>
              <a:rPr lang="en-US" sz="1800" dirty="0" smtClean="0"/>
              <a:t>) + #10(</a:t>
            </a:r>
            <a:r>
              <a:rPr lang="en-US" sz="1800" i="1" dirty="0" smtClean="0">
                <a:solidFill>
                  <a:srgbClr val="990000"/>
                </a:solidFill>
              </a:rPr>
              <a:t>u</a:t>
            </a:r>
            <a:r>
              <a:rPr lang="en-US" sz="1800" dirty="0" smtClean="0"/>
              <a:t>) + 2 </a:t>
            </a:r>
            <a:r>
              <a:rPr lang="en-US" sz="1800" dirty="0" smtClean="0">
                <a:solidFill>
                  <a:srgbClr val="7F0000"/>
                </a:solidFill>
              </a:rPr>
              <a:t>=</a:t>
            </a:r>
            <a:r>
              <a:rPr lang="en-US" sz="1800" b="1" dirty="0" smtClean="0">
                <a:sym typeface="Symbol" pitchFamily="18" charset="2"/>
              </a:rPr>
              <a:t> </a:t>
            </a:r>
            <a:r>
              <a:rPr lang="en-US" sz="1800" dirty="0" smtClean="0"/>
              <a:t>#10(</a:t>
            </a:r>
            <a:r>
              <a:rPr lang="en-US" sz="1800" i="1" dirty="0" smtClean="0">
                <a:solidFill>
                  <a:srgbClr val="990000"/>
                </a:solidFill>
              </a:rPr>
              <a:t>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7F0000"/>
                </a:solidFill>
              </a:rPr>
              <a:t>+ 1</a:t>
            </a:r>
            <a:r>
              <a:rPr lang="en-US" sz="1800" dirty="0" smtClean="0">
                <a:solidFill>
                  <a:srgbClr val="00007F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51182</TotalTime>
  <Words>1316</Words>
  <Application>Microsoft Macintosh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Recursive Definitions &amp;  Structural Induction:  Selected Exercises</vt:lpstr>
      <vt:lpstr>Exercise 10</vt:lpstr>
      <vt:lpstr>Exercise 10 Solution</vt:lpstr>
      <vt:lpstr>Exercise 20</vt:lpstr>
      <vt:lpstr>Exercise 20 Solution</vt:lpstr>
      <vt:lpstr>Exercise 30</vt:lpstr>
      <vt:lpstr>PowerPoint Presentation</vt:lpstr>
      <vt:lpstr>Exercise 30 Proof</vt:lpstr>
      <vt:lpstr>PowerPoint Presentation</vt:lpstr>
      <vt:lpstr>Exercise 40</vt:lpstr>
      <vt:lpstr>PowerPoint Presentation</vt:lpstr>
      <vt:lpstr>PowerPoint Presentation</vt:lpstr>
      <vt:lpstr>Exercise 50</vt:lpstr>
      <vt:lpstr>PowerPoint Presentation</vt:lpstr>
      <vt:lpstr>A Bijection between Z+ &amp; Rooted Trees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Cappello</dc:creator>
  <cp:lastModifiedBy>Peter Cappello</cp:lastModifiedBy>
  <cp:revision>1296</cp:revision>
  <dcterms:created xsi:type="dcterms:W3CDTF">2001-03-22T17:43:43Z</dcterms:created>
  <dcterms:modified xsi:type="dcterms:W3CDTF">2014-02-26T20:13:55Z</dcterms:modified>
</cp:coreProperties>
</file>