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7" r:id="rId5"/>
    <p:sldId id="268" r:id="rId6"/>
    <p:sldId id="275" r:id="rId7"/>
    <p:sldId id="258" r:id="rId8"/>
    <p:sldId id="260" r:id="rId9"/>
    <p:sldId id="259" r:id="rId10"/>
    <p:sldId id="261" r:id="rId11"/>
    <p:sldId id="257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347845" y="1668780"/>
            <a:ext cx="2061210" cy="42037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47845" y="3148330"/>
            <a:ext cx="2061210" cy="866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Heap</a:t>
            </a:r>
            <a:endParaRPr lang="en-US" altLang="zh-CN" sz="28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47845" y="5160010"/>
            <a:ext cx="1858010" cy="62738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5895975" y="2493645"/>
            <a:ext cx="8890" cy="27559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904865" y="2895600"/>
            <a:ext cx="0" cy="24892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347845" y="4015740"/>
            <a:ext cx="2058035" cy="702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Static Data</a:t>
            </a:r>
            <a:endParaRPr lang="en-US" altLang="zh-CN" sz="24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47210" y="1900555"/>
            <a:ext cx="1858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Stack</a:t>
            </a:r>
            <a:endParaRPr lang="en-US" altLang="zh-CN" sz="2400"/>
          </a:p>
        </p:txBody>
      </p:sp>
      <p:sp>
        <p:nvSpPr>
          <p:cNvPr id="29" name="矩形 28"/>
          <p:cNvSpPr/>
          <p:nvPr/>
        </p:nvSpPr>
        <p:spPr>
          <a:xfrm>
            <a:off x="4348480" y="4717415"/>
            <a:ext cx="2061210" cy="517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Literals</a:t>
            </a:r>
            <a:endParaRPr lang="en-US" altLang="zh-CN" sz="28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48480" y="5234940"/>
            <a:ext cx="2060575" cy="6375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Instructions</a:t>
            </a:r>
            <a:endParaRPr lang="en-US" altLang="zh-CN" sz="24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09875" y="1715770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r">
              <a:buClrTx/>
              <a:buSzTx/>
              <a:buFontTx/>
            </a:pPr>
            <a:r>
              <a:rPr lang="en-US" altLang="zh-CN">
                <a:latin typeface="Oswald" panose="02000503000000000000" charset="0"/>
                <a:cs typeface="Oswald" panose="02000503000000000000" charset="0"/>
                <a:sym typeface="+mn-ea"/>
              </a:rPr>
              <a:t>writable;</a:t>
            </a:r>
            <a:endParaRPr lang="en-US" altLang="zh-CN">
              <a:latin typeface="Oswald" panose="02000503000000000000" charset="0"/>
              <a:cs typeface="Oswald" panose="02000503000000000000" charset="0"/>
              <a:sym typeface="+mn-ea"/>
            </a:endParaRPr>
          </a:p>
          <a:p>
            <a:pPr lvl="0" algn="r">
              <a:buClrTx/>
              <a:buSzTx/>
              <a:buFontTx/>
            </a:pPr>
            <a:r>
              <a:rPr lang="en-US" altLang="zh-CN">
                <a:latin typeface="Oswald" panose="02000503000000000000" charset="0"/>
                <a:cs typeface="Oswald" panose="02000503000000000000" charset="0"/>
                <a:sym typeface="+mn-ea"/>
              </a:rPr>
              <a:t>not executable</a:t>
            </a:r>
            <a:endParaRPr lang="en-US" altLang="zh-CN">
              <a:latin typeface="Oswald" panose="02000503000000000000" charset="0"/>
              <a:cs typeface="Oswald" panose="02000503000000000000" charset="0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09240" y="3258820"/>
            <a:ext cx="1539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r">
              <a:buClrTx/>
              <a:buSzTx/>
              <a:buFontTx/>
            </a:pPr>
            <a:r>
              <a:rPr lang="en-US" altLang="zh-CN">
                <a:latin typeface="Oswald" panose="02000503000000000000" charset="0"/>
                <a:cs typeface="Oswald" panose="02000503000000000000" charset="0"/>
                <a:sym typeface="+mn-ea"/>
              </a:rPr>
              <a:t>writable;</a:t>
            </a:r>
            <a:endParaRPr lang="en-US" altLang="zh-CN">
              <a:latin typeface="Oswald" panose="02000503000000000000" charset="0"/>
              <a:cs typeface="Oswald" panose="02000503000000000000" charset="0"/>
              <a:sym typeface="+mn-ea"/>
            </a:endParaRPr>
          </a:p>
          <a:p>
            <a:pPr lvl="0" algn="r">
              <a:buClrTx/>
              <a:buSzTx/>
              <a:buFontTx/>
            </a:pPr>
            <a:r>
              <a:rPr lang="en-US" altLang="zh-CN">
                <a:latin typeface="Oswald" panose="02000503000000000000" charset="0"/>
                <a:cs typeface="Oswald" panose="02000503000000000000" charset="0"/>
                <a:sym typeface="+mn-ea"/>
              </a:rPr>
              <a:t>not executable</a:t>
            </a:r>
            <a:endParaRPr lang="en-US" altLang="zh-CN">
              <a:latin typeface="Oswald" panose="02000503000000000000" charset="0"/>
              <a:cs typeface="Oswald" panose="02000503000000000000" charset="0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809240" y="3923665"/>
            <a:ext cx="1537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r">
              <a:buClrTx/>
              <a:buSzTx/>
              <a:buFontTx/>
            </a:pPr>
            <a:r>
              <a:rPr lang="en-US" altLang="zh-CN">
                <a:latin typeface="Oswald" panose="02000503000000000000" charset="0"/>
                <a:cs typeface="Oswald" panose="02000503000000000000" charset="0"/>
                <a:sym typeface="+mn-ea"/>
              </a:rPr>
              <a:t>writable;</a:t>
            </a:r>
            <a:endParaRPr lang="en-US" altLang="zh-CN">
              <a:latin typeface="Oswald" panose="02000503000000000000" charset="0"/>
              <a:cs typeface="Oswald" panose="02000503000000000000" charset="0"/>
              <a:sym typeface="+mn-ea"/>
            </a:endParaRPr>
          </a:p>
          <a:p>
            <a:pPr lvl="0" algn="r">
              <a:buClrTx/>
              <a:buSzTx/>
              <a:buFontTx/>
            </a:pPr>
            <a:r>
              <a:rPr lang="en-US" altLang="zh-CN">
                <a:latin typeface="Oswald" panose="02000503000000000000" charset="0"/>
                <a:cs typeface="Oswald" panose="02000503000000000000" charset="0"/>
                <a:sym typeface="+mn-ea"/>
              </a:rPr>
              <a:t>not executable</a:t>
            </a:r>
            <a:endParaRPr lang="en-US" altLang="zh-CN">
              <a:latin typeface="Oswald" panose="02000503000000000000" charset="0"/>
              <a:cs typeface="Oswald" panose="02000503000000000000" charset="0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809240" y="4618355"/>
            <a:ext cx="1539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r">
              <a:buClrTx/>
              <a:buSzTx/>
              <a:buFontTx/>
            </a:pPr>
            <a:r>
              <a:rPr lang="en-US" altLang="zh-CN">
                <a:latin typeface="Oswald" panose="02000503000000000000" charset="0"/>
                <a:cs typeface="Oswald" panose="02000503000000000000" charset="0"/>
                <a:sym typeface="+mn-ea"/>
              </a:rPr>
              <a:t>read-only;</a:t>
            </a:r>
            <a:endParaRPr lang="en-US" altLang="zh-CN">
              <a:latin typeface="Oswald" panose="02000503000000000000" charset="0"/>
              <a:cs typeface="Oswald" panose="02000503000000000000" charset="0"/>
              <a:sym typeface="+mn-ea"/>
            </a:endParaRPr>
          </a:p>
          <a:p>
            <a:pPr lvl="0" algn="r">
              <a:buClrTx/>
              <a:buSzTx/>
              <a:buFontTx/>
            </a:pPr>
            <a:r>
              <a:rPr lang="en-US" altLang="zh-CN">
                <a:latin typeface="Oswald" panose="02000503000000000000" charset="0"/>
                <a:cs typeface="Oswald" panose="02000503000000000000" charset="0"/>
                <a:sym typeface="+mn-ea"/>
              </a:rPr>
              <a:t>not executable</a:t>
            </a:r>
            <a:endParaRPr lang="en-US" altLang="zh-CN">
              <a:latin typeface="Oswald" panose="02000503000000000000" charset="0"/>
              <a:cs typeface="Oswald" panose="02000503000000000000" charset="0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809875" y="5227955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r">
              <a:buClrTx/>
              <a:buSzTx/>
              <a:buFontTx/>
            </a:pPr>
            <a:r>
              <a:rPr lang="en-US" altLang="zh-CN">
                <a:latin typeface="Oswald" panose="02000503000000000000" charset="0"/>
                <a:cs typeface="Oswald" panose="02000503000000000000" charset="0"/>
                <a:sym typeface="+mn-ea"/>
              </a:rPr>
              <a:t>read-only;</a:t>
            </a:r>
            <a:endParaRPr lang="en-US" altLang="zh-CN">
              <a:latin typeface="Oswald" panose="02000503000000000000" charset="0"/>
              <a:cs typeface="Oswald" panose="02000503000000000000" charset="0"/>
              <a:sym typeface="+mn-ea"/>
            </a:endParaRPr>
          </a:p>
          <a:p>
            <a:pPr lvl="0" algn="r">
              <a:buClrTx/>
              <a:buSzTx/>
              <a:buFontTx/>
            </a:pPr>
            <a:r>
              <a:rPr lang="en-US" altLang="zh-CN">
                <a:latin typeface="Oswald" panose="02000503000000000000" charset="0"/>
                <a:cs typeface="Oswald" panose="02000503000000000000" charset="0"/>
                <a:sym typeface="+mn-ea"/>
              </a:rPr>
              <a:t>executable</a:t>
            </a:r>
            <a:endParaRPr lang="en-US" altLang="zh-CN">
              <a:latin typeface="Oswald" panose="02000503000000000000" charset="0"/>
              <a:cs typeface="Oswald" panose="02000503000000000000" charset="0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05880" y="1790065"/>
            <a:ext cx="2969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latin typeface="Oswald" panose="02000503000000000000" charset="0"/>
                <a:cs typeface="Oswald" panose="02000503000000000000" charset="0"/>
                <a:sym typeface="+mn-ea"/>
              </a:rPr>
              <a:t>managed automatically</a:t>
            </a:r>
            <a:endParaRPr lang="en-US" altLang="zh-CN">
              <a:latin typeface="Oswald" panose="02000503000000000000" charset="0"/>
              <a:cs typeface="Oswald" panose="02000503000000000000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latin typeface="Oswald" panose="02000503000000000000" charset="0"/>
                <a:cs typeface="Oswald" panose="02000503000000000000" charset="0"/>
                <a:sym typeface="+mn-ea"/>
              </a:rPr>
              <a:t>(by compiler)</a:t>
            </a:r>
            <a:endParaRPr lang="en-US" altLang="zh-CN">
              <a:latin typeface="Oswald" panose="02000503000000000000" charset="0"/>
              <a:cs typeface="Oswald" panose="02000503000000000000" charset="0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05880" y="4062095"/>
            <a:ext cx="2968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Oswald" panose="02000503000000000000" charset="0"/>
                <a:cs typeface="Oswald" panose="02000503000000000000" charset="0"/>
              </a:rPr>
              <a:t>initialized when process starts</a:t>
            </a:r>
            <a:endParaRPr lang="en-US" altLang="zh-CN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409690" y="3397250"/>
            <a:ext cx="296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latin typeface="Oswald" panose="02000503000000000000" charset="0"/>
                <a:cs typeface="Oswald" panose="02000503000000000000" charset="0"/>
                <a:sym typeface="+mn-ea"/>
              </a:rPr>
              <a:t>managed by programmer</a:t>
            </a:r>
            <a:endParaRPr lang="en-US" altLang="zh-CN">
              <a:latin typeface="Oswald" panose="02000503000000000000" charset="0"/>
              <a:cs typeface="Oswald" panose="02000503000000000000" charset="0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05880" y="4670425"/>
            <a:ext cx="296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latin typeface="Oswald" panose="02000503000000000000" charset="0"/>
                <a:cs typeface="Oswald" panose="02000503000000000000" charset="0"/>
                <a:sym typeface="+mn-ea"/>
              </a:rPr>
              <a:t>initialized when process starts</a:t>
            </a:r>
            <a:endParaRPr lang="en-US" altLang="zh-CN">
              <a:latin typeface="Oswald" panose="02000503000000000000" charset="0"/>
              <a:cs typeface="Oswald" panose="02000503000000000000" charset="0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405880" y="5280660"/>
            <a:ext cx="2968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latin typeface="Oswald" panose="02000503000000000000" charset="0"/>
                <a:cs typeface="Oswald" panose="02000503000000000000" charset="0"/>
                <a:sym typeface="+mn-ea"/>
              </a:rPr>
              <a:t>initialized when process starts</a:t>
            </a:r>
            <a:endParaRPr lang="en-US" altLang="zh-CN">
              <a:latin typeface="Oswald" panose="02000503000000000000" charset="0"/>
              <a:cs typeface="Oswald" panose="02000503000000000000" charset="0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601720" y="485140"/>
            <a:ext cx="3757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Rust</a:t>
            </a:r>
            <a:r>
              <a:rPr lang="zh-CN" altLang="en-US" sz="4000"/>
              <a:t>内存布局</a:t>
            </a:r>
            <a:endParaRPr lang="zh-CN" altLang="en-US" sz="4000"/>
          </a:p>
        </p:txBody>
      </p:sp>
      <p:sp>
        <p:nvSpPr>
          <p:cNvPr id="56" name="矩形 55"/>
          <p:cNvSpPr/>
          <p:nvPr/>
        </p:nvSpPr>
        <p:spPr>
          <a:xfrm>
            <a:off x="4348480" y="1668780"/>
            <a:ext cx="2060575" cy="792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Stack</a:t>
            </a:r>
            <a:endParaRPr lang="en-US" altLang="zh-CN" sz="28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5807075" y="1854200"/>
            <a:ext cx="0" cy="358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524625" y="3413125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cxnSp>
        <p:nvCxnSpPr>
          <p:cNvPr id="47" name="直接箭头连接符 46"/>
          <p:cNvCxnSpPr>
            <a:stCxn id="50" idx="3"/>
            <a:endCxn id="5" idx="1"/>
          </p:cNvCxnSpPr>
          <p:nvPr/>
        </p:nvCxnSpPr>
        <p:spPr>
          <a:xfrm>
            <a:off x="5113655" y="2835910"/>
            <a:ext cx="1410970" cy="718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4290695" y="2570480"/>
            <a:ext cx="974090" cy="1123950"/>
            <a:chOff x="6088" y="5748"/>
            <a:chExt cx="1534" cy="1770"/>
          </a:xfrm>
        </p:grpSpPr>
        <p:sp>
          <p:nvSpPr>
            <p:cNvPr id="49" name="矩形 48"/>
            <p:cNvSpPr/>
            <p:nvPr/>
          </p:nvSpPr>
          <p:spPr>
            <a:xfrm>
              <a:off x="6372" y="6837"/>
              <a:ext cx="1012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0" name="矩形 49"/>
            <p:cNvSpPr/>
            <p:nvPr/>
          </p:nvSpPr>
          <p:spPr>
            <a:xfrm>
              <a:off x="6372" y="5944"/>
              <a:ext cx="1012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1" name="矩形 50"/>
            <p:cNvSpPr/>
            <p:nvPr/>
          </p:nvSpPr>
          <p:spPr>
            <a:xfrm>
              <a:off x="6372" y="6388"/>
              <a:ext cx="1012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2" name="矩形 51"/>
            <p:cNvSpPr/>
            <p:nvPr/>
          </p:nvSpPr>
          <p:spPr>
            <a:xfrm>
              <a:off x="6088" y="5748"/>
              <a:ext cx="1535" cy="1771"/>
            </a:xfrm>
            <a:prstGeom prst="rect">
              <a:avLst/>
            </a:prstGeom>
            <a:noFill/>
            <a:ln w="19050"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290695" y="1743710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Stack</a:t>
            </a:r>
            <a:endParaRPr lang="en-US" altLang="zh-CN" sz="4000"/>
          </a:p>
        </p:txBody>
      </p:sp>
      <p:sp>
        <p:nvSpPr>
          <p:cNvPr id="54" name="文本框 53"/>
          <p:cNvSpPr txBox="1"/>
          <p:nvPr/>
        </p:nvSpPr>
        <p:spPr>
          <a:xfrm>
            <a:off x="6023610" y="1743710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Heap</a:t>
            </a:r>
            <a:endParaRPr lang="en-US" altLang="zh-CN" sz="4000"/>
          </a:p>
        </p:txBody>
      </p:sp>
      <p:sp>
        <p:nvSpPr>
          <p:cNvPr id="72" name="文本框 71"/>
          <p:cNvSpPr txBox="1"/>
          <p:nvPr/>
        </p:nvSpPr>
        <p:spPr>
          <a:xfrm>
            <a:off x="4768215" y="9245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let s = </a:t>
            </a:r>
            <a:r>
              <a:rPr lang="zh-CN" altLang="en-US"/>
              <a:t>"hello".to_string()</a:t>
            </a:r>
            <a:r>
              <a:rPr lang="en-US" altLang="zh-CN"/>
              <a:t>;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033520" y="2943225"/>
            <a:ext cx="257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</a:t>
            </a:r>
            <a:endParaRPr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6524625" y="3695065"/>
            <a:ext cx="0" cy="103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273925" y="3695065"/>
            <a:ext cx="0" cy="52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766175" y="3695065"/>
            <a:ext cx="0" cy="1024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267575" y="4293235"/>
            <a:ext cx="749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s[0..3]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24625" y="3771900"/>
            <a:ext cx="749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s[0..1]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273925" y="3413125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u</a:t>
            </a:r>
            <a:endParaRPr lang="en-US" altLang="zh-CN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16875" y="3413125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  <a:endParaRPr lang="en-US" altLang="zh-CN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6175" y="3413125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m</a:t>
            </a:r>
            <a:endParaRPr lang="en-US" altLang="zh-CN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15475" y="3413125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a</a:t>
            </a:r>
            <a:endParaRPr lang="en-US" altLang="zh-CN"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305300" y="3920490"/>
            <a:ext cx="974090" cy="740410"/>
            <a:chOff x="6641" y="6492"/>
            <a:chExt cx="1534" cy="1166"/>
          </a:xfrm>
        </p:grpSpPr>
        <p:sp>
          <p:nvSpPr>
            <p:cNvPr id="22" name="矩形 21"/>
            <p:cNvSpPr/>
            <p:nvPr/>
          </p:nvSpPr>
          <p:spPr>
            <a:xfrm>
              <a:off x="6925" y="6643"/>
              <a:ext cx="1012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3" name="矩形 22"/>
            <p:cNvSpPr/>
            <p:nvPr/>
          </p:nvSpPr>
          <p:spPr>
            <a:xfrm>
              <a:off x="6925" y="7087"/>
              <a:ext cx="1012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4" name="矩形 23"/>
            <p:cNvSpPr/>
            <p:nvPr/>
          </p:nvSpPr>
          <p:spPr>
            <a:xfrm>
              <a:off x="6641" y="6492"/>
              <a:ext cx="1535" cy="1167"/>
            </a:xfrm>
            <a:prstGeom prst="rect">
              <a:avLst/>
            </a:prstGeom>
            <a:noFill/>
            <a:ln w="19050"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305300" y="4840605"/>
            <a:ext cx="974090" cy="740410"/>
            <a:chOff x="6641" y="7941"/>
            <a:chExt cx="1534" cy="1166"/>
          </a:xfrm>
        </p:grpSpPr>
        <p:sp>
          <p:nvSpPr>
            <p:cNvPr id="26" name="矩形 25"/>
            <p:cNvSpPr/>
            <p:nvPr/>
          </p:nvSpPr>
          <p:spPr>
            <a:xfrm>
              <a:off x="6925" y="8092"/>
              <a:ext cx="1012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7" name="矩形 26"/>
            <p:cNvSpPr/>
            <p:nvPr/>
          </p:nvSpPr>
          <p:spPr>
            <a:xfrm>
              <a:off x="6925" y="8536"/>
              <a:ext cx="1012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8" name="矩形 27"/>
            <p:cNvSpPr/>
            <p:nvPr/>
          </p:nvSpPr>
          <p:spPr>
            <a:xfrm>
              <a:off x="6641" y="7941"/>
              <a:ext cx="1535" cy="1167"/>
            </a:xfrm>
            <a:prstGeom prst="rect">
              <a:avLst/>
            </a:prstGeom>
            <a:noFill/>
            <a:ln w="19050"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2" name="直接箭头连接符 31"/>
          <p:cNvCxnSpPr>
            <a:stCxn id="22" idx="3"/>
            <a:endCxn id="5" idx="1"/>
          </p:cNvCxnSpPr>
          <p:nvPr/>
        </p:nvCxnSpPr>
        <p:spPr>
          <a:xfrm flipV="1">
            <a:off x="5128260" y="3554095"/>
            <a:ext cx="1396365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3"/>
            <a:endCxn id="5" idx="1"/>
          </p:cNvCxnSpPr>
          <p:nvPr/>
        </p:nvCxnSpPr>
        <p:spPr>
          <a:xfrm flipV="1">
            <a:off x="5128260" y="3554095"/>
            <a:ext cx="1396365" cy="152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147060" y="3968115"/>
            <a:ext cx="1078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s[0..1]</a:t>
            </a:r>
            <a:r>
              <a:rPr lang="zh-CN" altLang="en-US"/>
              <a:t>的胖指针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147060" y="4855210"/>
            <a:ext cx="1078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s[0..3]</a:t>
            </a:r>
            <a:r>
              <a:rPr lang="zh-CN" altLang="en-US"/>
              <a:t>的胖指针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5807075" y="1854200"/>
            <a:ext cx="0" cy="403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524625" y="3116580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11</a:t>
            </a:r>
            <a:endParaRPr lang="en-US" altLang="zh-CN">
              <a:sym typeface="+mn-ea"/>
            </a:endParaRPr>
          </a:p>
        </p:txBody>
      </p:sp>
      <p:cxnSp>
        <p:nvCxnSpPr>
          <p:cNvPr id="47" name="直接箭头连接符 46"/>
          <p:cNvCxnSpPr>
            <a:endCxn id="5" idx="1"/>
          </p:cNvCxnSpPr>
          <p:nvPr/>
        </p:nvCxnSpPr>
        <p:spPr>
          <a:xfrm>
            <a:off x="5113655" y="3137535"/>
            <a:ext cx="1410970" cy="120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4290695" y="2872105"/>
            <a:ext cx="974090" cy="1123950"/>
            <a:chOff x="6088" y="5748"/>
            <a:chExt cx="1534" cy="1770"/>
          </a:xfrm>
        </p:grpSpPr>
        <p:sp>
          <p:nvSpPr>
            <p:cNvPr id="49" name="矩形 48"/>
            <p:cNvSpPr/>
            <p:nvPr/>
          </p:nvSpPr>
          <p:spPr>
            <a:xfrm>
              <a:off x="6372" y="6837"/>
              <a:ext cx="1012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0" name="矩形 49"/>
            <p:cNvSpPr/>
            <p:nvPr/>
          </p:nvSpPr>
          <p:spPr>
            <a:xfrm>
              <a:off x="6372" y="5944"/>
              <a:ext cx="1012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1" name="矩形 50"/>
            <p:cNvSpPr/>
            <p:nvPr/>
          </p:nvSpPr>
          <p:spPr>
            <a:xfrm>
              <a:off x="6372" y="6388"/>
              <a:ext cx="1012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52" name="矩形 51"/>
            <p:cNvSpPr/>
            <p:nvPr/>
          </p:nvSpPr>
          <p:spPr>
            <a:xfrm>
              <a:off x="6088" y="5748"/>
              <a:ext cx="1535" cy="1771"/>
            </a:xfrm>
            <a:prstGeom prst="rect">
              <a:avLst/>
            </a:prstGeom>
            <a:noFill/>
            <a:ln w="19050"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290695" y="1743710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Stack</a:t>
            </a:r>
            <a:endParaRPr lang="en-US" altLang="zh-CN" sz="4000"/>
          </a:p>
        </p:txBody>
      </p:sp>
      <p:sp>
        <p:nvSpPr>
          <p:cNvPr id="54" name="文本框 53"/>
          <p:cNvSpPr txBox="1"/>
          <p:nvPr/>
        </p:nvSpPr>
        <p:spPr>
          <a:xfrm>
            <a:off x="6023610" y="1743710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Heap</a:t>
            </a:r>
            <a:endParaRPr lang="en-US" altLang="zh-CN" sz="4000"/>
          </a:p>
        </p:txBody>
      </p:sp>
      <p:sp>
        <p:nvSpPr>
          <p:cNvPr id="72" name="文本框 71"/>
          <p:cNvSpPr txBox="1"/>
          <p:nvPr/>
        </p:nvSpPr>
        <p:spPr>
          <a:xfrm>
            <a:off x="5036185" y="549275"/>
            <a:ext cx="1565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Vec</a:t>
            </a:r>
            <a:r>
              <a:rPr lang="zh-CN" altLang="en-US"/>
              <a:t>内存布局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21430" y="3244850"/>
            <a:ext cx="469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v1</a:t>
            </a:r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7273925" y="3116580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22</a:t>
            </a:r>
            <a:endParaRPr lang="en-US" altLang="zh-CN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16875" y="3116580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6175" y="3116580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90695" y="4347845"/>
            <a:ext cx="974090" cy="1123950"/>
            <a:chOff x="6088" y="5748"/>
            <a:chExt cx="1534" cy="1770"/>
          </a:xfrm>
        </p:grpSpPr>
        <p:sp>
          <p:nvSpPr>
            <p:cNvPr id="3" name="矩形 2"/>
            <p:cNvSpPr/>
            <p:nvPr/>
          </p:nvSpPr>
          <p:spPr>
            <a:xfrm>
              <a:off x="6372" y="6837"/>
              <a:ext cx="1012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6372" y="5944"/>
              <a:ext cx="1012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6372" y="6388"/>
              <a:ext cx="1012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6088" y="5748"/>
              <a:ext cx="1535" cy="1771"/>
            </a:xfrm>
            <a:prstGeom prst="rect">
              <a:avLst/>
            </a:prstGeom>
            <a:noFill/>
            <a:ln w="19050"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821430" y="4754245"/>
            <a:ext cx="469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v2</a:t>
            </a:r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>
            <a:off x="2640330" y="4434205"/>
            <a:ext cx="11811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未分配内存的</a:t>
            </a:r>
            <a:r>
              <a:rPr lang="en-US" altLang="zh-CN"/>
              <a:t>vec</a:t>
            </a:r>
            <a:r>
              <a:rPr lang="zh-CN" altLang="en-US"/>
              <a:t>，如空的</a:t>
            </a:r>
            <a:r>
              <a:rPr lang="en-US" altLang="zh-CN"/>
              <a:t>vec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2640330" y="3116580"/>
            <a:ext cx="1181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已</a:t>
            </a:r>
            <a:r>
              <a:rPr lang="zh-CN" altLang="en-US"/>
              <a:t>分配内存的</a:t>
            </a:r>
            <a:r>
              <a:rPr lang="en-US" altLang="zh-CN"/>
              <a:t>vec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573020" y="2693035"/>
            <a:ext cx="1482725" cy="3048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0" y="0"/>
            <a:ext cx="3757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Rust</a:t>
            </a:r>
            <a:r>
              <a:rPr lang="zh-CN" altLang="en-US" sz="4000"/>
              <a:t>位置和值</a:t>
            </a:r>
            <a:endParaRPr lang="zh-CN" altLang="en-US" sz="4000"/>
          </a:p>
        </p:txBody>
      </p:sp>
      <p:sp>
        <p:nvSpPr>
          <p:cNvPr id="56" name="矩形 55"/>
          <p:cNvSpPr/>
          <p:nvPr/>
        </p:nvSpPr>
        <p:spPr>
          <a:xfrm>
            <a:off x="2573655" y="4104005"/>
            <a:ext cx="1482090" cy="4489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33</a:t>
            </a:r>
            <a:endParaRPr lang="en-US" altLang="zh-CN" sz="28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625090" y="1911985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Stack</a:t>
            </a:r>
            <a:endParaRPr lang="en-US" altLang="zh-CN" sz="4000"/>
          </a:p>
        </p:txBody>
      </p:sp>
      <p:sp>
        <p:nvSpPr>
          <p:cNvPr id="2" name="文本框 1"/>
          <p:cNvSpPr txBox="1"/>
          <p:nvPr/>
        </p:nvSpPr>
        <p:spPr>
          <a:xfrm>
            <a:off x="2600960" y="1487170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let n = 33;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73655" y="3735705"/>
            <a:ext cx="742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0x123</a:t>
            </a:r>
            <a:endParaRPr lang="en-US" altLang="zh-C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63140" y="410400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n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65" name="左大括号 64"/>
          <p:cNvSpPr/>
          <p:nvPr/>
        </p:nvSpPr>
        <p:spPr>
          <a:xfrm rot="16200000">
            <a:off x="3120390" y="3978275"/>
            <a:ext cx="388620" cy="1482090"/>
          </a:xfrm>
          <a:prstGeom prst="leftBrace">
            <a:avLst>
              <a:gd name="adj1" fmla="val 3194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025775" y="4838700"/>
            <a:ext cx="70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place</a:t>
            </a:r>
            <a:endParaRPr lang="en-US" altLang="zh-CN"/>
          </a:p>
        </p:txBody>
      </p:sp>
      <p:sp>
        <p:nvSpPr>
          <p:cNvPr id="82" name="矩形 81"/>
          <p:cNvSpPr/>
          <p:nvPr/>
        </p:nvSpPr>
        <p:spPr>
          <a:xfrm>
            <a:off x="5895340" y="2618740"/>
            <a:ext cx="1584960" cy="3048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5906135" y="4396105"/>
            <a:ext cx="668020" cy="448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0x888</a:t>
            </a:r>
            <a:endParaRPr lang="en-US" altLang="zh-CN" sz="12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045835" y="1911985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Stack</a:t>
            </a:r>
            <a:endParaRPr lang="en-US" altLang="zh-CN" sz="4000"/>
          </a:p>
        </p:txBody>
      </p:sp>
      <p:sp>
        <p:nvSpPr>
          <p:cNvPr id="85" name="文本框 84"/>
          <p:cNvSpPr txBox="1"/>
          <p:nvPr/>
        </p:nvSpPr>
        <p:spPr>
          <a:xfrm>
            <a:off x="6417945" y="1487170"/>
            <a:ext cx="2234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let v = vec![1, 2, 3, 4];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598160" y="443611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v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895340" y="4085590"/>
            <a:ext cx="6794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0x123</a:t>
            </a:r>
            <a:endParaRPr lang="en-US" altLang="zh-CN" sz="16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548120" y="4395470"/>
            <a:ext cx="466090" cy="448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4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7712710" y="2506345"/>
            <a:ext cx="0" cy="32823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8207375" y="1855470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Heap</a:t>
            </a:r>
            <a:endParaRPr lang="en-US" altLang="zh-CN" sz="4000"/>
          </a:p>
        </p:txBody>
      </p:sp>
      <p:sp>
        <p:nvSpPr>
          <p:cNvPr id="91" name="矩形 90"/>
          <p:cNvSpPr/>
          <p:nvPr/>
        </p:nvSpPr>
        <p:spPr>
          <a:xfrm>
            <a:off x="8002270" y="2618740"/>
            <a:ext cx="1694815" cy="3048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8175625" y="3776345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035290" y="3517265"/>
            <a:ext cx="742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0x888</a:t>
            </a:r>
            <a:endParaRPr lang="en-US" altLang="zh-CN" sz="1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cxnSp>
        <p:nvCxnSpPr>
          <p:cNvPr id="94" name="肘形连接符 93"/>
          <p:cNvCxnSpPr>
            <a:stCxn id="83" idx="0"/>
            <a:endCxn id="92" idx="1"/>
          </p:cNvCxnSpPr>
          <p:nvPr/>
        </p:nvCxnSpPr>
        <p:spPr>
          <a:xfrm rot="16200000">
            <a:off x="6966268" y="3186748"/>
            <a:ext cx="483235" cy="193548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左大括号 94"/>
          <p:cNvSpPr/>
          <p:nvPr/>
        </p:nvSpPr>
        <p:spPr>
          <a:xfrm rot="16200000">
            <a:off x="6473825" y="4323080"/>
            <a:ext cx="388620" cy="1430655"/>
          </a:xfrm>
          <a:prstGeom prst="leftBrace">
            <a:avLst>
              <a:gd name="adj1" fmla="val 3194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左大括号 95"/>
          <p:cNvSpPr/>
          <p:nvPr/>
        </p:nvSpPr>
        <p:spPr>
          <a:xfrm rot="16200000">
            <a:off x="8688705" y="3575685"/>
            <a:ext cx="388620" cy="1430655"/>
          </a:xfrm>
          <a:prstGeom prst="leftBrace">
            <a:avLst>
              <a:gd name="adj1" fmla="val 3194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8531860" y="4395470"/>
            <a:ext cx="70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place</a:t>
            </a:r>
            <a:endParaRPr lang="en-US" altLang="zh-CN"/>
          </a:p>
        </p:txBody>
      </p:sp>
      <p:sp>
        <p:nvSpPr>
          <p:cNvPr id="98" name="文本框 97"/>
          <p:cNvSpPr txBox="1"/>
          <p:nvPr/>
        </p:nvSpPr>
        <p:spPr>
          <a:xfrm>
            <a:off x="6316980" y="5110480"/>
            <a:ext cx="70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place</a:t>
            </a:r>
            <a:endParaRPr lang="en-US" altLang="zh-CN"/>
          </a:p>
        </p:txBody>
      </p:sp>
      <p:sp>
        <p:nvSpPr>
          <p:cNvPr id="99" name="矩形 98"/>
          <p:cNvSpPr/>
          <p:nvPr/>
        </p:nvSpPr>
        <p:spPr>
          <a:xfrm>
            <a:off x="7014210" y="4396105"/>
            <a:ext cx="466090" cy="448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4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530590" y="3776345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5" name="矩形 104"/>
          <p:cNvSpPr/>
          <p:nvPr/>
        </p:nvSpPr>
        <p:spPr>
          <a:xfrm>
            <a:off x="8884285" y="3776345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6" name="矩形 105"/>
          <p:cNvSpPr/>
          <p:nvPr/>
        </p:nvSpPr>
        <p:spPr>
          <a:xfrm>
            <a:off x="9239250" y="3776345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文本框 54"/>
          <p:cNvSpPr txBox="1"/>
          <p:nvPr/>
        </p:nvSpPr>
        <p:spPr>
          <a:xfrm>
            <a:off x="0" y="0"/>
            <a:ext cx="3757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Rust</a:t>
            </a:r>
            <a:r>
              <a:rPr lang="zh-CN" altLang="en-US" sz="4000"/>
              <a:t>位置和值</a:t>
            </a:r>
            <a:endParaRPr lang="zh-CN" altLang="en-US" sz="4000"/>
          </a:p>
        </p:txBody>
      </p:sp>
      <p:sp>
        <p:nvSpPr>
          <p:cNvPr id="45" name="矩形 44"/>
          <p:cNvSpPr/>
          <p:nvPr/>
        </p:nvSpPr>
        <p:spPr>
          <a:xfrm>
            <a:off x="6123305" y="2621915"/>
            <a:ext cx="1584960" cy="3048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134100" y="4551680"/>
            <a:ext cx="668020" cy="448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0x888</a:t>
            </a:r>
            <a:endParaRPr lang="en-US" altLang="zh-CN" sz="12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273800" y="1915160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Stack</a:t>
            </a:r>
            <a:endParaRPr lang="en-US" altLang="zh-CN" sz="4000"/>
          </a:p>
        </p:txBody>
      </p:sp>
      <p:sp>
        <p:nvSpPr>
          <p:cNvPr id="48" name="文本框 47"/>
          <p:cNvSpPr txBox="1"/>
          <p:nvPr/>
        </p:nvSpPr>
        <p:spPr>
          <a:xfrm>
            <a:off x="6576060" y="1334135"/>
            <a:ext cx="23488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let vv = vec![1, 2, 3, 4];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let v = &amp;vv;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788025" y="459168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vv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096635" y="4277995"/>
            <a:ext cx="6794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0x123</a:t>
            </a:r>
            <a:endParaRPr lang="en-US" altLang="zh-CN" sz="16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776085" y="4551045"/>
            <a:ext cx="466090" cy="448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4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940675" y="2509520"/>
            <a:ext cx="0" cy="32823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395970" y="1915160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Heap</a:t>
            </a:r>
            <a:endParaRPr lang="en-US" altLang="zh-CN" sz="4000"/>
          </a:p>
        </p:txBody>
      </p:sp>
      <p:sp>
        <p:nvSpPr>
          <p:cNvPr id="83" name="矩形 82"/>
          <p:cNvSpPr/>
          <p:nvPr/>
        </p:nvSpPr>
        <p:spPr>
          <a:xfrm>
            <a:off x="8263255" y="2621915"/>
            <a:ext cx="1661795" cy="3048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8263255" y="3834765"/>
            <a:ext cx="742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0x888</a:t>
            </a:r>
            <a:endParaRPr lang="en-US" altLang="zh-CN" sz="1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cxnSp>
        <p:nvCxnSpPr>
          <p:cNvPr id="92" name="肘形连接符 91"/>
          <p:cNvCxnSpPr>
            <a:stCxn id="46" idx="0"/>
            <a:endCxn id="107" idx="1"/>
          </p:cNvCxnSpPr>
          <p:nvPr/>
        </p:nvCxnSpPr>
        <p:spPr>
          <a:xfrm rot="16200000">
            <a:off x="7298690" y="3446780"/>
            <a:ext cx="273685" cy="193548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左大括号 92"/>
          <p:cNvSpPr/>
          <p:nvPr/>
        </p:nvSpPr>
        <p:spPr>
          <a:xfrm rot="16200000">
            <a:off x="6701790" y="4478655"/>
            <a:ext cx="388620" cy="1430655"/>
          </a:xfrm>
          <a:prstGeom prst="leftBrace">
            <a:avLst>
              <a:gd name="adj1" fmla="val 3194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左大括号 93"/>
          <p:cNvSpPr/>
          <p:nvPr/>
        </p:nvSpPr>
        <p:spPr>
          <a:xfrm rot="16200000">
            <a:off x="8916670" y="3893185"/>
            <a:ext cx="388620" cy="1430655"/>
          </a:xfrm>
          <a:prstGeom prst="leftBrace">
            <a:avLst>
              <a:gd name="adj1" fmla="val 3194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8759825" y="4712970"/>
            <a:ext cx="70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place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6544945" y="5266055"/>
            <a:ext cx="70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place</a:t>
            </a:r>
            <a:endParaRPr lang="en-US" altLang="zh-CN"/>
          </a:p>
        </p:txBody>
      </p:sp>
      <p:sp>
        <p:nvSpPr>
          <p:cNvPr id="97" name="矩形 96"/>
          <p:cNvSpPr/>
          <p:nvPr/>
        </p:nvSpPr>
        <p:spPr>
          <a:xfrm>
            <a:off x="7242175" y="4551680"/>
            <a:ext cx="466090" cy="448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4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129655" y="3071495"/>
            <a:ext cx="1578610" cy="4489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0x123</a:t>
            </a:r>
            <a:endParaRPr lang="en-US" altLang="zh-CN" sz="28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866890" y="2703195"/>
            <a:ext cx="796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0x234</a:t>
            </a:r>
            <a:endParaRPr lang="en-US" altLang="zh-C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18505" y="30714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v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101" name="左大括号 100"/>
          <p:cNvSpPr/>
          <p:nvPr/>
        </p:nvSpPr>
        <p:spPr>
          <a:xfrm rot="16200000">
            <a:off x="6701155" y="3108325"/>
            <a:ext cx="388620" cy="1217930"/>
          </a:xfrm>
          <a:prstGeom prst="leftBrace">
            <a:avLst>
              <a:gd name="adj1" fmla="val 3194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6543675" y="3779520"/>
            <a:ext cx="70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place</a:t>
            </a:r>
            <a:endParaRPr lang="en-US" altLang="zh-CN"/>
          </a:p>
        </p:txBody>
      </p:sp>
      <p:cxnSp>
        <p:nvCxnSpPr>
          <p:cNvPr id="103" name="曲线连接符 102"/>
          <p:cNvCxnSpPr>
            <a:stCxn id="100" idx="1"/>
            <a:endCxn id="52" idx="1"/>
          </p:cNvCxnSpPr>
          <p:nvPr/>
        </p:nvCxnSpPr>
        <p:spPr>
          <a:xfrm rot="10800000" flipV="1">
            <a:off x="5788025" y="3255645"/>
            <a:ext cx="30480" cy="1520190"/>
          </a:xfrm>
          <a:prstGeom prst="curvedConnector3">
            <a:avLst>
              <a:gd name="adj1" fmla="val 88125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8403590" y="4141470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8" name="矩形 107"/>
          <p:cNvSpPr/>
          <p:nvPr/>
        </p:nvSpPr>
        <p:spPr>
          <a:xfrm>
            <a:off x="8758555" y="4141470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9" name="矩形 108"/>
          <p:cNvSpPr/>
          <p:nvPr/>
        </p:nvSpPr>
        <p:spPr>
          <a:xfrm>
            <a:off x="9112250" y="4141470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0" name="矩形 109"/>
          <p:cNvSpPr/>
          <p:nvPr/>
        </p:nvSpPr>
        <p:spPr>
          <a:xfrm>
            <a:off x="9467215" y="4141470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1" name="矩形 110"/>
          <p:cNvSpPr/>
          <p:nvPr/>
        </p:nvSpPr>
        <p:spPr>
          <a:xfrm>
            <a:off x="2436495" y="2626995"/>
            <a:ext cx="1533525" cy="3048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2436495" y="4428490"/>
            <a:ext cx="1533525" cy="4489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33</a:t>
            </a:r>
            <a:endParaRPr lang="en-US" altLang="zh-CN" sz="28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527935" y="1789430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Stack</a:t>
            </a:r>
            <a:endParaRPr lang="en-US" altLang="zh-CN" sz="4000"/>
          </a:p>
        </p:txBody>
      </p:sp>
      <p:sp>
        <p:nvSpPr>
          <p:cNvPr id="114" name="文本框 113"/>
          <p:cNvSpPr txBox="1"/>
          <p:nvPr/>
        </p:nvSpPr>
        <p:spPr>
          <a:xfrm>
            <a:off x="2552700" y="1200785"/>
            <a:ext cx="1319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let n = 33;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let nn = &amp;n;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227705" y="4060190"/>
            <a:ext cx="742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0x123</a:t>
            </a:r>
            <a:endParaRPr lang="en-US" altLang="zh-C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125980" y="445325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n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117" name="左大括号 116"/>
          <p:cNvSpPr/>
          <p:nvPr/>
        </p:nvSpPr>
        <p:spPr>
          <a:xfrm rot="16200000">
            <a:off x="3009265" y="4469765"/>
            <a:ext cx="388620" cy="1217930"/>
          </a:xfrm>
          <a:prstGeom prst="leftBrace">
            <a:avLst>
              <a:gd name="adj1" fmla="val 3194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2851785" y="5140960"/>
            <a:ext cx="70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place</a:t>
            </a:r>
            <a:endParaRPr lang="en-US" altLang="zh-CN"/>
          </a:p>
        </p:txBody>
      </p:sp>
      <p:sp>
        <p:nvSpPr>
          <p:cNvPr id="119" name="矩形 118"/>
          <p:cNvSpPr/>
          <p:nvPr/>
        </p:nvSpPr>
        <p:spPr>
          <a:xfrm>
            <a:off x="2437130" y="3076575"/>
            <a:ext cx="1533525" cy="4489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0x123</a:t>
            </a:r>
            <a:endParaRPr lang="en-US" altLang="zh-CN" sz="28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174365" y="2708275"/>
            <a:ext cx="796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0x234</a:t>
            </a:r>
            <a:endParaRPr lang="en-US" altLang="zh-C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2059305" y="3076575"/>
            <a:ext cx="438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nn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122" name="左大括号 121"/>
          <p:cNvSpPr/>
          <p:nvPr/>
        </p:nvSpPr>
        <p:spPr>
          <a:xfrm rot="16200000">
            <a:off x="3008630" y="3113405"/>
            <a:ext cx="388620" cy="1217930"/>
          </a:xfrm>
          <a:prstGeom prst="leftBrace">
            <a:avLst>
              <a:gd name="adj1" fmla="val 3194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2851150" y="3784600"/>
            <a:ext cx="70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place</a:t>
            </a:r>
            <a:endParaRPr lang="en-US" altLang="zh-CN"/>
          </a:p>
        </p:txBody>
      </p:sp>
      <p:cxnSp>
        <p:nvCxnSpPr>
          <p:cNvPr id="124" name="曲线连接符 123"/>
          <p:cNvCxnSpPr>
            <a:stCxn id="121" idx="1"/>
            <a:endCxn id="116" idx="1"/>
          </p:cNvCxnSpPr>
          <p:nvPr/>
        </p:nvCxnSpPr>
        <p:spPr>
          <a:xfrm rot="10800000" flipH="1" flipV="1">
            <a:off x="2059305" y="3260725"/>
            <a:ext cx="66675" cy="1376680"/>
          </a:xfrm>
          <a:prstGeom prst="curvedConnector3">
            <a:avLst>
              <a:gd name="adj1" fmla="val -357143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文本框 54"/>
          <p:cNvSpPr txBox="1"/>
          <p:nvPr/>
        </p:nvSpPr>
        <p:spPr>
          <a:xfrm>
            <a:off x="0" y="0"/>
            <a:ext cx="3757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Rust</a:t>
            </a:r>
            <a:r>
              <a:rPr lang="zh-CN" altLang="en-US" sz="4000"/>
              <a:t>位置和值</a:t>
            </a:r>
            <a:endParaRPr lang="zh-CN" altLang="en-US" sz="4000"/>
          </a:p>
        </p:txBody>
      </p:sp>
      <p:sp>
        <p:nvSpPr>
          <p:cNvPr id="45" name="矩形 44"/>
          <p:cNvSpPr/>
          <p:nvPr/>
        </p:nvSpPr>
        <p:spPr>
          <a:xfrm>
            <a:off x="1791970" y="2551430"/>
            <a:ext cx="1584960" cy="3048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802765" y="4814570"/>
            <a:ext cx="668020" cy="327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addr1</a:t>
            </a:r>
            <a:endParaRPr lang="en-US" altLang="zh-CN" sz="12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942465" y="1844675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Stack</a:t>
            </a:r>
            <a:endParaRPr lang="en-US" altLang="zh-CN" sz="4000"/>
          </a:p>
        </p:txBody>
      </p:sp>
      <p:sp>
        <p:nvSpPr>
          <p:cNvPr id="48" name="文本框 47"/>
          <p:cNvSpPr txBox="1"/>
          <p:nvPr/>
        </p:nvSpPr>
        <p:spPr>
          <a:xfrm>
            <a:off x="2192020" y="1160145"/>
            <a:ext cx="3157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6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let mut n = "hello".to_string();</a:t>
            </a:r>
            <a:endParaRPr lang="en-US" altLang="zh-CN" sz="16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println!("n: {:p}", &amp;n);</a:t>
            </a:r>
            <a:endParaRPr lang="en-US" altLang="zh-CN" sz="16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56690" y="4806950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n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728470" y="4507865"/>
            <a:ext cx="1383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0x7ffe71c47d60</a:t>
            </a:r>
            <a:endParaRPr lang="en-US" altLang="zh-CN" sz="1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44750" y="4813935"/>
            <a:ext cx="466090" cy="3289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064635" y="1844675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Heap</a:t>
            </a:r>
            <a:endParaRPr lang="en-US" altLang="zh-CN" sz="4000"/>
          </a:p>
        </p:txBody>
      </p:sp>
      <p:sp>
        <p:nvSpPr>
          <p:cNvPr id="83" name="矩形 82"/>
          <p:cNvSpPr/>
          <p:nvPr/>
        </p:nvSpPr>
        <p:spPr>
          <a:xfrm>
            <a:off x="3931920" y="2551430"/>
            <a:ext cx="1661795" cy="3048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2" name="肘形连接符 91"/>
          <p:cNvCxnSpPr>
            <a:stCxn id="46" idx="2"/>
            <a:endCxn id="107" idx="1"/>
          </p:cNvCxnSpPr>
          <p:nvPr/>
        </p:nvCxnSpPr>
        <p:spPr>
          <a:xfrm rot="5400000" flipV="1">
            <a:off x="3000375" y="4278630"/>
            <a:ext cx="208280" cy="193548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910840" y="4814570"/>
            <a:ext cx="466090" cy="327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791970" y="4030980"/>
            <a:ext cx="1578610" cy="335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0x7ffe71c47d60</a:t>
            </a:r>
            <a:endParaRPr lang="en-US" altLang="zh-CN" sz="1600">
              <a:solidFill>
                <a:schemeClr val="tx1"/>
              </a:solidFill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535555" y="2632710"/>
            <a:ext cx="796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0x234</a:t>
            </a:r>
            <a:endParaRPr lang="en-US" altLang="zh-C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56995" y="4041140"/>
            <a:ext cx="45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&amp;n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cxnSp>
        <p:nvCxnSpPr>
          <p:cNvPr id="103" name="曲线连接符 102"/>
          <p:cNvCxnSpPr>
            <a:stCxn id="100" idx="1"/>
            <a:endCxn id="52" idx="1"/>
          </p:cNvCxnSpPr>
          <p:nvPr/>
        </p:nvCxnSpPr>
        <p:spPr>
          <a:xfrm rot="10800000" flipH="1" flipV="1">
            <a:off x="1356995" y="4225290"/>
            <a:ext cx="99695" cy="765810"/>
          </a:xfrm>
          <a:prstGeom prst="curvedConnector3">
            <a:avLst>
              <a:gd name="adj1" fmla="val -238854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4072255" y="5213985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8" name="矩形 107"/>
          <p:cNvSpPr/>
          <p:nvPr/>
        </p:nvSpPr>
        <p:spPr>
          <a:xfrm>
            <a:off x="4427220" y="5213985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9" name="矩形 108"/>
          <p:cNvSpPr/>
          <p:nvPr/>
        </p:nvSpPr>
        <p:spPr>
          <a:xfrm>
            <a:off x="4780915" y="5213985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0" name="矩形 109"/>
          <p:cNvSpPr/>
          <p:nvPr/>
        </p:nvSpPr>
        <p:spPr>
          <a:xfrm>
            <a:off x="5135880" y="5213985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989705" y="4907280"/>
            <a:ext cx="6038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addr1</a:t>
            </a:r>
            <a:endParaRPr lang="en-US" altLang="zh-CN" sz="1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56070" y="2674620"/>
            <a:ext cx="1584960" cy="3048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66865" y="5071110"/>
            <a:ext cx="668020" cy="327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addr2</a:t>
            </a:r>
            <a:endParaRPr lang="en-US" altLang="zh-CN" sz="12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06565" y="1967865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Stack</a:t>
            </a:r>
            <a:endParaRPr lang="en-US" altLang="zh-CN" sz="4000"/>
          </a:p>
        </p:txBody>
      </p:sp>
      <p:sp>
        <p:nvSpPr>
          <p:cNvPr id="12" name="文本框 11"/>
          <p:cNvSpPr txBox="1"/>
          <p:nvPr/>
        </p:nvSpPr>
        <p:spPr>
          <a:xfrm>
            <a:off x="6320790" y="5063490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n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92570" y="4764405"/>
            <a:ext cx="1383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0x7ffe71c47d60</a:t>
            </a:r>
            <a:endParaRPr lang="en-US" altLang="zh-CN" sz="1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08850" y="5070475"/>
            <a:ext cx="466090" cy="3289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735" y="1967865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Heap</a:t>
            </a:r>
            <a:endParaRPr lang="en-US" altLang="zh-CN" sz="4000"/>
          </a:p>
        </p:txBody>
      </p:sp>
      <p:sp>
        <p:nvSpPr>
          <p:cNvPr id="17" name="矩形 16"/>
          <p:cNvSpPr/>
          <p:nvPr/>
        </p:nvSpPr>
        <p:spPr>
          <a:xfrm>
            <a:off x="8796020" y="2674620"/>
            <a:ext cx="1661795" cy="3048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肘形连接符 17"/>
          <p:cNvCxnSpPr>
            <a:stCxn id="29" idx="0"/>
            <a:endCxn id="24" idx="1"/>
          </p:cNvCxnSpPr>
          <p:nvPr/>
        </p:nvCxnSpPr>
        <p:spPr>
          <a:xfrm rot="16200000" flipH="1">
            <a:off x="7569200" y="2541905"/>
            <a:ext cx="792480" cy="1941830"/>
          </a:xfrm>
          <a:prstGeom prst="bentConnector4">
            <a:avLst>
              <a:gd name="adj1" fmla="val -30048"/>
              <a:gd name="adj2" fmla="val 7792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774940" y="5071110"/>
            <a:ext cx="466090" cy="327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56070" y="4287520"/>
            <a:ext cx="1578610" cy="335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0x7ffe71c47d60</a:t>
            </a:r>
            <a:endParaRPr lang="en-US" altLang="zh-CN" sz="1600">
              <a:solidFill>
                <a:schemeClr val="tx1"/>
              </a:solidFill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21095" y="4297680"/>
            <a:ext cx="45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&amp;n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cxnSp>
        <p:nvCxnSpPr>
          <p:cNvPr id="23" name="曲线连接符 22"/>
          <p:cNvCxnSpPr>
            <a:stCxn id="22" idx="1"/>
            <a:endCxn id="12" idx="1"/>
          </p:cNvCxnSpPr>
          <p:nvPr/>
        </p:nvCxnSpPr>
        <p:spPr>
          <a:xfrm rot="10800000" flipH="1" flipV="1">
            <a:off x="6221095" y="4481830"/>
            <a:ext cx="99695" cy="765810"/>
          </a:xfrm>
          <a:prstGeom prst="curvedConnector3">
            <a:avLst>
              <a:gd name="adj1" fmla="val -238854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936355" y="3772535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9291320" y="3772535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9645015" y="3772535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9999980" y="3772535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8853805" y="3465830"/>
            <a:ext cx="6038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addr1</a:t>
            </a:r>
            <a:endParaRPr lang="en-US" altLang="zh-CN" sz="1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60515" y="3116580"/>
            <a:ext cx="668020" cy="327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addr1</a:t>
            </a:r>
            <a:endParaRPr lang="en-US" altLang="zh-CN" sz="12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57290" y="3108960"/>
            <a:ext cx="378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m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02500" y="3115945"/>
            <a:ext cx="466090" cy="3289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768590" y="3116580"/>
            <a:ext cx="466090" cy="327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92570" y="2828925"/>
            <a:ext cx="1387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0x7ffe71c47dd0</a:t>
            </a:r>
            <a:endParaRPr lang="en-US" altLang="zh-CN" sz="1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37625" y="5114290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9292590" y="5114290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9646285" y="5114290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10001250" y="5114290"/>
            <a:ext cx="35496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855075" y="4807585"/>
            <a:ext cx="6369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addr2</a:t>
            </a:r>
            <a:endParaRPr lang="en-US" altLang="zh-CN" sz="1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cxnSp>
        <p:nvCxnSpPr>
          <p:cNvPr id="39" name="肘形连接符 38"/>
          <p:cNvCxnSpPr>
            <a:stCxn id="9" idx="2"/>
            <a:endCxn id="34" idx="1"/>
          </p:cNvCxnSpPr>
          <p:nvPr/>
        </p:nvCxnSpPr>
        <p:spPr>
          <a:xfrm rot="5400000" flipH="1" flipV="1">
            <a:off x="7895273" y="4356418"/>
            <a:ext cx="147955" cy="1936750"/>
          </a:xfrm>
          <a:prstGeom prst="bentConnector4">
            <a:avLst>
              <a:gd name="adj1" fmla="val -160730"/>
              <a:gd name="adj2" fmla="val 7695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666865" y="3710305"/>
            <a:ext cx="1578610" cy="335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0x7ffe71c47dd0</a:t>
            </a:r>
            <a:endParaRPr lang="en-US" altLang="zh-CN" sz="1600">
              <a:solidFill>
                <a:schemeClr val="tx1"/>
              </a:solidFill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165215" y="372046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&amp;m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cxnSp>
        <p:nvCxnSpPr>
          <p:cNvPr id="42" name="曲线连接符 41"/>
          <p:cNvCxnSpPr>
            <a:stCxn id="41" idx="1"/>
            <a:endCxn id="30" idx="1"/>
          </p:cNvCxnSpPr>
          <p:nvPr/>
        </p:nvCxnSpPr>
        <p:spPr>
          <a:xfrm rot="10800000" flipH="1">
            <a:off x="6165215" y="3293110"/>
            <a:ext cx="92075" cy="611505"/>
          </a:xfrm>
          <a:prstGeom prst="curvedConnector3">
            <a:avLst>
              <a:gd name="adj1" fmla="val -258621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161530" y="821690"/>
            <a:ext cx="24860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Bahnschrift SemiBold" panose="020B0502040204020203" charset="0"/>
                <a:cs typeface="Bahnschrift SemiBold" panose="020B0502040204020203" charset="0"/>
              </a:rPr>
              <a:t>let m = n; </a:t>
            </a:r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l"/>
            <a:r>
              <a:rPr lang="en-US" altLang="zh-CN" sz="1600">
                <a:latin typeface="Bahnschrift SemiBold" panose="020B0502040204020203" charset="0"/>
                <a:cs typeface="Bahnschrift SemiBold" panose="020B0502040204020203" charset="0"/>
              </a:rPr>
              <a:t>println!("m: {:p}", &amp;m); </a:t>
            </a:r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l"/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l"/>
            <a:r>
              <a:rPr lang="en-US" altLang="zh-CN" sz="1600">
                <a:latin typeface="Bahnschrift SemiBold" panose="020B0502040204020203" charset="0"/>
                <a:cs typeface="Bahnschrift SemiBold" panose="020B0502040204020203" charset="0"/>
              </a:rPr>
              <a:t>n = "world".to_string();  </a:t>
            </a:r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l"/>
            <a:r>
              <a:rPr lang="en-US" altLang="zh-CN" sz="1600">
                <a:latin typeface="Bahnschrift SemiBold" panose="020B0502040204020203" charset="0"/>
                <a:cs typeface="Bahnschrift SemiBold" panose="020B0502040204020203" charset="0"/>
              </a:rPr>
              <a:t>println!("n: {:p}", &amp;n);</a:t>
            </a:r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文本框 54"/>
          <p:cNvSpPr txBox="1"/>
          <p:nvPr/>
        </p:nvSpPr>
        <p:spPr>
          <a:xfrm>
            <a:off x="0" y="0"/>
            <a:ext cx="4953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Rus</a:t>
            </a:r>
            <a:r>
              <a:rPr lang="en-US" sz="4000"/>
              <a:t>t Copy &amp; Move</a:t>
            </a:r>
            <a:endParaRPr lang="en-US" sz="4000"/>
          </a:p>
        </p:txBody>
      </p:sp>
      <p:sp>
        <p:nvSpPr>
          <p:cNvPr id="45" name="矩形 44"/>
          <p:cNvSpPr/>
          <p:nvPr/>
        </p:nvSpPr>
        <p:spPr>
          <a:xfrm>
            <a:off x="707390" y="2051685"/>
            <a:ext cx="2760345" cy="3048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534795" y="2620010"/>
            <a:ext cx="762000" cy="327660"/>
          </a:xfrm>
          <a:prstGeom prst="rect">
            <a:avLst/>
          </a:prstGeom>
          <a:solidFill>
            <a:schemeClr val="tx2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11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45260" y="1344930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Stack</a:t>
            </a:r>
            <a:endParaRPr lang="en-US" altLang="zh-CN" sz="4000"/>
          </a:p>
        </p:txBody>
      </p:sp>
      <p:sp>
        <p:nvSpPr>
          <p:cNvPr id="52" name="文本框 51"/>
          <p:cNvSpPr txBox="1"/>
          <p:nvPr/>
        </p:nvSpPr>
        <p:spPr>
          <a:xfrm>
            <a:off x="1217295" y="2612390"/>
            <a:ext cx="30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x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296795" y="2620010"/>
            <a:ext cx="719455" cy="321310"/>
          </a:xfrm>
          <a:prstGeom prst="rect">
            <a:avLst/>
          </a:prstGeom>
          <a:solidFill>
            <a:schemeClr val="tx2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22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cxnSp>
        <p:nvCxnSpPr>
          <p:cNvPr id="103" name="曲线连接符 102"/>
          <p:cNvCxnSpPr>
            <a:stCxn id="52" idx="1"/>
            <a:endCxn id="4" idx="1"/>
          </p:cNvCxnSpPr>
          <p:nvPr/>
        </p:nvCxnSpPr>
        <p:spPr>
          <a:xfrm rot="10800000" flipV="1">
            <a:off x="1217295" y="2796540"/>
            <a:ext cx="3175" cy="590550"/>
          </a:xfrm>
          <a:prstGeom prst="curvedConnector3">
            <a:avLst>
              <a:gd name="adj1" fmla="val 760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534795" y="3210560"/>
            <a:ext cx="762000" cy="327660"/>
          </a:xfrm>
          <a:prstGeom prst="rect">
            <a:avLst/>
          </a:prstGeom>
          <a:solidFill>
            <a:schemeClr val="bg2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11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7295" y="3202940"/>
            <a:ext cx="293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y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6795" y="3210560"/>
            <a:ext cx="719455" cy="321310"/>
          </a:xfrm>
          <a:prstGeom prst="rect">
            <a:avLst/>
          </a:prstGeom>
          <a:solidFill>
            <a:schemeClr val="bg2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22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4795" y="3973195"/>
            <a:ext cx="762000" cy="327660"/>
          </a:xfrm>
          <a:prstGeom prst="rect">
            <a:avLst/>
          </a:prstGeom>
          <a:solidFill>
            <a:schemeClr val="bg2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33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7295" y="3965575"/>
            <a:ext cx="306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d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96795" y="3973195"/>
            <a:ext cx="719455" cy="321310"/>
          </a:xfrm>
          <a:prstGeom prst="rect">
            <a:avLst/>
          </a:prstGeom>
          <a:solidFill>
            <a:schemeClr val="bg2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44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cxnSp>
        <p:nvCxnSpPr>
          <p:cNvPr id="15" name="曲线连接符 14"/>
          <p:cNvCxnSpPr>
            <a:stCxn id="7" idx="1"/>
            <a:endCxn id="44" idx="1"/>
          </p:cNvCxnSpPr>
          <p:nvPr/>
        </p:nvCxnSpPr>
        <p:spPr>
          <a:xfrm rot="10800000" flipV="1">
            <a:off x="1217295" y="4149725"/>
            <a:ext cx="3175" cy="590550"/>
          </a:xfrm>
          <a:prstGeom prst="curvedConnector3">
            <a:avLst>
              <a:gd name="adj1" fmla="val 760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34795" y="4563745"/>
            <a:ext cx="762000" cy="327660"/>
          </a:xfrm>
          <a:prstGeom prst="rect">
            <a:avLst/>
          </a:prstGeom>
          <a:solidFill>
            <a:schemeClr val="bg2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33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217295" y="4556125"/>
            <a:ext cx="305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e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96795" y="4563745"/>
            <a:ext cx="719455" cy="321310"/>
          </a:xfrm>
          <a:prstGeom prst="rect">
            <a:avLst/>
          </a:prstGeom>
          <a:solidFill>
            <a:schemeClr val="bg2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44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25845" y="4234180"/>
            <a:ext cx="3025140" cy="865505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841240" y="4124325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Heap</a:t>
            </a:r>
            <a:endParaRPr lang="en-US" altLang="zh-CN" sz="4000"/>
          </a:p>
        </p:txBody>
      </p:sp>
      <p:sp>
        <p:nvSpPr>
          <p:cNvPr id="67" name="矩形 66"/>
          <p:cNvSpPr/>
          <p:nvPr/>
        </p:nvSpPr>
        <p:spPr>
          <a:xfrm>
            <a:off x="6992620" y="4503420"/>
            <a:ext cx="1426210" cy="327660"/>
          </a:xfrm>
          <a:prstGeom prst="rect">
            <a:avLst/>
          </a:prstGeom>
          <a:solidFill>
            <a:schemeClr val="bg2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hello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125845" y="1945005"/>
            <a:ext cx="3024505" cy="1896745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841240" y="2402205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Stack</a:t>
            </a:r>
            <a:endParaRPr lang="en-US" altLang="zh-CN" sz="4000"/>
          </a:p>
        </p:txBody>
      </p:sp>
      <p:sp>
        <p:nvSpPr>
          <p:cNvPr id="79" name="矩形 78"/>
          <p:cNvSpPr/>
          <p:nvPr/>
        </p:nvSpPr>
        <p:spPr>
          <a:xfrm>
            <a:off x="6449695" y="2331085"/>
            <a:ext cx="762000" cy="327660"/>
          </a:xfrm>
          <a:prstGeom prst="rect">
            <a:avLst/>
          </a:prstGeom>
          <a:solidFill>
            <a:schemeClr val="bg2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ptr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378575" y="1962785"/>
            <a:ext cx="946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sf1 = &amp;s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cxnSp>
        <p:nvCxnSpPr>
          <p:cNvPr id="84" name="曲线连接符 83"/>
          <p:cNvCxnSpPr>
            <a:stCxn id="85" idx="2"/>
            <a:endCxn id="67" idx="0"/>
          </p:cNvCxnSpPr>
          <p:nvPr/>
        </p:nvCxnSpPr>
        <p:spPr>
          <a:xfrm rot="5400000">
            <a:off x="7272020" y="4069715"/>
            <a:ext cx="867410" cy="3175"/>
          </a:xfrm>
          <a:prstGeom prst="curved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324725" y="3308350"/>
            <a:ext cx="762000" cy="327660"/>
          </a:xfrm>
          <a:prstGeom prst="rect">
            <a:avLst/>
          </a:prstGeom>
          <a:solidFill>
            <a:schemeClr val="bg2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ptr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007225" y="3300730"/>
            <a:ext cx="301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s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86725" y="3308350"/>
            <a:ext cx="323850" cy="327025"/>
          </a:xfrm>
          <a:prstGeom prst="rect">
            <a:avLst/>
          </a:prstGeom>
          <a:solidFill>
            <a:schemeClr val="bg2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410575" y="3308985"/>
            <a:ext cx="323850" cy="327025"/>
          </a:xfrm>
          <a:prstGeom prst="rect">
            <a:avLst/>
          </a:prstGeom>
          <a:solidFill>
            <a:schemeClr val="bg2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086725" y="2323465"/>
            <a:ext cx="762000" cy="327660"/>
          </a:xfrm>
          <a:prstGeom prst="rect">
            <a:avLst/>
          </a:prstGeom>
          <a:solidFill>
            <a:schemeClr val="bg2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ptr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73695" y="1945005"/>
            <a:ext cx="988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ahnschrift SemiBold" panose="020B0502040204020203" charset="0"/>
                <a:cs typeface="Bahnschrift SemiBold" panose="020B0502040204020203" charset="0"/>
              </a:rPr>
              <a:t>sf2 = &amp;s</a:t>
            </a:r>
            <a:endParaRPr lang="en-US" altLang="zh-C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cxnSp>
        <p:nvCxnSpPr>
          <p:cNvPr id="91" name="曲线连接符 90"/>
          <p:cNvCxnSpPr>
            <a:stCxn id="79" idx="2"/>
            <a:endCxn id="85" idx="0"/>
          </p:cNvCxnSpPr>
          <p:nvPr/>
        </p:nvCxnSpPr>
        <p:spPr>
          <a:xfrm rot="5400000" flipV="1">
            <a:off x="6943408" y="2546033"/>
            <a:ext cx="649605" cy="87503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>
            <a:stCxn id="89" idx="2"/>
            <a:endCxn id="85" idx="0"/>
          </p:cNvCxnSpPr>
          <p:nvPr/>
        </p:nvCxnSpPr>
        <p:spPr>
          <a:xfrm rot="5400000">
            <a:off x="7758113" y="2598738"/>
            <a:ext cx="657225" cy="76200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文本框 53"/>
          <p:cNvSpPr txBox="1"/>
          <p:nvPr/>
        </p:nvSpPr>
        <p:spPr>
          <a:xfrm>
            <a:off x="4277995" y="2410460"/>
            <a:ext cx="1033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400"/>
              <a:t>Heap</a:t>
            </a:r>
            <a:endParaRPr lang="en-US" altLang="zh-CN" sz="2400"/>
          </a:p>
        </p:txBody>
      </p:sp>
      <p:sp>
        <p:nvSpPr>
          <p:cNvPr id="72" name="文本框 71"/>
          <p:cNvSpPr txBox="1"/>
          <p:nvPr/>
        </p:nvSpPr>
        <p:spPr>
          <a:xfrm>
            <a:off x="7320915" y="1393825"/>
            <a:ext cx="1434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let s = </a:t>
            </a:r>
            <a:r>
              <a:rPr lang="zh-CN" altLang="en-US">
                <a:sym typeface="+mn-ea"/>
              </a:rPr>
              <a:t>"hello"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5983605" y="1207770"/>
            <a:ext cx="514350" cy="741045"/>
            <a:chOff x="6814" y="6492"/>
            <a:chExt cx="810" cy="1167"/>
          </a:xfrm>
        </p:grpSpPr>
        <p:sp>
          <p:nvSpPr>
            <p:cNvPr id="22" name="矩形 21"/>
            <p:cNvSpPr/>
            <p:nvPr/>
          </p:nvSpPr>
          <p:spPr>
            <a:xfrm>
              <a:off x="6925" y="6643"/>
              <a:ext cx="617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3" name="矩形 22"/>
            <p:cNvSpPr/>
            <p:nvPr/>
          </p:nvSpPr>
          <p:spPr>
            <a:xfrm>
              <a:off x="6925" y="7087"/>
              <a:ext cx="617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4" name="矩形 23"/>
            <p:cNvSpPr/>
            <p:nvPr/>
          </p:nvSpPr>
          <p:spPr>
            <a:xfrm>
              <a:off x="6814" y="6492"/>
              <a:ext cx="810" cy="1167"/>
            </a:xfrm>
            <a:prstGeom prst="rect">
              <a:avLst/>
            </a:prstGeom>
            <a:noFill/>
            <a:ln w="19050"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739130" y="1394460"/>
            <a:ext cx="244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11775" y="1059815"/>
            <a:ext cx="1858010" cy="888365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11775" y="2633345"/>
            <a:ext cx="1858010" cy="6985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11775" y="3331845"/>
            <a:ext cx="1858010" cy="6096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11775" y="3941445"/>
            <a:ext cx="1858010" cy="6096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11775" y="4551045"/>
            <a:ext cx="1858010" cy="6096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866130" y="4105275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hello</a:t>
            </a:r>
            <a:endParaRPr lang="en-US" altLang="zh-CN">
              <a:sym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824980" y="1751330"/>
            <a:ext cx="0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824980" y="2344420"/>
            <a:ext cx="0" cy="592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697605" y="3406775"/>
            <a:ext cx="1614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400"/>
              <a:t>Static Data</a:t>
            </a:r>
            <a:endParaRPr lang="en-US" altLang="zh-CN" sz="2400"/>
          </a:p>
        </p:txBody>
      </p:sp>
      <p:sp>
        <p:nvSpPr>
          <p:cNvPr id="26" name="文本框 25"/>
          <p:cNvSpPr txBox="1"/>
          <p:nvPr/>
        </p:nvSpPr>
        <p:spPr>
          <a:xfrm>
            <a:off x="3697605" y="1291590"/>
            <a:ext cx="1614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400"/>
              <a:t>Stack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3697605" y="4015740"/>
            <a:ext cx="1614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400"/>
              <a:t>Literals</a:t>
            </a:r>
            <a:endParaRPr lang="en-US" altLang="zh-CN" sz="2400"/>
          </a:p>
        </p:txBody>
      </p:sp>
      <p:sp>
        <p:nvSpPr>
          <p:cNvPr id="28" name="文本框 27"/>
          <p:cNvSpPr txBox="1"/>
          <p:nvPr/>
        </p:nvSpPr>
        <p:spPr>
          <a:xfrm>
            <a:off x="3616960" y="4625975"/>
            <a:ext cx="1694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400"/>
              <a:t>Instructions</a:t>
            </a:r>
            <a:endParaRPr lang="en-US" altLang="zh-CN" sz="2400"/>
          </a:p>
        </p:txBody>
      </p:sp>
      <p:cxnSp>
        <p:nvCxnSpPr>
          <p:cNvPr id="29" name="曲线连接符 28"/>
          <p:cNvCxnSpPr>
            <a:stCxn id="22" idx="3"/>
            <a:endCxn id="15" idx="3"/>
          </p:cNvCxnSpPr>
          <p:nvPr/>
        </p:nvCxnSpPr>
        <p:spPr>
          <a:xfrm>
            <a:off x="6445885" y="1444625"/>
            <a:ext cx="169545" cy="2801620"/>
          </a:xfrm>
          <a:prstGeom prst="curvedConnector3">
            <a:avLst>
              <a:gd name="adj1" fmla="val 93333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311775" y="1059815"/>
            <a:ext cx="1858010" cy="410083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435475" y="170180"/>
            <a:ext cx="3321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字符串</a:t>
            </a:r>
            <a:r>
              <a:rPr lang="zh-CN" altLang="en-US" sz="4000"/>
              <a:t>字面量</a:t>
            </a:r>
            <a:endParaRPr lang="zh-CN" alt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5807075" y="1854200"/>
            <a:ext cx="0" cy="3030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290695" y="1743710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Stack</a:t>
            </a:r>
            <a:endParaRPr lang="en-US" altLang="zh-CN" sz="4000"/>
          </a:p>
        </p:txBody>
      </p:sp>
      <p:sp>
        <p:nvSpPr>
          <p:cNvPr id="54" name="文本框 53"/>
          <p:cNvSpPr txBox="1"/>
          <p:nvPr/>
        </p:nvSpPr>
        <p:spPr>
          <a:xfrm>
            <a:off x="6023610" y="1743710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Heap</a:t>
            </a:r>
            <a:endParaRPr lang="en-US" altLang="zh-CN" sz="4000"/>
          </a:p>
        </p:txBody>
      </p:sp>
      <p:sp>
        <p:nvSpPr>
          <p:cNvPr id="23" name="矩形 22"/>
          <p:cNvSpPr/>
          <p:nvPr/>
        </p:nvSpPr>
        <p:spPr>
          <a:xfrm>
            <a:off x="4620895" y="4599305"/>
            <a:ext cx="642620" cy="28194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4210050" y="2861945"/>
            <a:ext cx="1444625" cy="20193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89320" y="2861310"/>
            <a:ext cx="2609850" cy="2019935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86220" y="3724275"/>
            <a:ext cx="144462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hello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4768215" y="89408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let n = 33_i32;</a:t>
            </a:r>
            <a:endParaRPr lang="en-US" altLang="zh-CN"/>
          </a:p>
          <a:p>
            <a:r>
              <a:rPr lang="en-US" altLang="zh-CN"/>
              <a:t>let s = </a:t>
            </a:r>
            <a:r>
              <a:rPr lang="zh-CN" altLang="en-US"/>
              <a:t>"hello".to_string()</a:t>
            </a:r>
            <a:r>
              <a:rPr lang="en-US" altLang="zh-CN"/>
              <a:t>;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620895" y="3578860"/>
            <a:ext cx="642620" cy="28194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620895" y="3860800"/>
            <a:ext cx="642620" cy="28194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620895" y="4142740"/>
            <a:ext cx="642620" cy="28194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3" idx="3"/>
            <a:endCxn id="10" idx="1"/>
          </p:cNvCxnSpPr>
          <p:nvPr/>
        </p:nvCxnSpPr>
        <p:spPr>
          <a:xfrm>
            <a:off x="5263515" y="3719830"/>
            <a:ext cx="1322705" cy="14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537710" y="3501390"/>
            <a:ext cx="833120" cy="100457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5807075" y="1854200"/>
            <a:ext cx="0" cy="3030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290695" y="1743710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Stack</a:t>
            </a:r>
            <a:endParaRPr lang="en-US" altLang="zh-CN" sz="4000"/>
          </a:p>
        </p:txBody>
      </p:sp>
      <p:sp>
        <p:nvSpPr>
          <p:cNvPr id="54" name="文本框 53"/>
          <p:cNvSpPr txBox="1"/>
          <p:nvPr/>
        </p:nvSpPr>
        <p:spPr>
          <a:xfrm>
            <a:off x="6023610" y="1743710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Heap</a:t>
            </a:r>
            <a:endParaRPr lang="en-US" altLang="zh-CN" sz="4000"/>
          </a:p>
        </p:txBody>
      </p:sp>
      <p:sp>
        <p:nvSpPr>
          <p:cNvPr id="22" name="矩形 21"/>
          <p:cNvSpPr/>
          <p:nvPr/>
        </p:nvSpPr>
        <p:spPr>
          <a:xfrm>
            <a:off x="4209415" y="4116070"/>
            <a:ext cx="1444625" cy="483235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209415" y="4599305"/>
            <a:ext cx="1444625" cy="28194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4210050" y="2450465"/>
            <a:ext cx="1444625" cy="243078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89320" y="2450465"/>
            <a:ext cx="3573780" cy="243078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09415" y="3843020"/>
            <a:ext cx="144462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23610" y="2644140"/>
            <a:ext cx="601980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847205" y="2644140"/>
            <a:ext cx="144462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164580" y="3106420"/>
            <a:ext cx="1444625" cy="27305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881620" y="3106420"/>
            <a:ext cx="1444625" cy="483235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308215" y="3738245"/>
            <a:ext cx="1444625" cy="483235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6023610" y="3733800"/>
            <a:ext cx="888365" cy="28194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6164580" y="4444365"/>
            <a:ext cx="1444625" cy="28194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09415" y="3500120"/>
            <a:ext cx="1444625" cy="34290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209415" y="3157220"/>
            <a:ext cx="1444625" cy="34290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5807075" y="1854200"/>
            <a:ext cx="0" cy="26492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524625" y="3116580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cxnSp>
        <p:nvCxnSpPr>
          <p:cNvPr id="47" name="直接箭头连接符 46"/>
          <p:cNvCxnSpPr>
            <a:endCxn id="5" idx="1"/>
          </p:cNvCxnSpPr>
          <p:nvPr/>
        </p:nvCxnSpPr>
        <p:spPr>
          <a:xfrm>
            <a:off x="5113655" y="3137535"/>
            <a:ext cx="1410970" cy="120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4290695" y="2872105"/>
            <a:ext cx="974090" cy="1123950"/>
            <a:chOff x="6088" y="5748"/>
            <a:chExt cx="1534" cy="1770"/>
          </a:xfrm>
        </p:grpSpPr>
        <p:sp>
          <p:nvSpPr>
            <p:cNvPr id="49" name="矩形 48"/>
            <p:cNvSpPr/>
            <p:nvPr/>
          </p:nvSpPr>
          <p:spPr>
            <a:xfrm>
              <a:off x="6372" y="6837"/>
              <a:ext cx="1012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0" name="矩形 49"/>
            <p:cNvSpPr/>
            <p:nvPr/>
          </p:nvSpPr>
          <p:spPr>
            <a:xfrm>
              <a:off x="6372" y="5944"/>
              <a:ext cx="1012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1" name="矩形 50"/>
            <p:cNvSpPr/>
            <p:nvPr/>
          </p:nvSpPr>
          <p:spPr>
            <a:xfrm>
              <a:off x="6372" y="6388"/>
              <a:ext cx="1012" cy="44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2" name="矩形 51"/>
            <p:cNvSpPr/>
            <p:nvPr/>
          </p:nvSpPr>
          <p:spPr>
            <a:xfrm>
              <a:off x="6088" y="5748"/>
              <a:ext cx="1535" cy="1771"/>
            </a:xfrm>
            <a:prstGeom prst="rect">
              <a:avLst/>
            </a:prstGeom>
            <a:noFill/>
            <a:ln w="19050"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290695" y="1743710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Stack</a:t>
            </a:r>
            <a:endParaRPr lang="en-US" altLang="zh-CN" sz="4000"/>
          </a:p>
        </p:txBody>
      </p:sp>
      <p:sp>
        <p:nvSpPr>
          <p:cNvPr id="54" name="文本框 53"/>
          <p:cNvSpPr txBox="1"/>
          <p:nvPr/>
        </p:nvSpPr>
        <p:spPr>
          <a:xfrm>
            <a:off x="6023610" y="1743710"/>
            <a:ext cx="1284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Heap</a:t>
            </a:r>
            <a:endParaRPr lang="en-US" altLang="zh-CN" sz="4000"/>
          </a:p>
        </p:txBody>
      </p:sp>
      <p:sp>
        <p:nvSpPr>
          <p:cNvPr id="72" name="文本框 71"/>
          <p:cNvSpPr txBox="1"/>
          <p:nvPr/>
        </p:nvSpPr>
        <p:spPr>
          <a:xfrm>
            <a:off x="4768215" y="9245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let s = </a:t>
            </a:r>
            <a:r>
              <a:rPr lang="zh-CN" altLang="en-US"/>
              <a:t>"hello".to_string()</a:t>
            </a:r>
            <a:r>
              <a:rPr lang="en-US" altLang="zh-CN"/>
              <a:t>;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033520" y="3244850"/>
            <a:ext cx="257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</a:t>
            </a:r>
            <a:endParaRPr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6524625" y="3398520"/>
            <a:ext cx="0" cy="103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273925" y="3398520"/>
            <a:ext cx="0" cy="52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766175" y="3398520"/>
            <a:ext cx="0" cy="1024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267575" y="3996690"/>
            <a:ext cx="749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s[0..3]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24625" y="3475355"/>
            <a:ext cx="749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s[0..1]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273925" y="3116580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u</a:t>
            </a:r>
            <a:endParaRPr lang="en-US" altLang="zh-CN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16875" y="3116580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  <a:endParaRPr lang="en-US" altLang="zh-CN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6175" y="3116580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m</a:t>
            </a:r>
            <a:endParaRPr lang="en-US" altLang="zh-CN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15475" y="3116580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a</a:t>
            </a:r>
            <a:endParaRPr lang="en-US" altLang="zh-CN"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4505" y="642620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84505" y="924560"/>
            <a:ext cx="0" cy="103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233805" y="924560"/>
            <a:ext cx="0" cy="52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26055" y="924560"/>
            <a:ext cx="0" cy="1024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227455" y="1522730"/>
            <a:ext cx="749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s[0..3]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4505" y="1001395"/>
            <a:ext cx="749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s[0..1]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233805" y="642620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76755" y="642620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26055" y="642620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75355" y="642620"/>
            <a:ext cx="749300" cy="281940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WPS 演示</Application>
  <PresentationFormat>宽屏</PresentationFormat>
  <Paragraphs>378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Comic Sans MS</vt:lpstr>
      <vt:lpstr>Oswald</vt:lpstr>
      <vt:lpstr>Bahnschrift SemiBold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骏马金龙</cp:lastModifiedBy>
  <cp:revision>10</cp:revision>
  <dcterms:created xsi:type="dcterms:W3CDTF">2020-12-23T07:43:00Z</dcterms:created>
  <dcterms:modified xsi:type="dcterms:W3CDTF">2021-10-05T16:02:57Z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