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8" r:id="rId6"/>
    <p:sldId id="260" r:id="rId7"/>
    <p:sldId id="269" r:id="rId8"/>
    <p:sldId id="271" r:id="rId9"/>
    <p:sldId id="273" r:id="rId10"/>
    <p:sldId id="275" r:id="rId11"/>
    <p:sldId id="277" r:id="rId12"/>
    <p:sldId id="278" r:id="rId13"/>
    <p:sldId id="279" r:id="rId14"/>
    <p:sldId id="280" r:id="rId15"/>
    <p:sldId id="282" r:id="rId16"/>
    <p:sldId id="284" r:id="rId17"/>
    <p:sldId id="285" r:id="rId18"/>
    <p:sldId id="286" r:id="rId19"/>
    <p:sldId id="288" r:id="rId20"/>
    <p:sldId id="290" r:id="rId21"/>
    <p:sldId id="287" r:id="rId22"/>
    <p:sldId id="291" r:id="rId23"/>
    <p:sldId id="294" r:id="rId24"/>
    <p:sldId id="295" r:id="rId25"/>
    <p:sldId id="289" r:id="rId26"/>
    <p:sldId id="292" r:id="rId27"/>
    <p:sldId id="293" r:id="rId28"/>
    <p:sldId id="296" r:id="rId29"/>
    <p:sldId id="298" r:id="rId30"/>
    <p:sldId id="297" r:id="rId31"/>
    <p:sldId id="299" r:id="rId32"/>
    <p:sldId id="300" r:id="rId33"/>
    <p:sldId id="301" r:id="rId34"/>
    <p:sldId id="302" r:id="rId35"/>
    <p:sldId id="303" r:id="rId36"/>
    <p:sldId id="304" r:id="rId37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210 콤퓨타세탁 R" panose="02020603020101020101" pitchFamily="18" charset="-127"/>
      <p:regular r:id="rId40"/>
    </p:embeddedFont>
    <p:embeddedFont>
      <p:font typeface="210 콤퓨타세탁 L" panose="02020603020101020101" pitchFamily="18" charset="-127"/>
      <p:regular r:id="rId41"/>
    </p:embeddedFont>
    <p:embeddedFont>
      <p:font typeface="STCaiyun" panose="02010800040101010101" pitchFamily="2" charset="-122"/>
      <p:regular r:id="rId42"/>
    </p:embeddedFont>
    <p:embeddedFont>
      <p:font typeface="Metropolis 1920" panose="02000000000000000000" pitchFamily="50" charset="0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1A136-E593-46B1-B118-5B8B750A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D5B93D-F507-4230-887D-E9C52930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E8ADD-DDC7-4FE8-95DA-A80ECD35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F429C-91B4-48AA-87E9-BDB08B01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A875D-C75C-400D-8B90-713C09D5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7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8542-B5DF-4A26-AD12-B1C18814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B3B62-E118-4461-A897-ADFBAD4E1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57921-89E1-4FD9-9654-E5069A2B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28C5C-DC83-40D9-B4AD-030DB59F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AEDA5-9AAB-45E1-BF5D-7641452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C0299-8063-451E-9237-FF62AC7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3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AF53-2230-4B24-A662-59063F18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E1318-6320-4DC7-A2CE-4B963F46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42CE-916A-455C-9F8D-339D8771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FF46-9977-45E3-AA05-858A3518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FB812-23A4-45CF-960E-A1BBBBF4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4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11E26-21AC-457B-9212-B45264E02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9CA50-21C0-40A1-AF0C-C06A658AD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883CD-A646-4888-9BAF-A7B7AECF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880DE-05C4-490B-8E11-82FA4574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0435C-5AC3-4E43-A2FF-58F7DF3B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0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FEBB-BEC8-4823-87E0-A85B8FB9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7501C-F8A5-45C5-A1AF-44564630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7B708-DB2A-48C4-9A52-E720DA4C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7193B-36D1-4D97-9C9F-37BD7885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A9C46-4292-44F9-AF1E-E61E86A8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A9634-649F-406B-8A11-31B9FCD8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400F7-1809-4B22-90C4-CAFF6994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720A0-A629-49DA-BF9F-F81A7DD9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0C6CC-DF6B-4B91-9E9D-B2C865D5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0E36F-0F8B-4345-B3D7-54131FDC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BC791-4F65-49B1-9A46-5DB64351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FAB3A-794E-4B5E-A83C-B1B4621C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5214A-A7BA-4F9D-81A4-FEEC0557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8856D-3DC2-4329-BC9A-D2352704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983D3-5F28-4C39-861A-424BD2C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A23CB-700B-41C5-9860-E27286F3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CA39-A515-4402-B6DE-FC358DF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389EA-F0DC-4069-A2F4-1A1F6743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07060-92CE-4FFC-A70E-386F6BA6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70886-485C-4AF0-A9AD-897F2FA65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0AEDB-E172-4BAF-9EC1-C7A8CB044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13060-002C-429A-87FF-081EA14E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4EB92E-8FAF-4C79-A4BB-6DB62240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97674-E679-4A54-B29D-A11FBE00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2207-CF7A-4187-902E-D95C726D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EDAC1-902E-4A44-B905-1D28A4A4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1B86A-B390-499A-B3FC-B194268F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254E5-1CFD-45B7-A5D4-95127780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3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7D76E8-BEBE-4B8D-9640-00CAF731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508060-1393-49E4-8896-F92E0D6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DF511-1D13-443D-A580-73A30D83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EE270C1-3671-4228-89C9-F23AAD93BE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05114 w 12192000"/>
              <a:gd name="connsiteY0" fmla="*/ 428263 h 6858000"/>
              <a:gd name="connsiteX1" fmla="*/ 405114 w 12192000"/>
              <a:gd name="connsiteY1" fmla="*/ 6481823 h 6858000"/>
              <a:gd name="connsiteX2" fmla="*/ 11736729 w 12192000"/>
              <a:gd name="connsiteY2" fmla="*/ 6481823 h 6858000"/>
              <a:gd name="connsiteX3" fmla="*/ 11736729 w 12192000"/>
              <a:gd name="connsiteY3" fmla="*/ 42826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05114" y="428263"/>
                </a:moveTo>
                <a:lnTo>
                  <a:pt x="405114" y="6481823"/>
                </a:lnTo>
                <a:lnTo>
                  <a:pt x="11736729" y="6481823"/>
                </a:lnTo>
                <a:lnTo>
                  <a:pt x="11736729" y="42826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6F0E-BB01-4307-B0D4-FEDBA363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19AC16-D240-43AF-A44E-2DA5BB3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4DEBB8-3D1D-4EA4-93E7-0563E95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19982-DA2D-4C01-985D-FA5DDFD7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50A0AF1-307F-4004-9675-473878F055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58815 w 12192000"/>
              <a:gd name="connsiteY0" fmla="*/ 365125 h 6858000"/>
              <a:gd name="connsiteX1" fmla="*/ 358815 w 12192000"/>
              <a:gd name="connsiteY1" fmla="*/ 6492875 h 6858000"/>
              <a:gd name="connsiteX2" fmla="*/ 11794603 w 12192000"/>
              <a:gd name="connsiteY2" fmla="*/ 6492875 h 6858000"/>
              <a:gd name="connsiteX3" fmla="*/ 11794603 w 12192000"/>
              <a:gd name="connsiteY3" fmla="*/ 365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58815" y="365125"/>
                </a:moveTo>
                <a:lnTo>
                  <a:pt x="358815" y="6492875"/>
                </a:lnTo>
                <a:lnTo>
                  <a:pt x="11794603" y="6492875"/>
                </a:lnTo>
                <a:lnTo>
                  <a:pt x="11794603" y="365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7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62ED-97DA-4236-A02F-2608E56A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58DB1-68F5-442B-BD76-C5B19646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C9760-4F94-4C62-A293-6C90C229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F3F1C-5CF7-4BA6-8178-9E2E934E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A3A76-77D6-418A-AF99-C5E8EFAF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5AB20-569C-46B7-A6E0-99D685C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3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CEC19-B20F-486F-858C-219DFDBE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A3970-07C2-4742-B803-B5E1D452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BB3F7-4252-4BD3-B728-70AF4687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B8EA-7FB6-491A-9429-10F73B86043D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5E3FE-C655-43F0-9EC1-A35751CC3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D7838-9D42-4572-81C0-E37CD0789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B1D5-0E36-42D7-8C7F-C4E21E934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484DDC-8DE7-4200-8105-DB2B31901A5A}"/>
              </a:ext>
            </a:extLst>
          </p:cNvPr>
          <p:cNvSpPr/>
          <p:nvPr/>
        </p:nvSpPr>
        <p:spPr>
          <a:xfrm>
            <a:off x="3849091" y="6253798"/>
            <a:ext cx="8342909" cy="614362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	JUNMAN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CHOI	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463F1-BBCD-490B-886F-9D0986EA340F}"/>
              </a:ext>
            </a:extLst>
          </p:cNvPr>
          <p:cNvSpPr txBox="1"/>
          <p:nvPr/>
        </p:nvSpPr>
        <p:spPr>
          <a:xfrm>
            <a:off x="3933373" y="1658421"/>
            <a:ext cx="2199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uman</a:t>
            </a:r>
            <a:endParaRPr lang="ko-KR" altLang="en-US" sz="54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39A46-4AE5-49AE-80BE-91FD3308C28D}"/>
              </a:ext>
            </a:extLst>
          </p:cNvPr>
          <p:cNvSpPr txBox="1"/>
          <p:nvPr/>
        </p:nvSpPr>
        <p:spPr>
          <a:xfrm>
            <a:off x="3933373" y="3199308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omputer</a:t>
            </a:r>
            <a:endParaRPr lang="ko-KR" altLang="en-US" sz="54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EB854-1B59-4DC0-A90E-C84019278CDB}"/>
              </a:ext>
            </a:extLst>
          </p:cNvPr>
          <p:cNvSpPr txBox="1"/>
          <p:nvPr/>
        </p:nvSpPr>
        <p:spPr>
          <a:xfrm>
            <a:off x="3923213" y="4790995"/>
            <a:ext cx="332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nterface</a:t>
            </a:r>
            <a:endParaRPr lang="ko-KR" altLang="en-US" sz="54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C58B50-1B2F-46C2-B078-D08ECFDE451B}"/>
              </a:ext>
            </a:extLst>
          </p:cNvPr>
          <p:cNvSpPr/>
          <p:nvPr/>
        </p:nvSpPr>
        <p:spPr>
          <a:xfrm>
            <a:off x="0" y="0"/>
            <a:ext cx="3808187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BC0F0-D5E3-4549-88FA-F14D4FC8EE4A}"/>
              </a:ext>
            </a:extLst>
          </p:cNvPr>
          <p:cNvSpPr txBox="1"/>
          <p:nvPr/>
        </p:nvSpPr>
        <p:spPr>
          <a:xfrm>
            <a:off x="2324827" y="365760"/>
            <a:ext cx="11176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Metropolis 1920" panose="02000000000000000000" pitchFamily="50" charset="0"/>
                <a:ea typeface="STCaiyun" panose="02010800040101010101" pitchFamily="2" charset="-122"/>
              </a:rPr>
              <a:t>H</a:t>
            </a:r>
            <a:endParaRPr lang="ko-KR" altLang="en-US" sz="13800" b="1" dirty="0">
              <a:solidFill>
                <a:schemeClr val="bg1"/>
              </a:solidFill>
              <a:latin typeface="Metropolis 1920" panose="02000000000000000000" pitchFamily="50" charset="0"/>
              <a:ea typeface="210 콤퓨타세탁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4649D-394D-4B72-8751-DCAE735A4F53}"/>
              </a:ext>
            </a:extLst>
          </p:cNvPr>
          <p:cNvSpPr txBox="1"/>
          <p:nvPr/>
        </p:nvSpPr>
        <p:spPr>
          <a:xfrm>
            <a:off x="2407382" y="1932047"/>
            <a:ext cx="9525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Metropolis 1920" panose="02000000000000000000" pitchFamily="50" charset="0"/>
                <a:ea typeface="STCaiyun" panose="02010800040101010101" pitchFamily="2" charset="-122"/>
              </a:rPr>
              <a:t>C</a:t>
            </a:r>
            <a:endParaRPr lang="ko-KR" altLang="en-US" sz="13800" b="1" dirty="0">
              <a:solidFill>
                <a:schemeClr val="bg1"/>
              </a:solidFill>
              <a:latin typeface="Metropolis 1920" panose="02000000000000000000" pitchFamily="50" charset="0"/>
              <a:ea typeface="210 콤퓨타세탁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3311D-BFBA-4E8A-B6F6-897349C21B79}"/>
              </a:ext>
            </a:extLst>
          </p:cNvPr>
          <p:cNvSpPr txBox="1"/>
          <p:nvPr/>
        </p:nvSpPr>
        <p:spPr>
          <a:xfrm>
            <a:off x="2410588" y="3498334"/>
            <a:ext cx="9460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Metropolis 1920" panose="02000000000000000000" pitchFamily="50" charset="0"/>
                <a:ea typeface="STCaiyun" panose="02010800040101010101" pitchFamily="2" charset="-122"/>
              </a:rPr>
              <a:t>I</a:t>
            </a:r>
            <a:endParaRPr lang="ko-KR" altLang="en-US" sz="13800" b="1" dirty="0">
              <a:solidFill>
                <a:schemeClr val="bg1"/>
              </a:solidFill>
              <a:latin typeface="Metropolis 1920" panose="02000000000000000000" pitchFamily="50" charset="0"/>
              <a:ea typeface="210 콤퓨타세탁 R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3B1ECF-DBCB-4B15-9A22-AA1365DE0342}"/>
              </a:ext>
            </a:extLst>
          </p:cNvPr>
          <p:cNvGrpSpPr/>
          <p:nvPr/>
        </p:nvGrpSpPr>
        <p:grpSpPr>
          <a:xfrm>
            <a:off x="-10160" y="5714325"/>
            <a:ext cx="3818347" cy="929364"/>
            <a:chOff x="-10160" y="5714325"/>
            <a:chExt cx="3818347" cy="92936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BDD6DF4-175C-40A1-B4D7-F9A103002EE7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D0E6DB-60CB-44D0-BF92-9D5A8C3BA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8FEA3B7-1AC9-4BC4-BB2F-E6C2B5C780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04F7D95-41C5-46CB-A46D-3A70435D5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B73332-F85E-4A6A-B71B-4FEF88CA860B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774703" cy="10208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D71F6CC-376E-4A39-B2CB-B1FE07C0474C}"/>
              </a:ext>
            </a:extLst>
          </p:cNvPr>
          <p:cNvCxnSpPr>
            <a:cxnSpLocks/>
          </p:cNvCxnSpPr>
          <p:nvPr/>
        </p:nvCxnSpPr>
        <p:spPr>
          <a:xfrm>
            <a:off x="3660404" y="6252528"/>
            <a:ext cx="8531596" cy="0"/>
          </a:xfrm>
          <a:prstGeom prst="lin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F7128E5-E9A7-4A7C-B612-543DA9229715}"/>
              </a:ext>
            </a:extLst>
          </p:cNvPr>
          <p:cNvSpPr/>
          <p:nvPr/>
        </p:nvSpPr>
        <p:spPr>
          <a:xfrm>
            <a:off x="2672081" y="619760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A129A9A-AB55-46A6-B100-8FC21D2F2560}"/>
              </a:ext>
            </a:extLst>
          </p:cNvPr>
          <p:cNvGrpSpPr/>
          <p:nvPr/>
        </p:nvGrpSpPr>
        <p:grpSpPr>
          <a:xfrm>
            <a:off x="3303126" y="0"/>
            <a:ext cx="731141" cy="6868160"/>
            <a:chOff x="3303126" y="0"/>
            <a:chExt cx="731141" cy="698114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68D9907-3813-494D-A450-8184F414094C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8E34C91-86DB-449F-AF1F-8DE56D50056F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F925E5A-66EB-4C70-B5A6-DE84B227D271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0D6D1A5-BDD4-472F-A23B-35109AD3831A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96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2">
                <a:lumMod val="2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6ADDC74-C48F-493B-B8B2-311E8A43C27C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78C70B-10AF-4A4B-B676-576434BFD972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86AAF3-1062-491F-8134-7E714487B082}"/>
              </a:ext>
            </a:extLst>
          </p:cNvPr>
          <p:cNvSpPr/>
          <p:nvPr/>
        </p:nvSpPr>
        <p:spPr>
          <a:xfrm rot="10220846">
            <a:off x="7431627" y="1823591"/>
            <a:ext cx="300941" cy="3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49518-27BE-4C83-ADE2-B5ABA40EF1F2}"/>
              </a:ext>
            </a:extLst>
          </p:cNvPr>
          <p:cNvSpPr txBox="1"/>
          <p:nvPr/>
        </p:nvSpPr>
        <p:spPr>
          <a:xfrm>
            <a:off x="4987363" y="2705725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3582-DCBF-418C-85CA-53FAEA03D978}"/>
              </a:ext>
            </a:extLst>
          </p:cNvPr>
          <p:cNvSpPr txBox="1"/>
          <p:nvPr/>
        </p:nvSpPr>
        <p:spPr>
          <a:xfrm>
            <a:off x="7994361" y="156140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Design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5FC53-850A-4D9E-BC9C-08160B53410F}"/>
              </a:ext>
            </a:extLst>
          </p:cNvPr>
          <p:cNvSpPr txBox="1"/>
          <p:nvPr/>
        </p:nvSpPr>
        <p:spPr>
          <a:xfrm>
            <a:off x="5059498" y="5869568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Prototype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AC25B-21AB-48DD-9A9B-B7D50F8CAC70}"/>
              </a:ext>
            </a:extLst>
          </p:cNvPr>
          <p:cNvSpPr txBox="1"/>
          <p:nvPr/>
        </p:nvSpPr>
        <p:spPr>
          <a:xfrm>
            <a:off x="2115324" y="1561407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Evaluation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503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crush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463 C 0.06537 0.11181 0.06719 0.30486 0.00144 0.42593 C -0.06419 0.54746 -0.17305 0.5507 -0.24102 0.43426 C -0.30912 0.3169 -0.31068 0.12408 -0.24493 0.00301 C -0.17904 -0.11852 -0.07083 -0.12199 -0.0026 -0.00463 Z " pathEditMode="relative" rAng="2640000" ptsTypes="AAAAA">
                                      <p:cBhvr>
                                        <p:cTn id="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2">
                <a:lumMod val="2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6ADDC74-C48F-493B-B8B2-311E8A43C27C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78C70B-10AF-4A4B-B676-576434BFD972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86AAF3-1062-491F-8134-7E714487B082}"/>
              </a:ext>
            </a:extLst>
          </p:cNvPr>
          <p:cNvSpPr/>
          <p:nvPr/>
        </p:nvSpPr>
        <p:spPr>
          <a:xfrm rot="10220846">
            <a:off x="7431627" y="1823591"/>
            <a:ext cx="300941" cy="3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A60156-BBE0-4FBA-BA91-D2D30C6E9FDC}"/>
              </a:ext>
            </a:extLst>
          </p:cNvPr>
          <p:cNvSpPr/>
          <p:nvPr/>
        </p:nvSpPr>
        <p:spPr>
          <a:xfrm>
            <a:off x="7994361" y="1561407"/>
            <a:ext cx="1467068" cy="523220"/>
          </a:xfrm>
          <a:prstGeom prst="rect">
            <a:avLst/>
          </a:prstGeom>
          <a:solidFill>
            <a:srgbClr val="DA3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49518-27BE-4C83-ADE2-B5ABA40EF1F2}"/>
              </a:ext>
            </a:extLst>
          </p:cNvPr>
          <p:cNvSpPr txBox="1"/>
          <p:nvPr/>
        </p:nvSpPr>
        <p:spPr>
          <a:xfrm>
            <a:off x="4987363" y="2705725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3582-DCBF-418C-85CA-53FAEA03D978}"/>
              </a:ext>
            </a:extLst>
          </p:cNvPr>
          <p:cNvSpPr txBox="1"/>
          <p:nvPr/>
        </p:nvSpPr>
        <p:spPr>
          <a:xfrm>
            <a:off x="7994361" y="156140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Design</a:t>
            </a:r>
            <a:endParaRPr lang="ko-KR" altLang="en-US" sz="2800" dirty="0">
              <a:solidFill>
                <a:schemeClr val="bg1"/>
              </a:solidFill>
              <a:highlight>
                <a:srgbClr val="FF0000"/>
              </a:highlight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5FC53-850A-4D9E-BC9C-08160B53410F}"/>
              </a:ext>
            </a:extLst>
          </p:cNvPr>
          <p:cNvSpPr txBox="1"/>
          <p:nvPr/>
        </p:nvSpPr>
        <p:spPr>
          <a:xfrm>
            <a:off x="5059498" y="5869568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Prototype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AC25B-21AB-48DD-9A9B-B7D50F8CAC70}"/>
              </a:ext>
            </a:extLst>
          </p:cNvPr>
          <p:cNvSpPr txBox="1"/>
          <p:nvPr/>
        </p:nvSpPr>
        <p:spPr>
          <a:xfrm>
            <a:off x="2115324" y="1561407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Evaluation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4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7CA287-FB14-4A51-A2AF-56BAFA8B7133}"/>
              </a:ext>
            </a:extLst>
          </p:cNvPr>
          <p:cNvSpPr/>
          <p:nvPr/>
        </p:nvSpPr>
        <p:spPr>
          <a:xfrm>
            <a:off x="474562" y="3125163"/>
            <a:ext cx="11169569" cy="24769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69450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859420" y="3900669"/>
            <a:ext cx="10473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어떤 디자인이 좋은 디자인 일까</a:t>
            </a:r>
            <a:r>
              <a:rPr lang="en-US" altLang="ko-KR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13008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390457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0"/>
            <a:ext cx="12192003" cy="685800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62745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2696905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48982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-1686344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6475074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-132656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E0D4A2-B4AD-43CD-BD09-19C1CD50A39F}"/>
              </a:ext>
            </a:extLst>
          </p:cNvPr>
          <p:cNvSpPr/>
          <p:nvPr/>
        </p:nvSpPr>
        <p:spPr>
          <a:xfrm>
            <a:off x="11994169" y="0"/>
            <a:ext cx="188687" cy="686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5876DF-590C-4779-A9D0-1DB11975EBA5}"/>
              </a:ext>
            </a:extLst>
          </p:cNvPr>
          <p:cNvSpPr/>
          <p:nvPr/>
        </p:nvSpPr>
        <p:spPr>
          <a:xfrm>
            <a:off x="11451715" y="0"/>
            <a:ext cx="188687" cy="6868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0F2F63-5D12-486E-9425-0AD9EA3CFDDD}"/>
              </a:ext>
            </a:extLst>
          </p:cNvPr>
          <p:cNvSpPr/>
          <p:nvPr/>
        </p:nvSpPr>
        <p:spPr>
          <a:xfrm>
            <a:off x="11634739" y="0"/>
            <a:ext cx="188687" cy="6868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F757B2-B1CA-471B-A4C5-CA14204A934F}"/>
              </a:ext>
            </a:extLst>
          </p:cNvPr>
          <p:cNvSpPr/>
          <p:nvPr/>
        </p:nvSpPr>
        <p:spPr>
          <a:xfrm>
            <a:off x="11808993" y="0"/>
            <a:ext cx="188687" cy="686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D38A9E-2B5B-4E1A-A257-EFAEBCEC9262}"/>
              </a:ext>
            </a:extLst>
          </p:cNvPr>
          <p:cNvSpPr/>
          <p:nvPr/>
        </p:nvSpPr>
        <p:spPr>
          <a:xfrm>
            <a:off x="1803835" y="374689"/>
            <a:ext cx="10473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내가 원하는 대로 만들까</a:t>
            </a:r>
            <a:r>
              <a:rPr lang="en-US" altLang="ko-KR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12FF6-90E2-4D1B-9D26-C512B22E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84" y="1904058"/>
            <a:ext cx="6270886" cy="43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8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0"/>
            <a:ext cx="12192003" cy="685800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62745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2696905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48982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-1686344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6475074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-132656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E0D4A2-B4AD-43CD-BD09-19C1CD50A39F}"/>
              </a:ext>
            </a:extLst>
          </p:cNvPr>
          <p:cNvSpPr/>
          <p:nvPr/>
        </p:nvSpPr>
        <p:spPr>
          <a:xfrm>
            <a:off x="11994169" y="0"/>
            <a:ext cx="188687" cy="686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5876DF-590C-4779-A9D0-1DB11975EBA5}"/>
              </a:ext>
            </a:extLst>
          </p:cNvPr>
          <p:cNvSpPr/>
          <p:nvPr/>
        </p:nvSpPr>
        <p:spPr>
          <a:xfrm>
            <a:off x="-7233" y="0"/>
            <a:ext cx="11610052" cy="6868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0F2F63-5D12-486E-9425-0AD9EA3CFDDD}"/>
              </a:ext>
            </a:extLst>
          </p:cNvPr>
          <p:cNvSpPr/>
          <p:nvPr/>
        </p:nvSpPr>
        <p:spPr>
          <a:xfrm>
            <a:off x="198942" y="0"/>
            <a:ext cx="180178" cy="6868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F757B2-B1CA-471B-A4C5-CA14204A934F}"/>
              </a:ext>
            </a:extLst>
          </p:cNvPr>
          <p:cNvSpPr/>
          <p:nvPr/>
        </p:nvSpPr>
        <p:spPr>
          <a:xfrm>
            <a:off x="11808993" y="0"/>
            <a:ext cx="188687" cy="686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FB564B-42ED-4512-81F8-F85549CA6459}"/>
              </a:ext>
            </a:extLst>
          </p:cNvPr>
          <p:cNvSpPr/>
          <p:nvPr/>
        </p:nvSpPr>
        <p:spPr>
          <a:xfrm>
            <a:off x="379119" y="512"/>
            <a:ext cx="11420730" cy="685800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5D777A-BEEF-46DB-BA27-28E44EF3B959}"/>
              </a:ext>
            </a:extLst>
          </p:cNvPr>
          <p:cNvSpPr/>
          <p:nvPr/>
        </p:nvSpPr>
        <p:spPr>
          <a:xfrm>
            <a:off x="1592821" y="374689"/>
            <a:ext cx="10473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사용자가 원할 것 같은 대로</a:t>
            </a:r>
            <a:r>
              <a:rPr lang="en-US" altLang="ko-KR" sz="6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B97005-7AB0-49AF-931D-BA8248F92E62}"/>
              </a:ext>
            </a:extLst>
          </p:cNvPr>
          <p:cNvSpPr/>
          <p:nvPr/>
        </p:nvSpPr>
        <p:spPr>
          <a:xfrm>
            <a:off x="1984023" y="2263121"/>
            <a:ext cx="3971299" cy="3973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4" name="Picture 6" descr="윈도우 강아지에 대한 이미지 검색결과">
            <a:extLst>
              <a:ext uri="{FF2B5EF4-FFF2-40B4-BE49-F238E27FC236}">
                <a16:creationId xmlns:a16="http://schemas.microsoft.com/office/drawing/2014/main" id="{3F005846-95A5-4FB7-8E0D-759CE9DA4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6" t="1068" r="24406" b="-1068"/>
          <a:stretch/>
        </p:blipFill>
        <p:spPr bwMode="auto">
          <a:xfrm>
            <a:off x="2070486" y="2424846"/>
            <a:ext cx="3729167" cy="37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7D18B8-C25E-434C-82A8-912876813451}"/>
              </a:ext>
            </a:extLst>
          </p:cNvPr>
          <p:cNvSpPr/>
          <p:nvPr/>
        </p:nvSpPr>
        <p:spPr>
          <a:xfrm>
            <a:off x="6315122" y="2263121"/>
            <a:ext cx="3971299" cy="3973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6" name="Picture 8" descr="관련 이미지">
            <a:extLst>
              <a:ext uri="{FF2B5EF4-FFF2-40B4-BE49-F238E27FC236}">
                <a16:creationId xmlns:a16="http://schemas.microsoft.com/office/drawing/2014/main" id="{540A125F-E010-43A3-ABEB-A17E51F78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r="1101"/>
          <a:stretch/>
        </p:blipFill>
        <p:spPr bwMode="auto">
          <a:xfrm>
            <a:off x="6444467" y="2395170"/>
            <a:ext cx="3729600" cy="37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621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0"/>
            <a:ext cx="12192003" cy="685800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62745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2696905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48982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-1686344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6475074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-132656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5876DF-590C-4779-A9D0-1DB11975EBA5}"/>
              </a:ext>
            </a:extLst>
          </p:cNvPr>
          <p:cNvSpPr/>
          <p:nvPr/>
        </p:nvSpPr>
        <p:spPr>
          <a:xfrm>
            <a:off x="15917" y="0"/>
            <a:ext cx="11610052" cy="6868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0F2F63-5D12-486E-9425-0AD9EA3CFDDD}"/>
              </a:ext>
            </a:extLst>
          </p:cNvPr>
          <p:cNvSpPr/>
          <p:nvPr/>
        </p:nvSpPr>
        <p:spPr>
          <a:xfrm>
            <a:off x="198941" y="0"/>
            <a:ext cx="11610052" cy="6868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F757B2-B1CA-471B-A4C5-CA14204A934F}"/>
              </a:ext>
            </a:extLst>
          </p:cNvPr>
          <p:cNvSpPr/>
          <p:nvPr/>
        </p:nvSpPr>
        <p:spPr>
          <a:xfrm>
            <a:off x="383007" y="0"/>
            <a:ext cx="11614673" cy="686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E0D4A2-B4AD-43CD-BD09-19C1CD50A39F}"/>
              </a:ext>
            </a:extLst>
          </p:cNvPr>
          <p:cNvSpPr/>
          <p:nvPr/>
        </p:nvSpPr>
        <p:spPr>
          <a:xfrm>
            <a:off x="566031" y="0"/>
            <a:ext cx="11616826" cy="686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81791C-5188-4F5D-A883-B58DD8C432FB}"/>
              </a:ext>
            </a:extLst>
          </p:cNvPr>
          <p:cNvSpPr/>
          <p:nvPr/>
        </p:nvSpPr>
        <p:spPr>
          <a:xfrm>
            <a:off x="765855" y="1927"/>
            <a:ext cx="11426145" cy="6858001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2F52A-F1C5-4B04-90F9-63DF528A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64" y="1585731"/>
            <a:ext cx="8206071" cy="433327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401FD2-65C1-4E2E-8DEC-E3C76C00558A}"/>
              </a:ext>
            </a:extLst>
          </p:cNvPr>
          <p:cNvSpPr/>
          <p:nvPr/>
        </p:nvSpPr>
        <p:spPr>
          <a:xfrm>
            <a:off x="1690925" y="374689"/>
            <a:ext cx="8810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사용자의 요구 대로 만들까</a:t>
            </a:r>
            <a:r>
              <a:rPr lang="en-US" altLang="ko-KR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3229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69450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859420" y="3426103"/>
            <a:ext cx="10473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1.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직관에 기대지 말고 사용자를 관찰하라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13008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FC15CF-827C-4139-B8C6-C3BB143D61DB}"/>
              </a:ext>
            </a:extLst>
          </p:cNvPr>
          <p:cNvSpPr/>
          <p:nvPr/>
        </p:nvSpPr>
        <p:spPr>
          <a:xfrm>
            <a:off x="813120" y="5026824"/>
            <a:ext cx="10473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사용자의 말과 행동을 해석하라</a:t>
            </a:r>
          </a:p>
        </p:txBody>
      </p:sp>
    </p:spTree>
    <p:extLst>
      <p:ext uri="{BB962C8B-B14F-4D97-AF65-F5344CB8AC3E}">
        <p14:creationId xmlns:p14="http://schemas.microsoft.com/office/powerpoint/2010/main" val="237774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6C587B-2EAB-4E7C-BFCE-A0742C706ECF}"/>
              </a:ext>
            </a:extLst>
          </p:cNvPr>
          <p:cNvSpPr/>
          <p:nvPr/>
        </p:nvSpPr>
        <p:spPr>
          <a:xfrm>
            <a:off x="7009991" y="4982913"/>
            <a:ext cx="1254333" cy="871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56C57B-B3D3-4C3C-A928-06B20AECF469}"/>
              </a:ext>
            </a:extLst>
          </p:cNvPr>
          <p:cNvSpPr/>
          <p:nvPr/>
        </p:nvSpPr>
        <p:spPr>
          <a:xfrm>
            <a:off x="6452475" y="3383677"/>
            <a:ext cx="3559626" cy="871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69450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859420" y="3426103"/>
            <a:ext cx="10473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1. </a:t>
            </a:r>
            <a:r>
              <a:rPr lang="ko-KR" altLang="en-US" sz="48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직관에 기대지 말고 </a:t>
            </a:r>
            <a:r>
              <a:rPr lang="ko-KR" altLang="en-US" sz="48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사용자를 관찰</a:t>
            </a:r>
            <a:r>
              <a:rPr lang="ko-KR" altLang="en-US" sz="48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13008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FC15CF-827C-4139-B8C6-C3BB143D61DB}"/>
              </a:ext>
            </a:extLst>
          </p:cNvPr>
          <p:cNvSpPr/>
          <p:nvPr/>
        </p:nvSpPr>
        <p:spPr>
          <a:xfrm>
            <a:off x="813120" y="5026824"/>
            <a:ext cx="10473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</a:t>
            </a:r>
            <a:r>
              <a:rPr lang="ko-KR" altLang="en-US" sz="48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사용자의 말과 행동을 </a:t>
            </a:r>
            <a:r>
              <a:rPr lang="ko-KR" altLang="en-US" sz="48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해석</a:t>
            </a:r>
            <a:r>
              <a:rPr lang="ko-KR" altLang="en-US" sz="48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하라</a:t>
            </a:r>
          </a:p>
        </p:txBody>
      </p:sp>
    </p:spTree>
    <p:extLst>
      <p:ext uri="{BB962C8B-B14F-4D97-AF65-F5344CB8AC3E}">
        <p14:creationId xmlns:p14="http://schemas.microsoft.com/office/powerpoint/2010/main" val="2075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7CA287-FB14-4A51-A2AF-56BAFA8B7133}"/>
              </a:ext>
            </a:extLst>
          </p:cNvPr>
          <p:cNvSpPr/>
          <p:nvPr/>
        </p:nvSpPr>
        <p:spPr>
          <a:xfrm>
            <a:off x="474562" y="3125163"/>
            <a:ext cx="11169569" cy="24769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69450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4760571" y="3900669"/>
            <a:ext cx="2670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어떻게</a:t>
            </a:r>
            <a:r>
              <a:rPr lang="en-US" altLang="ko-KR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13008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446548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550871"/>
            <a:ext cx="12192003" cy="630713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EFF176A-CA3E-4FE7-ACD3-AF32F8A2C3F3}"/>
              </a:ext>
            </a:extLst>
          </p:cNvPr>
          <p:cNvSpPr/>
          <p:nvPr/>
        </p:nvSpPr>
        <p:spPr>
          <a:xfrm flipV="1">
            <a:off x="638532" y="3468869"/>
            <a:ext cx="2880000" cy="288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88DED-1C9E-4288-A2BE-F3DA55893E6C}"/>
              </a:ext>
            </a:extLst>
          </p:cNvPr>
          <p:cNvSpPr/>
          <p:nvPr/>
        </p:nvSpPr>
        <p:spPr>
          <a:xfrm flipV="1">
            <a:off x="775501" y="3617412"/>
            <a:ext cx="2590877" cy="2590877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7CA287-FB14-4A51-A2AF-56BAFA8B7133}"/>
              </a:ext>
            </a:extLst>
          </p:cNvPr>
          <p:cNvSpPr/>
          <p:nvPr/>
        </p:nvSpPr>
        <p:spPr>
          <a:xfrm>
            <a:off x="474562" y="914395"/>
            <a:ext cx="11169569" cy="247698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1886676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1956126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4760571" y="1689901"/>
            <a:ext cx="2670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어떻게</a:t>
            </a:r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5749043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-945565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5734295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85E61E87-A52E-42B2-BE7B-424EC83FC774}"/>
              </a:ext>
            </a:extLst>
          </p:cNvPr>
          <p:cNvSpPr/>
          <p:nvPr/>
        </p:nvSpPr>
        <p:spPr>
          <a:xfrm flipV="1">
            <a:off x="8427876" y="3468869"/>
            <a:ext cx="2880000" cy="288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-585787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5C124A-4551-4739-A9A2-3C2F50A29F21}"/>
              </a:ext>
            </a:extLst>
          </p:cNvPr>
          <p:cNvSpPr/>
          <p:nvPr/>
        </p:nvSpPr>
        <p:spPr>
          <a:xfrm>
            <a:off x="1229810" y="4676173"/>
            <a:ext cx="1814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페르소나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AB6E28-5B05-4303-8CDD-75F0D53B8880}"/>
              </a:ext>
            </a:extLst>
          </p:cNvPr>
          <p:cNvSpPr/>
          <p:nvPr/>
        </p:nvSpPr>
        <p:spPr>
          <a:xfrm flipV="1">
            <a:off x="8567194" y="3619337"/>
            <a:ext cx="2590877" cy="2590877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A3C2C7-BD81-403B-8B89-922F11C6C638}"/>
              </a:ext>
            </a:extLst>
          </p:cNvPr>
          <p:cNvSpPr/>
          <p:nvPr/>
        </p:nvSpPr>
        <p:spPr>
          <a:xfrm>
            <a:off x="8720560" y="4666523"/>
            <a:ext cx="3064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에스노그라피</a:t>
            </a:r>
            <a:endParaRPr lang="ko-KR" altLang="en-US" sz="3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46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1C4C3A-414A-442C-9F7C-0130D29F23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5A1F35-E561-4864-8213-316C194B39D5}"/>
              </a:ext>
            </a:extLst>
          </p:cNvPr>
          <p:cNvSpPr/>
          <p:nvPr/>
        </p:nvSpPr>
        <p:spPr>
          <a:xfrm>
            <a:off x="508000" y="1432560"/>
            <a:ext cx="11196320" cy="39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B1B33-3013-4467-AC48-2FC0890C22E9}"/>
              </a:ext>
            </a:extLst>
          </p:cNvPr>
          <p:cNvSpPr/>
          <p:nvPr/>
        </p:nvSpPr>
        <p:spPr>
          <a:xfrm>
            <a:off x="904147" y="1645920"/>
            <a:ext cx="10404026" cy="3566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F60220-7C9E-485D-BCAF-0878FF87DAF5}"/>
              </a:ext>
            </a:extLst>
          </p:cNvPr>
          <p:cNvSpPr/>
          <p:nvPr/>
        </p:nvSpPr>
        <p:spPr>
          <a:xfrm>
            <a:off x="1361440" y="1854200"/>
            <a:ext cx="9469120" cy="314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56D5C-50F9-46A2-884A-39857A51EB50}"/>
              </a:ext>
            </a:extLst>
          </p:cNvPr>
          <p:cNvSpPr txBox="1"/>
          <p:nvPr/>
        </p:nvSpPr>
        <p:spPr>
          <a:xfrm>
            <a:off x="1863111" y="2767281"/>
            <a:ext cx="8465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좋은 인터페이스란</a:t>
            </a:r>
            <a:r>
              <a:rPr lang="en-US" altLang="ko-KR" sz="8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8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059812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550871"/>
            <a:ext cx="12192003" cy="630713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EFF176A-CA3E-4FE7-ACD3-AF32F8A2C3F3}"/>
              </a:ext>
            </a:extLst>
          </p:cNvPr>
          <p:cNvSpPr/>
          <p:nvPr/>
        </p:nvSpPr>
        <p:spPr>
          <a:xfrm flipV="1">
            <a:off x="638532" y="3468869"/>
            <a:ext cx="2880000" cy="288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88DED-1C9E-4288-A2BE-F3DA55893E6C}"/>
              </a:ext>
            </a:extLst>
          </p:cNvPr>
          <p:cNvSpPr/>
          <p:nvPr/>
        </p:nvSpPr>
        <p:spPr>
          <a:xfrm flipV="1">
            <a:off x="775501" y="3617412"/>
            <a:ext cx="2590877" cy="2590877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7CA287-FB14-4A51-A2AF-56BAFA8B7133}"/>
              </a:ext>
            </a:extLst>
          </p:cNvPr>
          <p:cNvSpPr/>
          <p:nvPr/>
        </p:nvSpPr>
        <p:spPr>
          <a:xfrm>
            <a:off x="474562" y="914395"/>
            <a:ext cx="11169569" cy="247698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1886676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1956126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4760571" y="1689901"/>
            <a:ext cx="2670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어떻게</a:t>
            </a:r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5749043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-945565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5734295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85E61E87-A52E-42B2-BE7B-424EC83FC774}"/>
              </a:ext>
            </a:extLst>
          </p:cNvPr>
          <p:cNvSpPr/>
          <p:nvPr/>
        </p:nvSpPr>
        <p:spPr>
          <a:xfrm flipV="1">
            <a:off x="8427876" y="3468869"/>
            <a:ext cx="2880000" cy="288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-585787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5C124A-4551-4739-A9A2-3C2F50A29F21}"/>
              </a:ext>
            </a:extLst>
          </p:cNvPr>
          <p:cNvSpPr/>
          <p:nvPr/>
        </p:nvSpPr>
        <p:spPr>
          <a:xfrm>
            <a:off x="1229810" y="4676173"/>
            <a:ext cx="1814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페르소나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AB6E28-5B05-4303-8CDD-75F0D53B8880}"/>
              </a:ext>
            </a:extLst>
          </p:cNvPr>
          <p:cNvSpPr/>
          <p:nvPr/>
        </p:nvSpPr>
        <p:spPr>
          <a:xfrm flipV="1">
            <a:off x="8567194" y="3619337"/>
            <a:ext cx="2590877" cy="25908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A3C2C7-BD81-403B-8B89-922F11C6C638}"/>
              </a:ext>
            </a:extLst>
          </p:cNvPr>
          <p:cNvSpPr/>
          <p:nvPr/>
        </p:nvSpPr>
        <p:spPr>
          <a:xfrm>
            <a:off x="8720560" y="4666523"/>
            <a:ext cx="3064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에스노그라피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48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69450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708948" y="3900669"/>
            <a:ext cx="30643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페르소나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13008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BB4E-5CC2-43E0-8164-8C7366925058}"/>
              </a:ext>
            </a:extLst>
          </p:cNvPr>
          <p:cNvSpPr txBox="1"/>
          <p:nvPr/>
        </p:nvSpPr>
        <p:spPr>
          <a:xfrm>
            <a:off x="5000263" y="2816779"/>
            <a:ext cx="535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가상의 전형적인 사용자</a:t>
            </a:r>
            <a:endParaRPr lang="en-US" altLang="ko-KR" sz="3600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C4FD80-5951-49BC-B3F1-C1A8DB9DD828}"/>
              </a:ext>
            </a:extLst>
          </p:cNvPr>
          <p:cNvSpPr txBox="1"/>
          <p:nvPr/>
        </p:nvSpPr>
        <p:spPr>
          <a:xfrm>
            <a:off x="4982062" y="4398250"/>
            <a:ext cx="5486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모든 사용자를 한꺼번에 고려하기 어렵다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모두를 동시에 만족시키기는 불가능하다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사용자의 수 많은 요구사항이 상충된다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WHY?</a:t>
            </a:r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93AF6B-FF9C-441E-9F68-B654FDA6F8E4}"/>
              </a:ext>
            </a:extLst>
          </p:cNvPr>
          <p:cNvSpPr/>
          <p:nvPr/>
        </p:nvSpPr>
        <p:spPr>
          <a:xfrm>
            <a:off x="4243512" y="4069167"/>
            <a:ext cx="162000" cy="1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4E8C84A-9ECC-464A-8913-F569BC1C4D66}"/>
              </a:ext>
            </a:extLst>
          </p:cNvPr>
          <p:cNvSpPr/>
          <p:nvPr/>
        </p:nvSpPr>
        <p:spPr>
          <a:xfrm>
            <a:off x="4233569" y="4476204"/>
            <a:ext cx="162000" cy="1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B49A8-0502-431B-9F0F-832BCEBAB07B}"/>
              </a:ext>
            </a:extLst>
          </p:cNvPr>
          <p:cNvCxnSpPr>
            <a:cxnSpLocks/>
          </p:cNvCxnSpPr>
          <p:nvPr/>
        </p:nvCxnSpPr>
        <p:spPr>
          <a:xfrm>
            <a:off x="4322644" y="1753040"/>
            <a:ext cx="0" cy="1909823"/>
          </a:xfrm>
          <a:prstGeom prst="line">
            <a:avLst/>
          </a:prstGeom>
          <a:ln w="1016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DB75E1-545C-4F74-B438-5B95B4B9F136}"/>
              </a:ext>
            </a:extLst>
          </p:cNvPr>
          <p:cNvCxnSpPr>
            <a:cxnSpLocks/>
          </p:cNvCxnSpPr>
          <p:nvPr/>
        </p:nvCxnSpPr>
        <p:spPr>
          <a:xfrm>
            <a:off x="4312997" y="5065326"/>
            <a:ext cx="0" cy="1909823"/>
          </a:xfrm>
          <a:prstGeom prst="line">
            <a:avLst/>
          </a:prstGeom>
          <a:ln w="1016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4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0" y="-69450"/>
            <a:ext cx="5539451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design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708948" y="3900669"/>
            <a:ext cx="30643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페르소나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873403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6486772" y="13008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BB4E-5CC2-43E0-8164-8C7366925058}"/>
              </a:ext>
            </a:extLst>
          </p:cNvPr>
          <p:cNvSpPr txBox="1"/>
          <p:nvPr/>
        </p:nvSpPr>
        <p:spPr>
          <a:xfrm>
            <a:off x="5000263" y="2816779"/>
            <a:ext cx="535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주의 사항</a:t>
            </a:r>
            <a:endParaRPr lang="en-US" altLang="ko-KR" sz="3600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C4FD80-5951-49BC-B3F1-C1A8DB9DD828}"/>
              </a:ext>
            </a:extLst>
          </p:cNvPr>
          <p:cNvSpPr txBox="1"/>
          <p:nvPr/>
        </p:nvSpPr>
        <p:spPr>
          <a:xfrm>
            <a:off x="4982062" y="4398250"/>
            <a:ext cx="5486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구체적인 허구의 인물을 만들어라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객관적인 지표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인터뷰 를 통해 만들어라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93AF6B-FF9C-441E-9F68-B654FDA6F8E4}"/>
              </a:ext>
            </a:extLst>
          </p:cNvPr>
          <p:cNvSpPr/>
          <p:nvPr/>
        </p:nvSpPr>
        <p:spPr>
          <a:xfrm>
            <a:off x="4243512" y="4069167"/>
            <a:ext cx="162000" cy="1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4E8C84A-9ECC-464A-8913-F569BC1C4D66}"/>
              </a:ext>
            </a:extLst>
          </p:cNvPr>
          <p:cNvSpPr/>
          <p:nvPr/>
        </p:nvSpPr>
        <p:spPr>
          <a:xfrm>
            <a:off x="4233569" y="4476204"/>
            <a:ext cx="162000" cy="1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B49A8-0502-431B-9F0F-832BCEBAB07B}"/>
              </a:ext>
            </a:extLst>
          </p:cNvPr>
          <p:cNvCxnSpPr>
            <a:cxnSpLocks/>
          </p:cNvCxnSpPr>
          <p:nvPr/>
        </p:nvCxnSpPr>
        <p:spPr>
          <a:xfrm>
            <a:off x="4322644" y="1753040"/>
            <a:ext cx="0" cy="1909823"/>
          </a:xfrm>
          <a:prstGeom prst="line">
            <a:avLst/>
          </a:prstGeom>
          <a:ln w="1016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DB75E1-545C-4F74-B438-5B95B4B9F136}"/>
              </a:ext>
            </a:extLst>
          </p:cNvPr>
          <p:cNvCxnSpPr>
            <a:cxnSpLocks/>
          </p:cNvCxnSpPr>
          <p:nvPr/>
        </p:nvCxnSpPr>
        <p:spPr>
          <a:xfrm>
            <a:off x="4312997" y="5065326"/>
            <a:ext cx="0" cy="1909823"/>
          </a:xfrm>
          <a:prstGeom prst="line">
            <a:avLst/>
          </a:prstGeom>
          <a:ln w="1016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E6DE4D0-A23B-440A-9ADB-302F6E74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4" y="2755234"/>
            <a:ext cx="5299660" cy="30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2">
                <a:lumMod val="2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6ADDC74-C48F-493B-B8B2-311E8A43C27C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78C70B-10AF-4A4B-B676-576434BFD972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86AAF3-1062-491F-8134-7E714487B082}"/>
              </a:ext>
            </a:extLst>
          </p:cNvPr>
          <p:cNvSpPr/>
          <p:nvPr/>
        </p:nvSpPr>
        <p:spPr>
          <a:xfrm rot="10220846">
            <a:off x="7431627" y="1823591"/>
            <a:ext cx="300941" cy="3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A60156-BBE0-4FBA-BA91-D2D30C6E9FDC}"/>
              </a:ext>
            </a:extLst>
          </p:cNvPr>
          <p:cNvSpPr/>
          <p:nvPr/>
        </p:nvSpPr>
        <p:spPr>
          <a:xfrm>
            <a:off x="7994361" y="1561407"/>
            <a:ext cx="1467068" cy="523220"/>
          </a:xfrm>
          <a:prstGeom prst="rect">
            <a:avLst/>
          </a:prstGeom>
          <a:solidFill>
            <a:srgbClr val="DA3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49518-27BE-4C83-ADE2-B5ABA40EF1F2}"/>
              </a:ext>
            </a:extLst>
          </p:cNvPr>
          <p:cNvSpPr txBox="1"/>
          <p:nvPr/>
        </p:nvSpPr>
        <p:spPr>
          <a:xfrm>
            <a:off x="4987363" y="2705725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3582-DCBF-418C-85CA-53FAEA03D978}"/>
              </a:ext>
            </a:extLst>
          </p:cNvPr>
          <p:cNvSpPr txBox="1"/>
          <p:nvPr/>
        </p:nvSpPr>
        <p:spPr>
          <a:xfrm>
            <a:off x="7994361" y="156140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Design</a:t>
            </a:r>
            <a:endParaRPr lang="ko-KR" altLang="en-US" sz="2800" dirty="0">
              <a:solidFill>
                <a:schemeClr val="bg1"/>
              </a:solidFill>
              <a:highlight>
                <a:srgbClr val="FF0000"/>
              </a:highlight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5FC53-850A-4D9E-BC9C-08160B53410F}"/>
              </a:ext>
            </a:extLst>
          </p:cNvPr>
          <p:cNvSpPr txBox="1"/>
          <p:nvPr/>
        </p:nvSpPr>
        <p:spPr>
          <a:xfrm>
            <a:off x="5059498" y="5869568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Prototype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AC25B-21AB-48DD-9A9B-B7D50F8CAC70}"/>
              </a:ext>
            </a:extLst>
          </p:cNvPr>
          <p:cNvSpPr txBox="1"/>
          <p:nvPr/>
        </p:nvSpPr>
        <p:spPr>
          <a:xfrm>
            <a:off x="2115324" y="1561407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Evaluation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00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2">
                <a:lumMod val="2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6ADDC74-C48F-493B-B8B2-311E8A43C27C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78C70B-10AF-4A4B-B676-576434BFD972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86AAF3-1062-491F-8134-7E714487B082}"/>
              </a:ext>
            </a:extLst>
          </p:cNvPr>
          <p:cNvSpPr/>
          <p:nvPr/>
        </p:nvSpPr>
        <p:spPr>
          <a:xfrm rot="10220846">
            <a:off x="7431627" y="1823591"/>
            <a:ext cx="300941" cy="3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49518-27BE-4C83-ADE2-B5ABA40EF1F2}"/>
              </a:ext>
            </a:extLst>
          </p:cNvPr>
          <p:cNvSpPr txBox="1"/>
          <p:nvPr/>
        </p:nvSpPr>
        <p:spPr>
          <a:xfrm>
            <a:off x="4987363" y="2705725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3582-DCBF-418C-85CA-53FAEA03D978}"/>
              </a:ext>
            </a:extLst>
          </p:cNvPr>
          <p:cNvSpPr txBox="1"/>
          <p:nvPr/>
        </p:nvSpPr>
        <p:spPr>
          <a:xfrm>
            <a:off x="8005936" y="156140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Design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44E0B0-FD5B-4BFD-BC2C-32389ED3456A}"/>
              </a:ext>
            </a:extLst>
          </p:cNvPr>
          <p:cNvSpPr/>
          <p:nvPr/>
        </p:nvSpPr>
        <p:spPr>
          <a:xfrm>
            <a:off x="5059498" y="5878760"/>
            <a:ext cx="2040694" cy="523220"/>
          </a:xfrm>
          <a:prstGeom prst="rect">
            <a:avLst/>
          </a:prstGeom>
          <a:solidFill>
            <a:srgbClr val="DA3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5FC53-850A-4D9E-BC9C-08160B53410F}"/>
              </a:ext>
            </a:extLst>
          </p:cNvPr>
          <p:cNvSpPr txBox="1"/>
          <p:nvPr/>
        </p:nvSpPr>
        <p:spPr>
          <a:xfrm>
            <a:off x="5059498" y="5869568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Prototype</a:t>
            </a:r>
            <a:endParaRPr lang="ko-KR" altLang="en-US" sz="2800" dirty="0">
              <a:solidFill>
                <a:schemeClr val="bg1"/>
              </a:solidFill>
              <a:highlight>
                <a:srgbClr val="FF0000"/>
              </a:highlight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AC25B-21AB-48DD-9A9B-B7D50F8CAC70}"/>
              </a:ext>
            </a:extLst>
          </p:cNvPr>
          <p:cNvSpPr txBox="1"/>
          <p:nvPr/>
        </p:nvSpPr>
        <p:spPr>
          <a:xfrm>
            <a:off x="2115324" y="1561407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Evaluation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7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023 C 0.06784 0.07014 0.09649 0.46968 -0.12149 0.51991 " pathEditMode="relative" rAng="246000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29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534" y="-69450"/>
            <a:ext cx="7240932" cy="1822490"/>
          </a:xfrm>
        </p:spPr>
        <p:txBody>
          <a:bodyPr>
            <a:noAutofit/>
          </a:bodyPr>
          <a:lstStyle/>
          <a:p>
            <a:r>
              <a:rPr lang="en-US" altLang="ko-KR" sz="13400" dirty="0" err="1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pRototype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53705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9342184" y="6255213"/>
              <a:ext cx="3101558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17458" y="13934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1186643" y="3067665"/>
            <a:ext cx="9818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디자이너가 체계적이고 점진적인 방식으로 디자인을</a:t>
            </a:r>
            <a:endParaRPr lang="en-US" altLang="ko-KR" sz="3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sz="3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배우고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발견하고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만들고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개선하기 위해 쓰는 도구</a:t>
            </a:r>
          </a:p>
        </p:txBody>
      </p:sp>
    </p:spTree>
    <p:extLst>
      <p:ext uri="{BB962C8B-B14F-4D97-AF65-F5344CB8AC3E}">
        <p14:creationId xmlns:p14="http://schemas.microsoft.com/office/powerpoint/2010/main" val="171044179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27AA9B-4FEE-4042-9F53-5CE250903CA0}"/>
              </a:ext>
            </a:extLst>
          </p:cNvPr>
          <p:cNvSpPr/>
          <p:nvPr/>
        </p:nvSpPr>
        <p:spPr>
          <a:xfrm>
            <a:off x="6252258" y="4169440"/>
            <a:ext cx="937548" cy="635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534" y="-69450"/>
            <a:ext cx="7240932" cy="1822490"/>
          </a:xfrm>
        </p:spPr>
        <p:txBody>
          <a:bodyPr>
            <a:noAutofit/>
          </a:bodyPr>
          <a:lstStyle/>
          <a:p>
            <a:r>
              <a:rPr lang="en-US" altLang="ko-KR" sz="13400" dirty="0" err="1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pRototype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53705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9342184" y="6255213"/>
              <a:ext cx="3101558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17458" y="13934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1186643" y="3067665"/>
            <a:ext cx="9818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디자이너가 체계적이고 점진적인 방식으로 디자인을</a:t>
            </a:r>
            <a:endParaRPr lang="en-US" altLang="ko-KR" sz="3600" dirty="0">
              <a:solidFill>
                <a:schemeClr val="bg1">
                  <a:lumMod val="8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sz="3600" dirty="0">
              <a:solidFill>
                <a:schemeClr val="bg1">
                  <a:lumMod val="8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배우고</a:t>
            </a:r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발견하고</a:t>
            </a:r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만들고</a:t>
            </a:r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개선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하기 위해 쓰는 도구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DB629-EFDB-42FE-B37B-B19DEFC39633}"/>
              </a:ext>
            </a:extLst>
          </p:cNvPr>
          <p:cNvSpPr txBox="1"/>
          <p:nvPr/>
        </p:nvSpPr>
        <p:spPr>
          <a:xfrm>
            <a:off x="5759495" y="37724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0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534" y="-69450"/>
            <a:ext cx="7240932" cy="1822490"/>
          </a:xfrm>
        </p:spPr>
        <p:txBody>
          <a:bodyPr>
            <a:noAutofit/>
          </a:bodyPr>
          <a:lstStyle/>
          <a:p>
            <a:r>
              <a:rPr lang="en-US" altLang="ko-KR" sz="13400" dirty="0" err="1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pRototype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53705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8906841" y="6255213"/>
              <a:ext cx="3536901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17458" y="13934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8434" name="Picture 2" descr="종이 프로토타입에 대한 이미지 검색결과">
            <a:extLst>
              <a:ext uri="{FF2B5EF4-FFF2-40B4-BE49-F238E27FC236}">
                <a16:creationId xmlns:a16="http://schemas.microsoft.com/office/drawing/2014/main" id="{D252BE10-2D65-45C4-B0B6-FAF6BBE1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07" y="2652346"/>
            <a:ext cx="5095691" cy="36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7B9698A-B39C-41BB-91E3-E24EB7B29322}"/>
              </a:ext>
            </a:extLst>
          </p:cNvPr>
          <p:cNvSpPr/>
          <p:nvPr/>
        </p:nvSpPr>
        <p:spPr>
          <a:xfrm>
            <a:off x="534649" y="2909923"/>
            <a:ext cx="3486652" cy="34866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0FDB1-F981-4AC9-A5FE-68F5BA9B3437}"/>
              </a:ext>
            </a:extLst>
          </p:cNvPr>
          <p:cNvSpPr txBox="1"/>
          <p:nvPr/>
        </p:nvSpPr>
        <p:spPr>
          <a:xfrm>
            <a:off x="1147698" y="3833164"/>
            <a:ext cx="2260555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종이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프로토타입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39B49C-C4D1-46DE-9EC7-1D7A0E8B08C0}"/>
              </a:ext>
            </a:extLst>
          </p:cNvPr>
          <p:cNvSpPr/>
          <p:nvPr/>
        </p:nvSpPr>
        <p:spPr>
          <a:xfrm>
            <a:off x="6095995" y="2613952"/>
            <a:ext cx="4923104" cy="387944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2A9E5-A3C9-4BC7-82BE-BDBC42AC8734}"/>
              </a:ext>
            </a:extLst>
          </p:cNvPr>
          <p:cNvSpPr txBox="1"/>
          <p:nvPr/>
        </p:nvSpPr>
        <p:spPr>
          <a:xfrm>
            <a:off x="4965108" y="3364811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프로토타입을 종이로 만든다고 나쁜 퀄리티가 아니다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66EE4-8696-4230-97FF-A5D09619D883}"/>
              </a:ext>
            </a:extLst>
          </p:cNvPr>
          <p:cNvSpPr txBox="1"/>
          <p:nvPr/>
        </p:nvSpPr>
        <p:spPr>
          <a:xfrm>
            <a:off x="4966096" y="4853218"/>
            <a:ext cx="669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중요한 것은 상호 관계를 구체적으로 잘 표현하는 것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2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534" y="-69450"/>
            <a:ext cx="7240932" cy="1822490"/>
          </a:xfrm>
        </p:spPr>
        <p:txBody>
          <a:bodyPr>
            <a:noAutofit/>
          </a:bodyPr>
          <a:lstStyle/>
          <a:p>
            <a:r>
              <a:rPr lang="en-US" altLang="ko-KR" sz="13400" dirty="0" err="1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pRototype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53705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8906841" y="6255213"/>
              <a:ext cx="3536901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17458" y="13934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06328-1994-42B5-B01D-6E7F763A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80" y="2542208"/>
            <a:ext cx="7672519" cy="431579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09CD1B90-557F-4DF5-A9EB-C0ED54CA2BE1}"/>
              </a:ext>
            </a:extLst>
          </p:cNvPr>
          <p:cNvSpPr/>
          <p:nvPr/>
        </p:nvSpPr>
        <p:spPr>
          <a:xfrm>
            <a:off x="534649" y="2909923"/>
            <a:ext cx="3486652" cy="34866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2773C-5F85-486A-AC88-276E0A49437D}"/>
              </a:ext>
            </a:extLst>
          </p:cNvPr>
          <p:cNvSpPr txBox="1"/>
          <p:nvPr/>
        </p:nvSpPr>
        <p:spPr>
          <a:xfrm>
            <a:off x="1147698" y="3404898"/>
            <a:ext cx="22605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시각적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프로토타입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도구 이용</a:t>
            </a:r>
          </a:p>
        </p:txBody>
      </p:sp>
    </p:spTree>
    <p:extLst>
      <p:ext uri="{BB962C8B-B14F-4D97-AF65-F5344CB8AC3E}">
        <p14:creationId xmlns:p14="http://schemas.microsoft.com/office/powerpoint/2010/main" val="2887950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2">
                <a:lumMod val="2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6ADDC74-C48F-493B-B8B2-311E8A43C27C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78C70B-10AF-4A4B-B676-576434BFD972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86AAF3-1062-491F-8134-7E714487B082}"/>
              </a:ext>
            </a:extLst>
          </p:cNvPr>
          <p:cNvSpPr/>
          <p:nvPr/>
        </p:nvSpPr>
        <p:spPr>
          <a:xfrm rot="10220846">
            <a:off x="5945530" y="5396157"/>
            <a:ext cx="300941" cy="3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49518-27BE-4C83-ADE2-B5ABA40EF1F2}"/>
              </a:ext>
            </a:extLst>
          </p:cNvPr>
          <p:cNvSpPr txBox="1"/>
          <p:nvPr/>
        </p:nvSpPr>
        <p:spPr>
          <a:xfrm>
            <a:off x="4987363" y="2705725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3582-DCBF-418C-85CA-53FAEA03D978}"/>
              </a:ext>
            </a:extLst>
          </p:cNvPr>
          <p:cNvSpPr txBox="1"/>
          <p:nvPr/>
        </p:nvSpPr>
        <p:spPr>
          <a:xfrm>
            <a:off x="8005936" y="156140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Design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44E0B0-FD5B-4BFD-BC2C-32389ED3456A}"/>
              </a:ext>
            </a:extLst>
          </p:cNvPr>
          <p:cNvSpPr/>
          <p:nvPr/>
        </p:nvSpPr>
        <p:spPr>
          <a:xfrm>
            <a:off x="5059498" y="5878760"/>
            <a:ext cx="2040694" cy="523220"/>
          </a:xfrm>
          <a:prstGeom prst="rect">
            <a:avLst/>
          </a:prstGeom>
          <a:solidFill>
            <a:srgbClr val="DA3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5FC53-850A-4D9E-BC9C-08160B53410F}"/>
              </a:ext>
            </a:extLst>
          </p:cNvPr>
          <p:cNvSpPr txBox="1"/>
          <p:nvPr/>
        </p:nvSpPr>
        <p:spPr>
          <a:xfrm>
            <a:off x="5059498" y="5869568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Prototype</a:t>
            </a:r>
            <a:endParaRPr lang="ko-KR" altLang="en-US" sz="2800" dirty="0">
              <a:solidFill>
                <a:schemeClr val="bg1"/>
              </a:solidFill>
              <a:highlight>
                <a:srgbClr val="FF0000"/>
              </a:highlight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AC25B-21AB-48DD-9A9B-B7D50F8CAC70}"/>
              </a:ext>
            </a:extLst>
          </p:cNvPr>
          <p:cNvSpPr txBox="1"/>
          <p:nvPr/>
        </p:nvSpPr>
        <p:spPr>
          <a:xfrm>
            <a:off x="2115324" y="1561407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Evaluation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0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1C4C3A-414A-442C-9F7C-0130D29F23C6}"/>
              </a:ext>
            </a:extLst>
          </p:cNvPr>
          <p:cNvSpPr/>
          <p:nvPr/>
        </p:nvSpPr>
        <p:spPr>
          <a:xfrm>
            <a:off x="-9591040" y="-5394960"/>
            <a:ext cx="31374080" cy="1764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5A1F35-E561-4864-8213-316C194B39D5}"/>
              </a:ext>
            </a:extLst>
          </p:cNvPr>
          <p:cNvSpPr/>
          <p:nvPr/>
        </p:nvSpPr>
        <p:spPr>
          <a:xfrm>
            <a:off x="-8299769" y="-1708505"/>
            <a:ext cx="28811858" cy="10275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B1B33-3013-4467-AC48-2FC0890C22E9}"/>
              </a:ext>
            </a:extLst>
          </p:cNvPr>
          <p:cNvSpPr/>
          <p:nvPr/>
        </p:nvSpPr>
        <p:spPr>
          <a:xfrm>
            <a:off x="-7280353" y="-1159459"/>
            <a:ext cx="26773026" cy="91769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F60220-7C9E-485D-BCAF-0878FF87DAF5}"/>
              </a:ext>
            </a:extLst>
          </p:cNvPr>
          <p:cNvSpPr/>
          <p:nvPr/>
        </p:nvSpPr>
        <p:spPr>
          <a:xfrm>
            <a:off x="-6087602" y="-623485"/>
            <a:ext cx="24367204" cy="8104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7D427FC-F331-4159-ABD3-5CEF61B60A91}"/>
              </a:ext>
            </a:extLst>
          </p:cNvPr>
          <p:cNvSpPr/>
          <p:nvPr/>
        </p:nvSpPr>
        <p:spPr>
          <a:xfrm rot="10800000">
            <a:off x="-6888480" y="-10172108"/>
            <a:ext cx="26532874" cy="2653287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B3F670-9179-4E4D-AD6A-ED24B7FE42E7}"/>
              </a:ext>
            </a:extLst>
          </p:cNvPr>
          <p:cNvGrpSpPr/>
          <p:nvPr/>
        </p:nvGrpSpPr>
        <p:grpSpPr>
          <a:xfrm>
            <a:off x="-984348" y="5830948"/>
            <a:ext cx="3818347" cy="929364"/>
            <a:chOff x="-10160" y="5714325"/>
            <a:chExt cx="3818347" cy="92936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ED917D1-1024-4732-818F-D4FFBD0070C2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B6DFE21-E3CA-4AF5-ABF0-188FD5068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5B929CD-4764-40CF-BFEA-93F567EA6D00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7EB36AA-39B3-4F0F-B83C-502877CB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1056823-0B6D-4576-B1A1-2427BD8F974B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774703" cy="10208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056D5C-50F9-46A2-884A-39857A51EB50}"/>
              </a:ext>
            </a:extLst>
          </p:cNvPr>
          <p:cNvSpPr txBox="1"/>
          <p:nvPr/>
        </p:nvSpPr>
        <p:spPr>
          <a:xfrm>
            <a:off x="182880" y="274320"/>
            <a:ext cx="2505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BAD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A44CFB1-A0DF-41F3-ABB6-C84661C1DB34}"/>
              </a:ext>
            </a:extLst>
          </p:cNvPr>
          <p:cNvSpPr/>
          <p:nvPr/>
        </p:nvSpPr>
        <p:spPr>
          <a:xfrm>
            <a:off x="-6644640" y="-10324508"/>
            <a:ext cx="26532874" cy="2653287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A19B-47A6-4B74-9B31-F60590A42164}"/>
              </a:ext>
            </a:extLst>
          </p:cNvPr>
          <p:cNvSpPr txBox="1"/>
          <p:nvPr/>
        </p:nvSpPr>
        <p:spPr>
          <a:xfrm>
            <a:off x="8625943" y="5504081"/>
            <a:ext cx="325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GOOD</a:t>
            </a:r>
            <a:endParaRPr lang="ko-KR" altLang="en-US" sz="8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32" name="Picture 8" descr="천사 악마 png에 대한 이미지 검색결과">
            <a:extLst>
              <a:ext uri="{FF2B5EF4-FFF2-40B4-BE49-F238E27FC236}">
                <a16:creationId xmlns:a16="http://schemas.microsoft.com/office/drawing/2014/main" id="{8E8BA4C1-7E5A-4E19-80A1-799494371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667" l="56333" r="96167">
                        <a14:foregroundMark x1="79167" y1="52667" x2="79167" y2="52667"/>
                        <a14:foregroundMark x1="64167" y1="52667" x2="64167" y2="52667"/>
                        <a14:foregroundMark x1="64167" y1="52667" x2="64167" y2="52667"/>
                        <a14:foregroundMark x1="81833" y1="44000" x2="79667" y2="54667"/>
                        <a14:foregroundMark x1="70000" y1="43000" x2="69500" y2="60000"/>
                        <a14:foregroundMark x1="96167" y1="69667" x2="96167" y2="69667"/>
                        <a14:foregroundMark x1="71167" y1="52667" x2="66833" y2="52667"/>
                        <a14:foregroundMark x1="89167" y1="90667" x2="89167" y2="90667"/>
                        <a14:foregroundMark x1="83167" y1="90667" x2="83167" y2="90667"/>
                        <a14:foregroundMark x1="77167" y1="90333" x2="77167" y2="90333"/>
                        <a14:foregroundMark x1="71833" y1="90333" x2="71833" y2="90333"/>
                        <a14:foregroundMark x1="65500" y1="90333" x2="65500" y2="90333"/>
                        <a14:foregroundMark x1="59500" y1="90333" x2="59500" y2="9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39"/>
          <a:stretch/>
        </p:blipFill>
        <p:spPr bwMode="auto">
          <a:xfrm flipH="1">
            <a:off x="586227" y="1382194"/>
            <a:ext cx="3393738" cy="35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천사 악마 png에 대한 이미지 검색결과">
            <a:extLst>
              <a:ext uri="{FF2B5EF4-FFF2-40B4-BE49-F238E27FC236}">
                <a16:creationId xmlns:a16="http://schemas.microsoft.com/office/drawing/2014/main" id="{E5CE9A07-2433-423A-9E51-CF03B8823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8"/>
          <a:stretch/>
        </p:blipFill>
        <p:spPr bwMode="auto">
          <a:xfrm>
            <a:off x="7637997" y="1556077"/>
            <a:ext cx="3495951" cy="33376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121E600-9590-4BBD-BF7F-C5C82A236ED5}"/>
              </a:ext>
            </a:extLst>
          </p:cNvPr>
          <p:cNvGrpSpPr/>
          <p:nvPr/>
        </p:nvGrpSpPr>
        <p:grpSpPr>
          <a:xfrm rot="2700000">
            <a:off x="5740590" y="-2571361"/>
            <a:ext cx="731141" cy="12192001"/>
            <a:chOff x="3303126" y="0"/>
            <a:chExt cx="731141" cy="698114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9EA1EC5-0CBF-4CDD-8BB1-F7872A0DE14B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72E337C-B3F5-4F3C-9643-3D3623561A51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4DC40A1-6C95-4D0B-8CB7-637F213F0102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C3DBB1F-1953-43E2-AE20-832531207C05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4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2">
                <a:lumMod val="2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6ADDC74-C48F-493B-B8B2-311E8A43C27C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78C70B-10AF-4A4B-B676-576434BFD972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86AAF3-1062-491F-8134-7E714487B082}"/>
              </a:ext>
            </a:extLst>
          </p:cNvPr>
          <p:cNvSpPr/>
          <p:nvPr/>
        </p:nvSpPr>
        <p:spPr>
          <a:xfrm rot="10220846">
            <a:off x="5945530" y="5373953"/>
            <a:ext cx="300941" cy="3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49518-27BE-4C83-ADE2-B5ABA40EF1F2}"/>
              </a:ext>
            </a:extLst>
          </p:cNvPr>
          <p:cNvSpPr txBox="1"/>
          <p:nvPr/>
        </p:nvSpPr>
        <p:spPr>
          <a:xfrm>
            <a:off x="4987363" y="2705725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3582-DCBF-418C-85CA-53FAEA03D978}"/>
              </a:ext>
            </a:extLst>
          </p:cNvPr>
          <p:cNvSpPr txBox="1"/>
          <p:nvPr/>
        </p:nvSpPr>
        <p:spPr>
          <a:xfrm>
            <a:off x="8005936" y="156140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Design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44E0B0-FD5B-4BFD-BC2C-32389ED3456A}"/>
              </a:ext>
            </a:extLst>
          </p:cNvPr>
          <p:cNvSpPr/>
          <p:nvPr/>
        </p:nvSpPr>
        <p:spPr>
          <a:xfrm>
            <a:off x="2145370" y="1561407"/>
            <a:ext cx="2079389" cy="523220"/>
          </a:xfrm>
          <a:prstGeom prst="rect">
            <a:avLst/>
          </a:prstGeom>
          <a:solidFill>
            <a:srgbClr val="DA3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5FC53-850A-4D9E-BC9C-08160B53410F}"/>
              </a:ext>
            </a:extLst>
          </p:cNvPr>
          <p:cNvSpPr txBox="1"/>
          <p:nvPr/>
        </p:nvSpPr>
        <p:spPr>
          <a:xfrm>
            <a:off x="5059500" y="5869568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Prototype</a:t>
            </a:r>
            <a:endParaRPr lang="ko-KR" altLang="en-US" sz="28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AC25B-21AB-48DD-9A9B-B7D50F8CAC70}"/>
              </a:ext>
            </a:extLst>
          </p:cNvPr>
          <p:cNvSpPr txBox="1"/>
          <p:nvPr/>
        </p:nvSpPr>
        <p:spPr>
          <a:xfrm>
            <a:off x="2115324" y="1561407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Evaluation</a:t>
            </a:r>
            <a:endParaRPr lang="ko-KR" altLang="en-US" sz="2800" dirty="0">
              <a:solidFill>
                <a:schemeClr val="bg1"/>
              </a:solidFill>
              <a:highlight>
                <a:srgbClr val="FF0000"/>
              </a:highlight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23 C -0.0776 0.03796 -0.25911 -0.20278 -0.12799 -0.51644 " pathEditMode="relative" rAng="1050000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2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06" y="-69450"/>
            <a:ext cx="8439393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EVALUATION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601924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469" y="6255213"/>
              <a:ext cx="97227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8770" y="1405792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4903208" y="3067665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정성적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F0A2B-5D5B-4245-8086-68DA0E07911E}"/>
              </a:ext>
            </a:extLst>
          </p:cNvPr>
          <p:cNvSpPr txBox="1"/>
          <p:nvPr/>
        </p:nvSpPr>
        <p:spPr>
          <a:xfrm>
            <a:off x="4903209" y="5208245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D39782-4F3F-4AD5-952E-F1BEC0CBDC76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H="1" flipV="1">
            <a:off x="4903207" y="3390831"/>
            <a:ext cx="1" cy="2140580"/>
          </a:xfrm>
          <a:prstGeom prst="bentConnector3">
            <a:avLst>
              <a:gd name="adj1" fmla="val -22860000000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E35F974-DEAD-4DD3-9B85-609EB26826A2}"/>
              </a:ext>
            </a:extLst>
          </p:cNvPr>
          <p:cNvCxnSpPr>
            <a:stCxn id="35" idx="3"/>
            <a:endCxn id="28" idx="3"/>
          </p:cNvCxnSpPr>
          <p:nvPr/>
        </p:nvCxnSpPr>
        <p:spPr>
          <a:xfrm>
            <a:off x="7288797" y="3390831"/>
            <a:ext cx="1" cy="2140580"/>
          </a:xfrm>
          <a:prstGeom prst="bentConnector3">
            <a:avLst>
              <a:gd name="adj1" fmla="val 22860100000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1E0B2E-A484-4629-9F42-A72750496C10}"/>
              </a:ext>
            </a:extLst>
          </p:cNvPr>
          <p:cNvCxnSpPr>
            <a:cxnSpLocks/>
          </p:cNvCxnSpPr>
          <p:nvPr/>
        </p:nvCxnSpPr>
        <p:spPr>
          <a:xfrm>
            <a:off x="-5" y="4436315"/>
            <a:ext cx="12454364" cy="0"/>
          </a:xfrm>
          <a:prstGeom prst="line">
            <a:avLst/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4903205" y="2775901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정성적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F0A2B-5D5B-4245-8086-68DA0E07911E}"/>
              </a:ext>
            </a:extLst>
          </p:cNvPr>
          <p:cNvSpPr txBox="1"/>
          <p:nvPr/>
        </p:nvSpPr>
        <p:spPr>
          <a:xfrm>
            <a:off x="4799038" y="10924040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D39782-4F3F-4AD5-952E-F1BEC0CBDC76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V="1">
            <a:off x="4799039" y="3099066"/>
            <a:ext cx="104167" cy="8148139"/>
          </a:xfrm>
          <a:prstGeom prst="bentConnector3">
            <a:avLst>
              <a:gd name="adj1" fmla="val 4386323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E35F974-DEAD-4DD3-9B85-609EB26826A2}"/>
              </a:ext>
            </a:extLst>
          </p:cNvPr>
          <p:cNvCxnSpPr>
            <a:stCxn id="35" idx="3"/>
            <a:endCxn id="28" idx="3"/>
          </p:cNvCxnSpPr>
          <p:nvPr/>
        </p:nvCxnSpPr>
        <p:spPr>
          <a:xfrm flipH="1">
            <a:off x="7184627" y="3099067"/>
            <a:ext cx="104167" cy="8148139"/>
          </a:xfrm>
          <a:prstGeom prst="bentConnector3">
            <a:avLst>
              <a:gd name="adj1" fmla="val -4397440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1E0B2E-A484-4629-9F42-A72750496C10}"/>
              </a:ext>
            </a:extLst>
          </p:cNvPr>
          <p:cNvCxnSpPr>
            <a:cxnSpLocks/>
          </p:cNvCxnSpPr>
          <p:nvPr/>
        </p:nvCxnSpPr>
        <p:spPr>
          <a:xfrm>
            <a:off x="-131182" y="6838062"/>
            <a:ext cx="12454364" cy="0"/>
          </a:xfrm>
          <a:prstGeom prst="line">
            <a:avLst/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06" y="-69450"/>
            <a:ext cx="8439393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EVALUATION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601924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469" y="6255213"/>
              <a:ext cx="97227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8770" y="1405792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BBDD6-43A2-4037-B1D5-67DDC9EC20D0}"/>
              </a:ext>
            </a:extLst>
          </p:cNvPr>
          <p:cNvSpPr txBox="1"/>
          <p:nvPr/>
        </p:nvSpPr>
        <p:spPr>
          <a:xfrm>
            <a:off x="1026298" y="3772363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인지적 검토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BE79A7-7259-41FE-A08E-6AF4DF408A0B}"/>
              </a:ext>
            </a:extLst>
          </p:cNvPr>
          <p:cNvSpPr txBox="1"/>
          <p:nvPr/>
        </p:nvSpPr>
        <p:spPr>
          <a:xfrm>
            <a:off x="1026298" y="5059544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휴리스틱 평가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3C4158-2F43-4D81-BA4F-D2061A471F39}"/>
              </a:ext>
            </a:extLst>
          </p:cNvPr>
          <p:cNvSpPr txBox="1"/>
          <p:nvPr/>
        </p:nvSpPr>
        <p:spPr>
          <a:xfrm>
            <a:off x="3880485" y="3799521"/>
            <a:ext cx="773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종이 프로토타입 평가를 위해 사용했던 방식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F97288-F668-495D-B9CE-D3D2DF136289}"/>
              </a:ext>
            </a:extLst>
          </p:cNvPr>
          <p:cNvSpPr txBox="1"/>
          <p:nvPr/>
        </p:nvSpPr>
        <p:spPr>
          <a:xfrm>
            <a:off x="3903931" y="4927544"/>
            <a:ext cx="74671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사용성 향상을 위한 일련의</a:t>
            </a:r>
            <a:r>
              <a:rPr lang="en-US" altLang="ko-KR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경험적 지침을</a:t>
            </a:r>
            <a:endParaRPr lang="en-US" altLang="ko-KR" sz="3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ko-KR" altLang="en-US" sz="3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근거로 평가</a:t>
            </a:r>
          </a:p>
        </p:txBody>
      </p:sp>
    </p:spTree>
    <p:extLst>
      <p:ext uri="{BB962C8B-B14F-4D97-AF65-F5344CB8AC3E}">
        <p14:creationId xmlns:p14="http://schemas.microsoft.com/office/powerpoint/2010/main" val="25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4903205" y="-228846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정성적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F0A2B-5D5B-4245-8086-68DA0E07911E}"/>
              </a:ext>
            </a:extLst>
          </p:cNvPr>
          <p:cNvSpPr txBox="1"/>
          <p:nvPr/>
        </p:nvSpPr>
        <p:spPr>
          <a:xfrm>
            <a:off x="4799038" y="5859672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D39782-4F3F-4AD5-952E-F1BEC0CBDC76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V="1">
            <a:off x="4799039" y="-1965302"/>
            <a:ext cx="104167" cy="8148139"/>
          </a:xfrm>
          <a:prstGeom prst="bentConnector3">
            <a:avLst>
              <a:gd name="adj1" fmla="val 4386323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E35F974-DEAD-4DD3-9B85-609EB26826A2}"/>
              </a:ext>
            </a:extLst>
          </p:cNvPr>
          <p:cNvCxnSpPr>
            <a:stCxn id="35" idx="3"/>
            <a:endCxn id="28" idx="3"/>
          </p:cNvCxnSpPr>
          <p:nvPr/>
        </p:nvCxnSpPr>
        <p:spPr>
          <a:xfrm flipH="1">
            <a:off x="7184627" y="-1965301"/>
            <a:ext cx="104167" cy="8148139"/>
          </a:xfrm>
          <a:prstGeom prst="bentConnector3">
            <a:avLst>
              <a:gd name="adj1" fmla="val -4397440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1E0B2E-A484-4629-9F42-A72750496C10}"/>
              </a:ext>
            </a:extLst>
          </p:cNvPr>
          <p:cNvCxnSpPr>
            <a:cxnSpLocks/>
          </p:cNvCxnSpPr>
          <p:nvPr/>
        </p:nvCxnSpPr>
        <p:spPr>
          <a:xfrm>
            <a:off x="-131182" y="1773694"/>
            <a:ext cx="12454364" cy="0"/>
          </a:xfrm>
          <a:prstGeom prst="line">
            <a:avLst/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06" y="-69450"/>
            <a:ext cx="8439393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EVALUATION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601924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469" y="6255213"/>
              <a:ext cx="97227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8770" y="1405792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9AF3F-2B85-4EE5-B4A6-8BA04FF8C2EB}"/>
              </a:ext>
            </a:extLst>
          </p:cNvPr>
          <p:cNvSpPr txBox="1"/>
          <p:nvPr/>
        </p:nvSpPr>
        <p:spPr>
          <a:xfrm>
            <a:off x="2170887" y="2694151"/>
            <a:ext cx="819647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인터페이스의 특정 요소를 신뢰성 있는 수치로 평가</a:t>
            </a:r>
            <a:endParaRPr lang="en-US" altLang="ko-KR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둘 이상의 디자인을 측정된 수치에 근거하여 비교</a:t>
            </a:r>
            <a:endParaRPr lang="en-US" altLang="ko-KR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측정 요소의 예 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작업 완료 시간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평균 오류 횟수 등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...</a:t>
            </a:r>
            <a:endParaRPr lang="ko-KR" altLang="en-US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65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4903205" y="2775903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정성적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F0A2B-5D5B-4245-8086-68DA0E07911E}"/>
              </a:ext>
            </a:extLst>
          </p:cNvPr>
          <p:cNvSpPr txBox="1"/>
          <p:nvPr/>
        </p:nvSpPr>
        <p:spPr>
          <a:xfrm>
            <a:off x="4799038" y="5859672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D39782-4F3F-4AD5-952E-F1BEC0CBDC76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V="1">
            <a:off x="4799039" y="3099068"/>
            <a:ext cx="104167" cy="3083769"/>
          </a:xfrm>
          <a:prstGeom prst="bentConnector3">
            <a:avLst>
              <a:gd name="adj1" fmla="val 4258397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E35F974-DEAD-4DD3-9B85-609EB26826A2}"/>
              </a:ext>
            </a:extLst>
          </p:cNvPr>
          <p:cNvCxnSpPr>
            <a:stCxn id="35" idx="3"/>
            <a:endCxn id="28" idx="3"/>
          </p:cNvCxnSpPr>
          <p:nvPr/>
        </p:nvCxnSpPr>
        <p:spPr>
          <a:xfrm flipH="1">
            <a:off x="7184627" y="3099069"/>
            <a:ext cx="104167" cy="3083769"/>
          </a:xfrm>
          <a:prstGeom prst="bentConnector3">
            <a:avLst>
              <a:gd name="adj1" fmla="val -4270938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1E0B2E-A484-4629-9F42-A72750496C10}"/>
              </a:ext>
            </a:extLst>
          </p:cNvPr>
          <p:cNvCxnSpPr>
            <a:cxnSpLocks/>
          </p:cNvCxnSpPr>
          <p:nvPr/>
        </p:nvCxnSpPr>
        <p:spPr>
          <a:xfrm>
            <a:off x="-131182" y="4610679"/>
            <a:ext cx="12454364" cy="0"/>
          </a:xfrm>
          <a:prstGeom prst="line">
            <a:avLst/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06" y="-69450"/>
            <a:ext cx="8439393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EVALUATION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601924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469" y="6255213"/>
              <a:ext cx="97227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8770" y="1405792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7ED3F-1DF7-4B4D-A775-0012FEF02D69}"/>
              </a:ext>
            </a:extLst>
          </p:cNvPr>
          <p:cNvSpPr txBox="1"/>
          <p:nvPr/>
        </p:nvSpPr>
        <p:spPr>
          <a:xfrm>
            <a:off x="1529690" y="3192136"/>
            <a:ext cx="781976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쉽고 빠르고 저렴하다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실제 디자인 현장에서는 정성적 평가 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D0C9E-078A-4B37-B6B9-BC4C7C8ACF5D}"/>
              </a:ext>
            </a:extLst>
          </p:cNvPr>
          <p:cNvSpPr txBox="1"/>
          <p:nvPr/>
        </p:nvSpPr>
        <p:spPr>
          <a:xfrm>
            <a:off x="1529690" y="4594197"/>
            <a:ext cx="781976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신뢰성 있고 재현 가능한 결과로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과학적 방법이다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일반적인 법칙 유도가 가능하다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985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6AF03-AA76-41FA-A4C8-39E0BC269A1B}"/>
              </a:ext>
            </a:extLst>
          </p:cNvPr>
          <p:cNvSpPr txBox="1"/>
          <p:nvPr/>
        </p:nvSpPr>
        <p:spPr>
          <a:xfrm>
            <a:off x="4903205" y="2775903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정성적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F0A2B-5D5B-4245-8086-68DA0E07911E}"/>
              </a:ext>
            </a:extLst>
          </p:cNvPr>
          <p:cNvSpPr txBox="1"/>
          <p:nvPr/>
        </p:nvSpPr>
        <p:spPr>
          <a:xfrm>
            <a:off x="4799038" y="5859672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D39782-4F3F-4AD5-952E-F1BEC0CBDC76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V="1">
            <a:off x="4799039" y="3099068"/>
            <a:ext cx="104167" cy="3083769"/>
          </a:xfrm>
          <a:prstGeom prst="bentConnector3">
            <a:avLst>
              <a:gd name="adj1" fmla="val 4258397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E35F974-DEAD-4DD3-9B85-609EB26826A2}"/>
              </a:ext>
            </a:extLst>
          </p:cNvPr>
          <p:cNvCxnSpPr>
            <a:stCxn id="35" idx="3"/>
            <a:endCxn id="28" idx="3"/>
          </p:cNvCxnSpPr>
          <p:nvPr/>
        </p:nvCxnSpPr>
        <p:spPr>
          <a:xfrm flipH="1">
            <a:off x="7184627" y="3099069"/>
            <a:ext cx="104167" cy="3083769"/>
          </a:xfrm>
          <a:prstGeom prst="bentConnector3">
            <a:avLst>
              <a:gd name="adj1" fmla="val -4270938"/>
            </a:avLst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1E0B2E-A484-4629-9F42-A72750496C10}"/>
              </a:ext>
            </a:extLst>
          </p:cNvPr>
          <p:cNvCxnSpPr>
            <a:cxnSpLocks/>
          </p:cNvCxnSpPr>
          <p:nvPr/>
        </p:nvCxnSpPr>
        <p:spPr>
          <a:xfrm>
            <a:off x="-131182" y="4610679"/>
            <a:ext cx="12454364" cy="0"/>
          </a:xfrm>
          <a:prstGeom prst="line">
            <a:avLst/>
          </a:prstGeom>
          <a:ln w="381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06" y="-69450"/>
            <a:ext cx="8439393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EVALUATION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457" y="941111"/>
            <a:ext cx="12453902" cy="929364"/>
            <a:chOff x="-10160" y="5714325"/>
            <a:chExt cx="12453902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601924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9A6CE5-11EF-45F5-A506-912CF4B28402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469" y="6255213"/>
              <a:ext cx="97227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898770" y="1405792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3B99-CC65-4D29-8177-6A9921D4EEAE}"/>
              </a:ext>
            </a:extLst>
          </p:cNvPr>
          <p:cNvSpPr txBox="1"/>
          <p:nvPr/>
        </p:nvSpPr>
        <p:spPr>
          <a:xfrm>
            <a:off x="5607095" y="362004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29698" name="Picture 2" descr="채점 png에 대한 이미지 검색결과">
            <a:extLst>
              <a:ext uri="{FF2B5EF4-FFF2-40B4-BE49-F238E27FC236}">
                <a16:creationId xmlns:a16="http://schemas.microsoft.com/office/drawing/2014/main" id="{1B707BC3-161D-42A4-A94B-E65E8941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52" y="1672604"/>
            <a:ext cx="3850972" cy="27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D7ED3F-1DF7-4B4D-A775-0012FEF02D69}"/>
              </a:ext>
            </a:extLst>
          </p:cNvPr>
          <p:cNvSpPr txBox="1"/>
          <p:nvPr/>
        </p:nvSpPr>
        <p:spPr>
          <a:xfrm>
            <a:off x="1529690" y="3192136"/>
            <a:ext cx="781976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쉽고 빠르고 저렴하다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실제 디자인 현장에서는 </a:t>
            </a:r>
            <a:r>
              <a:rPr lang="ko-KR" altLang="en-US" sz="28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정성적 평가 </a:t>
            </a:r>
            <a:r>
              <a:rPr lang="en-US" altLang="ko-KR" sz="28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정량적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D0C9E-078A-4B37-B6B9-BC4C7C8ACF5D}"/>
              </a:ext>
            </a:extLst>
          </p:cNvPr>
          <p:cNvSpPr txBox="1"/>
          <p:nvPr/>
        </p:nvSpPr>
        <p:spPr>
          <a:xfrm>
            <a:off x="1529690" y="4594197"/>
            <a:ext cx="781976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신뢰성 있고 재현 가능한 결과로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과학적 방법이다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일반적인 법칙 유도가 가능하다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26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id="{1CD7273B-245A-43FA-985A-662A4556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69" y="-758735"/>
            <a:ext cx="6330462" cy="81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C9255F-BEAA-4223-BA8F-6642588E9986}"/>
              </a:ext>
            </a:extLst>
          </p:cNvPr>
          <p:cNvSpPr txBox="1"/>
          <p:nvPr/>
        </p:nvSpPr>
        <p:spPr>
          <a:xfrm>
            <a:off x="4038386" y="5720854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Metropolis 1920" panose="02000000000000000000" pitchFamily="50" charset="0"/>
              </a:rPr>
              <a:t>STEVE		JOBS</a:t>
            </a:r>
            <a:endParaRPr lang="ko-KR" altLang="en-US" sz="4000" b="1" dirty="0">
              <a:latin typeface="Metropolis 192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1C4C3A-414A-442C-9F7C-0130D29F23C6}"/>
              </a:ext>
            </a:extLst>
          </p:cNvPr>
          <p:cNvSpPr/>
          <p:nvPr/>
        </p:nvSpPr>
        <p:spPr>
          <a:xfrm>
            <a:off x="-9591040" y="-5394960"/>
            <a:ext cx="31374080" cy="1764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5A1F35-E561-4864-8213-316C194B39D5}"/>
              </a:ext>
            </a:extLst>
          </p:cNvPr>
          <p:cNvSpPr/>
          <p:nvPr/>
        </p:nvSpPr>
        <p:spPr>
          <a:xfrm>
            <a:off x="-8299769" y="-1708505"/>
            <a:ext cx="28811858" cy="10275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B1B33-3013-4467-AC48-2FC0890C22E9}"/>
              </a:ext>
            </a:extLst>
          </p:cNvPr>
          <p:cNvSpPr/>
          <p:nvPr/>
        </p:nvSpPr>
        <p:spPr>
          <a:xfrm>
            <a:off x="-7280353" y="-1159459"/>
            <a:ext cx="26773026" cy="91769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F60220-7C9E-485D-BCAF-0878FF87DAF5}"/>
              </a:ext>
            </a:extLst>
          </p:cNvPr>
          <p:cNvSpPr/>
          <p:nvPr/>
        </p:nvSpPr>
        <p:spPr>
          <a:xfrm>
            <a:off x="-6087602" y="-623485"/>
            <a:ext cx="24367204" cy="8104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7D427FC-F331-4159-ABD3-5CEF61B60A91}"/>
              </a:ext>
            </a:extLst>
          </p:cNvPr>
          <p:cNvSpPr/>
          <p:nvPr/>
        </p:nvSpPr>
        <p:spPr>
          <a:xfrm rot="10800000">
            <a:off x="-2438400" y="-10172108"/>
            <a:ext cx="26532874" cy="2653287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56D5C-50F9-46A2-884A-39857A51EB50}"/>
              </a:ext>
            </a:extLst>
          </p:cNvPr>
          <p:cNvSpPr txBox="1"/>
          <p:nvPr/>
        </p:nvSpPr>
        <p:spPr>
          <a:xfrm>
            <a:off x="182880" y="274320"/>
            <a:ext cx="2505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BAD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AA5FAB-501A-4842-AC27-92A5B46CEED7}"/>
              </a:ext>
            </a:extLst>
          </p:cNvPr>
          <p:cNvGrpSpPr/>
          <p:nvPr/>
        </p:nvGrpSpPr>
        <p:grpSpPr>
          <a:xfrm>
            <a:off x="-984348" y="5830948"/>
            <a:ext cx="8586627" cy="929364"/>
            <a:chOff x="-10160" y="5714325"/>
            <a:chExt cx="8586627" cy="92936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3F2A1AE-BEF2-4524-84D0-C2139C4F2D66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6542983" cy="0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414E981-F7DB-4354-8B46-2207A23A8BCC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6F9D5AF-306A-4E07-8BB8-7BF32BA3E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43CFE3E-0EB4-4E2C-843A-26B9497B1D47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1BCAA38-7AF0-456B-9494-B1E3E2339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A44CFB1-A0DF-41F3-ABB6-C84661C1DB34}"/>
              </a:ext>
            </a:extLst>
          </p:cNvPr>
          <p:cNvSpPr/>
          <p:nvPr/>
        </p:nvSpPr>
        <p:spPr>
          <a:xfrm>
            <a:off x="-2194560" y="-10324508"/>
            <a:ext cx="26532874" cy="2653287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A19B-47A6-4B74-9B31-F60590A42164}"/>
              </a:ext>
            </a:extLst>
          </p:cNvPr>
          <p:cNvSpPr txBox="1"/>
          <p:nvPr/>
        </p:nvSpPr>
        <p:spPr>
          <a:xfrm>
            <a:off x="9875623" y="5686961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GOOD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8" name="Picture 4" descr="어지러운 가스레인지에 대한 이미지 검색결과">
            <a:extLst>
              <a:ext uri="{FF2B5EF4-FFF2-40B4-BE49-F238E27FC236}">
                <a16:creationId xmlns:a16="http://schemas.microsoft.com/office/drawing/2014/main" id="{75BC86BE-AD4E-4B4E-86D4-EF9232695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t="26749" r="8763" b="21327"/>
          <a:stretch/>
        </p:blipFill>
        <p:spPr bwMode="auto">
          <a:xfrm>
            <a:off x="571247" y="2073582"/>
            <a:ext cx="6871109" cy="33247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115C5-D628-4232-8516-179ABE0052C2}"/>
              </a:ext>
            </a:extLst>
          </p:cNvPr>
          <p:cNvSpPr txBox="1"/>
          <p:nvPr/>
        </p:nvSpPr>
        <p:spPr>
          <a:xfrm>
            <a:off x="2852400" y="368057"/>
            <a:ext cx="94772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 </a:t>
            </a:r>
            <a:r>
              <a:rPr lang="ko-KR" altLang="en-US" sz="7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무엇이 위고 </a:t>
            </a:r>
            <a:r>
              <a:rPr lang="ko-KR" altLang="en-US" sz="70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아래지</a:t>
            </a:r>
            <a:r>
              <a:rPr lang="en-US" altLang="ko-KR" sz="7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??</a:t>
            </a:r>
            <a:endParaRPr lang="ko-KR" altLang="en-US" sz="7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9248B5-4FEF-4F50-8AF8-0F2ED0F9B3CA}"/>
              </a:ext>
            </a:extLst>
          </p:cNvPr>
          <p:cNvGrpSpPr/>
          <p:nvPr/>
        </p:nvGrpSpPr>
        <p:grpSpPr>
          <a:xfrm rot="2700000">
            <a:off x="10050415" y="-2086403"/>
            <a:ext cx="731141" cy="12192001"/>
            <a:chOff x="3303126" y="0"/>
            <a:chExt cx="731141" cy="69811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A86365C-6067-49EF-9ED4-5D4671623425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36D545-0495-4AA6-ACB2-E0195DD15D6C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A38E829-0C3A-475E-8BFE-355BD9E9228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52B2776-209D-4D49-8FFB-9B40869B6B9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84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1C4C3A-414A-442C-9F7C-0130D29F23C6}"/>
              </a:ext>
            </a:extLst>
          </p:cNvPr>
          <p:cNvSpPr/>
          <p:nvPr/>
        </p:nvSpPr>
        <p:spPr>
          <a:xfrm>
            <a:off x="-9591040" y="-5394960"/>
            <a:ext cx="31374080" cy="1764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5A1F35-E561-4864-8213-316C194B39D5}"/>
              </a:ext>
            </a:extLst>
          </p:cNvPr>
          <p:cNvSpPr/>
          <p:nvPr/>
        </p:nvSpPr>
        <p:spPr>
          <a:xfrm>
            <a:off x="-8299769" y="-1708505"/>
            <a:ext cx="28811858" cy="10275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B1B33-3013-4467-AC48-2FC0890C22E9}"/>
              </a:ext>
            </a:extLst>
          </p:cNvPr>
          <p:cNvSpPr/>
          <p:nvPr/>
        </p:nvSpPr>
        <p:spPr>
          <a:xfrm>
            <a:off x="-7280353" y="-1159459"/>
            <a:ext cx="26773026" cy="91769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F60220-7C9E-485D-BCAF-0878FF87DAF5}"/>
              </a:ext>
            </a:extLst>
          </p:cNvPr>
          <p:cNvSpPr/>
          <p:nvPr/>
        </p:nvSpPr>
        <p:spPr>
          <a:xfrm>
            <a:off x="-6087602" y="-623485"/>
            <a:ext cx="24367204" cy="8104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7D427FC-F331-4159-ABD3-5CEF61B60A91}"/>
              </a:ext>
            </a:extLst>
          </p:cNvPr>
          <p:cNvSpPr/>
          <p:nvPr/>
        </p:nvSpPr>
        <p:spPr>
          <a:xfrm rot="10800000">
            <a:off x="-10607040" y="-10385468"/>
            <a:ext cx="26532874" cy="2653287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56D5C-50F9-46A2-884A-39857A51EB50}"/>
              </a:ext>
            </a:extLst>
          </p:cNvPr>
          <p:cNvSpPr txBox="1"/>
          <p:nvPr/>
        </p:nvSpPr>
        <p:spPr>
          <a:xfrm>
            <a:off x="182880" y="365760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BAD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A44CFB1-A0DF-41F3-ABB6-C84661C1DB34}"/>
              </a:ext>
            </a:extLst>
          </p:cNvPr>
          <p:cNvSpPr/>
          <p:nvPr/>
        </p:nvSpPr>
        <p:spPr>
          <a:xfrm>
            <a:off x="-10363200" y="-10537868"/>
            <a:ext cx="26532874" cy="2653287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7D49B1-579B-417F-B265-B7BD1D042AD8}"/>
              </a:ext>
            </a:extLst>
          </p:cNvPr>
          <p:cNvGrpSpPr/>
          <p:nvPr/>
        </p:nvGrpSpPr>
        <p:grpSpPr>
          <a:xfrm>
            <a:off x="-984348" y="5830948"/>
            <a:ext cx="8311123" cy="929364"/>
            <a:chOff x="-10160" y="5714325"/>
            <a:chExt cx="8311123" cy="92936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314A3BA-DCB3-480C-8F5F-9A4562C3E29A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6267479" cy="0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E333AE-F7A6-4AAC-9F0F-2D68A263FCFB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50BF0C7-CA93-4184-AE0B-9503271EF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E4DBB2C-4748-49E9-8D19-31A58A13D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0C8E6C4-8181-44A8-8677-FCB258F6E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381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D2A19B-47A6-4B74-9B31-F60590A42164}"/>
              </a:ext>
            </a:extLst>
          </p:cNvPr>
          <p:cNvSpPr txBox="1"/>
          <p:nvPr/>
        </p:nvSpPr>
        <p:spPr>
          <a:xfrm>
            <a:off x="8625943" y="5504081"/>
            <a:ext cx="325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GOOD</a:t>
            </a:r>
            <a:endParaRPr lang="ko-KR" altLang="en-US" sz="8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30" name="Picture 6" descr="가스레인지에 대한 이미지 검색결과">
            <a:extLst>
              <a:ext uri="{FF2B5EF4-FFF2-40B4-BE49-F238E27FC236}">
                <a16:creationId xmlns:a16="http://schemas.microsoft.com/office/drawing/2014/main" id="{C2EBEA4F-C2EA-4BCD-AE46-6C71E25E9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 b="20082"/>
          <a:stretch/>
        </p:blipFill>
        <p:spPr bwMode="auto">
          <a:xfrm>
            <a:off x="4937760" y="1554277"/>
            <a:ext cx="6840000" cy="33247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DD4BD5-3965-4D8D-9962-E27B3EDD439B}"/>
              </a:ext>
            </a:extLst>
          </p:cNvPr>
          <p:cNvSpPr txBox="1"/>
          <p:nvPr/>
        </p:nvSpPr>
        <p:spPr>
          <a:xfrm>
            <a:off x="196193" y="5610989"/>
            <a:ext cx="8446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직관적이고 보기 좋구나</a:t>
            </a:r>
            <a:r>
              <a:rPr lang="en-US" altLang="ko-KR" sz="6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-</a:t>
            </a:r>
            <a:endParaRPr lang="ko-KR" altLang="en-US" sz="6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8EEB34-39CF-47EF-AAB6-1FA2C47AB9B5}"/>
              </a:ext>
            </a:extLst>
          </p:cNvPr>
          <p:cNvGrpSpPr/>
          <p:nvPr/>
        </p:nvGrpSpPr>
        <p:grpSpPr>
          <a:xfrm rot="2700000">
            <a:off x="1171568" y="-2571362"/>
            <a:ext cx="731141" cy="12192001"/>
            <a:chOff x="3303126" y="0"/>
            <a:chExt cx="731141" cy="69811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1D2F06-2D67-4621-A14D-9518F9DC2560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256927-5513-4DD8-9C00-A05F183F1E87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5664C1-AAE0-42EB-9028-13A96FA094C0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699B8A2-2C0E-4D7B-B1EE-8286115B7FDE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41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6755200-ABC5-4201-9E5E-5299F43AF213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859420" y="3773345"/>
            <a:ext cx="10473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사람들이 디지털 제품이나 서비스를 이용해 작업을 </a:t>
            </a:r>
            <a:endParaRPr lang="en-US" altLang="ko-KR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수행하는 과정에서 최적의 경험을 제공하는 것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82" y="-3862367"/>
            <a:ext cx="633837" cy="12192002"/>
            <a:chOff x="3486150" y="0"/>
            <a:chExt cx="362935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1B51458C-85F5-494A-877E-503A4F4E3C68}"/>
              </a:ext>
            </a:extLst>
          </p:cNvPr>
          <p:cNvSpPr txBox="1">
            <a:spLocks/>
          </p:cNvSpPr>
          <p:nvPr/>
        </p:nvSpPr>
        <p:spPr>
          <a:xfrm>
            <a:off x="977096" y="-69450"/>
            <a:ext cx="2784676" cy="1822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40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HCI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C0F825-DF3E-4142-BA0B-7C1F95DB24E1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E9D3F3-A3EE-467B-BF4A-7DA050EF773B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4AA8E9-D117-42D0-88A6-12836A5FE6B7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48D653-E56B-4549-B806-10A11A8FFD2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327CE9-CCC3-4E1E-AB58-672A05CAEF89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5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7CA287-FB14-4A51-A2AF-56BAFA8B7133}"/>
              </a:ext>
            </a:extLst>
          </p:cNvPr>
          <p:cNvSpPr/>
          <p:nvPr/>
        </p:nvSpPr>
        <p:spPr>
          <a:xfrm>
            <a:off x="474562" y="3125163"/>
            <a:ext cx="11169569" cy="24769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4CED50-3192-46B0-B9A3-435C9B443C6E}"/>
              </a:ext>
            </a:extLst>
          </p:cNvPr>
          <p:cNvSpPr/>
          <p:nvPr/>
        </p:nvSpPr>
        <p:spPr>
          <a:xfrm>
            <a:off x="4838217" y="4363655"/>
            <a:ext cx="2500132" cy="709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96" y="-69450"/>
            <a:ext cx="2784676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HCI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0806C0-8CD9-49E0-B2D7-1E30E651CA1A}"/>
              </a:ext>
            </a:extLst>
          </p:cNvPr>
          <p:cNvSpPr/>
          <p:nvPr/>
        </p:nvSpPr>
        <p:spPr>
          <a:xfrm>
            <a:off x="859420" y="3773345"/>
            <a:ext cx="10473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사람들이 디지털 제품이나 서비스를 이용해 작업을 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수행하는 과정에서 </a:t>
            </a:r>
            <a:r>
              <a:rPr lang="ko-KR" altLang="en-US" sz="40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최적의 경험</a:t>
            </a: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제공하는 것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41711-ADD9-4C25-9301-EA9204FE6BE4}"/>
              </a:ext>
            </a:extLst>
          </p:cNvPr>
          <p:cNvGrpSpPr/>
          <p:nvPr/>
        </p:nvGrpSpPr>
        <p:grpSpPr>
          <a:xfrm>
            <a:off x="3021457" y="941111"/>
            <a:ext cx="9270857" cy="929364"/>
            <a:chOff x="-10160" y="5714325"/>
            <a:chExt cx="9270857" cy="9293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A489AD-771D-4AB5-86CA-DDA7B0DA6E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7227213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C7175B6-4BD7-4E7A-AEA5-420D76D65928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2ED427B-D368-47E2-A08A-76FAF8F7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150C1A-B27E-4164-A7FE-6AFCCF0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221B84-F588-4DD1-BC47-E0460BBC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E12C4-F0C3-44EC-A970-7E92F7BFB7F7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BF1506-025F-4740-9F0F-FC0DFF237B49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0A329-96CC-49BD-9115-BE5FC3158E0B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820043-E033-48FB-AAAD-9B54862E7EE9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CF04D-75B5-44D3-B7E6-4374C42592CD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8561156-580D-41DB-8288-D9F9B1FBD1E1}"/>
              </a:ext>
            </a:extLst>
          </p:cNvPr>
          <p:cNvSpPr/>
          <p:nvPr/>
        </p:nvSpPr>
        <p:spPr>
          <a:xfrm>
            <a:off x="3674129" y="13934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21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-3" y="2550493"/>
            <a:ext cx="12192003" cy="430750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0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40551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3862367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941111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3847619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1393489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F27EA86-86D8-427E-9AF7-E9982B80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9" y="2854813"/>
            <a:ext cx="6667500" cy="32575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5998AAC-F28F-4156-A9BB-EA7FCEA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36" y="2859274"/>
            <a:ext cx="6677025" cy="32575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BDF546-5CDF-49F0-A0D1-EF1290AA4696}"/>
              </a:ext>
            </a:extLst>
          </p:cNvPr>
          <p:cNvSpPr txBox="1"/>
          <p:nvPr/>
        </p:nvSpPr>
        <p:spPr>
          <a:xfrm>
            <a:off x="633705" y="622366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고객의 요구사항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EE1AC-43AD-4EA4-AE4D-7F9FCA9FD922}"/>
              </a:ext>
            </a:extLst>
          </p:cNvPr>
          <p:cNvSpPr txBox="1"/>
          <p:nvPr/>
        </p:nvSpPr>
        <p:spPr>
          <a:xfrm>
            <a:off x="3124921" y="622015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팀장의 지시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F23F91-3ED9-4B66-B701-9F154D030F29}"/>
              </a:ext>
            </a:extLst>
          </p:cNvPr>
          <p:cNvSpPr txBox="1"/>
          <p:nvPr/>
        </p:nvSpPr>
        <p:spPr>
          <a:xfrm>
            <a:off x="5034651" y="6220154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프로그래머의 결과물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4F42AC-5D97-4926-8E6A-58C616CC0E00}"/>
              </a:ext>
            </a:extLst>
          </p:cNvPr>
          <p:cNvSpPr txBox="1"/>
          <p:nvPr/>
        </p:nvSpPr>
        <p:spPr>
          <a:xfrm>
            <a:off x="7425849" y="622015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마케팅 부서의 광고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77B3E0-7E81-4F46-89F6-789EA16A19C4}"/>
              </a:ext>
            </a:extLst>
          </p:cNvPr>
          <p:cNvSpPr txBox="1"/>
          <p:nvPr/>
        </p:nvSpPr>
        <p:spPr>
          <a:xfrm>
            <a:off x="9848888" y="622015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고객이 원했던 것</a:t>
            </a:r>
          </a:p>
        </p:txBody>
      </p:sp>
    </p:spTree>
    <p:extLst>
      <p:ext uri="{BB962C8B-B14F-4D97-AF65-F5344CB8AC3E}">
        <p14:creationId xmlns:p14="http://schemas.microsoft.com/office/powerpoint/2010/main" val="286788857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00C63-863F-43FA-8862-A5DD4BA10404}"/>
              </a:ext>
            </a:extLst>
          </p:cNvPr>
          <p:cNvSpPr/>
          <p:nvPr/>
        </p:nvSpPr>
        <p:spPr>
          <a:xfrm>
            <a:off x="0" y="345317"/>
            <a:ext cx="12192003" cy="6512683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5C90-3680-461A-BB58-ECCB0E750FC7}"/>
              </a:ext>
            </a:extLst>
          </p:cNvPr>
          <p:cNvSpPr/>
          <p:nvPr/>
        </p:nvSpPr>
        <p:spPr>
          <a:xfrm>
            <a:off x="0" y="-2268635"/>
            <a:ext cx="12192000" cy="1916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31DD5-9909-46C7-89A1-D43934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99" y="-2309186"/>
            <a:ext cx="5729002" cy="1822490"/>
          </a:xfrm>
        </p:spPr>
        <p:txBody>
          <a:bodyPr>
            <a:noAutofit/>
          </a:bodyPr>
          <a:lstStyle/>
          <a:p>
            <a:r>
              <a:rPr lang="en-US" altLang="ko-KR" sz="13400" dirty="0">
                <a:solidFill>
                  <a:schemeClr val="bg1">
                    <a:lumMod val="95000"/>
                  </a:schemeClr>
                </a:solidFill>
                <a:latin typeface="Metropolis 1920" panose="02000000000000000000" pitchFamily="50" charset="0"/>
              </a:rPr>
              <a:t>process</a:t>
            </a:r>
            <a:endParaRPr lang="ko-KR" altLang="en-US" sz="13400" dirty="0">
              <a:solidFill>
                <a:schemeClr val="bg1">
                  <a:lumMod val="95000"/>
                </a:schemeClr>
              </a:solidFill>
              <a:latin typeface="Metropolis 1920" panose="02000000000000000000" pitchFamily="50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57A5E-6227-4ABD-9FE8-3BD968979D2A}"/>
              </a:ext>
            </a:extLst>
          </p:cNvPr>
          <p:cNvGrpSpPr/>
          <p:nvPr/>
        </p:nvGrpSpPr>
        <p:grpSpPr>
          <a:xfrm rot="5400000">
            <a:off x="5779077" y="-6131002"/>
            <a:ext cx="633847" cy="12192002"/>
            <a:chOff x="3486150" y="0"/>
            <a:chExt cx="362941" cy="69811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358979-3CF0-4612-9951-3C29A23AE8C6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2FF0B-B35F-41DA-87E9-14EE2BD78051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88B9C7-5371-4B02-A10C-953781DA0B1F}"/>
              </a:ext>
            </a:extLst>
          </p:cNvPr>
          <p:cNvGrpSpPr/>
          <p:nvPr/>
        </p:nvGrpSpPr>
        <p:grpSpPr>
          <a:xfrm>
            <a:off x="12034" y="-1327524"/>
            <a:ext cx="12442325" cy="929364"/>
            <a:chOff x="-10160" y="5714325"/>
            <a:chExt cx="12442325" cy="92936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577510-CB56-4809-95BD-2161536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4" y="6243638"/>
              <a:ext cx="126625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F62DF3-7745-4373-B612-815AB1802234}"/>
                </a:ext>
              </a:extLst>
            </p:cNvPr>
            <p:cNvCxnSpPr/>
            <p:nvPr/>
          </p:nvCxnSpPr>
          <p:spPr>
            <a:xfrm>
              <a:off x="-10160" y="6243638"/>
              <a:ext cx="1371600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60CDA-F9FA-4D21-AEAB-7BFC475E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714325"/>
              <a:ext cx="185738" cy="52931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A9923B-EF74-46DD-A7EF-944448051E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338" y="5714325"/>
              <a:ext cx="264684" cy="929363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015E3E-96AF-4EC9-9031-C9F77896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77" y="6243638"/>
              <a:ext cx="204807" cy="400051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E3336D-C2E4-4907-A4FD-1F1B76696DB0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29" y="6243638"/>
              <a:ext cx="3835836" cy="0"/>
            </a:xfrm>
            <a:prstGeom prst="line">
              <a:avLst/>
            </a:prstGeom>
            <a:ln w="63500" cap="rnd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B0A85F-699A-4EBA-BAA6-6BAE93A1373C}"/>
              </a:ext>
            </a:extLst>
          </p:cNvPr>
          <p:cNvGrpSpPr/>
          <p:nvPr/>
        </p:nvGrpSpPr>
        <p:grpSpPr>
          <a:xfrm rot="5400000">
            <a:off x="5730425" y="-6116254"/>
            <a:ext cx="731141" cy="12192001"/>
            <a:chOff x="3303126" y="0"/>
            <a:chExt cx="731141" cy="69811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75CDD0-2034-468D-AC3B-00192510A667}"/>
                </a:ext>
              </a:extLst>
            </p:cNvPr>
            <p:cNvSpPr/>
            <p:nvPr/>
          </p:nvSpPr>
          <p:spPr>
            <a:xfrm>
              <a:off x="3845580" y="0"/>
              <a:ext cx="188687" cy="6981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5C54B5-947D-4A43-9FF1-AAED7D64DA6A}"/>
                </a:ext>
              </a:extLst>
            </p:cNvPr>
            <p:cNvSpPr/>
            <p:nvPr/>
          </p:nvSpPr>
          <p:spPr>
            <a:xfrm>
              <a:off x="3303126" y="0"/>
              <a:ext cx="188687" cy="6981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B652-FB54-448B-9F70-8857C0CF027C}"/>
                </a:ext>
              </a:extLst>
            </p:cNvPr>
            <p:cNvSpPr/>
            <p:nvPr/>
          </p:nvSpPr>
          <p:spPr>
            <a:xfrm>
              <a:off x="3486150" y="0"/>
              <a:ext cx="188687" cy="69811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B0F5E8-3DFE-433E-B5FD-09D165791610}"/>
                </a:ext>
              </a:extLst>
            </p:cNvPr>
            <p:cNvSpPr/>
            <p:nvPr/>
          </p:nvSpPr>
          <p:spPr>
            <a:xfrm>
              <a:off x="3660404" y="0"/>
              <a:ext cx="188687" cy="698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6AC08FF-CE7F-4E01-8B14-C3A6BF3D04F1}"/>
              </a:ext>
            </a:extLst>
          </p:cNvPr>
          <p:cNvSpPr/>
          <p:nvPr/>
        </p:nvSpPr>
        <p:spPr>
          <a:xfrm>
            <a:off x="9299429" y="-875146"/>
            <a:ext cx="162000" cy="1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64F3137D-13A7-4F86-8297-2E962F5BC395}"/>
              </a:ext>
            </a:extLst>
          </p:cNvPr>
          <p:cNvSpPr/>
          <p:nvPr/>
        </p:nvSpPr>
        <p:spPr>
          <a:xfrm>
            <a:off x="3963365" y="1296365"/>
            <a:ext cx="4265270" cy="4265270"/>
          </a:xfrm>
          <a:prstGeom prst="donut">
            <a:avLst>
              <a:gd name="adj" fmla="val 12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2BB93BE-FE0F-48CE-AA9B-3576A45979AB}"/>
              </a:ext>
            </a:extLst>
          </p:cNvPr>
          <p:cNvSpPr/>
          <p:nvPr/>
        </p:nvSpPr>
        <p:spPr>
          <a:xfrm rot="10220846">
            <a:off x="7431627" y="1823591"/>
            <a:ext cx="300941" cy="3009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7C2501-293E-44AC-A89F-6E9EE35CBD84}"/>
              </a:ext>
            </a:extLst>
          </p:cNvPr>
          <p:cNvSpPr/>
          <p:nvPr/>
        </p:nvSpPr>
        <p:spPr>
          <a:xfrm>
            <a:off x="4352674" y="1685674"/>
            <a:ext cx="3486652" cy="34866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9FA6B-22EF-4677-AACC-281BF54479CA}"/>
              </a:ext>
            </a:extLst>
          </p:cNvPr>
          <p:cNvSpPr txBox="1"/>
          <p:nvPr/>
        </p:nvSpPr>
        <p:spPr>
          <a:xfrm>
            <a:off x="5173311" y="2551837"/>
            <a:ext cx="1845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</a:t>
            </a:r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단계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디자인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BF4BF-5BB5-4E8C-AB7B-DB72A6916858}"/>
              </a:ext>
            </a:extLst>
          </p:cNvPr>
          <p:cNvSpPr txBox="1"/>
          <p:nvPr/>
        </p:nvSpPr>
        <p:spPr>
          <a:xfrm>
            <a:off x="7910373" y="1461628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1. Acceptance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FF69E-E2CF-4B3D-AE52-389825E3AE09}"/>
              </a:ext>
            </a:extLst>
          </p:cNvPr>
          <p:cNvSpPr txBox="1"/>
          <p:nvPr/>
        </p:nvSpPr>
        <p:spPr>
          <a:xfrm>
            <a:off x="8638928" y="322894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2. Analysis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AB47A-0B0C-4E05-A831-E3AF2F85061A}"/>
              </a:ext>
            </a:extLst>
          </p:cNvPr>
          <p:cNvSpPr txBox="1"/>
          <p:nvPr/>
        </p:nvSpPr>
        <p:spPr>
          <a:xfrm>
            <a:off x="8064262" y="48906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3. Definition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AC1DE-1DA9-4770-9463-AF9508D49B88}"/>
              </a:ext>
            </a:extLst>
          </p:cNvPr>
          <p:cNvSpPr txBox="1"/>
          <p:nvPr/>
        </p:nvSpPr>
        <p:spPr>
          <a:xfrm>
            <a:off x="5865187" y="590460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4. Ideation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B0C481-26BB-4482-B5B9-814CA5FBE3D4}"/>
              </a:ext>
            </a:extLst>
          </p:cNvPr>
          <p:cNvSpPr txBox="1"/>
          <p:nvPr/>
        </p:nvSpPr>
        <p:spPr>
          <a:xfrm>
            <a:off x="1563349" y="4667436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5. Idea Selection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7091F8-501F-4A35-8E47-C6BC7C7005FC}"/>
              </a:ext>
            </a:extLst>
          </p:cNvPr>
          <p:cNvSpPr txBox="1"/>
          <p:nvPr/>
        </p:nvSpPr>
        <p:spPr>
          <a:xfrm>
            <a:off x="1326830" y="2474701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6. Implementation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AC6C3-C8F1-4E6B-8733-ABD32DB050F0}"/>
              </a:ext>
            </a:extLst>
          </p:cNvPr>
          <p:cNvSpPr txBox="1"/>
          <p:nvPr/>
        </p:nvSpPr>
        <p:spPr>
          <a:xfrm>
            <a:off x="3950880" y="70236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7. Evaluation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21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463 C 0.06537 0.11181 0.06719 0.30486 0.00144 0.42593 C -0.06419 0.54746 -0.17305 0.5507 -0.24102 0.43426 C -0.30912 0.3169 -0.31068 0.12408 -0.24493 0.00301 C -0.17904 -0.11852 -0.07083 -0.12199 -0.0026 -0.00463 Z " pathEditMode="relative" rAng="2640000" ptsTypes="AAA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rnd">
          <a:solidFill>
            <a:schemeClr val="bg1"/>
          </a:solidFill>
          <a:bevel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425</Words>
  <Application>Microsoft Office PowerPoint</Application>
  <PresentationFormat>와이드스크린</PresentationFormat>
  <Paragraphs>163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210 콤퓨타세탁 R</vt:lpstr>
      <vt:lpstr>Arial</vt:lpstr>
      <vt:lpstr>210 콤퓨타세탁 L</vt:lpstr>
      <vt:lpstr>STCaiyun</vt:lpstr>
      <vt:lpstr>Metropolis 1920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HCI</vt:lpstr>
      <vt:lpstr>process</vt:lpstr>
      <vt:lpstr>process</vt:lpstr>
      <vt:lpstr>process</vt:lpstr>
      <vt:lpstr>process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process</vt:lpstr>
      <vt:lpstr>process</vt:lpstr>
      <vt:lpstr>pRototype</vt:lpstr>
      <vt:lpstr>pRototype</vt:lpstr>
      <vt:lpstr>pRototype</vt:lpstr>
      <vt:lpstr>pRototype</vt:lpstr>
      <vt:lpstr>process</vt:lpstr>
      <vt:lpstr>process</vt:lpstr>
      <vt:lpstr>EVALUATION</vt:lpstr>
      <vt:lpstr>EVALUATION</vt:lpstr>
      <vt:lpstr>EVALUATION</vt:lpstr>
      <vt:lpstr>EVALUATION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최준만</dc:creator>
  <cp:lastModifiedBy>최준만</cp:lastModifiedBy>
  <cp:revision>72</cp:revision>
  <dcterms:created xsi:type="dcterms:W3CDTF">2018-04-22T09:23:01Z</dcterms:created>
  <dcterms:modified xsi:type="dcterms:W3CDTF">2018-05-06T11:20:00Z</dcterms:modified>
</cp:coreProperties>
</file>