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3" r:id="rId4"/>
    <p:sldId id="271" r:id="rId5"/>
    <p:sldId id="261" r:id="rId6"/>
    <p:sldId id="258" r:id="rId7"/>
    <p:sldId id="260" r:id="rId8"/>
    <p:sldId id="259" r:id="rId9"/>
    <p:sldId id="272" r:id="rId10"/>
    <p:sldId id="262" r:id="rId11"/>
    <p:sldId id="264" r:id="rId12"/>
    <p:sldId id="274" r:id="rId13"/>
    <p:sldId id="265" r:id="rId14"/>
    <p:sldId id="279" r:id="rId15"/>
    <p:sldId id="281" r:id="rId16"/>
    <p:sldId id="282" r:id="rId17"/>
    <p:sldId id="280" r:id="rId18"/>
    <p:sldId id="275" r:id="rId19"/>
    <p:sldId id="267" r:id="rId20"/>
    <p:sldId id="283" r:id="rId21"/>
    <p:sldId id="284" r:id="rId22"/>
    <p:sldId id="285" r:id="rId23"/>
    <p:sldId id="276" r:id="rId24"/>
    <p:sldId id="286" r:id="rId25"/>
    <p:sldId id="287" r:id="rId26"/>
    <p:sldId id="270" r:id="rId27"/>
    <p:sldId id="288" r:id="rId28"/>
    <p:sldId id="277" r:id="rId29"/>
    <p:sldId id="268" r:id="rId30"/>
    <p:sldId id="273" r:id="rId31"/>
    <p:sldId id="27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EBFB2A-79A0-4B81-883D-D36636A41FD6}">
          <p14:sldIdLst>
            <p14:sldId id="256"/>
            <p14:sldId id="257"/>
            <p14:sldId id="263"/>
            <p14:sldId id="271"/>
            <p14:sldId id="261"/>
            <p14:sldId id="258"/>
            <p14:sldId id="260"/>
            <p14:sldId id="259"/>
            <p14:sldId id="272"/>
            <p14:sldId id="262"/>
            <p14:sldId id="264"/>
            <p14:sldId id="274"/>
            <p14:sldId id="265"/>
            <p14:sldId id="279"/>
            <p14:sldId id="281"/>
            <p14:sldId id="282"/>
            <p14:sldId id="280"/>
            <p14:sldId id="275"/>
            <p14:sldId id="267"/>
            <p14:sldId id="283"/>
            <p14:sldId id="284"/>
            <p14:sldId id="285"/>
            <p14:sldId id="276"/>
            <p14:sldId id="286"/>
            <p14:sldId id="287"/>
            <p14:sldId id="270"/>
            <p14:sldId id="288"/>
            <p14:sldId id="277"/>
            <p14:sldId id="268"/>
            <p14:sldId id="273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an Francisco" initials="LF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6T20:34:52.931" idx="1">
    <p:pos x="10" y="10"/>
    <p:text>Should we even have this? I say be 100% honest, but if I'm the only one who wants this, we don't have to have it.</p:text>
    <p:extLst>
      <p:ext uri="{C676402C-5697-4E1C-873F-D02D1690AC5C}">
        <p15:threadingInfo xmlns:p15="http://schemas.microsoft.com/office/powerpoint/2012/main" timeZoneBias="480"/>
      </p:ext>
    </p:extLst>
  </p:cm>
  <p:cm authorId="1" dt="2018-11-26T20:35:25.583" idx="2">
    <p:pos x="10" y="106"/>
    <p:text>If so, where should we put it?</p:text>
    <p:extLst>
      <p:ext uri="{C676402C-5697-4E1C-873F-D02D1690AC5C}">
        <p15:threadingInfo xmlns:p15="http://schemas.microsoft.com/office/powerpoint/2012/main" timeZoneBias="48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F4C59-5F08-44C4-B153-33D13F8820E2}" type="datetimeFigureOut">
              <a:rPr lang="en-US" smtClean="0"/>
              <a:t>27/11/2018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AB0C4-8C29-42A3-B1B5-550940AC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603D-C74F-4091-A2D3-4695C477BDF9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F04C-D88F-4E87-8405-047FE8998599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574-81AC-4C8C-9315-A798CBD15508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353D-7D17-4E5D-B6AA-BEFF3E0E4AED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3889-C6FA-4794-A93A-78152215D16A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2F6D-E95C-4D36-9BBD-35E186A95236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3689-2F89-4CD8-BBCC-628181C06D6F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4EC7-3A70-4154-BE8C-716D5F7D393A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C052-11CD-4DCD-ACF1-8E2FFA6E860A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D67C-A063-467C-BC65-C57E079F80F5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54-EC59-400A-90AD-D66E129D1C81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DCF8-DDB3-4ED6-91C7-A41042BCCEC0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6469-CA9A-4262-8925-C1B460FFD1FE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0B98-420B-4669-A38B-6EA24DD00E40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4040-A505-4603-8AF8-947AF9A8C6B0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B495-959E-4C32-9725-73949DB74722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0E8E-EE4B-4D52-BAF0-F4AA6E538D19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8B89-0AC8-4AF8-8E51-2CB8CB9E0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722E2-C498-4E60-B7CA-E3B851CB0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306B9-7F0A-418D-8206-B5F8585F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1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D049-749B-4076-B464-014F8AD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3AF8-E079-4E3C-B6BD-0E8361963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building without enough design work</a:t>
            </a:r>
          </a:p>
          <a:p>
            <a:r>
              <a:rPr lang="en-US" dirty="0"/>
              <a:t>Led to wasted time </a:t>
            </a:r>
          </a:p>
          <a:p>
            <a:r>
              <a:rPr lang="en-US" dirty="0"/>
              <a:t>Refocus at 1.5-2 weeks into sprint</a:t>
            </a:r>
          </a:p>
          <a:p>
            <a:r>
              <a:rPr lang="en-US" dirty="0"/>
              <a:t>Shifted focus to focus on core functionality must-haves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1D3F2-75C5-40F6-80C4-E394B00E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8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949F-0B31-4A8B-88CD-BCF7FDCC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D8C8-31EA-4094-A891-253AAD5D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7B36-887B-4747-AD42-46A4BE37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9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8FB-D3EC-4DF0-BE35-2EAA1E9F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6963-A67E-46F8-8ACF-E50284148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AFCB4-B201-4C0B-A29A-0D298A23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3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8479-A9AB-4BF8-A44B-937AE89A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791B-E2AF-4809-A81A-750947D9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a UML style layout of our app navigation</a:t>
            </a:r>
          </a:p>
          <a:p>
            <a:r>
              <a:rPr lang="en-US" dirty="0"/>
              <a:t>Emphasis on need vs want</a:t>
            </a:r>
          </a:p>
          <a:p>
            <a:r>
              <a:rPr lang="en-US" dirty="0"/>
              <a:t>Grab bag of features</a:t>
            </a:r>
          </a:p>
          <a:p>
            <a:r>
              <a:rPr lang="en-US" dirty="0"/>
              <a:t>Accommodating user stories</a:t>
            </a:r>
          </a:p>
          <a:p>
            <a:r>
              <a:rPr lang="en-US" dirty="0"/>
              <a:t>Removed areas that weren’t justified by a user story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31333-FA60-4DDE-860A-723484BD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8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8" y="1"/>
            <a:ext cx="1200912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9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CBAE4-CD2A-4AAF-AA72-5DDAD311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4820F8-95B3-4137-B149-43E2401D6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99" y="0"/>
            <a:ext cx="10767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47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595AC-365F-40A9-88F7-4980727A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B68A1-0E2D-48AC-A719-0EA3F99A0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0" y="-130127"/>
            <a:ext cx="1772995" cy="3568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409F49-AB94-4639-B125-5B1579C3A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238" y="0"/>
            <a:ext cx="1772995" cy="35680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D6B14E-B9F6-4F4F-AB8F-E4BE02914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566" y="-2869"/>
            <a:ext cx="1772996" cy="35680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DDA074-D6A4-4715-8E0B-C6BFC523B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681" y="3429000"/>
            <a:ext cx="1772995" cy="35680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1FF5B0-EA63-42D5-8253-C40FC9E7F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5856" y="3330457"/>
            <a:ext cx="1767465" cy="355691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97ED49-878F-491D-8E1C-829D81F5236A}"/>
              </a:ext>
            </a:extLst>
          </p:cNvPr>
          <p:cNvCxnSpPr/>
          <p:nvPr/>
        </p:nvCxnSpPr>
        <p:spPr>
          <a:xfrm>
            <a:off x="6730738" y="480767"/>
            <a:ext cx="2812828" cy="22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27DCB7-CEA1-4052-A9FE-D389A2082170}"/>
              </a:ext>
            </a:extLst>
          </p:cNvPr>
          <p:cNvCxnSpPr>
            <a:cxnSpLocks/>
          </p:cNvCxnSpPr>
          <p:nvPr/>
        </p:nvCxnSpPr>
        <p:spPr>
          <a:xfrm flipH="1">
            <a:off x="2458035" y="480767"/>
            <a:ext cx="2785084" cy="55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ABE02E-828A-4C34-9304-45FF700DA5CD}"/>
              </a:ext>
            </a:extLst>
          </p:cNvPr>
          <p:cNvCxnSpPr>
            <a:cxnSpLocks/>
          </p:cNvCxnSpPr>
          <p:nvPr/>
        </p:nvCxnSpPr>
        <p:spPr>
          <a:xfrm>
            <a:off x="6484690" y="1963024"/>
            <a:ext cx="1325460" cy="146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C17DDF-11A5-4682-9079-48D4760CB776}"/>
              </a:ext>
            </a:extLst>
          </p:cNvPr>
          <p:cNvCxnSpPr/>
          <p:nvPr/>
        </p:nvCxnSpPr>
        <p:spPr>
          <a:xfrm>
            <a:off x="1571537" y="1963024"/>
            <a:ext cx="1171663" cy="166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917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3F5-4442-4253-B1F1-23FB04A2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Design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DE98-1DDD-4709-9FF8-4864FCF97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Worked with Android Studio to figure out the minor elements of the GUI</a:t>
            </a:r>
          </a:p>
          <a:p>
            <a:pPr lvl="1"/>
            <a:r>
              <a:rPr lang="en-US" dirty="0"/>
              <a:t>Displaying Images</a:t>
            </a:r>
          </a:p>
          <a:p>
            <a:pPr lvl="1"/>
            <a:r>
              <a:rPr lang="en-US"/>
              <a:t>Colors and </a:t>
            </a:r>
            <a:r>
              <a:rPr lang="en-US" dirty="0"/>
              <a:t>Opacity</a:t>
            </a:r>
          </a:p>
          <a:p>
            <a:pPr lvl="1"/>
            <a:r>
              <a:rPr lang="en-US" dirty="0"/>
              <a:t>Action Bar</a:t>
            </a:r>
          </a:p>
          <a:p>
            <a:pPr lvl="1"/>
            <a:r>
              <a:rPr lang="en-US" dirty="0"/>
              <a:t>Constraints</a:t>
            </a:r>
          </a:p>
          <a:p>
            <a:pPr lvl="2"/>
            <a:r>
              <a:rPr lang="en-US" dirty="0"/>
              <a:t>Defining an element’s positioning based on other elements</a:t>
            </a:r>
          </a:p>
          <a:p>
            <a:pPr lvl="1"/>
            <a:r>
              <a:rPr lang="en-US" dirty="0"/>
              <a:t>Element spacing</a:t>
            </a:r>
          </a:p>
          <a:p>
            <a:pPr lvl="2"/>
            <a:r>
              <a:rPr lang="en-US" dirty="0"/>
              <a:t>Determined with pixels although there is an add-on that can let you use percentages</a:t>
            </a:r>
          </a:p>
          <a:p>
            <a:pPr lvl="1"/>
            <a:r>
              <a:rPr lang="en-US" dirty="0"/>
              <a:t>App Icon</a:t>
            </a:r>
          </a:p>
          <a:p>
            <a:pPr lvl="2"/>
            <a:r>
              <a:rPr lang="en-US" dirty="0"/>
              <a:t>Minor but has to be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9F339-EC4C-4F6E-9180-36D41144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35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BD93-1E0F-4715-BA1C-4AB9A43F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5560-583E-4CB6-A740-F6B3808F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49AE3-63D3-4DD3-818F-6E7B5C47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45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9014-8A31-4680-8991-595A8A0A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Cloud Hosts for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85D6-20E6-41CB-94E2-C41E1031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4012"/>
            <a:ext cx="8915400" cy="4554069"/>
          </a:xfrm>
        </p:spPr>
        <p:txBody>
          <a:bodyPr>
            <a:normAutofit/>
          </a:bodyPr>
          <a:lstStyle/>
          <a:p>
            <a:r>
              <a:rPr lang="en-US" dirty="0"/>
              <a:t>Amazon Web Services</a:t>
            </a:r>
          </a:p>
          <a:p>
            <a:pPr lvl="1"/>
            <a:r>
              <a:rPr lang="en-US" dirty="0"/>
              <a:t>Pros</a:t>
            </a:r>
            <a:endParaRPr lang="en-US" sz="1400" dirty="0"/>
          </a:p>
          <a:p>
            <a:pPr lvl="2"/>
            <a:r>
              <a:rPr lang="en-US" dirty="0"/>
              <a:t>Free trial</a:t>
            </a:r>
            <a:endParaRPr lang="en-US" sz="1200" dirty="0"/>
          </a:p>
          <a:p>
            <a:pPr lvl="2"/>
            <a:r>
              <a:rPr lang="en-US" dirty="0"/>
              <a:t>Supports multiple database types</a:t>
            </a:r>
            <a:endParaRPr lang="en-US" sz="1200" dirty="0"/>
          </a:p>
          <a:p>
            <a:pPr lvl="1"/>
            <a:r>
              <a:rPr lang="en-US" dirty="0"/>
              <a:t>Cons</a:t>
            </a:r>
            <a:endParaRPr lang="en-US" sz="1400" dirty="0"/>
          </a:p>
          <a:p>
            <a:pPr lvl="2"/>
            <a:r>
              <a:rPr lang="en-US" dirty="0"/>
              <a:t>Difficult to learn</a:t>
            </a:r>
          </a:p>
          <a:p>
            <a:r>
              <a:rPr lang="en-US" dirty="0"/>
              <a:t>Microsoft Azure</a:t>
            </a:r>
          </a:p>
          <a:p>
            <a:pPr lvl="1"/>
            <a:r>
              <a:rPr lang="en-US" dirty="0"/>
              <a:t>Pros</a:t>
            </a:r>
            <a:endParaRPr lang="en-US" sz="1400" dirty="0"/>
          </a:p>
          <a:p>
            <a:pPr lvl="2"/>
            <a:r>
              <a:rPr lang="en-US" dirty="0"/>
              <a:t>Free trial</a:t>
            </a:r>
            <a:endParaRPr lang="en-US" sz="1200" dirty="0"/>
          </a:p>
          <a:p>
            <a:pPr lvl="1"/>
            <a:r>
              <a:rPr lang="en-US" dirty="0"/>
              <a:t>Cons</a:t>
            </a:r>
            <a:endParaRPr lang="en-US" sz="1400" dirty="0"/>
          </a:p>
          <a:p>
            <a:pPr lvl="2"/>
            <a:r>
              <a:rPr lang="en-US" dirty="0"/>
              <a:t>Support issues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744C6-A06A-4F75-9D77-276BE5D6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8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9006-5658-41C1-A6C3-449E86D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2599-6704-444D-B198-A61017C6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Kickstart development on Landmarked Core Functionality and supporting technologies for future development.</a:t>
            </a:r>
          </a:p>
          <a:p>
            <a:r>
              <a:rPr lang="en-US" dirty="0"/>
              <a:t>Develop an algorithm that will get coordinates for drawing our maps</a:t>
            </a:r>
          </a:p>
          <a:p>
            <a:r>
              <a:rPr lang="en-US" dirty="0"/>
              <a:t>Design a GUI around our user stories</a:t>
            </a:r>
          </a:p>
          <a:p>
            <a:r>
              <a:rPr lang="en-US" dirty="0"/>
              <a:t>Configure </a:t>
            </a:r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r>
              <a:rPr lang="en-US" dirty="0"/>
              <a:t>Retrieve data from hardware sensors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8D571-E13E-4175-B1E8-3DF13ABB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7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9014-8A31-4680-8991-595A8A0A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36004" cy="1280890"/>
          </a:xfrm>
        </p:spPr>
        <p:txBody>
          <a:bodyPr/>
          <a:lstStyle/>
          <a:p>
            <a:r>
              <a:rPr lang="en-US" dirty="0"/>
              <a:t>Possible Cloud Hosts for Databases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85D6-20E6-41CB-94E2-C41E1031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4012"/>
            <a:ext cx="8915400" cy="53967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Rackspace Cloud</a:t>
            </a:r>
          </a:p>
          <a:p>
            <a:pPr lvl="1"/>
            <a:r>
              <a:rPr lang="en-US" dirty="0"/>
              <a:t>Pros</a:t>
            </a:r>
            <a:endParaRPr lang="en-US" sz="1400" dirty="0"/>
          </a:p>
          <a:p>
            <a:pPr lvl="2"/>
            <a:r>
              <a:rPr lang="en-US" dirty="0"/>
              <a:t>Supports multiple database types</a:t>
            </a:r>
            <a:endParaRPr lang="en-US" sz="1200" dirty="0"/>
          </a:p>
          <a:p>
            <a:pPr lvl="1"/>
            <a:r>
              <a:rPr lang="en-US" dirty="0"/>
              <a:t>Cons</a:t>
            </a:r>
            <a:endParaRPr lang="en-US" sz="1400" dirty="0"/>
          </a:p>
          <a:p>
            <a:pPr lvl="2"/>
            <a:r>
              <a:rPr lang="en-US" dirty="0"/>
              <a:t>Low documentation</a:t>
            </a:r>
          </a:p>
          <a:p>
            <a:r>
              <a:rPr lang="en-US" dirty="0"/>
              <a:t>Oracle Database Cloud</a:t>
            </a:r>
          </a:p>
          <a:p>
            <a:pPr lvl="1"/>
            <a:r>
              <a:rPr lang="en-US" dirty="0"/>
              <a:t>Pros</a:t>
            </a:r>
            <a:endParaRPr lang="en-US" sz="1400" dirty="0"/>
          </a:p>
          <a:p>
            <a:pPr lvl="2"/>
            <a:r>
              <a:rPr lang="en-US" dirty="0"/>
              <a:t>Easy maintenance</a:t>
            </a:r>
            <a:endParaRPr lang="en-US" sz="1200" dirty="0"/>
          </a:p>
          <a:p>
            <a:pPr lvl="2"/>
            <a:r>
              <a:rPr lang="en-US" dirty="0"/>
              <a:t>Secure encryption</a:t>
            </a:r>
            <a:endParaRPr lang="en-US" sz="1200" dirty="0"/>
          </a:p>
          <a:p>
            <a:pPr lvl="1"/>
            <a:r>
              <a:rPr lang="en-US" dirty="0"/>
              <a:t>Cons</a:t>
            </a:r>
            <a:endParaRPr lang="en-US" sz="1400" dirty="0"/>
          </a:p>
          <a:p>
            <a:pPr lvl="2"/>
            <a:r>
              <a:rPr lang="en-US" dirty="0"/>
              <a:t>Support issues</a:t>
            </a:r>
          </a:p>
          <a:p>
            <a:r>
              <a:rPr lang="en-US" dirty="0"/>
              <a:t>SAP Cloud Platform</a:t>
            </a:r>
          </a:p>
          <a:p>
            <a:pPr lvl="1"/>
            <a:r>
              <a:rPr lang="en-US" dirty="0"/>
              <a:t>Pros</a:t>
            </a:r>
            <a:endParaRPr lang="en-US" sz="1400" dirty="0"/>
          </a:p>
          <a:p>
            <a:pPr lvl="2"/>
            <a:r>
              <a:rPr lang="en-US" dirty="0"/>
              <a:t>Free trial</a:t>
            </a:r>
            <a:endParaRPr lang="en-US" sz="1200" dirty="0"/>
          </a:p>
          <a:p>
            <a:pPr lvl="1"/>
            <a:r>
              <a:rPr lang="en-US" dirty="0"/>
              <a:t>Cons</a:t>
            </a:r>
            <a:endParaRPr lang="en-US" sz="1400" dirty="0"/>
          </a:p>
          <a:p>
            <a:pPr lvl="2"/>
            <a:r>
              <a:rPr lang="en-US" dirty="0"/>
              <a:t>Expensive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744C6-A06A-4F75-9D77-276BE5D6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13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C855-54F0-48EC-A7CC-6354BCB3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B522-2226-4EFD-823D-D450755C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SQL Database</a:t>
            </a:r>
          </a:p>
          <a:p>
            <a:endParaRPr lang="en-US" dirty="0"/>
          </a:p>
          <a:p>
            <a:r>
              <a:rPr lang="en-US" dirty="0"/>
              <a:t>Free trial gives 250GB of storage on cloud</a:t>
            </a:r>
          </a:p>
          <a:p>
            <a:r>
              <a:rPr lang="en-US" dirty="0"/>
              <a:t>Shares same codebase with SQL Server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Prefer cloud as users could literally be anywhere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4C74-446F-4283-A614-DCD1E307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44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98AF-3E4D-488E-B8C3-C0381CA4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Landmark 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57E-BE2B-46DF-A69B-CF16514E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for Landmarks and Custom Landmarks</a:t>
            </a:r>
          </a:p>
          <a:p>
            <a:endParaRPr lang="en-US" dirty="0"/>
          </a:p>
          <a:p>
            <a:r>
              <a:rPr lang="en-US" dirty="0"/>
              <a:t>Local storage:</a:t>
            </a:r>
          </a:p>
          <a:p>
            <a:pPr lvl="1"/>
            <a:r>
              <a:rPr lang="en-US" dirty="0"/>
              <a:t>Internal File Storage</a:t>
            </a:r>
          </a:p>
          <a:p>
            <a:pPr lvl="1"/>
            <a:r>
              <a:rPr lang="en-US" dirty="0"/>
              <a:t>External File Storage</a:t>
            </a:r>
          </a:p>
          <a:p>
            <a:pPr lvl="1"/>
            <a:r>
              <a:rPr lang="en-US" dirty="0"/>
              <a:t>Shared Preferences</a:t>
            </a:r>
          </a:p>
          <a:p>
            <a:pPr lvl="1"/>
            <a:r>
              <a:rPr lang="en-US" dirty="0"/>
              <a:t>Private Databases</a:t>
            </a:r>
          </a:p>
          <a:p>
            <a:pPr lvl="1"/>
            <a:endParaRPr lang="en-US" dirty="0"/>
          </a:p>
          <a:p>
            <a:r>
              <a:rPr lang="en-US" dirty="0"/>
              <a:t>Chosen SQLite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8CCED-2F50-4A4F-B670-22D17EBE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2551E-FDDB-4CF9-9037-E0DF2C45F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654" y="2754888"/>
            <a:ext cx="2414676" cy="3156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61022-A0F3-459D-B689-E05BCF818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621" y="1827543"/>
            <a:ext cx="2455991" cy="408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01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21E-1AFE-4A04-8BD0-C88D1D2D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C712-7144-4100-BCDB-F2CFAF7A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B7F91-3EE4-476A-9661-1648C797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7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F23D-959A-44BC-BE78-1D0330CD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48C4-F2C9-48C7-B302-4ADE777DD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2599"/>
            <a:ext cx="8915400" cy="4285129"/>
          </a:xfrm>
        </p:spPr>
        <p:txBody>
          <a:bodyPr>
            <a:normAutofit/>
          </a:bodyPr>
          <a:lstStyle/>
          <a:p>
            <a:r>
              <a:rPr lang="en-US" dirty="0"/>
              <a:t>Get relevant sensor information</a:t>
            </a:r>
          </a:p>
          <a:p>
            <a:pPr lvl="1"/>
            <a:r>
              <a:rPr lang="en-US" dirty="0"/>
              <a:t>Get elevation </a:t>
            </a:r>
          </a:p>
          <a:p>
            <a:pPr lvl="1"/>
            <a:r>
              <a:rPr lang="en-US" dirty="0"/>
              <a:t>Get location</a:t>
            </a:r>
          </a:p>
          <a:p>
            <a:pPr lvl="1"/>
            <a:r>
              <a:rPr lang="en-US" dirty="0"/>
              <a:t>Get orientation</a:t>
            </a:r>
          </a:p>
          <a:p>
            <a:r>
              <a:rPr lang="en-US" dirty="0"/>
              <a:t>Find landmarks in orientation</a:t>
            </a:r>
          </a:p>
          <a:p>
            <a:pPr lvl="1"/>
            <a:r>
              <a:rPr lang="en-US" dirty="0"/>
              <a:t>Find Line of Sight (</a:t>
            </a:r>
            <a:r>
              <a:rPr lang="en-US" dirty="0" err="1"/>
              <a:t>LoS</a:t>
            </a:r>
            <a:r>
              <a:rPr lang="en-US" dirty="0"/>
              <a:t>) by numerical method</a:t>
            </a:r>
          </a:p>
          <a:p>
            <a:pPr lvl="1"/>
            <a:r>
              <a:rPr lang="en-US" dirty="0"/>
              <a:t>Find landmarks between location and </a:t>
            </a:r>
            <a:r>
              <a:rPr lang="en-US" dirty="0" err="1"/>
              <a:t>LoS</a:t>
            </a:r>
            <a:endParaRPr lang="en-US" dirty="0"/>
          </a:p>
          <a:p>
            <a:pPr lvl="1"/>
            <a:r>
              <a:rPr lang="en-US" dirty="0"/>
              <a:t>Output landmarks to user</a:t>
            </a:r>
          </a:p>
          <a:p>
            <a:pPr lvl="1"/>
            <a:r>
              <a:rPr lang="en-US" dirty="0"/>
              <a:t>Allow user to select landmark </a:t>
            </a:r>
          </a:p>
          <a:p>
            <a:pPr lvl="1"/>
            <a:r>
              <a:rPr lang="en-US" dirty="0"/>
              <a:t>Pull information about landmark</a:t>
            </a:r>
          </a:p>
          <a:p>
            <a:r>
              <a:rPr lang="en-US" dirty="0"/>
              <a:t>Find distance between current location and landmark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44F56-3ECD-42B0-A9A9-E5F99872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30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D399-4942-4C83-BF24-B436160E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74EA9-167B-4010-AF9E-BA2A7445C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4344"/>
            <a:ext cx="8915400" cy="4509244"/>
          </a:xfrm>
        </p:spPr>
        <p:txBody>
          <a:bodyPr/>
          <a:lstStyle/>
          <a:p>
            <a:r>
              <a:rPr lang="en-US" dirty="0"/>
              <a:t>Accelerometer and Magnetometer</a:t>
            </a:r>
          </a:p>
          <a:p>
            <a:pPr lvl="1"/>
            <a:r>
              <a:rPr lang="en-US" dirty="0"/>
              <a:t>Used to calculate the orientation of the phone</a:t>
            </a:r>
          </a:p>
          <a:p>
            <a:pPr lvl="1"/>
            <a:r>
              <a:rPr lang="en-US" dirty="0"/>
              <a:t>Gives access to:</a:t>
            </a:r>
          </a:p>
          <a:p>
            <a:pPr lvl="2"/>
            <a:r>
              <a:rPr lang="en-US" dirty="0"/>
              <a:t>Azimuth</a:t>
            </a:r>
          </a:p>
          <a:p>
            <a:pPr lvl="2"/>
            <a:r>
              <a:rPr lang="en-US" dirty="0"/>
              <a:t>Pitch</a:t>
            </a:r>
          </a:p>
          <a:p>
            <a:pPr lvl="2"/>
            <a:r>
              <a:rPr lang="en-US" dirty="0"/>
              <a:t>Roll</a:t>
            </a:r>
          </a:p>
          <a:p>
            <a:r>
              <a:rPr lang="en-US" dirty="0"/>
              <a:t>GPS</a:t>
            </a:r>
          </a:p>
          <a:p>
            <a:pPr lvl="1"/>
            <a:r>
              <a:rPr lang="en-US" dirty="0"/>
              <a:t>Requires explicit user permission</a:t>
            </a:r>
          </a:p>
          <a:p>
            <a:pPr lvl="1"/>
            <a:r>
              <a:rPr lang="en-US" dirty="0"/>
              <a:t>Gives access to:</a:t>
            </a:r>
          </a:p>
          <a:p>
            <a:pPr lvl="2"/>
            <a:r>
              <a:rPr lang="en-US" dirty="0"/>
              <a:t>Latitude</a:t>
            </a:r>
          </a:p>
          <a:p>
            <a:pPr lvl="2"/>
            <a:r>
              <a:rPr lang="en-US" dirty="0"/>
              <a:t>Longitude</a:t>
            </a:r>
          </a:p>
          <a:p>
            <a:pPr lvl="2"/>
            <a:r>
              <a:rPr lang="en-US" dirty="0"/>
              <a:t>Elevation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49C07-2ECF-4660-8582-3A662CD5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0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53DB-70FB-432D-BCAF-DCFBCCE6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MapBox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66161-0CFB-4603-9213-EC107AF2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Dove into documentation</a:t>
            </a:r>
          </a:p>
          <a:p>
            <a:r>
              <a:rPr lang="en-US" dirty="0"/>
              <a:t>Used our acquired key to interact with the API</a:t>
            </a:r>
          </a:p>
          <a:p>
            <a:r>
              <a:rPr lang="en-US" dirty="0"/>
              <a:t>Implemented drawing a map</a:t>
            </a:r>
          </a:p>
          <a:p>
            <a:r>
              <a:rPr lang="en-US" dirty="0"/>
              <a:t>Current points are arbitrary, but easily modified to reflect points produced by algorithm </a:t>
            </a:r>
          </a:p>
          <a:p>
            <a:r>
              <a:rPr lang="en-US" dirty="0"/>
              <a:t>Currently working on:</a:t>
            </a:r>
          </a:p>
          <a:p>
            <a:pPr lvl="1"/>
            <a:r>
              <a:rPr lang="en-US" dirty="0"/>
              <a:t>Refining large map into a rectangular shaped map in direction phone is pointing</a:t>
            </a:r>
          </a:p>
          <a:p>
            <a:pPr lvl="1"/>
            <a:r>
              <a:rPr lang="en-US" dirty="0"/>
              <a:t>Drawing markers for landmarks in refined map</a:t>
            </a:r>
          </a:p>
          <a:p>
            <a:pPr lvl="1"/>
            <a:r>
              <a:rPr lang="en-US" dirty="0"/>
              <a:t>Drawing custom markers (custom landmark locations)</a:t>
            </a:r>
          </a:p>
          <a:p>
            <a:pPr lvl="1"/>
            <a:r>
              <a:rPr lang="en-US" dirty="0"/>
              <a:t>Retrieving location data from refined map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7E3D-35B9-4761-9561-21093A66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23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5CF9-D210-49AA-B513-9E2427CC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F0A5-85A9-4F09-B616-1FC147B0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C6A05-DE04-4D40-936B-2836B8F7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23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B5BA-CEC8-422E-982B-F8BC9872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08CF-DFCF-479E-B76A-2140E612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3242-F7F3-4B6D-BE97-C08D1A7E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91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D358-7D77-482A-BA62-AF4AAB8E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Unofficial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BCA7-F42D-4C14-9EE3-C0604BD1C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882C3-32B5-455C-9E1C-9DBFC4D3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5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5386-6553-4F40-B13E-39127AE2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CA30-6357-4A93-9C6E-ABDCF65F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consider important to Core Functionality and project development?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GUI</a:t>
            </a:r>
          </a:p>
          <a:p>
            <a:pPr lvl="1"/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More Research</a:t>
            </a:r>
          </a:p>
          <a:p>
            <a:pPr lvl="2"/>
            <a:r>
              <a:rPr lang="en-US" dirty="0"/>
              <a:t>Database</a:t>
            </a:r>
          </a:p>
          <a:p>
            <a:pPr lvl="2"/>
            <a:r>
              <a:rPr lang="en-US" dirty="0"/>
              <a:t>Supporting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A8BEF-7F6E-4089-833F-9809F9A8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85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B5FE-C138-421F-92EE-1844FDF7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4FAD-1519-4538-BD82-6A08BE13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AF0-2A5F-49B5-B744-94150C0B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79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D604-AE0D-4070-84FA-E88517FF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F89C-DFBF-421E-A964-AE3C9E1F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83CE4-B7F7-4E5E-9EA9-93BC3E13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5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C9B0-06E2-410E-8DDA-ABF52280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F7AB-C9CE-47FF-B6ED-B5BF71D6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5440E-F403-4B49-B638-14435F8F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1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0C66-3F52-409A-9CE7-5570CF11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0361-81CA-4B36-98AD-8CDC7D18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Algorithm</a:t>
            </a:r>
          </a:p>
          <a:p>
            <a:pPr lvl="1"/>
            <a:r>
              <a:rPr lang="en-US" dirty="0"/>
              <a:t>Initial research into necessary sensor data</a:t>
            </a:r>
          </a:p>
          <a:p>
            <a:pPr lvl="1"/>
            <a:r>
              <a:rPr lang="en-US" dirty="0"/>
              <a:t>Accuracy of sensors</a:t>
            </a:r>
          </a:p>
          <a:p>
            <a:pPr lvl="1"/>
            <a:r>
              <a:rPr lang="en-US" dirty="0"/>
              <a:t>What data do we need to return?</a:t>
            </a:r>
          </a:p>
          <a:p>
            <a:r>
              <a:rPr lang="en-US" dirty="0"/>
              <a:t>Additional Design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00699-93C1-43CE-9C6D-F2E00C8F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5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1132-5F7C-4458-A7CA-40C03DC6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2C316-830D-462A-8F67-9BA0E80F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Design to accommodate User Stories, Core Functionality, and possibly scalable to future stretch goals.</a:t>
            </a:r>
          </a:p>
          <a:p>
            <a:pPr lvl="1"/>
            <a:r>
              <a:rPr lang="en-US" dirty="0"/>
              <a:t>Mockups</a:t>
            </a:r>
          </a:p>
          <a:p>
            <a:pPr lvl="1"/>
            <a:r>
              <a:rPr lang="en-US" dirty="0"/>
              <a:t>Bare-bones implementation</a:t>
            </a:r>
          </a:p>
          <a:p>
            <a:pPr lvl="1"/>
            <a:r>
              <a:rPr lang="en-US" dirty="0"/>
              <a:t>User Story verification – Does GUI functionality align with User Stories?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007F5-0198-4CE9-837A-8E4EBDFB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7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CC60-678F-4ABC-A286-B6474D7D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5409-D15F-4ACF-B8E2-B483B69F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Entity Relationship Diagram for Database</a:t>
            </a:r>
          </a:p>
          <a:p>
            <a:r>
              <a:rPr lang="en-US" dirty="0"/>
              <a:t>Thorough Investigation of Cloud Database solutions</a:t>
            </a:r>
          </a:p>
          <a:p>
            <a:r>
              <a:rPr lang="en-US" dirty="0"/>
              <a:t>Design a safe and secure local data storage solution.</a:t>
            </a:r>
          </a:p>
          <a:p>
            <a:pPr lvl="1"/>
            <a:r>
              <a:rPr lang="en-US" dirty="0"/>
              <a:t>Verify Android’s On-Device SQLite capabilities</a:t>
            </a:r>
          </a:p>
          <a:p>
            <a:pPr lvl="1"/>
            <a:r>
              <a:rPr lang="en-US" dirty="0"/>
              <a:t>Determine what kind of data needs to be stored 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A2EF-A6B0-4094-B638-5C0BABA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4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45B5-D5FA-460B-991C-2FA108E3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FE23-8489-47D3-809F-724D797C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into Google’s Android Authentication system</a:t>
            </a:r>
          </a:p>
          <a:p>
            <a:r>
              <a:rPr lang="en-US" dirty="0"/>
              <a:t>Document and Determine necessary </a:t>
            </a:r>
            <a:r>
              <a:rPr lang="en-US" dirty="0" err="1"/>
              <a:t>MapBox</a:t>
            </a:r>
            <a:r>
              <a:rPr lang="en-US" dirty="0"/>
              <a:t> API calls and capabilities for the team.</a:t>
            </a:r>
          </a:p>
          <a:p>
            <a:r>
              <a:rPr lang="en-US" dirty="0"/>
              <a:t>Obtain API Key for </a:t>
            </a:r>
            <a:r>
              <a:rPr lang="en-US" dirty="0" err="1"/>
              <a:t>MapBox</a:t>
            </a:r>
            <a:r>
              <a:rPr lang="en-US" dirty="0"/>
              <a:t>.</a:t>
            </a:r>
          </a:p>
          <a:p>
            <a:r>
              <a:rPr lang="en-US" dirty="0"/>
              <a:t>Develop module to read sensors on Android device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99A5F-00D7-4971-A7FF-A69FAA2A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7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1C2D-EE05-4A0B-8CD0-4ED2F65C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2324-9BA2-4470-8199-AB389459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3C6AF-E7A8-4C54-8F7F-CCCED907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569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</TotalTime>
  <Words>646</Words>
  <Application>Microsoft Office PowerPoint</Application>
  <PresentationFormat>Widescreen</PresentationFormat>
  <Paragraphs>184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Wingdings 3</vt:lpstr>
      <vt:lpstr>Wisp</vt:lpstr>
      <vt:lpstr>Landmarked</vt:lpstr>
      <vt:lpstr>Sprint 1 Goal</vt:lpstr>
      <vt:lpstr>Core Functionality</vt:lpstr>
      <vt:lpstr>Questions?</vt:lpstr>
      <vt:lpstr>Product Backlog</vt:lpstr>
      <vt:lpstr>Product Backlog (cont)</vt:lpstr>
      <vt:lpstr>Product Backlog (cont)</vt:lpstr>
      <vt:lpstr>Product Backlog (cont)</vt:lpstr>
      <vt:lpstr>Questions?</vt:lpstr>
      <vt:lpstr>Problems in the beginning</vt:lpstr>
      <vt:lpstr>UML Design</vt:lpstr>
      <vt:lpstr>Questions?</vt:lpstr>
      <vt:lpstr>GUI Design</vt:lpstr>
      <vt:lpstr>PowerPoint Presentation</vt:lpstr>
      <vt:lpstr>PowerPoint Presentation</vt:lpstr>
      <vt:lpstr>PowerPoint Presentation</vt:lpstr>
      <vt:lpstr>GUI Design (cont)</vt:lpstr>
      <vt:lpstr>Questions?</vt:lpstr>
      <vt:lpstr>Possible Cloud Hosts for Databases</vt:lpstr>
      <vt:lpstr>Possible Cloud Hosts for Databases cont.</vt:lpstr>
      <vt:lpstr>Chosen Database</vt:lpstr>
      <vt:lpstr>Landmark Data Storage</vt:lpstr>
      <vt:lpstr>Questions?</vt:lpstr>
      <vt:lpstr>Algorithm</vt:lpstr>
      <vt:lpstr>Sensors</vt:lpstr>
      <vt:lpstr>MapBox API</vt:lpstr>
      <vt:lpstr>DEMO TIME</vt:lpstr>
      <vt:lpstr>Questions?</vt:lpstr>
      <vt:lpstr>Unofficial Sprint</vt:lpstr>
      <vt:lpstr>Sprint 2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Logan Francisco</dc:creator>
  <cp:lastModifiedBy>Junmin Yee</cp:lastModifiedBy>
  <cp:revision>17</cp:revision>
  <dcterms:created xsi:type="dcterms:W3CDTF">2018-11-27T04:03:48Z</dcterms:created>
  <dcterms:modified xsi:type="dcterms:W3CDTF">2018-11-27T20:43:50Z</dcterms:modified>
</cp:coreProperties>
</file>