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jy3035.github.io/NWPU-Crowd-Sample-Co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yangliang.github.io/pdf/sp055u.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rxiv.org/pdf/1608.06197.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99-D83E-4108-AB99-6BCEC09A9468}"/>
              </a:ext>
            </a:extLst>
          </p:cNvPr>
          <p:cNvSpPr>
            <a:spLocks noGrp="1"/>
          </p:cNvSpPr>
          <p:nvPr>
            <p:ph type="ctrTitle"/>
          </p:nvPr>
        </p:nvSpPr>
        <p:spPr/>
        <p:txBody>
          <a:bodyPr/>
          <a:lstStyle/>
          <a:p>
            <a:r>
              <a:rPr lang="en-SG" dirty="0"/>
              <a:t>Crowd counting and heatmap</a:t>
            </a:r>
          </a:p>
        </p:txBody>
      </p:sp>
      <p:sp>
        <p:nvSpPr>
          <p:cNvPr id="3" name="Subtitle 2">
            <a:extLst>
              <a:ext uri="{FF2B5EF4-FFF2-40B4-BE49-F238E27FC236}">
                <a16:creationId xmlns:a16="http://schemas.microsoft.com/office/drawing/2014/main" id="{3E38797E-F5E0-4237-874E-B93C3811E78F}"/>
              </a:ext>
            </a:extLst>
          </p:cNvPr>
          <p:cNvSpPr>
            <a:spLocks noGrp="1"/>
          </p:cNvSpPr>
          <p:nvPr>
            <p:ph type="subTitle" idx="1"/>
          </p:nvPr>
        </p:nvSpPr>
        <p:spPr/>
        <p:txBody>
          <a:bodyPr/>
          <a:lstStyle/>
          <a:p>
            <a:r>
              <a:rPr lang="en-SG" dirty="0"/>
              <a:t>By Jun Ming – cs 397 Deep learning</a:t>
            </a:r>
          </a:p>
        </p:txBody>
      </p:sp>
    </p:spTree>
    <p:extLst>
      <p:ext uri="{BB962C8B-B14F-4D97-AF65-F5344CB8AC3E}">
        <p14:creationId xmlns:p14="http://schemas.microsoft.com/office/powerpoint/2010/main" val="28138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C6D6-00F5-4ADE-88DB-B7B5070BB032}"/>
              </a:ext>
            </a:extLst>
          </p:cNvPr>
          <p:cNvSpPr>
            <a:spLocks noGrp="1"/>
          </p:cNvSpPr>
          <p:nvPr>
            <p:ph type="title"/>
          </p:nvPr>
        </p:nvSpPr>
        <p:spPr>
          <a:xfrm>
            <a:off x="1143001" y="2689715"/>
            <a:ext cx="9905998" cy="1478570"/>
          </a:xfrm>
        </p:spPr>
        <p:txBody>
          <a:bodyPr>
            <a:normAutofit/>
          </a:bodyPr>
          <a:lstStyle/>
          <a:p>
            <a:pPr algn="ctr"/>
            <a:r>
              <a:rPr lang="en-SG" sz="10000" dirty="0"/>
              <a:t>Thank you!!!</a:t>
            </a:r>
          </a:p>
        </p:txBody>
      </p:sp>
    </p:spTree>
    <p:extLst>
      <p:ext uri="{BB962C8B-B14F-4D97-AF65-F5344CB8AC3E}">
        <p14:creationId xmlns:p14="http://schemas.microsoft.com/office/powerpoint/2010/main" val="212301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D322-6A31-4E98-A02C-63A86C5B7436}"/>
              </a:ext>
            </a:extLst>
          </p:cNvPr>
          <p:cNvSpPr>
            <a:spLocks noGrp="1"/>
          </p:cNvSpPr>
          <p:nvPr>
            <p:ph type="title"/>
          </p:nvPr>
        </p:nvSpPr>
        <p:spPr/>
        <p:txBody>
          <a:bodyPr/>
          <a:lstStyle/>
          <a:p>
            <a:r>
              <a:rPr lang="en-SG" dirty="0"/>
              <a:t>objective</a:t>
            </a:r>
          </a:p>
        </p:txBody>
      </p:sp>
      <p:sp>
        <p:nvSpPr>
          <p:cNvPr id="3" name="Content Placeholder 2">
            <a:extLst>
              <a:ext uri="{FF2B5EF4-FFF2-40B4-BE49-F238E27FC236}">
                <a16:creationId xmlns:a16="http://schemas.microsoft.com/office/drawing/2014/main" id="{373DA2FF-8A63-4C48-9590-797F8C214771}"/>
              </a:ext>
            </a:extLst>
          </p:cNvPr>
          <p:cNvSpPr>
            <a:spLocks noGrp="1"/>
          </p:cNvSpPr>
          <p:nvPr>
            <p:ph idx="1"/>
          </p:nvPr>
        </p:nvSpPr>
        <p:spPr/>
        <p:txBody>
          <a:bodyPr/>
          <a:lstStyle/>
          <a:p>
            <a:pPr marL="0" indent="0">
              <a:buNone/>
            </a:pPr>
            <a:r>
              <a:rPr lang="en-SG" dirty="0"/>
              <a:t>To generate a heatmap or density map of an image depicting a crowd</a:t>
            </a:r>
          </a:p>
          <a:p>
            <a:pPr marL="0" indent="0">
              <a:buNone/>
            </a:pPr>
            <a:r>
              <a:rPr lang="en-SG" dirty="0"/>
              <a:t>Perform crowd counting</a:t>
            </a:r>
          </a:p>
          <a:p>
            <a:pPr marL="0" indent="0">
              <a:buNone/>
            </a:pPr>
            <a:r>
              <a:rPr lang="en-SG" dirty="0"/>
              <a:t>Let us know if the density of the crowd is too closely packed</a:t>
            </a:r>
          </a:p>
        </p:txBody>
      </p:sp>
      <p:pic>
        <p:nvPicPr>
          <p:cNvPr id="1026" name="Picture 2" descr="Human Crowd Detection for Drone Flight Safety – MultiDrone">
            <a:extLst>
              <a:ext uri="{FF2B5EF4-FFF2-40B4-BE49-F238E27FC236}">
                <a16:creationId xmlns:a16="http://schemas.microsoft.com/office/drawing/2014/main" id="{11E4AE7E-2847-4EC3-B5B3-0175111EA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4020344"/>
            <a:ext cx="3969925" cy="199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09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5A3B-A127-4922-AB44-237C23CE131A}"/>
              </a:ext>
            </a:extLst>
          </p:cNvPr>
          <p:cNvSpPr>
            <a:spLocks noGrp="1"/>
          </p:cNvSpPr>
          <p:nvPr>
            <p:ph type="title"/>
          </p:nvPr>
        </p:nvSpPr>
        <p:spPr/>
        <p:txBody>
          <a:bodyPr/>
          <a:lstStyle/>
          <a:p>
            <a:r>
              <a:rPr lang="en-SG" dirty="0"/>
              <a:t>Real world application</a:t>
            </a:r>
          </a:p>
        </p:txBody>
      </p:sp>
      <p:sp>
        <p:nvSpPr>
          <p:cNvPr id="3" name="Content Placeholder 2">
            <a:extLst>
              <a:ext uri="{FF2B5EF4-FFF2-40B4-BE49-F238E27FC236}">
                <a16:creationId xmlns:a16="http://schemas.microsoft.com/office/drawing/2014/main" id="{73F82534-B74C-48C5-ACAF-83A75C7D2C23}"/>
              </a:ext>
            </a:extLst>
          </p:cNvPr>
          <p:cNvSpPr>
            <a:spLocks noGrp="1"/>
          </p:cNvSpPr>
          <p:nvPr>
            <p:ph idx="1"/>
          </p:nvPr>
        </p:nvSpPr>
        <p:spPr/>
        <p:txBody>
          <a:bodyPr/>
          <a:lstStyle/>
          <a:p>
            <a:pPr marL="0" indent="0">
              <a:buNone/>
            </a:pPr>
            <a:r>
              <a:rPr lang="en-SG" dirty="0"/>
              <a:t>Generating Heatmaps are one of the most useful application used to determine crowd size and denseness.</a:t>
            </a:r>
          </a:p>
          <a:p>
            <a:pPr marL="0" indent="0">
              <a:buNone/>
            </a:pPr>
            <a:r>
              <a:rPr lang="en-SG" dirty="0"/>
              <a:t>In the current COVID-19 situation, we want to be able determine if an image is dense. By identifying whether it is dense and looking at the heatmap, we are able to see where are the places that require attention or additional monitoring.</a:t>
            </a:r>
          </a:p>
        </p:txBody>
      </p:sp>
    </p:spTree>
    <p:extLst>
      <p:ext uri="{BB962C8B-B14F-4D97-AF65-F5344CB8AC3E}">
        <p14:creationId xmlns:p14="http://schemas.microsoft.com/office/powerpoint/2010/main" val="155004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3B57-39D3-487B-A454-A6452FCA3049}"/>
              </a:ext>
            </a:extLst>
          </p:cNvPr>
          <p:cNvSpPr>
            <a:spLocks noGrp="1"/>
          </p:cNvSpPr>
          <p:nvPr>
            <p:ph type="title"/>
          </p:nvPr>
        </p:nvSpPr>
        <p:spPr/>
        <p:txBody>
          <a:bodyPr/>
          <a:lstStyle/>
          <a:p>
            <a:r>
              <a:rPr lang="en-SG" dirty="0"/>
              <a:t>Real world application</a:t>
            </a:r>
          </a:p>
        </p:txBody>
      </p:sp>
      <p:sp>
        <p:nvSpPr>
          <p:cNvPr id="3" name="Content Placeholder 2">
            <a:extLst>
              <a:ext uri="{FF2B5EF4-FFF2-40B4-BE49-F238E27FC236}">
                <a16:creationId xmlns:a16="http://schemas.microsoft.com/office/drawing/2014/main" id="{66950C81-B6E1-4AD4-AE4C-D19103AC4768}"/>
              </a:ext>
            </a:extLst>
          </p:cNvPr>
          <p:cNvSpPr>
            <a:spLocks noGrp="1"/>
          </p:cNvSpPr>
          <p:nvPr>
            <p:ph idx="1"/>
          </p:nvPr>
        </p:nvSpPr>
        <p:spPr/>
        <p:txBody>
          <a:bodyPr/>
          <a:lstStyle/>
          <a:p>
            <a:pPr marL="0" indent="0">
              <a:buNone/>
            </a:pPr>
            <a:r>
              <a:rPr lang="en-SG" dirty="0"/>
              <a:t>Other real-world application</a:t>
            </a:r>
          </a:p>
          <a:p>
            <a:pPr marL="457200" indent="-457200">
              <a:buAutoNum type="arabicPeriod"/>
            </a:pPr>
            <a:r>
              <a:rPr lang="en-SG" dirty="0"/>
              <a:t>Human crowd detection using drone</a:t>
            </a:r>
          </a:p>
          <a:p>
            <a:pPr marL="457200" indent="-457200">
              <a:buAutoNum type="arabicPeriod"/>
            </a:pPr>
            <a:r>
              <a:rPr lang="en-SG" dirty="0"/>
              <a:t>Crowd movement to determine product popularity</a:t>
            </a:r>
          </a:p>
          <a:p>
            <a:pPr lvl="1">
              <a:buFontTx/>
              <a:buChar char="-"/>
            </a:pPr>
            <a:r>
              <a:rPr lang="en-SG" dirty="0"/>
              <a:t>In a convention / festival</a:t>
            </a:r>
          </a:p>
        </p:txBody>
      </p:sp>
    </p:spTree>
    <p:extLst>
      <p:ext uri="{BB962C8B-B14F-4D97-AF65-F5344CB8AC3E}">
        <p14:creationId xmlns:p14="http://schemas.microsoft.com/office/powerpoint/2010/main" val="310910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D665-7FB6-4A3B-AD7A-6FB0DEA78DFF}"/>
              </a:ext>
            </a:extLst>
          </p:cNvPr>
          <p:cNvSpPr>
            <a:spLocks noGrp="1"/>
          </p:cNvSpPr>
          <p:nvPr>
            <p:ph type="title"/>
          </p:nvPr>
        </p:nvSpPr>
        <p:spPr/>
        <p:txBody>
          <a:bodyPr/>
          <a:lstStyle/>
          <a:p>
            <a:r>
              <a:rPr lang="en-SG" dirty="0"/>
              <a:t>Dataset used</a:t>
            </a:r>
          </a:p>
        </p:txBody>
      </p:sp>
      <p:sp>
        <p:nvSpPr>
          <p:cNvPr id="3" name="Content Placeholder 2">
            <a:extLst>
              <a:ext uri="{FF2B5EF4-FFF2-40B4-BE49-F238E27FC236}">
                <a16:creationId xmlns:a16="http://schemas.microsoft.com/office/drawing/2014/main" id="{E6D94AA1-91B3-478D-A982-8976D98B5410}"/>
              </a:ext>
            </a:extLst>
          </p:cNvPr>
          <p:cNvSpPr>
            <a:spLocks noGrp="1"/>
          </p:cNvSpPr>
          <p:nvPr>
            <p:ph idx="1"/>
          </p:nvPr>
        </p:nvSpPr>
        <p:spPr/>
        <p:txBody>
          <a:bodyPr/>
          <a:lstStyle/>
          <a:p>
            <a:pPr marL="0" indent="0">
              <a:buNone/>
            </a:pPr>
            <a:r>
              <a:rPr lang="en-SG" dirty="0"/>
              <a:t>Dataset: NWPU </a:t>
            </a:r>
          </a:p>
          <a:p>
            <a:pPr marL="0" indent="0">
              <a:buNone/>
            </a:pPr>
            <a:r>
              <a:rPr lang="en-SG" dirty="0">
                <a:hlinkClick r:id="rId2"/>
              </a:rPr>
              <a:t>https://gjy3035.github.io/NWPU-Crowd-Sample-Code/</a:t>
            </a:r>
            <a:endParaRPr lang="en-SG" dirty="0"/>
          </a:p>
          <a:p>
            <a:pPr marL="0" indent="0">
              <a:buNone/>
            </a:pPr>
            <a:r>
              <a:rPr lang="en-SG" dirty="0"/>
              <a:t>Consist of 3609 images with annotated instances</a:t>
            </a:r>
          </a:p>
        </p:txBody>
      </p:sp>
      <p:pic>
        <p:nvPicPr>
          <p:cNvPr id="5" name="Picture 4">
            <a:extLst>
              <a:ext uri="{FF2B5EF4-FFF2-40B4-BE49-F238E27FC236}">
                <a16:creationId xmlns:a16="http://schemas.microsoft.com/office/drawing/2014/main" id="{30DF30A8-EAA7-4BFB-A3F2-145B6547A5D4}"/>
              </a:ext>
            </a:extLst>
          </p:cNvPr>
          <p:cNvPicPr>
            <a:picLocks noChangeAspect="1"/>
          </p:cNvPicPr>
          <p:nvPr/>
        </p:nvPicPr>
        <p:blipFill>
          <a:blip r:embed="rId3"/>
          <a:stretch>
            <a:fillRect/>
          </a:stretch>
        </p:blipFill>
        <p:spPr>
          <a:xfrm>
            <a:off x="1246198" y="4143887"/>
            <a:ext cx="5243014" cy="2263336"/>
          </a:xfrm>
          <a:prstGeom prst="rect">
            <a:avLst/>
          </a:prstGeom>
        </p:spPr>
      </p:pic>
    </p:spTree>
    <p:extLst>
      <p:ext uri="{BB962C8B-B14F-4D97-AF65-F5344CB8AC3E}">
        <p14:creationId xmlns:p14="http://schemas.microsoft.com/office/powerpoint/2010/main" val="33327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8597-3620-4571-A32E-59427599EFB4}"/>
              </a:ext>
            </a:extLst>
          </p:cNvPr>
          <p:cNvSpPr>
            <a:spLocks noGrp="1"/>
          </p:cNvSpPr>
          <p:nvPr>
            <p:ph type="title"/>
          </p:nvPr>
        </p:nvSpPr>
        <p:spPr/>
        <p:txBody>
          <a:bodyPr/>
          <a:lstStyle/>
          <a:p>
            <a:r>
              <a:rPr lang="en-SG" dirty="0"/>
              <a:t>Dataset used</a:t>
            </a:r>
          </a:p>
        </p:txBody>
      </p:sp>
      <p:sp>
        <p:nvSpPr>
          <p:cNvPr id="3" name="Content Placeholder 2">
            <a:extLst>
              <a:ext uri="{FF2B5EF4-FFF2-40B4-BE49-F238E27FC236}">
                <a16:creationId xmlns:a16="http://schemas.microsoft.com/office/drawing/2014/main" id="{9B6A2786-5AE4-48A3-8725-12BA1AC28F7A}"/>
              </a:ext>
            </a:extLst>
          </p:cNvPr>
          <p:cNvSpPr>
            <a:spLocks noGrp="1"/>
          </p:cNvSpPr>
          <p:nvPr>
            <p:ph idx="1"/>
          </p:nvPr>
        </p:nvSpPr>
        <p:spPr>
          <a:xfrm>
            <a:off x="1141412" y="2249486"/>
            <a:ext cx="9905999" cy="3822839"/>
          </a:xfrm>
        </p:spPr>
        <p:txBody>
          <a:bodyPr/>
          <a:lstStyle/>
          <a:p>
            <a:pPr marL="0" indent="0">
              <a:buNone/>
            </a:pPr>
            <a:r>
              <a:rPr lang="en-SG" dirty="0"/>
              <a:t>The advantage of this dataset is:</a:t>
            </a:r>
          </a:p>
          <a:p>
            <a:pPr marL="457200" indent="-457200">
              <a:buAutoNum type="arabicPeriod"/>
            </a:pPr>
            <a:r>
              <a:rPr lang="en-SG" dirty="0"/>
              <a:t>Combines multiple dataset</a:t>
            </a:r>
          </a:p>
          <a:p>
            <a:pPr marL="457200" indent="-457200">
              <a:buAutoNum type="arabicPeriod"/>
            </a:pPr>
            <a:r>
              <a:rPr lang="en-SG" dirty="0"/>
              <a:t>Negative Samples</a:t>
            </a:r>
          </a:p>
          <a:p>
            <a:pPr marL="457200" indent="-457200">
              <a:buAutoNum type="arabicPeriod"/>
            </a:pPr>
            <a:r>
              <a:rPr lang="en-SG" dirty="0"/>
              <a:t>Large Variation</a:t>
            </a:r>
          </a:p>
          <a:p>
            <a:pPr marL="457200" indent="-457200">
              <a:buAutoNum type="arabicPeriod"/>
            </a:pPr>
            <a:r>
              <a:rPr lang="en-SG" dirty="0"/>
              <a:t>High Resolution</a:t>
            </a:r>
          </a:p>
          <a:p>
            <a:pPr marL="0" indent="0">
              <a:buNone/>
            </a:pPr>
            <a:r>
              <a:rPr lang="en-SG" dirty="0"/>
              <a:t>However, as a CNN network can only takes in a single resolution, the images will be resized within python to be 256 by 256. May change to 500 by 500.</a:t>
            </a:r>
          </a:p>
          <a:p>
            <a:pPr marL="0" indent="0">
              <a:buNone/>
            </a:pPr>
            <a:endParaRPr lang="en-SG" dirty="0"/>
          </a:p>
        </p:txBody>
      </p:sp>
    </p:spTree>
    <p:extLst>
      <p:ext uri="{BB962C8B-B14F-4D97-AF65-F5344CB8AC3E}">
        <p14:creationId xmlns:p14="http://schemas.microsoft.com/office/powerpoint/2010/main" val="142573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0BAE-D6ED-4D0E-8CF8-AA6C4DD1EE20}"/>
              </a:ext>
            </a:extLst>
          </p:cNvPr>
          <p:cNvSpPr>
            <a:spLocks noGrp="1"/>
          </p:cNvSpPr>
          <p:nvPr>
            <p:ph type="title"/>
          </p:nvPr>
        </p:nvSpPr>
        <p:spPr/>
        <p:txBody>
          <a:bodyPr/>
          <a:lstStyle/>
          <a:p>
            <a:r>
              <a:rPr lang="en-SG" dirty="0"/>
              <a:t>Proposed architectures</a:t>
            </a:r>
          </a:p>
        </p:txBody>
      </p:sp>
      <p:sp>
        <p:nvSpPr>
          <p:cNvPr id="3" name="Content Placeholder 2">
            <a:extLst>
              <a:ext uri="{FF2B5EF4-FFF2-40B4-BE49-F238E27FC236}">
                <a16:creationId xmlns:a16="http://schemas.microsoft.com/office/drawing/2014/main" id="{E1A5D07A-CBEC-4370-A8A7-4F7A8E42154F}"/>
              </a:ext>
            </a:extLst>
          </p:cNvPr>
          <p:cNvSpPr>
            <a:spLocks noGrp="1"/>
          </p:cNvSpPr>
          <p:nvPr>
            <p:ph idx="1"/>
          </p:nvPr>
        </p:nvSpPr>
        <p:spPr>
          <a:xfrm>
            <a:off x="1141412" y="2249486"/>
            <a:ext cx="9905999" cy="4248968"/>
          </a:xfrm>
        </p:spPr>
        <p:txBody>
          <a:bodyPr>
            <a:normAutofit/>
          </a:bodyPr>
          <a:lstStyle/>
          <a:p>
            <a:pPr marL="0" indent="0">
              <a:buNone/>
            </a:pPr>
            <a:r>
              <a:rPr lang="en-SG" dirty="0"/>
              <a:t>Due to the complexness of the project and the scope, I will attempt to implement various models that have been proposed by various experts.</a:t>
            </a:r>
          </a:p>
          <a:p>
            <a:pPr marL="0" indent="0">
              <a:buNone/>
            </a:pPr>
            <a:r>
              <a:rPr lang="en-SG" dirty="0">
                <a:hlinkClick r:id="rId2"/>
              </a:rPr>
              <a:t>https://yangliang.github.io/pdf/sp055u.pdf</a:t>
            </a: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It is a CNN regression model where the base of the neural network is the </a:t>
            </a:r>
            <a:r>
              <a:rPr lang="en-SG" dirty="0" err="1"/>
              <a:t>Alexnet</a:t>
            </a:r>
            <a:r>
              <a:rPr lang="en-SG" dirty="0"/>
              <a:t> to estimate the count</a:t>
            </a:r>
          </a:p>
        </p:txBody>
      </p:sp>
      <p:pic>
        <p:nvPicPr>
          <p:cNvPr id="5" name="Picture 4">
            <a:extLst>
              <a:ext uri="{FF2B5EF4-FFF2-40B4-BE49-F238E27FC236}">
                <a16:creationId xmlns:a16="http://schemas.microsoft.com/office/drawing/2014/main" id="{B81779FC-9AE6-4636-8785-BAE5B5B75BB7}"/>
              </a:ext>
            </a:extLst>
          </p:cNvPr>
          <p:cNvPicPr>
            <a:picLocks noChangeAspect="1"/>
          </p:cNvPicPr>
          <p:nvPr/>
        </p:nvPicPr>
        <p:blipFill>
          <a:blip r:embed="rId3"/>
          <a:stretch>
            <a:fillRect/>
          </a:stretch>
        </p:blipFill>
        <p:spPr>
          <a:xfrm>
            <a:off x="1141412" y="3917625"/>
            <a:ext cx="7664977" cy="1478570"/>
          </a:xfrm>
          <a:prstGeom prst="rect">
            <a:avLst/>
          </a:prstGeom>
        </p:spPr>
      </p:pic>
    </p:spTree>
    <p:extLst>
      <p:ext uri="{BB962C8B-B14F-4D97-AF65-F5344CB8AC3E}">
        <p14:creationId xmlns:p14="http://schemas.microsoft.com/office/powerpoint/2010/main" val="342437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2B3D-DEC1-420C-BDD5-04A9B75F7A7F}"/>
              </a:ext>
            </a:extLst>
          </p:cNvPr>
          <p:cNvSpPr>
            <a:spLocks noGrp="1"/>
          </p:cNvSpPr>
          <p:nvPr>
            <p:ph type="title"/>
          </p:nvPr>
        </p:nvSpPr>
        <p:spPr/>
        <p:txBody>
          <a:bodyPr/>
          <a:lstStyle/>
          <a:p>
            <a:r>
              <a:rPr lang="en-SG" dirty="0"/>
              <a:t>Proposed architectures</a:t>
            </a:r>
          </a:p>
        </p:txBody>
      </p:sp>
      <p:sp>
        <p:nvSpPr>
          <p:cNvPr id="3" name="Content Placeholder 2">
            <a:extLst>
              <a:ext uri="{FF2B5EF4-FFF2-40B4-BE49-F238E27FC236}">
                <a16:creationId xmlns:a16="http://schemas.microsoft.com/office/drawing/2014/main" id="{FA821FA0-6A7A-4B62-8E78-F434AB97858D}"/>
              </a:ext>
            </a:extLst>
          </p:cNvPr>
          <p:cNvSpPr>
            <a:spLocks noGrp="1"/>
          </p:cNvSpPr>
          <p:nvPr>
            <p:ph idx="1"/>
          </p:nvPr>
        </p:nvSpPr>
        <p:spPr>
          <a:xfrm>
            <a:off x="1141412" y="2249486"/>
            <a:ext cx="9905999" cy="4608514"/>
          </a:xfrm>
        </p:spPr>
        <p:txBody>
          <a:bodyPr>
            <a:normAutofit/>
          </a:bodyPr>
          <a:lstStyle/>
          <a:p>
            <a:pPr marL="0" indent="0">
              <a:buNone/>
            </a:pPr>
            <a:r>
              <a:rPr lang="en-SG" dirty="0">
                <a:hlinkClick r:id="rId2"/>
              </a:rPr>
              <a:t>https://arxiv.org/pdf/1608.06197.pdf</a:t>
            </a: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This method makes use of both a deep and shallow network to generate a heatmap or density map</a:t>
            </a:r>
          </a:p>
          <a:p>
            <a:pPr marL="0" indent="0">
              <a:buNone/>
            </a:pPr>
            <a:r>
              <a:rPr lang="en-SG" dirty="0"/>
              <a:t>Downside: Image is 1/32 the original resolution due to the max-pooling</a:t>
            </a:r>
          </a:p>
        </p:txBody>
      </p:sp>
      <p:pic>
        <p:nvPicPr>
          <p:cNvPr id="5" name="Picture 4">
            <a:extLst>
              <a:ext uri="{FF2B5EF4-FFF2-40B4-BE49-F238E27FC236}">
                <a16:creationId xmlns:a16="http://schemas.microsoft.com/office/drawing/2014/main" id="{3E1433BD-0F28-48DD-92E7-317D2CF44AA1}"/>
              </a:ext>
            </a:extLst>
          </p:cNvPr>
          <p:cNvPicPr>
            <a:picLocks noChangeAspect="1"/>
          </p:cNvPicPr>
          <p:nvPr/>
        </p:nvPicPr>
        <p:blipFill>
          <a:blip r:embed="rId3"/>
          <a:stretch>
            <a:fillRect/>
          </a:stretch>
        </p:blipFill>
        <p:spPr>
          <a:xfrm>
            <a:off x="1227459" y="2891075"/>
            <a:ext cx="6576630" cy="1981372"/>
          </a:xfrm>
          <a:prstGeom prst="rect">
            <a:avLst/>
          </a:prstGeom>
        </p:spPr>
      </p:pic>
    </p:spTree>
    <p:extLst>
      <p:ext uri="{BB962C8B-B14F-4D97-AF65-F5344CB8AC3E}">
        <p14:creationId xmlns:p14="http://schemas.microsoft.com/office/powerpoint/2010/main" val="297486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52B5-3124-4CA6-A4FA-93DC00F2BDB2}"/>
              </a:ext>
            </a:extLst>
          </p:cNvPr>
          <p:cNvSpPr>
            <a:spLocks noGrp="1"/>
          </p:cNvSpPr>
          <p:nvPr>
            <p:ph type="title"/>
          </p:nvPr>
        </p:nvSpPr>
        <p:spPr/>
        <p:txBody>
          <a:bodyPr/>
          <a:lstStyle/>
          <a:p>
            <a:r>
              <a:rPr lang="en-SG" dirty="0"/>
              <a:t>Plan for next week</a:t>
            </a:r>
          </a:p>
        </p:txBody>
      </p:sp>
      <p:sp>
        <p:nvSpPr>
          <p:cNvPr id="3" name="Content Placeholder 2">
            <a:extLst>
              <a:ext uri="{FF2B5EF4-FFF2-40B4-BE49-F238E27FC236}">
                <a16:creationId xmlns:a16="http://schemas.microsoft.com/office/drawing/2014/main" id="{4A78D13F-6974-4DBB-BD0E-0C59C5C629D2}"/>
              </a:ext>
            </a:extLst>
          </p:cNvPr>
          <p:cNvSpPr>
            <a:spLocks noGrp="1"/>
          </p:cNvSpPr>
          <p:nvPr>
            <p:ph idx="1"/>
          </p:nvPr>
        </p:nvSpPr>
        <p:spPr>
          <a:xfrm>
            <a:off x="1141412" y="2249486"/>
            <a:ext cx="9905999" cy="4053659"/>
          </a:xfrm>
        </p:spPr>
        <p:txBody>
          <a:bodyPr>
            <a:normAutofit lnSpcReduction="10000"/>
          </a:bodyPr>
          <a:lstStyle/>
          <a:p>
            <a:pPr marL="0" indent="0">
              <a:buNone/>
            </a:pPr>
            <a:r>
              <a:rPr lang="en-SG" dirty="0"/>
              <a:t>Current problem:</a:t>
            </a:r>
          </a:p>
          <a:p>
            <a:pPr marL="457200" indent="-457200">
              <a:buAutoNum type="arabicPeriod"/>
            </a:pPr>
            <a:r>
              <a:rPr lang="en-SG" dirty="0"/>
              <a:t>Tried implementing the CNN-</a:t>
            </a:r>
            <a:r>
              <a:rPr lang="en-SG" dirty="0" err="1"/>
              <a:t>Alexnet</a:t>
            </a:r>
            <a:r>
              <a:rPr lang="en-SG" dirty="0"/>
              <a:t> regression model but CPU and GPU cannot handle the size of the neural network</a:t>
            </a:r>
          </a:p>
          <a:p>
            <a:pPr marL="457200" indent="-457200">
              <a:buAutoNum type="arabicPeriod"/>
            </a:pPr>
            <a:r>
              <a:rPr lang="en-SG" dirty="0"/>
              <a:t>Have to use the school computer to train the neural network which cannot be used at the moment</a:t>
            </a:r>
          </a:p>
          <a:p>
            <a:pPr marL="0" indent="0">
              <a:buNone/>
            </a:pPr>
            <a:endParaRPr lang="en-SG" dirty="0"/>
          </a:p>
          <a:p>
            <a:pPr marL="0" indent="0">
              <a:buNone/>
            </a:pPr>
            <a:r>
              <a:rPr lang="en-SG" dirty="0"/>
              <a:t>Hopefully, I will be able to finish training the first proposed CNN architecture model</a:t>
            </a:r>
          </a:p>
          <a:p>
            <a:pPr marL="457200" indent="-457200">
              <a:buAutoNum type="arabicPeriod"/>
            </a:pPr>
            <a:endParaRPr lang="en-SG" dirty="0"/>
          </a:p>
          <a:p>
            <a:pPr marL="457200" indent="-457200">
              <a:buAutoNum type="arabicPeriod"/>
            </a:pPr>
            <a:endParaRPr lang="en-SG" dirty="0"/>
          </a:p>
        </p:txBody>
      </p:sp>
    </p:spTree>
    <p:extLst>
      <p:ext uri="{BB962C8B-B14F-4D97-AF65-F5344CB8AC3E}">
        <p14:creationId xmlns:p14="http://schemas.microsoft.com/office/powerpoint/2010/main" val="3073892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369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Crowd counting and heatmap</vt:lpstr>
      <vt:lpstr>objective</vt:lpstr>
      <vt:lpstr>Real world application</vt:lpstr>
      <vt:lpstr>Real world application</vt:lpstr>
      <vt:lpstr>Dataset used</vt:lpstr>
      <vt:lpstr>Dataset used</vt:lpstr>
      <vt:lpstr>Proposed architectures</vt:lpstr>
      <vt:lpstr>Proposed architectures</vt:lpstr>
      <vt:lpstr>Plan for next week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counting and heatmap</dc:title>
  <dc:creator>Jun Ming Ooi</dc:creator>
  <cp:lastModifiedBy>Jun Ming Ooi</cp:lastModifiedBy>
  <cp:revision>7</cp:revision>
  <dcterms:created xsi:type="dcterms:W3CDTF">2020-11-18T13:03:59Z</dcterms:created>
  <dcterms:modified xsi:type="dcterms:W3CDTF">2020-11-18T13:47:54Z</dcterms:modified>
</cp:coreProperties>
</file>