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9"/>
    <p:restoredTop sz="94590"/>
  </p:normalViewPr>
  <p:slideViewPr>
    <p:cSldViewPr snapToGrid="0" snapToObjects="1">
      <p:cViewPr varScale="1">
        <p:scale>
          <a:sx n="92" d="100"/>
          <a:sy n="92" d="100"/>
        </p:scale>
        <p:origin x="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2E5B6-9629-6C47-9C0B-A4CFB6B0B56C}" type="datetimeFigureOut">
              <a:rPr kumimoji="1" lang="ko-KR" altLang="en-US" smtClean="0"/>
              <a:t>2016. 11. 1.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EF97A-1D4E-A54D-A060-1B806B05A0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7196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C768-3FFB-FC4E-A82B-E03C7C364287}" type="datetimeFigureOut">
              <a:rPr kumimoji="1" lang="ko-KR" altLang="en-US" smtClean="0"/>
              <a:t>2016. 11. 1.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1AA8-C176-2E48-802A-17A720F656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675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C768-3FFB-FC4E-A82B-E03C7C364287}" type="datetimeFigureOut">
              <a:rPr kumimoji="1" lang="ko-KR" altLang="en-US" smtClean="0"/>
              <a:t>2016. 11. 1.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1AA8-C176-2E48-802A-17A720F656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708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C768-3FFB-FC4E-A82B-E03C7C364287}" type="datetimeFigureOut">
              <a:rPr kumimoji="1" lang="ko-KR" altLang="en-US" smtClean="0"/>
              <a:t>2016. 11. 1.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1AA8-C176-2E48-802A-17A720F656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0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C768-3FFB-FC4E-A82B-E03C7C364287}" type="datetimeFigureOut">
              <a:rPr kumimoji="1" lang="ko-KR" altLang="en-US" smtClean="0"/>
              <a:t>2016. 11. 1.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1AA8-C176-2E48-802A-17A720F656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28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C768-3FFB-FC4E-A82B-E03C7C364287}" type="datetimeFigureOut">
              <a:rPr kumimoji="1" lang="ko-KR" altLang="en-US" smtClean="0"/>
              <a:t>2016. 11. 1.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1AA8-C176-2E48-802A-17A720F656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134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C768-3FFB-FC4E-A82B-E03C7C364287}" type="datetimeFigureOut">
              <a:rPr kumimoji="1" lang="ko-KR" altLang="en-US" smtClean="0"/>
              <a:t>2016. 11. 1.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1AA8-C176-2E48-802A-17A720F656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951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C768-3FFB-FC4E-A82B-E03C7C364287}" type="datetimeFigureOut">
              <a:rPr kumimoji="1" lang="ko-KR" altLang="en-US" smtClean="0"/>
              <a:t>2016. 11. 1.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1AA8-C176-2E48-802A-17A720F656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500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C768-3FFB-FC4E-A82B-E03C7C364287}" type="datetimeFigureOut">
              <a:rPr kumimoji="1" lang="ko-KR" altLang="en-US" smtClean="0"/>
              <a:t>2016. 11. 1.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1AA8-C176-2E48-802A-17A720F656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287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C768-3FFB-FC4E-A82B-E03C7C364287}" type="datetimeFigureOut">
              <a:rPr kumimoji="1" lang="ko-KR" altLang="en-US" smtClean="0"/>
              <a:t>2016. 11. 1.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1AA8-C176-2E48-802A-17A720F656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632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C768-3FFB-FC4E-A82B-E03C7C364287}" type="datetimeFigureOut">
              <a:rPr kumimoji="1" lang="ko-KR" altLang="en-US" smtClean="0"/>
              <a:t>2016. 11. 1.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1AA8-C176-2E48-802A-17A720F656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590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C768-3FFB-FC4E-A82B-E03C7C364287}" type="datetimeFigureOut">
              <a:rPr kumimoji="1" lang="ko-KR" altLang="en-US" smtClean="0"/>
              <a:t>2016. 11. 1.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1AA8-C176-2E48-802A-17A720F656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685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3C768-3FFB-FC4E-A82B-E03C7C364287}" type="datetimeFigureOut">
              <a:rPr kumimoji="1" lang="ko-KR" altLang="en-US" smtClean="0"/>
              <a:t>2016. 11. 1.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1AA8-C176-2E48-802A-17A720F656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694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localhost:5601/app/kibana#/visualize/edit/BA_S2%3A-pie-chart-which-age-has-high-membership-leve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kumimoji="1" lang="en-US" altLang="ko-KR" sz="8000" b="1" dirty="0" err="1" smtClean="0"/>
              <a:t>Kibana</a:t>
            </a:r>
            <a:r>
              <a:rPr kumimoji="1" lang="en-US" altLang="ko-KR" sz="8000" b="1" dirty="0"/>
              <a:t/>
            </a:r>
            <a:br>
              <a:rPr kumimoji="1" lang="en-US" altLang="ko-KR" sz="8000" b="1" dirty="0"/>
            </a:br>
            <a:r>
              <a:rPr kumimoji="1" lang="en-US" altLang="ko-KR" sz="8000" b="1" dirty="0"/>
              <a:t>Visualization </a:t>
            </a:r>
            <a:r>
              <a:rPr kumimoji="1" lang="en-US" altLang="ko-KR" sz="8000" b="1" dirty="0" smtClean="0"/>
              <a:t>guide</a:t>
            </a:r>
            <a:endParaRPr kumimoji="1" lang="ko-KR" altLang="en-US" sz="8000" b="1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7200" b="1" dirty="0"/>
              <a:t>Stage2</a:t>
            </a:r>
            <a:endParaRPr kumimoji="1"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54539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651983"/>
          </a:xfrm>
          <a:prstGeom prst="rect">
            <a:avLst/>
          </a:prstGeom>
        </p:spPr>
      </p:pic>
      <p:sp>
        <p:nvSpPr>
          <p:cNvPr id="5" name="텍스트 상자 4"/>
          <p:cNvSpPr txBox="1"/>
          <p:nvPr/>
        </p:nvSpPr>
        <p:spPr>
          <a:xfrm>
            <a:off x="117987" y="5161935"/>
            <a:ext cx="10928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 smtClean="0">
                <a:latin typeface="+mj-lt"/>
              </a:rPr>
              <a:t>ES</a:t>
            </a:r>
            <a:r>
              <a:rPr kumimoji="1" lang="ko-KR" altLang="en-US" dirty="0" smtClean="0">
                <a:latin typeface="+mj-lt"/>
              </a:rPr>
              <a:t>에 저장한 데이터를 시각화하기 위한  </a:t>
            </a:r>
            <a:r>
              <a:rPr kumimoji="1" lang="en-US" altLang="ko-KR" dirty="0" smtClean="0">
                <a:latin typeface="+mj-lt"/>
              </a:rPr>
              <a:t>index</a:t>
            </a:r>
            <a:r>
              <a:rPr kumimoji="1" lang="ko-KR" altLang="en-US" dirty="0" smtClean="0">
                <a:latin typeface="+mj-lt"/>
              </a:rPr>
              <a:t> </a:t>
            </a:r>
            <a:r>
              <a:rPr kumimoji="1" lang="en-US" altLang="ko-KR" dirty="0" smtClean="0">
                <a:latin typeface="+mj-lt"/>
              </a:rPr>
              <a:t>name(ba_realtime2)</a:t>
            </a:r>
            <a:r>
              <a:rPr kumimoji="1" lang="ko-KR" altLang="en-US" dirty="0" smtClean="0">
                <a:latin typeface="+mj-lt"/>
              </a:rPr>
              <a:t>을 </a:t>
            </a:r>
            <a:r>
              <a:rPr kumimoji="1" lang="ko-KR" altLang="en-US" dirty="0" smtClean="0">
                <a:latin typeface="+mj-lt"/>
              </a:rPr>
              <a:t>지정한다</a:t>
            </a:r>
            <a:endParaRPr kumimoji="1" lang="en-US" altLang="ko-KR" dirty="0" smtClean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dirty="0" err="1" smtClean="0">
                <a:latin typeface="+mj-lt"/>
              </a:rPr>
              <a:t>Kibana</a:t>
            </a:r>
            <a:r>
              <a:rPr kumimoji="1" lang="ko-KR" altLang="en-US" dirty="0" smtClean="0">
                <a:latin typeface="+mj-lt"/>
              </a:rPr>
              <a:t>에서 데이터를 </a:t>
            </a:r>
            <a:r>
              <a:rPr kumimoji="1" lang="en-US" altLang="ko-KR" dirty="0" smtClean="0">
                <a:latin typeface="+mj-lt"/>
              </a:rPr>
              <a:t>display</a:t>
            </a:r>
            <a:r>
              <a:rPr kumimoji="1" lang="ko-KR" altLang="en-US" dirty="0" smtClean="0">
                <a:latin typeface="+mj-lt"/>
              </a:rPr>
              <a:t>하기 위한 기본 </a:t>
            </a:r>
            <a:r>
              <a:rPr kumimoji="1" lang="en-US" altLang="ko-KR" dirty="0" smtClean="0">
                <a:latin typeface="+mj-lt"/>
              </a:rPr>
              <a:t>timestamp</a:t>
            </a:r>
            <a:r>
              <a:rPr kumimoji="1" lang="ko-KR" altLang="en-US" dirty="0" smtClean="0">
                <a:latin typeface="+mj-lt"/>
              </a:rPr>
              <a:t>를 지정한다</a:t>
            </a:r>
            <a:r>
              <a:rPr kumimoji="1" lang="en-US" altLang="ko-KR" dirty="0" smtClean="0">
                <a:latin typeface="+mj-lt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kumimoji="1" lang="ko-KR" altLang="en-US" dirty="0">
                <a:latin typeface="+mj-lt"/>
              </a:rPr>
              <a:t> </a:t>
            </a:r>
            <a:r>
              <a:rPr kumimoji="1" lang="en-US" altLang="ko-KR" dirty="0" smtClean="0">
                <a:latin typeface="+mj-lt"/>
              </a:rPr>
              <a:t>date</a:t>
            </a:r>
            <a:r>
              <a:rPr kumimoji="1" lang="ko-KR" altLang="en-US" dirty="0" smtClean="0">
                <a:latin typeface="+mj-lt"/>
              </a:rPr>
              <a:t>와 </a:t>
            </a:r>
            <a:r>
              <a:rPr kumimoji="1" lang="en-US" altLang="ko-KR" dirty="0" smtClean="0">
                <a:latin typeface="+mj-lt"/>
              </a:rPr>
              <a:t>@timestamp</a:t>
            </a:r>
            <a:r>
              <a:rPr kumimoji="1" lang="ko-KR" altLang="en-US" dirty="0" smtClean="0">
                <a:latin typeface="+mj-lt"/>
              </a:rPr>
              <a:t> 중에서 선택할 수 있다</a:t>
            </a:r>
            <a:r>
              <a:rPr kumimoji="1" lang="en-US" altLang="ko-KR" dirty="0" smtClean="0">
                <a:latin typeface="+mj-lt"/>
              </a:rPr>
              <a:t>.</a:t>
            </a:r>
            <a:r>
              <a:rPr kumimoji="1" lang="ko-KR" altLang="en-US" dirty="0" smtClean="0">
                <a:latin typeface="+mj-lt"/>
              </a:rPr>
              <a:t> </a:t>
            </a:r>
            <a:endParaRPr kumimoji="1" lang="en-US" altLang="ko-KR" dirty="0" smtClean="0">
              <a:latin typeface="+mj-lt"/>
            </a:endParaRPr>
          </a:p>
          <a:p>
            <a:pPr marL="742950" lvl="1" indent="-285750">
              <a:buFontTx/>
              <a:buChar char="-"/>
            </a:pPr>
            <a:r>
              <a:rPr kumimoji="1" lang="en-US" altLang="ko-KR" dirty="0" smtClean="0">
                <a:latin typeface="+mj-lt"/>
              </a:rPr>
              <a:t>@timestamp</a:t>
            </a:r>
            <a:r>
              <a:rPr kumimoji="1" lang="ko-KR" altLang="en-US" dirty="0" smtClean="0">
                <a:latin typeface="+mj-lt"/>
              </a:rPr>
              <a:t>를 지정하면 실제 </a:t>
            </a:r>
            <a:r>
              <a:rPr kumimoji="1" lang="en-US" altLang="ko-KR" dirty="0" smtClean="0">
                <a:latin typeface="+mj-lt"/>
              </a:rPr>
              <a:t>data</a:t>
            </a:r>
            <a:r>
              <a:rPr kumimoji="1" lang="ko-KR" altLang="en-US" dirty="0" smtClean="0">
                <a:latin typeface="+mj-lt"/>
              </a:rPr>
              <a:t>가 </a:t>
            </a:r>
            <a:r>
              <a:rPr kumimoji="1" lang="en-US" altLang="ko-KR" dirty="0" smtClean="0">
                <a:latin typeface="+mj-lt"/>
              </a:rPr>
              <a:t>ES</a:t>
            </a:r>
            <a:r>
              <a:rPr kumimoji="1" lang="ko-KR" altLang="en-US" dirty="0" smtClean="0">
                <a:latin typeface="+mj-lt"/>
              </a:rPr>
              <a:t>에 입력된 시간을 기준으로 조회 가능</a:t>
            </a:r>
            <a:endParaRPr kumimoji="1"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700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43812"/>
          </a:xfrm>
          <a:prstGeom prst="rect">
            <a:avLst/>
          </a:prstGeom>
        </p:spPr>
      </p:pic>
      <p:sp>
        <p:nvSpPr>
          <p:cNvPr id="5" name="텍스트 상자 4"/>
          <p:cNvSpPr txBox="1"/>
          <p:nvPr/>
        </p:nvSpPr>
        <p:spPr>
          <a:xfrm>
            <a:off x="117987" y="5849751"/>
            <a:ext cx="10928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b="1" dirty="0" smtClean="0"/>
              <a:t>Discover </a:t>
            </a:r>
            <a:r>
              <a:rPr kumimoji="1" lang="ko-KR" altLang="en-US" b="1" dirty="0" smtClean="0"/>
              <a:t>메뉴를 클릭하고</a:t>
            </a:r>
            <a:r>
              <a:rPr kumimoji="1" lang="en-US" altLang="ko-KR" b="1" dirty="0" smtClean="0"/>
              <a:t>,</a:t>
            </a:r>
            <a:r>
              <a:rPr kumimoji="1" lang="ko-KR" altLang="en-US" b="1" dirty="0" smtClean="0"/>
              <a:t> 좌측의 </a:t>
            </a:r>
            <a:r>
              <a:rPr kumimoji="1" lang="en-US" altLang="ko-KR" b="1" dirty="0" smtClean="0"/>
              <a:t>index</a:t>
            </a:r>
            <a:r>
              <a:rPr kumimoji="1" lang="ko-KR" altLang="en-US" b="1" dirty="0" smtClean="0"/>
              <a:t>를 선택한다</a:t>
            </a:r>
            <a:r>
              <a:rPr kumimoji="1" lang="en-US" altLang="ko-KR" b="1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kumimoji="1" lang="ko-KR" altLang="en-US" b="1" dirty="0" smtClean="0"/>
              <a:t>현재 입력되고 있는 데이터의 건수를 </a:t>
            </a:r>
            <a:r>
              <a:rPr kumimoji="1" lang="en-US" altLang="ko-KR" b="1" dirty="0" smtClean="0"/>
              <a:t>timestamp</a:t>
            </a:r>
            <a:r>
              <a:rPr kumimoji="1" lang="ko-KR" altLang="en-US" b="1" dirty="0" smtClean="0"/>
              <a:t>를 기준으로 보여진다</a:t>
            </a:r>
            <a:r>
              <a:rPr kumimoji="1" lang="en-US" altLang="ko-KR" b="1" dirty="0" smtClean="0"/>
              <a:t>.</a:t>
            </a:r>
            <a:r>
              <a:rPr kumimoji="1" lang="ko-KR" altLang="en-US" b="1" dirty="0" smtClean="0"/>
              <a:t> </a:t>
            </a:r>
            <a:endParaRPr kumimoji="1" lang="en-US" altLang="ko-KR" b="1" dirty="0" smtClean="0"/>
          </a:p>
          <a:p>
            <a:pPr marL="742950" lvl="1" indent="-285750">
              <a:buFontTx/>
              <a:buChar char="-"/>
            </a:pPr>
            <a:r>
              <a:rPr kumimoji="1" lang="ko-KR" altLang="en-US" b="1" dirty="0" smtClean="0"/>
              <a:t>현재 예시는 </a:t>
            </a:r>
            <a:r>
              <a:rPr kumimoji="1" lang="en-US" altLang="ko-KR" b="1" dirty="0" smtClean="0"/>
              <a:t>1</a:t>
            </a:r>
            <a:r>
              <a:rPr kumimoji="1" lang="ko-KR" altLang="en-US" b="1" dirty="0" smtClean="0"/>
              <a:t>분 단위로 </a:t>
            </a:r>
            <a:r>
              <a:rPr kumimoji="1" lang="ko-KR" altLang="en-US" b="1" dirty="0" smtClean="0"/>
              <a:t>데이터 건수를 합산하여 보여줌</a:t>
            </a:r>
            <a:r>
              <a:rPr kumimoji="1" lang="en-US" altLang="ko-KR" b="1" dirty="0" smtClean="0"/>
              <a:t>.</a:t>
            </a:r>
            <a:endParaRPr kumimoji="1" lang="ko-KR" altLang="en-US" b="1" dirty="0"/>
          </a:p>
        </p:txBody>
      </p:sp>
      <p:sp>
        <p:nvSpPr>
          <p:cNvPr id="6" name="타원 5"/>
          <p:cNvSpPr/>
          <p:nvPr/>
        </p:nvSpPr>
        <p:spPr>
          <a:xfrm>
            <a:off x="2081310" y="0"/>
            <a:ext cx="796414" cy="374073"/>
          </a:xfrm>
          <a:prstGeom prst="ellipse">
            <a:avLst/>
          </a:prstGeom>
          <a:solidFill>
            <a:srgbClr val="FF00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56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" y="13855"/>
            <a:ext cx="11693236" cy="5557949"/>
          </a:xfrm>
          <a:prstGeom prst="rect">
            <a:avLst/>
          </a:prstGeom>
        </p:spPr>
      </p:pic>
      <p:sp>
        <p:nvSpPr>
          <p:cNvPr id="5" name="텍스트 상자 4"/>
          <p:cNvSpPr txBox="1"/>
          <p:nvPr/>
        </p:nvSpPr>
        <p:spPr>
          <a:xfrm>
            <a:off x="117987" y="5849751"/>
            <a:ext cx="10928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b="1" dirty="0" smtClean="0">
                <a:latin typeface="+mj-lt"/>
              </a:rPr>
              <a:t>사용자의 연령별로 가장 많이 접속하는 연령대를 차트로 시각화 한다</a:t>
            </a:r>
            <a:r>
              <a:rPr kumimoji="1" lang="en-US" altLang="ko-KR" b="1" dirty="0" smtClean="0"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kumimoji="1" lang="en-US" altLang="ko-KR" b="1" dirty="0" smtClean="0">
                <a:latin typeface="+mj-lt"/>
              </a:rPr>
              <a:t>20</a:t>
            </a:r>
            <a:r>
              <a:rPr kumimoji="1" lang="ko-KR" altLang="en-US" b="1" dirty="0" smtClean="0">
                <a:latin typeface="+mj-lt"/>
              </a:rPr>
              <a:t> 대가 가장 많이 접속하고 있다</a:t>
            </a:r>
            <a:r>
              <a:rPr kumimoji="1" lang="en-US" altLang="ko-KR" b="1" dirty="0" smtClean="0">
                <a:latin typeface="+mj-lt"/>
              </a:rPr>
              <a:t>.</a:t>
            </a:r>
            <a:endParaRPr kumimoji="1" lang="ko-KR" altLang="en-US" b="1" dirty="0">
              <a:latin typeface="+mj-lt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17987" y="1366516"/>
            <a:ext cx="2749904" cy="3177775"/>
          </a:xfrm>
          <a:prstGeom prst="ellipse">
            <a:avLst/>
          </a:prstGeom>
          <a:solidFill>
            <a:srgbClr val="FF00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1342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59080"/>
          </a:xfrm>
          <a:prstGeom prst="rect">
            <a:avLst/>
          </a:prstGeom>
        </p:spPr>
      </p:pic>
      <p:sp>
        <p:nvSpPr>
          <p:cNvPr id="5" name="텍스트 상자 4"/>
          <p:cNvSpPr txBox="1"/>
          <p:nvPr/>
        </p:nvSpPr>
        <p:spPr>
          <a:xfrm>
            <a:off x="117987" y="5905171"/>
            <a:ext cx="10928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b="1" dirty="0" smtClean="0">
                <a:latin typeface="+mj-lt"/>
              </a:rPr>
              <a:t>사용자의 연령별로 가장 많이 접속하는 연령대를 차트로 시각화 한다</a:t>
            </a:r>
            <a:r>
              <a:rPr kumimoji="1" lang="en-US" altLang="ko-KR" b="1" dirty="0" smtClean="0"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kumimoji="1" lang="en-US" altLang="ko-KR" b="1" dirty="0" smtClean="0">
                <a:latin typeface="+mj-lt"/>
              </a:rPr>
              <a:t>“</a:t>
            </a:r>
            <a:r>
              <a:rPr kumimoji="1" lang="en-US" altLang="ko-KR" b="1" dirty="0" smtClean="0">
                <a:latin typeface="+mj-lt"/>
                <a:hlinkClick r:id="rId3"/>
              </a:rPr>
              <a:t>BA_S2: pie chart which age has high membership level</a:t>
            </a:r>
            <a:r>
              <a:rPr kumimoji="1" lang="en-US" altLang="ko-KR" b="1" dirty="0" smtClean="0">
                <a:latin typeface="+mj-lt"/>
              </a:rPr>
              <a:t>”</a:t>
            </a:r>
            <a:r>
              <a:rPr kumimoji="1" lang="ko-KR" altLang="en-US" b="1" dirty="0" smtClean="0">
                <a:latin typeface="+mj-lt"/>
              </a:rPr>
              <a:t>로 현재 차트 저장</a:t>
            </a:r>
            <a:endParaRPr kumimoji="1" lang="ko-KR" altLang="en-US" b="1" dirty="0">
              <a:latin typeface="+mj-lt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-1" y="2613425"/>
            <a:ext cx="2867891" cy="2593703"/>
          </a:xfrm>
          <a:prstGeom prst="ellipse">
            <a:avLst/>
          </a:prstGeom>
          <a:solidFill>
            <a:srgbClr val="FF00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195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0" y="61545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b="1" dirty="0" smtClean="0">
                <a:latin typeface="+mj-lt"/>
              </a:rPr>
              <a:t>Line chart</a:t>
            </a:r>
            <a:r>
              <a:rPr kumimoji="1" lang="ko-KR" altLang="en-US" b="1" dirty="0" smtClean="0">
                <a:latin typeface="+mj-lt"/>
              </a:rPr>
              <a:t>에서 </a:t>
            </a:r>
            <a:r>
              <a:rPr kumimoji="1" lang="en-US" altLang="ko-KR" b="1" dirty="0" smtClean="0">
                <a:latin typeface="+mj-lt"/>
              </a:rPr>
              <a:t>X Axis</a:t>
            </a:r>
            <a:r>
              <a:rPr kumimoji="1" lang="ko-KR" altLang="en-US" b="1" dirty="0" smtClean="0">
                <a:latin typeface="+mj-lt"/>
              </a:rPr>
              <a:t>의 </a:t>
            </a:r>
            <a:r>
              <a:rPr kumimoji="1" lang="en-US" altLang="ko-KR" b="1" dirty="0" smtClean="0">
                <a:latin typeface="+mj-lt"/>
              </a:rPr>
              <a:t>@</a:t>
            </a:r>
            <a:r>
              <a:rPr kumimoji="1" lang="en-US" altLang="ko-KR" b="1" dirty="0" smtClean="0">
                <a:latin typeface="+mj-lt"/>
              </a:rPr>
              <a:t>timestamp</a:t>
            </a:r>
            <a:r>
              <a:rPr kumimoji="1" lang="ko-KR" altLang="en-US" b="1" dirty="0" smtClean="0">
                <a:latin typeface="+mj-lt"/>
              </a:rPr>
              <a:t> 기준으로 현재 접속자 현황을 표시하고</a:t>
            </a:r>
            <a:r>
              <a:rPr kumimoji="1" lang="en-US" altLang="ko-KR" b="1" dirty="0" smtClean="0">
                <a:latin typeface="+mj-lt"/>
              </a:rPr>
              <a:t>,</a:t>
            </a:r>
          </a:p>
          <a:p>
            <a:pPr marL="285750" indent="-285750">
              <a:buFontTx/>
              <a:buChar char="-"/>
            </a:pPr>
            <a:r>
              <a:rPr kumimoji="1" lang="en-US" altLang="ko-KR" b="1" dirty="0" smtClean="0">
                <a:latin typeface="+mj-lt"/>
              </a:rPr>
              <a:t>Split lines</a:t>
            </a:r>
            <a:r>
              <a:rPr kumimoji="1" lang="ko-KR" altLang="en-US" b="1" dirty="0" smtClean="0">
                <a:latin typeface="+mj-lt"/>
              </a:rPr>
              <a:t>에서 성별</a:t>
            </a:r>
            <a:r>
              <a:rPr kumimoji="1" lang="en-US" altLang="ko-KR" b="1" dirty="0" smtClean="0">
                <a:latin typeface="+mj-lt"/>
              </a:rPr>
              <a:t>(gender)</a:t>
            </a:r>
            <a:r>
              <a:rPr kumimoji="1" lang="ko-KR" altLang="en-US" b="1" dirty="0" smtClean="0">
                <a:latin typeface="+mj-lt"/>
              </a:rPr>
              <a:t>를 기준으로 </a:t>
            </a:r>
            <a:r>
              <a:rPr kumimoji="1" lang="en-US" altLang="ko-KR" b="1" dirty="0" smtClean="0">
                <a:latin typeface="+mj-lt"/>
              </a:rPr>
              <a:t>line chart</a:t>
            </a:r>
            <a:r>
              <a:rPr kumimoji="1" lang="ko-KR" altLang="en-US" b="1" dirty="0" smtClean="0">
                <a:latin typeface="+mj-lt"/>
              </a:rPr>
              <a:t>를 분리하여 접속현황을 분석한다</a:t>
            </a:r>
            <a:r>
              <a:rPr kumimoji="1" lang="en-US" altLang="ko-KR" b="1" dirty="0" smtClean="0">
                <a:latin typeface="+mj-lt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8"/>
            <a:ext cx="12192000" cy="6052698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0" y="708391"/>
            <a:ext cx="2867891" cy="2593703"/>
          </a:xfrm>
          <a:prstGeom prst="ellipse">
            <a:avLst/>
          </a:prstGeom>
          <a:solidFill>
            <a:srgbClr val="FF00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0" y="3458978"/>
            <a:ext cx="2867891" cy="2593703"/>
          </a:xfrm>
          <a:prstGeom prst="ellipse">
            <a:avLst/>
          </a:prstGeom>
          <a:solidFill>
            <a:srgbClr val="FF00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0371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19"/>
            <a:ext cx="12192000" cy="5983975"/>
          </a:xfrm>
          <a:prstGeom prst="rect">
            <a:avLst/>
          </a:prstGeom>
        </p:spPr>
      </p:pic>
      <p:sp>
        <p:nvSpPr>
          <p:cNvPr id="5" name="텍스트 상자 4"/>
          <p:cNvSpPr txBox="1"/>
          <p:nvPr/>
        </p:nvSpPr>
        <p:spPr>
          <a:xfrm>
            <a:off x="0" y="61545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b="1" dirty="0">
                <a:latin typeface="+mj-lt"/>
              </a:rPr>
              <a:t> </a:t>
            </a:r>
            <a:r>
              <a:rPr kumimoji="1" lang="ko-KR" altLang="en-US" b="1" dirty="0" smtClean="0">
                <a:latin typeface="+mj-lt"/>
              </a:rPr>
              <a:t>사용자의 멤버십 레벨별로 남</a:t>
            </a:r>
            <a:r>
              <a:rPr kumimoji="1" lang="en-US" altLang="ko-KR" b="1" dirty="0" smtClean="0">
                <a:latin typeface="+mj-lt"/>
              </a:rPr>
              <a:t>/</a:t>
            </a:r>
            <a:r>
              <a:rPr kumimoji="1" lang="ko-KR" altLang="en-US" b="1" dirty="0" smtClean="0">
                <a:latin typeface="+mj-lt"/>
              </a:rPr>
              <a:t>여의 접속 현황을 구분하여 시각화 한다</a:t>
            </a:r>
            <a:r>
              <a:rPr kumimoji="1" lang="en-US" altLang="ko-KR" b="1" dirty="0" smtClean="0"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kumimoji="1" lang="en-US" altLang="ko-KR" b="1" dirty="0" smtClean="0">
                <a:latin typeface="+mj-lt"/>
              </a:rPr>
              <a:t>“</a:t>
            </a:r>
            <a:r>
              <a:rPr lang="en-US" altLang="ko-KR" b="1" dirty="0"/>
              <a:t>BA_S2: line chart membership level, </a:t>
            </a:r>
            <a:r>
              <a:rPr lang="en-US" altLang="ko-KR" b="1" dirty="0" smtClean="0"/>
              <a:t>gender”</a:t>
            </a:r>
            <a:r>
              <a:rPr lang="ko-KR" altLang="en-US" b="1" dirty="0" smtClean="0"/>
              <a:t>로 </a:t>
            </a:r>
            <a:r>
              <a:rPr lang="en-US" altLang="ko-KR" b="1" dirty="0" smtClean="0"/>
              <a:t>chart</a:t>
            </a:r>
            <a:r>
              <a:rPr lang="ko-KR" altLang="en-US" b="1" dirty="0" smtClean="0"/>
              <a:t>를 저장한다</a:t>
            </a:r>
            <a:r>
              <a:rPr lang="en-US" altLang="ko-KR" b="1" dirty="0" smtClean="0"/>
              <a:t>.</a:t>
            </a:r>
            <a:endParaRPr kumimoji="1" lang="en-US" altLang="ko-KR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7457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3"/>
            <a:ext cx="12192000" cy="5856941"/>
          </a:xfrm>
          <a:prstGeom prst="rect">
            <a:avLst/>
          </a:prstGeom>
        </p:spPr>
      </p:pic>
      <p:sp>
        <p:nvSpPr>
          <p:cNvPr id="5" name="텍스트 상자 4"/>
          <p:cNvSpPr txBox="1"/>
          <p:nvPr/>
        </p:nvSpPr>
        <p:spPr>
          <a:xfrm>
            <a:off x="0" y="61545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b="1" dirty="0">
                <a:latin typeface="+mj-lt"/>
              </a:rPr>
              <a:t> </a:t>
            </a:r>
            <a:r>
              <a:rPr kumimoji="1" lang="en-US" altLang="ko-KR" b="1" dirty="0" smtClean="0">
                <a:latin typeface="+mj-lt"/>
              </a:rPr>
              <a:t>App</a:t>
            </a:r>
            <a:r>
              <a:rPr kumimoji="1" lang="ko-KR" altLang="en-US" b="1" dirty="0" smtClean="0">
                <a:latin typeface="+mj-lt"/>
              </a:rPr>
              <a:t>과 관련이 있는사용자인지 분류하고</a:t>
            </a:r>
            <a:r>
              <a:rPr kumimoji="1" lang="en-US" altLang="ko-KR" b="1" dirty="0" smtClean="0">
                <a:latin typeface="+mj-lt"/>
              </a:rPr>
              <a:t>,</a:t>
            </a:r>
            <a:r>
              <a:rPr kumimoji="1" lang="ko-KR" altLang="en-US" b="1" dirty="0" smtClean="0">
                <a:latin typeface="+mj-lt"/>
              </a:rPr>
              <a:t> 이를 연령대별로 비교하여 분석한다</a:t>
            </a:r>
            <a:r>
              <a:rPr kumimoji="1" lang="en-US" altLang="ko-KR" b="1" dirty="0" smtClean="0"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kumimoji="1" lang="en-US" altLang="ko-KR" b="1" dirty="0" smtClean="0">
                <a:latin typeface="+mj-lt"/>
              </a:rPr>
              <a:t>“</a:t>
            </a:r>
            <a:r>
              <a:rPr lang="en-US" altLang="ko-KR" b="1" dirty="0"/>
              <a:t>BA_S2: line chart membership level, </a:t>
            </a:r>
            <a:r>
              <a:rPr lang="en-US" altLang="ko-KR" b="1" dirty="0" smtClean="0"/>
              <a:t>gender”</a:t>
            </a:r>
            <a:r>
              <a:rPr lang="ko-KR" altLang="en-US" b="1" dirty="0" smtClean="0"/>
              <a:t>로 </a:t>
            </a:r>
            <a:r>
              <a:rPr lang="en-US" altLang="ko-KR" b="1" dirty="0" smtClean="0"/>
              <a:t>chart</a:t>
            </a:r>
            <a:r>
              <a:rPr lang="ko-KR" altLang="en-US" b="1" dirty="0" smtClean="0"/>
              <a:t>를 저장한다</a:t>
            </a:r>
            <a:r>
              <a:rPr lang="en-US" altLang="ko-KR" b="1" dirty="0" smtClean="0"/>
              <a:t>.</a:t>
            </a:r>
            <a:endParaRPr kumimoji="1" lang="en-US" altLang="ko-KR" b="1" dirty="0" smtClean="0"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54" y="1460003"/>
            <a:ext cx="3220127" cy="454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64"/>
            <a:ext cx="12192000" cy="5948376"/>
          </a:xfrm>
          <a:prstGeom prst="rect">
            <a:avLst/>
          </a:prstGeom>
        </p:spPr>
      </p:pic>
      <p:sp>
        <p:nvSpPr>
          <p:cNvPr id="5" name="텍스트 상자 4"/>
          <p:cNvSpPr txBox="1"/>
          <p:nvPr/>
        </p:nvSpPr>
        <p:spPr>
          <a:xfrm>
            <a:off x="0" y="61545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b="1" dirty="0" smtClean="0">
                <a:latin typeface="+mj-lt"/>
              </a:rPr>
              <a:t>Dashboard </a:t>
            </a:r>
            <a:r>
              <a:rPr kumimoji="1" lang="ko-KR" altLang="en-US" b="1" dirty="0" smtClean="0">
                <a:latin typeface="+mj-lt"/>
              </a:rPr>
              <a:t>메뉴에서 저장된 </a:t>
            </a:r>
            <a:r>
              <a:rPr kumimoji="1" lang="en-US" altLang="ko-KR" b="1" dirty="0" smtClean="0">
                <a:latin typeface="+mj-lt"/>
              </a:rPr>
              <a:t>chart</a:t>
            </a:r>
            <a:r>
              <a:rPr kumimoji="1" lang="ko-KR" altLang="en-US" b="1" dirty="0" smtClean="0">
                <a:latin typeface="+mj-lt"/>
              </a:rPr>
              <a:t>들을 불러와서 화면에 배치한다</a:t>
            </a:r>
            <a:r>
              <a:rPr kumimoji="1" lang="en-US" altLang="ko-KR" b="1" dirty="0" smtClean="0"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b="1" dirty="0"/>
              <a:t>화면배치가 </a:t>
            </a:r>
            <a:r>
              <a:rPr lang="ko-KR" altLang="en-US" b="1" dirty="0" smtClean="0"/>
              <a:t>완료되면 </a:t>
            </a:r>
            <a:r>
              <a:rPr lang="en-US" altLang="ko-KR" b="1" dirty="0" smtClean="0"/>
              <a:t>“</a:t>
            </a:r>
            <a:r>
              <a:rPr lang="en-US" altLang="ko-KR" b="1" dirty="0"/>
              <a:t>BA_S2: Dashboard</a:t>
            </a:r>
            <a:r>
              <a:rPr lang="en-US" altLang="ko-KR" b="1" dirty="0"/>
              <a:t>”</a:t>
            </a:r>
            <a:r>
              <a:rPr lang="ko-KR" altLang="en-US" b="1" dirty="0" smtClean="0"/>
              <a:t>로 저장한다</a:t>
            </a:r>
            <a:r>
              <a:rPr lang="en-US" altLang="ko-KR" b="1" smtClean="0"/>
              <a:t>.</a:t>
            </a:r>
            <a:endParaRPr kumimoji="1" lang="en-US" altLang="ko-KR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0766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224</Words>
  <Application>Microsoft Macintosh PowerPoint</Application>
  <PresentationFormat>와이드스크린</PresentationFormat>
  <Paragraphs>21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Kibana Visualization guide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12</cp:revision>
  <dcterms:created xsi:type="dcterms:W3CDTF">2016-11-01T13:19:08Z</dcterms:created>
  <dcterms:modified xsi:type="dcterms:W3CDTF">2016-11-01T15:13:01Z</dcterms:modified>
</cp:coreProperties>
</file>