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28" r:id="rId3"/>
    <p:sldId id="344" r:id="rId4"/>
    <p:sldId id="365" r:id="rId5"/>
    <p:sldId id="366" r:id="rId6"/>
    <p:sldId id="367" r:id="rId7"/>
    <p:sldId id="362" r:id="rId8"/>
    <p:sldId id="364" r:id="rId9"/>
    <p:sldId id="33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620" autoAdjust="0"/>
  </p:normalViewPr>
  <p:slideViewPr>
    <p:cSldViewPr snapToGrid="0">
      <p:cViewPr varScale="1">
        <p:scale>
          <a:sx n="77" d="100"/>
          <a:sy n="77" d="100"/>
        </p:scale>
        <p:origin x="-8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081E3-52AE-4301-9DE7-796D860A4AD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48254A-1FB1-4AC2-ADA2-77D9B56D5F56}">
      <dgm:prSet phldrT="[文本]" custT="1"/>
      <dgm:spPr/>
      <dgm:t>
        <a:bodyPr/>
        <a:lstStyle/>
        <a:p>
          <a:r>
            <a:rPr lang="en-US" altLang="zh-CN" sz="1800" dirty="0" smtClean="0"/>
            <a:t>dev</a:t>
          </a:r>
          <a:endParaRPr lang="zh-CN" altLang="en-US" sz="1800" dirty="0"/>
        </a:p>
      </dgm:t>
    </dgm:pt>
    <dgm:pt modelId="{660D8A26-5729-4D16-9F67-BFE471E82DF3}" type="parTrans" cxnId="{405D04B3-938A-44C6-9B6B-29265E562BA1}">
      <dgm:prSet/>
      <dgm:spPr/>
      <dgm:t>
        <a:bodyPr/>
        <a:lstStyle/>
        <a:p>
          <a:endParaRPr lang="zh-CN" altLang="en-US"/>
        </a:p>
      </dgm:t>
    </dgm:pt>
    <dgm:pt modelId="{7AB74D4D-5CEE-4B0E-9E62-1A57D7C1D733}" type="sibTrans" cxnId="{405D04B3-938A-44C6-9B6B-29265E562BA1}">
      <dgm:prSet/>
      <dgm:spPr/>
      <dgm:t>
        <a:bodyPr/>
        <a:lstStyle/>
        <a:p>
          <a:endParaRPr lang="zh-CN" altLang="en-US"/>
        </a:p>
      </dgm:t>
    </dgm:pt>
    <dgm:pt modelId="{96EAF50B-2573-402E-A9A1-7CAC23E16C46}">
      <dgm:prSet phldrT="[文本]" custT="1"/>
      <dgm:spPr/>
      <dgm:t>
        <a:bodyPr/>
        <a:lstStyle/>
        <a:p>
          <a:r>
            <a:rPr lang="en-US" altLang="zh-CN" sz="1800" dirty="0" smtClean="0"/>
            <a:t>test</a:t>
          </a:r>
          <a:endParaRPr lang="zh-CN" altLang="en-US" sz="1800" dirty="0"/>
        </a:p>
      </dgm:t>
    </dgm:pt>
    <dgm:pt modelId="{B381C11D-8021-4FC0-99BC-42E1A94076F0}" type="parTrans" cxnId="{A110B0D0-9634-4B29-BD66-E34C5FC01693}">
      <dgm:prSet/>
      <dgm:spPr/>
      <dgm:t>
        <a:bodyPr/>
        <a:lstStyle/>
        <a:p>
          <a:endParaRPr lang="zh-CN" altLang="en-US"/>
        </a:p>
      </dgm:t>
    </dgm:pt>
    <dgm:pt modelId="{58D2C880-6338-4DD2-9422-8948DEC83779}" type="sibTrans" cxnId="{A110B0D0-9634-4B29-BD66-E34C5FC01693}">
      <dgm:prSet/>
      <dgm:spPr/>
      <dgm:t>
        <a:bodyPr/>
        <a:lstStyle/>
        <a:p>
          <a:endParaRPr lang="zh-CN" altLang="en-US"/>
        </a:p>
      </dgm:t>
    </dgm:pt>
    <dgm:pt modelId="{288A3E6D-F910-48F5-99BC-4D4EF852D4FA}">
      <dgm:prSet phldrT="[文本]" custT="1"/>
      <dgm:spPr/>
      <dgm:t>
        <a:bodyPr/>
        <a:lstStyle/>
        <a:p>
          <a:r>
            <a:rPr lang="en-US" altLang="zh-CN" sz="1800" dirty="0" smtClean="0"/>
            <a:t>product</a:t>
          </a:r>
          <a:endParaRPr lang="zh-CN" altLang="en-US" sz="1800" dirty="0"/>
        </a:p>
      </dgm:t>
    </dgm:pt>
    <dgm:pt modelId="{C461E3F3-44F1-44E5-A685-3DE64A5E4439}" type="parTrans" cxnId="{C4B7B257-E168-4E14-A331-753E92E60B51}">
      <dgm:prSet/>
      <dgm:spPr/>
      <dgm:t>
        <a:bodyPr/>
        <a:lstStyle/>
        <a:p>
          <a:endParaRPr lang="zh-CN" altLang="en-US"/>
        </a:p>
      </dgm:t>
    </dgm:pt>
    <dgm:pt modelId="{97A044C1-8621-434F-AF04-2C1596F1E2A7}" type="sibTrans" cxnId="{C4B7B257-E168-4E14-A331-753E92E60B51}">
      <dgm:prSet/>
      <dgm:spPr/>
      <dgm:t>
        <a:bodyPr/>
        <a:lstStyle/>
        <a:p>
          <a:endParaRPr lang="zh-CN" altLang="en-US"/>
        </a:p>
      </dgm:t>
    </dgm:pt>
    <dgm:pt modelId="{CA124C38-67DC-41F6-B8B7-E14266EC192F}" type="pres">
      <dgm:prSet presAssocID="{60D081E3-52AE-4301-9DE7-796D860A4ADE}" presName="Name0" presStyleCnt="0">
        <dgm:presLayoutVars>
          <dgm:dir/>
          <dgm:animLvl val="lvl"/>
          <dgm:resizeHandles val="exact"/>
        </dgm:presLayoutVars>
      </dgm:prSet>
      <dgm:spPr/>
    </dgm:pt>
    <dgm:pt modelId="{5C8AEBF4-0E45-47DF-A6B8-28D0C8AB283D}" type="pres">
      <dgm:prSet presAssocID="{C148254A-1FB1-4AC2-ADA2-77D9B56D5F5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1311-24BA-45C2-B7AF-E2B5431F763E}" type="pres">
      <dgm:prSet presAssocID="{7AB74D4D-5CEE-4B0E-9E62-1A57D7C1D733}" presName="parTxOnlySpace" presStyleCnt="0"/>
      <dgm:spPr/>
    </dgm:pt>
    <dgm:pt modelId="{F6D39C58-F1B8-4BA1-A637-485D5E895FB3}" type="pres">
      <dgm:prSet presAssocID="{96EAF50B-2573-402E-A9A1-7CAC23E16C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377296-3BC0-4311-B95F-ECBAABEDE0F4}" type="pres">
      <dgm:prSet presAssocID="{58D2C880-6338-4DD2-9422-8948DEC83779}" presName="parTxOnlySpace" presStyleCnt="0"/>
      <dgm:spPr/>
    </dgm:pt>
    <dgm:pt modelId="{4997A312-B3CB-4E36-A302-C3EABACB83F6}" type="pres">
      <dgm:prSet presAssocID="{288A3E6D-F910-48F5-99BC-4D4EF852D4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8E4E41-D13E-4C56-A0D1-135015D62122}" type="presOf" srcId="{96EAF50B-2573-402E-A9A1-7CAC23E16C46}" destId="{F6D39C58-F1B8-4BA1-A637-485D5E895FB3}" srcOrd="0" destOrd="0" presId="urn:microsoft.com/office/officeart/2005/8/layout/chevron1"/>
    <dgm:cxn modelId="{C0BA8E1B-6A70-42C2-ABE8-FCECE1698214}" type="presOf" srcId="{288A3E6D-F910-48F5-99BC-4D4EF852D4FA}" destId="{4997A312-B3CB-4E36-A302-C3EABACB83F6}" srcOrd="0" destOrd="0" presId="urn:microsoft.com/office/officeart/2005/8/layout/chevron1"/>
    <dgm:cxn modelId="{C4B7B257-E168-4E14-A331-753E92E60B51}" srcId="{60D081E3-52AE-4301-9DE7-796D860A4ADE}" destId="{288A3E6D-F910-48F5-99BC-4D4EF852D4FA}" srcOrd="2" destOrd="0" parTransId="{C461E3F3-44F1-44E5-A685-3DE64A5E4439}" sibTransId="{97A044C1-8621-434F-AF04-2C1596F1E2A7}"/>
    <dgm:cxn modelId="{A110B0D0-9634-4B29-BD66-E34C5FC01693}" srcId="{60D081E3-52AE-4301-9DE7-796D860A4ADE}" destId="{96EAF50B-2573-402E-A9A1-7CAC23E16C46}" srcOrd="1" destOrd="0" parTransId="{B381C11D-8021-4FC0-99BC-42E1A94076F0}" sibTransId="{58D2C880-6338-4DD2-9422-8948DEC83779}"/>
    <dgm:cxn modelId="{405D04B3-938A-44C6-9B6B-29265E562BA1}" srcId="{60D081E3-52AE-4301-9DE7-796D860A4ADE}" destId="{C148254A-1FB1-4AC2-ADA2-77D9B56D5F56}" srcOrd="0" destOrd="0" parTransId="{660D8A26-5729-4D16-9F67-BFE471E82DF3}" sibTransId="{7AB74D4D-5CEE-4B0E-9E62-1A57D7C1D733}"/>
    <dgm:cxn modelId="{9A800A91-51C1-44FA-9AA0-508BE97A546D}" type="presOf" srcId="{C148254A-1FB1-4AC2-ADA2-77D9B56D5F56}" destId="{5C8AEBF4-0E45-47DF-A6B8-28D0C8AB283D}" srcOrd="0" destOrd="0" presId="urn:microsoft.com/office/officeart/2005/8/layout/chevron1"/>
    <dgm:cxn modelId="{14D72C46-CAC5-4941-855E-D3FFF9F7EDDC}" type="presOf" srcId="{60D081E3-52AE-4301-9DE7-796D860A4ADE}" destId="{CA124C38-67DC-41F6-B8B7-E14266EC192F}" srcOrd="0" destOrd="0" presId="urn:microsoft.com/office/officeart/2005/8/layout/chevron1"/>
    <dgm:cxn modelId="{E828FAD3-A4D0-4CDB-8E06-8E1FCAFE2334}" type="presParOf" srcId="{CA124C38-67DC-41F6-B8B7-E14266EC192F}" destId="{5C8AEBF4-0E45-47DF-A6B8-28D0C8AB283D}" srcOrd="0" destOrd="0" presId="urn:microsoft.com/office/officeart/2005/8/layout/chevron1"/>
    <dgm:cxn modelId="{6BB5E66C-6C79-43EE-A988-DD36AF5B4FDF}" type="presParOf" srcId="{CA124C38-67DC-41F6-B8B7-E14266EC192F}" destId="{996C1311-24BA-45C2-B7AF-E2B5431F763E}" srcOrd="1" destOrd="0" presId="urn:microsoft.com/office/officeart/2005/8/layout/chevron1"/>
    <dgm:cxn modelId="{26426015-AB41-4AEB-A606-D4217EF88FF2}" type="presParOf" srcId="{CA124C38-67DC-41F6-B8B7-E14266EC192F}" destId="{F6D39C58-F1B8-4BA1-A637-485D5E895FB3}" srcOrd="2" destOrd="0" presId="urn:microsoft.com/office/officeart/2005/8/layout/chevron1"/>
    <dgm:cxn modelId="{0F6BBA69-F263-4821-884C-0F3128125E32}" type="presParOf" srcId="{CA124C38-67DC-41F6-B8B7-E14266EC192F}" destId="{83377296-3BC0-4311-B95F-ECBAABEDE0F4}" srcOrd="3" destOrd="0" presId="urn:microsoft.com/office/officeart/2005/8/layout/chevron1"/>
    <dgm:cxn modelId="{57E0AD1A-D86D-47D7-A218-2D443F3FB0E9}" type="presParOf" srcId="{CA124C38-67DC-41F6-B8B7-E14266EC192F}" destId="{4997A312-B3CB-4E36-A302-C3EABACB83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AEBF4-0E45-47DF-A6B8-28D0C8AB283D}">
      <dsp:nvSpPr>
        <dsp:cNvPr id="0" name=""/>
        <dsp:cNvSpPr/>
      </dsp:nvSpPr>
      <dsp:spPr>
        <a:xfrm>
          <a:off x="1105" y="0"/>
          <a:ext cx="1346465" cy="481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dev</a:t>
          </a:r>
          <a:endParaRPr lang="zh-CN" altLang="en-US" sz="1800" kern="1200" dirty="0"/>
        </a:p>
      </dsp:txBody>
      <dsp:txXfrm>
        <a:off x="242069" y="0"/>
        <a:ext cx="864538" cy="481927"/>
      </dsp:txXfrm>
    </dsp:sp>
    <dsp:sp modelId="{F6D39C58-F1B8-4BA1-A637-485D5E895FB3}">
      <dsp:nvSpPr>
        <dsp:cNvPr id="0" name=""/>
        <dsp:cNvSpPr/>
      </dsp:nvSpPr>
      <dsp:spPr>
        <a:xfrm>
          <a:off x="1212924" y="0"/>
          <a:ext cx="1346465" cy="481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test</a:t>
          </a:r>
          <a:endParaRPr lang="zh-CN" altLang="en-US" sz="1800" kern="1200" dirty="0"/>
        </a:p>
      </dsp:txBody>
      <dsp:txXfrm>
        <a:off x="1453888" y="0"/>
        <a:ext cx="864538" cy="481927"/>
      </dsp:txXfrm>
    </dsp:sp>
    <dsp:sp modelId="{4997A312-B3CB-4E36-A302-C3EABACB83F6}">
      <dsp:nvSpPr>
        <dsp:cNvPr id="0" name=""/>
        <dsp:cNvSpPr/>
      </dsp:nvSpPr>
      <dsp:spPr>
        <a:xfrm>
          <a:off x="2424743" y="0"/>
          <a:ext cx="1346465" cy="481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product</a:t>
          </a:r>
          <a:endParaRPr lang="zh-CN" altLang="en-US" sz="1800" kern="1200" dirty="0"/>
        </a:p>
      </dsp:txBody>
      <dsp:txXfrm>
        <a:off x="2665707" y="0"/>
        <a:ext cx="864538" cy="48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1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9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7464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基于容器的工作流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b="0" dirty="0" smtClean="0"/>
              <a:t>just </a:t>
            </a:r>
            <a:r>
              <a:rPr lang="en-US" altLang="zh-CN" sz="2200" b="0" dirty="0" err="1" smtClean="0"/>
              <a:t>docker</a:t>
            </a:r>
            <a:r>
              <a:rPr lang="en-US" altLang="zh-CN" sz="2200" b="0" dirty="0" smtClean="0"/>
              <a:t> it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杨军</a:t>
            </a:r>
            <a:endParaRPr lang="en-US" altLang="zh-CN" dirty="0"/>
          </a:p>
          <a:p>
            <a:r>
              <a:rPr lang="en-US" altLang="zh-CN" dirty="0" smtClean="0"/>
              <a:t>yangjun@intra.nsfocus.com</a:t>
            </a:r>
          </a:p>
        </p:txBody>
      </p:sp>
    </p:spTree>
    <p:extLst>
      <p:ext uri="{BB962C8B-B14F-4D97-AF65-F5344CB8AC3E}">
        <p14:creationId xmlns:p14="http://schemas.microsoft.com/office/powerpoint/2010/main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984" y="1369797"/>
            <a:ext cx="11425849" cy="23125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、</a:t>
            </a:r>
            <a:r>
              <a:rPr lang="en-US" altLang="zh-CN" sz="2000" b="0" dirty="0" err="1" smtClean="0"/>
              <a:t>docker</a:t>
            </a:r>
            <a:r>
              <a:rPr lang="zh-CN" altLang="en-US" sz="2000" b="0" dirty="0" smtClean="0"/>
              <a:t>简述</a:t>
            </a:r>
            <a:r>
              <a:rPr lang="en-US" altLang="zh-CN" sz="2000" b="0" dirty="0" smtClean="0"/>
              <a:t>-</a:t>
            </a:r>
            <a:r>
              <a:rPr lang="zh-CN" altLang="en-US" sz="2000" b="0" dirty="0" smtClean="0"/>
              <a:t>与虚拟机对比</a:t>
            </a:r>
            <a:endParaRPr lang="en-US" altLang="zh-CN" sz="2000" b="0" dirty="0"/>
          </a:p>
          <a:p>
            <a:pPr>
              <a:buNone/>
            </a:pPr>
            <a:r>
              <a:rPr lang="en-US" altLang="zh-CN" sz="2000" b="0" dirty="0"/>
              <a:t>2</a:t>
            </a:r>
            <a:r>
              <a:rPr lang="zh-CN" altLang="en-US" sz="2000" b="0" dirty="0" smtClean="0"/>
              <a:t>、</a:t>
            </a:r>
            <a:r>
              <a:rPr lang="en-US" altLang="zh-CN" sz="2000" b="0" dirty="0" err="1" smtClean="0"/>
              <a:t>docker</a:t>
            </a:r>
            <a:r>
              <a:rPr lang="zh-CN" altLang="en-US" sz="2000" b="0" dirty="0" smtClean="0"/>
              <a:t>简述</a:t>
            </a:r>
            <a:r>
              <a:rPr lang="en-US" altLang="zh-CN" sz="2000" b="0" dirty="0" smtClean="0"/>
              <a:t>-</a:t>
            </a:r>
            <a:r>
              <a:rPr lang="zh-CN" altLang="en-US" sz="2000" b="0" dirty="0" smtClean="0"/>
              <a:t>基本原理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/>
              <a:t>3</a:t>
            </a:r>
            <a:r>
              <a:rPr lang="zh-CN" altLang="en-US" sz="2000" b="0" dirty="0" smtClean="0"/>
              <a:t>、</a:t>
            </a:r>
            <a:r>
              <a:rPr lang="en-US" altLang="zh-CN" sz="2000" b="0" dirty="0" err="1"/>
              <a:t>docker</a:t>
            </a:r>
            <a:r>
              <a:rPr lang="zh-CN" altLang="en-US" sz="2000" b="0" dirty="0"/>
              <a:t>简述</a:t>
            </a:r>
            <a:r>
              <a:rPr lang="en-US" altLang="zh-CN" sz="2000" b="0" dirty="0" smtClean="0"/>
              <a:t>-</a:t>
            </a:r>
            <a:r>
              <a:rPr lang="zh-CN" altLang="en-US" sz="2000" b="0" dirty="0"/>
              <a:t>软件发布</a:t>
            </a:r>
            <a:r>
              <a:rPr lang="zh-CN" altLang="en-US" sz="2000" b="0" dirty="0" smtClean="0"/>
              <a:t>标准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、</a:t>
            </a:r>
            <a:r>
              <a:rPr lang="en-US" altLang="zh-CN" sz="2000" b="0" dirty="0" err="1"/>
              <a:t>stateful</a:t>
            </a:r>
            <a:r>
              <a:rPr lang="en-US" altLang="zh-CN" sz="2000" b="0" dirty="0"/>
              <a:t> &amp;&amp; stateless service</a:t>
            </a:r>
          </a:p>
          <a:p>
            <a:pPr>
              <a:buNone/>
            </a:pPr>
            <a:r>
              <a:rPr lang="en-US" altLang="zh-CN" sz="2000" b="0" dirty="0"/>
              <a:t>5</a:t>
            </a:r>
            <a:r>
              <a:rPr lang="zh-CN" altLang="en-US" sz="2000" b="0" dirty="0" smtClean="0"/>
              <a:t>、还需要什么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/>
              <a:t>6</a:t>
            </a:r>
            <a:r>
              <a:rPr lang="zh-CN" altLang="en-US" sz="2000" b="0" dirty="0" smtClean="0"/>
              <a:t>、系统全景图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docker</a:t>
            </a:r>
            <a:r>
              <a:rPr lang="zh-CN" altLang="en-US" b="0" dirty="0" smtClean="0"/>
              <a:t>简述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VM</a:t>
            </a:r>
            <a:r>
              <a:rPr lang="zh-CN" altLang="en-US" b="0" dirty="0" smtClean="0"/>
              <a:t>对比</a:t>
            </a:r>
            <a:endParaRPr lang="zh-CN" altLang="en-US" dirty="0"/>
          </a:p>
        </p:txBody>
      </p:sp>
      <p:pic>
        <p:nvPicPr>
          <p:cNvPr id="1026" name="Picture 2" descr="http://cms.csdnimg.cn/article/201407/02/53b3c67030ae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06" y="1176078"/>
            <a:ext cx="21717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ms.csdnimg.cn/article/201407/02/53b3c68844d3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60" y="1823777"/>
            <a:ext cx="214312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18184"/>
              </p:ext>
            </p:extLst>
          </p:nvPr>
        </p:nvGraphicFramePr>
        <p:xfrm>
          <a:off x="526275" y="3808856"/>
          <a:ext cx="10829584" cy="287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84"/>
                <a:gridCol w="4409250"/>
                <a:gridCol w="4409250"/>
              </a:tblGrid>
              <a:tr h="3778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VM</a:t>
                      </a:r>
                      <a:endParaRPr lang="zh-CN" altLang="en-US" dirty="0"/>
                    </a:p>
                  </a:txBody>
                  <a:tcPr/>
                </a:tc>
              </a:tr>
              <a:tr h="9317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技术基础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共享宿主机内核。</a:t>
                      </a:r>
                      <a:r>
                        <a:rPr lang="en-US" altLang="zh-CN" dirty="0" smtClean="0"/>
                        <a:t>namespace</a:t>
                      </a:r>
                      <a:r>
                        <a:rPr lang="zh-CN" altLang="en-US" dirty="0" smtClean="0"/>
                        <a:t>技术实现资源隔离，</a:t>
                      </a:r>
                      <a:r>
                        <a:rPr lang="en-US" altLang="zh-CN" dirty="0" err="1" smtClean="0"/>
                        <a:t>cgroups</a:t>
                      </a:r>
                      <a:r>
                        <a:rPr lang="zh-CN" altLang="en-US" dirty="0" smtClean="0"/>
                        <a:t>实现资源</a:t>
                      </a:r>
                      <a:r>
                        <a:rPr lang="zh-CN" altLang="en-US" smtClean="0"/>
                        <a:t>限额。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共享服务器硬件资源。硬件虚拟化实现资源隔离。</a:t>
                      </a:r>
                      <a:endParaRPr lang="zh-CN" altLang="en-US" dirty="0"/>
                    </a:p>
                  </a:txBody>
                  <a:tcPr/>
                </a:tc>
              </a:tr>
              <a:tr h="6521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启动速度快；资源利用率高；性能开销小。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完全隔离，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有独立内核；理论上安全性更好；出现较早技术更成熟。</a:t>
                      </a:r>
                      <a:endParaRPr lang="zh-CN" altLang="en-US" dirty="0"/>
                    </a:p>
                  </a:txBody>
                  <a:tcPr/>
                </a:tc>
              </a:tr>
              <a:tr h="6521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天生面向应用，面向开发、测试、运维。生命力更强。基于</a:t>
                      </a:r>
                      <a:r>
                        <a:rPr lang="en-US" altLang="zh-CN" dirty="0" err="1" smtClean="0"/>
                        <a:t>aufs</a:t>
                      </a:r>
                      <a:r>
                        <a:rPr lang="zh-CN" altLang="en-US" dirty="0" smtClean="0"/>
                        <a:t>的镜像机制真正实现软件一处开发、到处运行。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优化服务器利用率，一定程度上提高了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效率。本质是底层的服务器解决方案。面向运维。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docker</a:t>
            </a:r>
            <a:r>
              <a:rPr lang="zh-CN" altLang="en-US" b="0" dirty="0" smtClean="0"/>
              <a:t>简述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基本原理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309816"/>
            <a:ext cx="109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、获取</a:t>
            </a:r>
            <a:r>
              <a:rPr lang="en-US" altLang="zh-CN" dirty="0" smtClean="0"/>
              <a:t>ubuntu-14.04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 -it --name=ubuntu-14.04 ubuntu:14.04 /</a:t>
            </a:r>
            <a:r>
              <a:rPr lang="en-US" altLang="zh-CN" dirty="0" smtClean="0"/>
              <a:t>bin/bash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--help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、运行</a:t>
            </a:r>
            <a:r>
              <a:rPr lang="en-US" altLang="zh-CN" dirty="0" err="1" smtClean="0"/>
              <a:t>mysql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--name=product-</a:t>
            </a:r>
            <a:r>
              <a:rPr lang="en-US" altLang="zh-CN" dirty="0" err="1"/>
              <a:t>envname</a:t>
            </a:r>
            <a:r>
              <a:rPr lang="en-US" altLang="zh-CN" dirty="0"/>
              <a:t>-</a:t>
            </a:r>
            <a:r>
              <a:rPr lang="en-US" altLang="zh-CN" dirty="0" err="1"/>
              <a:t>mysql</a:t>
            </a:r>
            <a:r>
              <a:rPr lang="en-US" altLang="zh-CN" dirty="0"/>
              <a:t> -d -it -p 31111:3306 \</a:t>
            </a:r>
          </a:p>
          <a:p>
            <a:r>
              <a:rPr lang="en-US" altLang="zh-CN" dirty="0"/>
              <a:t>    -e MYSQL_DATABASE="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MYSQL_ROOT_PASSWORD="Admin@123" \</a:t>
            </a:r>
          </a:p>
          <a:p>
            <a:r>
              <a:rPr lang="en-US" altLang="zh-CN" dirty="0"/>
              <a:t>    -e MYSQL_USER="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MYSQL_PASSWORD="Admin@123" \</a:t>
            </a:r>
          </a:p>
          <a:p>
            <a:r>
              <a:rPr lang="en-US" altLang="zh-CN" dirty="0"/>
              <a:t>    mysql:5.6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相关概念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、官方镜像：</a:t>
            </a:r>
            <a:r>
              <a:rPr lang="en-US" altLang="zh-CN" dirty="0" smtClean="0"/>
              <a:t>Docker HUB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、资源隔离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、网络模型：网桥、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namespace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19783" y="3892377"/>
            <a:ext cx="2753498" cy="101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83611" y="3781168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9321113" y="2832793"/>
            <a:ext cx="1540475" cy="570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2"/>
            <a:endCxn id="5" idx="0"/>
          </p:cNvCxnSpPr>
          <p:nvPr/>
        </p:nvCxnSpPr>
        <p:spPr>
          <a:xfrm flipH="1">
            <a:off x="8211065" y="3118110"/>
            <a:ext cx="1114826" cy="66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5294" y="4226010"/>
            <a:ext cx="2406477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14302" y="5579074"/>
            <a:ext cx="1260390" cy="63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871254" y="5579073"/>
            <a:ext cx="1260390" cy="6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321114" y="5579074"/>
            <a:ext cx="1260390" cy="6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2" idx="2"/>
            <a:endCxn id="27" idx="0"/>
          </p:cNvCxnSpPr>
          <p:nvPr/>
        </p:nvCxnSpPr>
        <p:spPr>
          <a:xfrm flipH="1">
            <a:off x="6944497" y="4838698"/>
            <a:ext cx="630195" cy="629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3" idx="2"/>
            <a:endCxn id="28" idx="0"/>
          </p:cNvCxnSpPr>
          <p:nvPr/>
        </p:nvCxnSpPr>
        <p:spPr>
          <a:xfrm>
            <a:off x="8332574" y="4831491"/>
            <a:ext cx="150340" cy="636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9" idx="0"/>
          </p:cNvCxnSpPr>
          <p:nvPr/>
        </p:nvCxnSpPr>
        <p:spPr>
          <a:xfrm>
            <a:off x="9014256" y="4631721"/>
            <a:ext cx="937053" cy="83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10367" y="4114799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172.17.42.1/16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17043" y="5467863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155460" y="5467862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623855" y="5467863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47238" y="4616277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005120" y="4609070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736228" y="4609069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6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docker</a:t>
            </a:r>
            <a:r>
              <a:rPr lang="zh-CN" altLang="en-US" b="0" dirty="0" smtClean="0"/>
              <a:t>简述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软件发布标准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61532"/>
            <a:ext cx="1093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、构建自己的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</a:t>
            </a:r>
            <a:r>
              <a:rPr lang="en-US" altLang="zh-CN" dirty="0"/>
              <a:t>—</a:t>
            </a:r>
            <a:r>
              <a:rPr lang="en-US" altLang="zh-CN" dirty="0" err="1" smtClean="0"/>
              <a:t>Dockerfile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1" y="1647222"/>
            <a:ext cx="8772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13" y="903845"/>
            <a:ext cx="76295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13" y="3656442"/>
            <a:ext cx="59055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88" y="4820680"/>
            <a:ext cx="95440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stateful</a:t>
            </a:r>
            <a:r>
              <a:rPr lang="en-US" altLang="zh-CN" b="0" dirty="0" smtClean="0"/>
              <a:t> &amp;&amp; stateless service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61532"/>
            <a:ext cx="1093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Docker image</a:t>
            </a:r>
            <a:r>
              <a:rPr lang="zh-CN" altLang="en-US" dirty="0" smtClean="0"/>
              <a:t>启动容器进程之后，对容器镜像的操作临时，容器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之后数据不保存。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smtClean="0"/>
              <a:t>stateless</a:t>
            </a:r>
            <a:r>
              <a:rPr lang="zh-CN" altLang="en-US" dirty="0" smtClean="0"/>
              <a:t>而生，</a:t>
            </a:r>
            <a:r>
              <a:rPr lang="en-US" altLang="zh-CN" dirty="0" err="1" smtClean="0"/>
              <a:t>stateful</a:t>
            </a:r>
            <a:r>
              <a:rPr lang="zh-CN" altLang="en-US" dirty="0" smtClean="0"/>
              <a:t>服务怎么处理？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0832" y="3912972"/>
            <a:ext cx="1470454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0832" y="3052118"/>
            <a:ext cx="1470454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9" idx="2"/>
            <a:endCxn id="4" idx="0"/>
          </p:cNvCxnSpPr>
          <p:nvPr/>
        </p:nvCxnSpPr>
        <p:spPr>
          <a:xfrm>
            <a:off x="1526059" y="3472248"/>
            <a:ext cx="0" cy="44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33816" y="3925329"/>
            <a:ext cx="1470454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33816" y="3064475"/>
            <a:ext cx="1470454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2"/>
            <a:endCxn id="12" idx="0"/>
          </p:cNvCxnSpPr>
          <p:nvPr/>
        </p:nvCxnSpPr>
        <p:spPr>
          <a:xfrm>
            <a:off x="3569043" y="3484605"/>
            <a:ext cx="0" cy="44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56437" y="3501080"/>
            <a:ext cx="1470454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3" idx="3"/>
            <a:endCxn id="15" idx="1"/>
          </p:cNvCxnSpPr>
          <p:nvPr/>
        </p:nvCxnSpPr>
        <p:spPr>
          <a:xfrm>
            <a:off x="4304270" y="3274540"/>
            <a:ext cx="352167" cy="43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849" y="4728518"/>
            <a:ext cx="2224216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stateless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92162" y="4749113"/>
            <a:ext cx="2224216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Stateful</a:t>
            </a:r>
            <a:r>
              <a:rPr lang="en-US" altLang="zh-CN" dirty="0" smtClean="0"/>
              <a:t>-host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83625" y="3912972"/>
            <a:ext cx="1470454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83625" y="3052118"/>
            <a:ext cx="1470454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2"/>
            <a:endCxn id="20" idx="0"/>
          </p:cNvCxnSpPr>
          <p:nvPr/>
        </p:nvCxnSpPr>
        <p:spPr>
          <a:xfrm>
            <a:off x="7718852" y="3472248"/>
            <a:ext cx="0" cy="44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26" idx="0"/>
          </p:cNvCxnSpPr>
          <p:nvPr/>
        </p:nvCxnSpPr>
        <p:spPr>
          <a:xfrm>
            <a:off x="8454079" y="3262183"/>
            <a:ext cx="1992918" cy="528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41971" y="4736756"/>
            <a:ext cx="2224216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Stateful</a:t>
            </a:r>
            <a:r>
              <a:rPr lang="en-US" altLang="zh-CN" dirty="0" smtClean="0"/>
              <a:t>-DFS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806246" y="3790409"/>
            <a:ext cx="3281501" cy="11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stateful</a:t>
            </a:r>
            <a:r>
              <a:rPr lang="en-US" altLang="zh-CN" dirty="0" smtClean="0"/>
              <a:t> service</a:t>
            </a:r>
          </a:p>
          <a:p>
            <a:pPr algn="ctr"/>
            <a:endParaRPr lang="zh-CN" altLang="en-US" dirty="0"/>
          </a:p>
        </p:txBody>
      </p:sp>
      <p:sp>
        <p:nvSpPr>
          <p:cNvPr id="27" name="圆柱形 26"/>
          <p:cNvSpPr/>
          <p:nvPr/>
        </p:nvSpPr>
        <p:spPr>
          <a:xfrm>
            <a:off x="9034146" y="4421922"/>
            <a:ext cx="1449859" cy="4662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760298" y="4519458"/>
            <a:ext cx="119410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ogs/files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</a:t>
            </a:r>
            <a:r>
              <a:rPr lang="zh-CN" altLang="en-US" b="0" dirty="0" smtClean="0"/>
              <a:t>、还需要什么？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557" y="4646118"/>
            <a:ext cx="2273642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roduct/</a:t>
            </a:r>
            <a:r>
              <a:rPr lang="en-US" altLang="zh-CN" dirty="0" err="1" smtClean="0"/>
              <a:t>myenv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0"/>
            <a:endCxn id="11" idx="2"/>
          </p:cNvCxnSpPr>
          <p:nvPr/>
        </p:nvCxnSpPr>
        <p:spPr>
          <a:xfrm flipV="1">
            <a:off x="1779378" y="4034972"/>
            <a:ext cx="99885" cy="61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7917" y="3553059"/>
            <a:ext cx="3002692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MYSQL_HOST:10.20.0.98</a:t>
            </a:r>
          </a:p>
          <a:p>
            <a:pPr algn="ctr"/>
            <a:r>
              <a:rPr lang="en-US" altLang="zh-CN" dirty="0" smtClean="0"/>
              <a:t>MYSQL_PORT:31234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09589" y="2488316"/>
            <a:ext cx="2726726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product-myenv-mysql.com</a:t>
            </a:r>
          </a:p>
          <a:p>
            <a:pPr algn="ctr"/>
            <a:r>
              <a:rPr lang="en-US" altLang="zh-CN" dirty="0" smtClean="0"/>
              <a:t>31234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1" idx="0"/>
            <a:endCxn id="17" idx="2"/>
          </p:cNvCxnSpPr>
          <p:nvPr/>
        </p:nvCxnSpPr>
        <p:spPr>
          <a:xfrm flipV="1">
            <a:off x="1879263" y="2970229"/>
            <a:ext cx="993689" cy="58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8691" y="3051575"/>
            <a:ext cx="129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esos-dns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941810" y="4662592"/>
            <a:ext cx="2405448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product/</a:t>
            </a:r>
            <a:r>
              <a:rPr lang="en-US" altLang="zh-CN" dirty="0" err="1" smtClean="0"/>
              <a:t>myenv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django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91170" y="3839838"/>
            <a:ext cx="1856088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HOST:10.20.0.98</a:t>
            </a:r>
          </a:p>
          <a:p>
            <a:pPr algn="ctr"/>
            <a:r>
              <a:rPr lang="en-US" altLang="zh-CN" dirty="0" smtClean="0"/>
              <a:t>PORT:31235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0"/>
            <a:endCxn id="23" idx="2"/>
          </p:cNvCxnSpPr>
          <p:nvPr/>
        </p:nvCxnSpPr>
        <p:spPr>
          <a:xfrm flipV="1">
            <a:off x="5144534" y="4321751"/>
            <a:ext cx="274680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22" idx="1"/>
            <a:endCxn id="17" idx="2"/>
          </p:cNvCxnSpPr>
          <p:nvPr/>
        </p:nvCxnSpPr>
        <p:spPr>
          <a:xfrm flipH="1" flipV="1">
            <a:off x="2872952" y="2970229"/>
            <a:ext cx="1068858" cy="189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60128" y="4215686"/>
            <a:ext cx="129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启动参数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3" idx="0"/>
          </p:cNvCxnSpPr>
          <p:nvPr/>
        </p:nvCxnSpPr>
        <p:spPr>
          <a:xfrm flipV="1">
            <a:off x="5419214" y="1894680"/>
            <a:ext cx="0" cy="19451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矩形 1027"/>
          <p:cNvSpPr/>
          <p:nvPr/>
        </p:nvSpPr>
        <p:spPr>
          <a:xfrm>
            <a:off x="4877833" y="1573404"/>
            <a:ext cx="1087395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499658" y="4644571"/>
            <a:ext cx="2405448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product/</a:t>
            </a:r>
            <a:r>
              <a:rPr lang="en-US" altLang="zh-CN" dirty="0" err="1" smtClean="0"/>
              <a:t>myenv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django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049018" y="3821817"/>
            <a:ext cx="1856088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HOST:10.20.0.99</a:t>
            </a:r>
          </a:p>
          <a:p>
            <a:pPr algn="ctr"/>
            <a:r>
              <a:rPr lang="en-US" altLang="zh-CN" dirty="0" smtClean="0"/>
              <a:t>PORT:XXX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9" idx="0"/>
            <a:endCxn id="40" idx="2"/>
          </p:cNvCxnSpPr>
          <p:nvPr/>
        </p:nvCxnSpPr>
        <p:spPr>
          <a:xfrm flipV="1">
            <a:off x="7702382" y="4303730"/>
            <a:ext cx="274680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061626" y="4617284"/>
            <a:ext cx="2405448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product/</a:t>
            </a:r>
            <a:r>
              <a:rPr lang="en-US" altLang="zh-CN" dirty="0" err="1" smtClean="0"/>
              <a:t>myenv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django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610986" y="3794530"/>
            <a:ext cx="1856088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HOST:10.20.0.100</a:t>
            </a:r>
          </a:p>
          <a:p>
            <a:pPr algn="ctr"/>
            <a:r>
              <a:rPr lang="en-US" altLang="zh-CN" dirty="0" smtClean="0"/>
              <a:t>PORT:XXX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2" idx="0"/>
            <a:endCxn id="43" idx="2"/>
          </p:cNvCxnSpPr>
          <p:nvPr/>
        </p:nvCxnSpPr>
        <p:spPr>
          <a:xfrm flipV="1">
            <a:off x="10264350" y="4276443"/>
            <a:ext cx="274680" cy="340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椭圆 1031"/>
          <p:cNvSpPr/>
          <p:nvPr/>
        </p:nvSpPr>
        <p:spPr>
          <a:xfrm>
            <a:off x="7702382" y="2261265"/>
            <a:ext cx="1775255" cy="605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iscovery</a:t>
            </a:r>
          </a:p>
          <a:p>
            <a:pPr algn="ctr"/>
            <a:r>
              <a:rPr lang="en-US" altLang="zh-CN" dirty="0" err="1" smtClean="0"/>
              <a:t>haproxy</a:t>
            </a:r>
            <a:endParaRPr lang="zh-CN" altLang="en-US" dirty="0"/>
          </a:p>
        </p:txBody>
      </p:sp>
      <p:cxnSp>
        <p:nvCxnSpPr>
          <p:cNvPr id="1034" name="直接箭头连接符 1033"/>
          <p:cNvCxnSpPr>
            <a:stCxn id="23" idx="0"/>
            <a:endCxn id="1032" idx="4"/>
          </p:cNvCxnSpPr>
          <p:nvPr/>
        </p:nvCxnSpPr>
        <p:spPr>
          <a:xfrm flipV="1">
            <a:off x="5419214" y="2867259"/>
            <a:ext cx="3170796" cy="972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40" idx="0"/>
            <a:endCxn id="1032" idx="4"/>
          </p:cNvCxnSpPr>
          <p:nvPr/>
        </p:nvCxnSpPr>
        <p:spPr>
          <a:xfrm flipV="1">
            <a:off x="7977062" y="2867259"/>
            <a:ext cx="612948" cy="954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3" idx="0"/>
            <a:endCxn id="1032" idx="4"/>
          </p:cNvCxnSpPr>
          <p:nvPr/>
        </p:nvCxnSpPr>
        <p:spPr>
          <a:xfrm flipH="1" flipV="1">
            <a:off x="8590010" y="2867259"/>
            <a:ext cx="1949020" cy="92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1032" idx="1"/>
            <a:endCxn id="1028" idx="2"/>
          </p:cNvCxnSpPr>
          <p:nvPr/>
        </p:nvCxnSpPr>
        <p:spPr>
          <a:xfrm flipH="1" flipV="1">
            <a:off x="5421531" y="1894680"/>
            <a:ext cx="2540831" cy="455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46464" y="1937679"/>
            <a:ext cx="129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yenv.com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329484" y="5572897"/>
            <a:ext cx="3281501" cy="11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stateful</a:t>
            </a:r>
            <a:r>
              <a:rPr lang="en-US" altLang="zh-CN" dirty="0" smtClean="0"/>
              <a:t> service</a:t>
            </a:r>
          </a:p>
          <a:p>
            <a:pPr algn="ctr"/>
            <a:endParaRPr lang="zh-CN" altLang="en-US" dirty="0"/>
          </a:p>
        </p:txBody>
      </p:sp>
      <p:sp>
        <p:nvSpPr>
          <p:cNvPr id="32" name="圆柱形 31"/>
          <p:cNvSpPr/>
          <p:nvPr/>
        </p:nvSpPr>
        <p:spPr>
          <a:xfrm>
            <a:off x="6557384" y="6204410"/>
            <a:ext cx="1449859" cy="4662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2" idx="2"/>
            <a:endCxn id="29" idx="0"/>
          </p:cNvCxnSpPr>
          <p:nvPr/>
        </p:nvCxnSpPr>
        <p:spPr>
          <a:xfrm>
            <a:off x="5144534" y="5058008"/>
            <a:ext cx="2825701" cy="514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9" idx="2"/>
            <a:endCxn id="29" idx="0"/>
          </p:cNvCxnSpPr>
          <p:nvPr/>
        </p:nvCxnSpPr>
        <p:spPr>
          <a:xfrm>
            <a:off x="7702382" y="5039987"/>
            <a:ext cx="267853" cy="53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2" idx="2"/>
            <a:endCxn id="29" idx="0"/>
          </p:cNvCxnSpPr>
          <p:nvPr/>
        </p:nvCxnSpPr>
        <p:spPr>
          <a:xfrm flipH="1">
            <a:off x="7970235" y="5012700"/>
            <a:ext cx="2294115" cy="560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83536" y="6301946"/>
            <a:ext cx="119410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ogs/files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2382" y="183353"/>
            <a:ext cx="4131333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分布式部署</a:t>
            </a:r>
            <a:endParaRPr lang="en-US" altLang="zh-CN" dirty="0" smtClean="0"/>
          </a:p>
          <a:p>
            <a:r>
              <a:rPr lang="zh-CN" altLang="en-US" dirty="0" smtClean="0"/>
              <a:t>迁移</a:t>
            </a:r>
            <a:endParaRPr lang="en-US" altLang="zh-CN" dirty="0" smtClean="0"/>
          </a:p>
          <a:p>
            <a:r>
              <a:rPr lang="zh-CN" altLang="en-US" dirty="0"/>
              <a:t>扩容减容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zh-CN" altLang="en-US" dirty="0" smtClean="0"/>
              <a:t>服务发现、负载均衡</a:t>
            </a:r>
            <a:endParaRPr lang="en-US" altLang="zh-CN" dirty="0" smtClean="0"/>
          </a:p>
          <a:p>
            <a:r>
              <a:rPr lang="zh-CN" altLang="en-US" dirty="0" smtClean="0"/>
              <a:t>应用监控</a:t>
            </a:r>
            <a:endParaRPr lang="en-US" altLang="zh-CN" dirty="0" smtClean="0"/>
          </a:p>
          <a:p>
            <a:r>
              <a:rPr lang="zh-CN" altLang="en-US" dirty="0" smtClean="0"/>
              <a:t>一键升级</a:t>
            </a:r>
            <a:endParaRPr lang="en-US" altLang="zh-CN" dirty="0" smtClean="0"/>
          </a:p>
          <a:p>
            <a:r>
              <a:rPr lang="en-US" altLang="zh-CN" dirty="0" smtClean="0"/>
              <a:t>Docker everything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6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436067" y="4979786"/>
            <a:ext cx="4584356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6</a:t>
            </a:r>
            <a:r>
              <a:rPr lang="zh-CN" altLang="en-US" b="0" dirty="0" smtClean="0"/>
              <a:t>、系统全景图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709297" y="5906530"/>
            <a:ext cx="6681838" cy="78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6031207" y="6032470"/>
            <a:ext cx="1667053" cy="560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RDB</a:t>
            </a:r>
          </a:p>
          <a:p>
            <a:pPr algn="ctr"/>
            <a:r>
              <a:rPr lang="en-US" altLang="zh-CN" dirty="0" err="1" smtClean="0"/>
              <a:t>MySQLCluster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439719" y="6032470"/>
            <a:ext cx="1449859" cy="560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ache</a:t>
            </a:r>
          </a:p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2843163" y="6032470"/>
            <a:ext cx="1449859" cy="560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DFS</a:t>
            </a:r>
          </a:p>
          <a:p>
            <a:pPr algn="ctr"/>
            <a:r>
              <a:rPr lang="en-US" altLang="zh-CN" dirty="0" err="1" smtClean="0"/>
              <a:t>Ceph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GlusterFS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872363" y="6032470"/>
            <a:ext cx="1449859" cy="560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OBS</a:t>
            </a:r>
          </a:p>
          <a:p>
            <a:pPr algn="ctr"/>
            <a:r>
              <a:rPr lang="en-US" altLang="zh-CN" dirty="0" err="1" smtClean="0"/>
              <a:t>Ceph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GlusterFS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6940" y="5097175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docker</a:t>
            </a:r>
            <a:r>
              <a:rPr lang="en-US" altLang="zh-CN" dirty="0"/>
              <a:t>-registry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9" idx="2"/>
            <a:endCxn id="45" idx="0"/>
          </p:cNvCxnSpPr>
          <p:nvPr/>
        </p:nvCxnSpPr>
        <p:spPr>
          <a:xfrm>
            <a:off x="3365235" y="5579088"/>
            <a:ext cx="202858" cy="593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566920" y="5095115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esos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078564" y="5095115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esos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528423" y="5095115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esos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0" idx="2"/>
            <a:endCxn id="45" idx="0"/>
          </p:cNvCxnSpPr>
          <p:nvPr/>
        </p:nvCxnSpPr>
        <p:spPr>
          <a:xfrm flipH="1">
            <a:off x="3568093" y="5696478"/>
            <a:ext cx="3160152" cy="476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739229" y="4160119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mesos</a:t>
            </a:r>
            <a:r>
              <a:rPr lang="en-US" altLang="zh-CN" dirty="0" smtClean="0"/>
              <a:t>-master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670940" y="4160120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Mesos</a:t>
            </a:r>
            <a:r>
              <a:rPr lang="en-US" altLang="zh-CN" dirty="0" smtClean="0"/>
              <a:t>-standby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120799" y="4160120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Mesos</a:t>
            </a:r>
            <a:r>
              <a:rPr lang="en-US" altLang="zh-CN" dirty="0" smtClean="0"/>
              <a:t>-standby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68" idx="2"/>
            <a:endCxn id="52" idx="0"/>
          </p:cNvCxnSpPr>
          <p:nvPr/>
        </p:nvCxnSpPr>
        <p:spPr>
          <a:xfrm flipH="1">
            <a:off x="6407524" y="3619513"/>
            <a:ext cx="3638526" cy="5406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8" idx="2"/>
            <a:endCxn id="53" idx="0"/>
          </p:cNvCxnSpPr>
          <p:nvPr/>
        </p:nvCxnSpPr>
        <p:spPr>
          <a:xfrm flipH="1">
            <a:off x="8339235" y="3619513"/>
            <a:ext cx="1706815" cy="5406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8" idx="2"/>
            <a:endCxn id="54" idx="0"/>
          </p:cNvCxnSpPr>
          <p:nvPr/>
        </p:nvCxnSpPr>
        <p:spPr>
          <a:xfrm flipH="1">
            <a:off x="9789094" y="3619513"/>
            <a:ext cx="256956" cy="5406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0046050" y="3385765"/>
            <a:ext cx="481914" cy="467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0448134" y="2796402"/>
            <a:ext cx="481914" cy="467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920773" y="3389387"/>
            <a:ext cx="481914" cy="467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5" idx="3"/>
            <a:endCxn id="68" idx="0"/>
          </p:cNvCxnSpPr>
          <p:nvPr/>
        </p:nvCxnSpPr>
        <p:spPr>
          <a:xfrm flipH="1">
            <a:off x="10287007" y="3195435"/>
            <a:ext cx="231702" cy="19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8" idx="6"/>
            <a:endCxn id="76" idx="2"/>
          </p:cNvCxnSpPr>
          <p:nvPr/>
        </p:nvCxnSpPr>
        <p:spPr>
          <a:xfrm>
            <a:off x="10527964" y="3619513"/>
            <a:ext cx="392809" cy="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5" idx="5"/>
            <a:endCxn id="76" idx="0"/>
          </p:cNvCxnSpPr>
          <p:nvPr/>
        </p:nvCxnSpPr>
        <p:spPr>
          <a:xfrm>
            <a:off x="10859473" y="3195435"/>
            <a:ext cx="302257" cy="19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566920" y="3213271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marathon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6059950" y="3213272"/>
            <a:ext cx="1336590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chronos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52" idx="2"/>
          </p:cNvCxnSpPr>
          <p:nvPr/>
        </p:nvCxnSpPr>
        <p:spPr>
          <a:xfrm flipH="1">
            <a:off x="5235215" y="4642032"/>
            <a:ext cx="1172309" cy="4366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52" idx="2"/>
            <a:endCxn id="48" idx="0"/>
          </p:cNvCxnSpPr>
          <p:nvPr/>
        </p:nvCxnSpPr>
        <p:spPr>
          <a:xfrm>
            <a:off x="6407524" y="4642032"/>
            <a:ext cx="339335" cy="453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2" idx="2"/>
            <a:endCxn id="49" idx="0"/>
          </p:cNvCxnSpPr>
          <p:nvPr/>
        </p:nvCxnSpPr>
        <p:spPr>
          <a:xfrm>
            <a:off x="6407524" y="4642032"/>
            <a:ext cx="1789194" cy="453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4" idx="2"/>
            <a:endCxn id="52" idx="0"/>
          </p:cNvCxnSpPr>
          <p:nvPr/>
        </p:nvCxnSpPr>
        <p:spPr>
          <a:xfrm>
            <a:off x="5235215" y="3695184"/>
            <a:ext cx="1172309" cy="464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95" idx="2"/>
            <a:endCxn id="52" idx="0"/>
          </p:cNvCxnSpPr>
          <p:nvPr/>
        </p:nvCxnSpPr>
        <p:spPr>
          <a:xfrm flipH="1">
            <a:off x="6407524" y="3695185"/>
            <a:ext cx="320721" cy="46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445032" y="3858922"/>
            <a:ext cx="11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95783" y="1136348"/>
            <a:ext cx="1174853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1756855" y="1136348"/>
            <a:ext cx="952441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svn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stCxn id="135" idx="3"/>
            <a:endCxn id="136" idx="1"/>
          </p:cNvCxnSpPr>
          <p:nvPr/>
        </p:nvCxnSpPr>
        <p:spPr>
          <a:xfrm>
            <a:off x="1370636" y="1377305"/>
            <a:ext cx="3862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201155" y="1140995"/>
            <a:ext cx="952441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jenkins</a:t>
            </a:r>
            <a:endParaRPr lang="zh-CN" altLang="en-US" dirty="0"/>
          </a:p>
        </p:txBody>
      </p:sp>
      <p:cxnSp>
        <p:nvCxnSpPr>
          <p:cNvPr id="141" name="直接箭头连接符 140"/>
          <p:cNvCxnSpPr>
            <a:stCxn id="136" idx="3"/>
            <a:endCxn id="140" idx="1"/>
          </p:cNvCxnSpPr>
          <p:nvPr/>
        </p:nvCxnSpPr>
        <p:spPr>
          <a:xfrm>
            <a:off x="2709296" y="1377305"/>
            <a:ext cx="491859" cy="4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0" idx="2"/>
            <a:endCxn id="9" idx="0"/>
          </p:cNvCxnSpPr>
          <p:nvPr/>
        </p:nvCxnSpPr>
        <p:spPr>
          <a:xfrm flipH="1">
            <a:off x="3365235" y="1622908"/>
            <a:ext cx="312141" cy="3474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11769231"/>
              </p:ext>
            </p:extLst>
          </p:nvPr>
        </p:nvGraphicFramePr>
        <p:xfrm>
          <a:off x="4566918" y="1136334"/>
          <a:ext cx="3772315" cy="48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1" name="直接箭头连接符 50"/>
          <p:cNvCxnSpPr>
            <a:stCxn id="140" idx="3"/>
            <a:endCxn id="5" idx="1"/>
          </p:cNvCxnSpPr>
          <p:nvPr/>
        </p:nvCxnSpPr>
        <p:spPr>
          <a:xfrm flipV="1">
            <a:off x="4153596" y="1377297"/>
            <a:ext cx="413322" cy="4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2"/>
            <a:endCxn id="94" idx="0"/>
          </p:cNvCxnSpPr>
          <p:nvPr/>
        </p:nvCxnSpPr>
        <p:spPr>
          <a:xfrm flipH="1">
            <a:off x="5235215" y="1618261"/>
            <a:ext cx="1217860" cy="1595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078564" y="2576941"/>
            <a:ext cx="1922750" cy="416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loadbalance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6974436" y="2009251"/>
            <a:ext cx="1026878" cy="416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dns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94" idx="0"/>
            <a:endCxn id="16" idx="2"/>
          </p:cNvCxnSpPr>
          <p:nvPr/>
        </p:nvCxnSpPr>
        <p:spPr>
          <a:xfrm flipV="1">
            <a:off x="5235215" y="2785376"/>
            <a:ext cx="843349" cy="427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0"/>
            <a:endCxn id="56" idx="4"/>
          </p:cNvCxnSpPr>
          <p:nvPr/>
        </p:nvCxnSpPr>
        <p:spPr>
          <a:xfrm flipV="1">
            <a:off x="7039939" y="2426120"/>
            <a:ext cx="447936" cy="150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0"/>
          </p:cNvCxnSpPr>
          <p:nvPr/>
        </p:nvCxnSpPr>
        <p:spPr>
          <a:xfrm flipH="1" flipV="1">
            <a:off x="6453075" y="1622909"/>
            <a:ext cx="1034800" cy="386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9810786" y="1136340"/>
            <a:ext cx="952441" cy="4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56" idx="6"/>
            <a:endCxn id="69" idx="1"/>
          </p:cNvCxnSpPr>
          <p:nvPr/>
        </p:nvCxnSpPr>
        <p:spPr>
          <a:xfrm flipV="1">
            <a:off x="8001314" y="1377297"/>
            <a:ext cx="1809472" cy="840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24590" y="1561124"/>
            <a:ext cx="13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xxx.com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786" y="1326254"/>
            <a:ext cx="11650646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9600" dirty="0" smtClean="0">
                <a:ln w="73025">
                  <a:noFill/>
                </a:ln>
                <a:solidFill>
                  <a:srgbClr val="DB2914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Q</a:t>
            </a:r>
            <a:r>
              <a:rPr lang="en-US" altLang="zh-CN" sz="2000" dirty="0" smtClean="0">
                <a:ln w="73025">
                  <a:noFill/>
                </a:ln>
                <a:solidFill>
                  <a:schemeClr val="bg2">
                    <a:lumMod val="75000"/>
                  </a:schemeClr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&amp;</a:t>
            </a:r>
            <a:r>
              <a:rPr lang="en-US" altLang="zh-CN" sz="9600" dirty="0" smtClean="0">
                <a:ln w="73025">
                  <a:noFill/>
                </a:ln>
                <a:solidFill>
                  <a:srgbClr val="0070C0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A</a:t>
            </a:r>
            <a:endParaRPr lang="zh-CN" altLang="en-US" sz="9600" dirty="0" smtClean="0">
              <a:ln w="73025">
                <a:noFill/>
              </a:ln>
              <a:solidFill>
                <a:srgbClr val="0070C0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  <a:cs typeface="经典繁仿黑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16074</TotalTime>
  <Words>442</Words>
  <Application>Microsoft Office PowerPoint</Application>
  <PresentationFormat>自定义</PresentationFormat>
  <Paragraphs>141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主题1</vt:lpstr>
      <vt:lpstr> 基于容器的工作流  just docker it</vt:lpstr>
      <vt:lpstr>主要内容</vt:lpstr>
      <vt:lpstr>1、docker简述—与VM对比</vt:lpstr>
      <vt:lpstr>2、docker简述—基本原理</vt:lpstr>
      <vt:lpstr>3、docker简述—软件发布标准</vt:lpstr>
      <vt:lpstr>4、stateful &amp;&amp; stateless service</vt:lpstr>
      <vt:lpstr>5、还需要什么？</vt:lpstr>
      <vt:lpstr>6、系统全景图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dell</cp:lastModifiedBy>
  <cp:revision>2153</cp:revision>
  <dcterms:created xsi:type="dcterms:W3CDTF">2013-10-14T04:22:13Z</dcterms:created>
  <dcterms:modified xsi:type="dcterms:W3CDTF">2015-10-27T08:44:40Z</dcterms:modified>
</cp:coreProperties>
</file>