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84" r:id="rId5"/>
    <p:sldId id="280" r:id="rId6"/>
    <p:sldId id="279" r:id="rId7"/>
    <p:sldId id="282" r:id="rId8"/>
    <p:sldId id="278" r:id="rId9"/>
    <p:sldId id="277" r:id="rId10"/>
    <p:sldId id="285" r:id="rId11"/>
    <p:sldId id="286" r:id="rId12"/>
    <p:sldId id="287" r:id="rId13"/>
    <p:sldId id="281" r:id="rId14"/>
    <p:sldId id="274" r:id="rId15"/>
    <p:sldId id="276" r:id="rId16"/>
    <p:sldId id="288" r:id="rId17"/>
    <p:sldId id="289"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B3C"/>
    <a:srgbClr val="E7E6E6"/>
    <a:srgbClr val="C28D6D"/>
    <a:srgbClr val="A3573E"/>
    <a:srgbClr val="D8BEB2"/>
    <a:srgbClr val="753F2D"/>
    <a:srgbClr val="5E3324"/>
    <a:srgbClr val="8A4C34"/>
    <a:srgbClr val="815550"/>
    <a:srgbClr val="D298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7FB6D-3869-4470-9150-A7B482C0CA90}" v="296" dt="2023-09-04T06:17:17.026"/>
    <p1510:client id="{4F3969FB-71A4-46DA-942A-32A7946B2A9F}" v="934" dt="2023-09-04T06:04:00.095"/>
    <p1510:client id="{82B03FB7-CD66-49D0-81F2-C6EC12FCA3AC}" v="22" dt="2023-09-04T07:21:32.139"/>
    <p1510:client id="{D5F60D15-C528-4FEE-AA3D-4B62DEFB6B02}" v="703" dt="2023-09-04T04:35:54.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04/09/2023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04/09/2023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305373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8</a:t>
            </a:fld>
            <a:endParaRPr lang="en-US" noProof="0"/>
          </a:p>
        </p:txBody>
      </p:sp>
    </p:spTree>
    <p:extLst>
      <p:ext uri="{BB962C8B-B14F-4D97-AF65-F5344CB8AC3E}">
        <p14:creationId xmlns:p14="http://schemas.microsoft.com/office/powerpoint/2010/main" val="398412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202039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endParaRPr lang="en-PK"/>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a:t>Presentation title</a:t>
            </a:r>
            <a:endParaRPr lang="en-PK"/>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8C0D-1BC3-EDF9-F264-641F5A16C032}"/>
              </a:ext>
            </a:extLst>
          </p:cNvPr>
          <p:cNvSpPr>
            <a:spLocks noGrp="1"/>
          </p:cNvSpPr>
          <p:nvPr>
            <p:ph type="title"/>
          </p:nvPr>
        </p:nvSpPr>
        <p:spPr>
          <a:xfrm>
            <a:off x="603504" y="1102635"/>
            <a:ext cx="10515600" cy="1224050"/>
          </a:xfrm>
        </p:spPr>
        <p:txBody>
          <a:bodyPr vert="horz" lIns="91440" tIns="45720" rIns="91440" bIns="45720" rtlCol="0" anchor="ctr">
            <a:noAutofit/>
          </a:bodyPr>
          <a:lstStyle/>
          <a:p>
            <a:r>
              <a:rPr lang="en-US" sz="3200" b="1">
                <a:ea typeface="+mj-lt"/>
                <a:cs typeface="+mj-lt"/>
              </a:rPr>
              <a:t>Word Dictionary</a:t>
            </a:r>
            <a:r>
              <a:rPr lang="en-US" sz="3200">
                <a:ea typeface="+mj-lt"/>
                <a:cs typeface="+mj-lt"/>
              </a:rPr>
              <a:t> </a:t>
            </a:r>
            <a:endParaRPr lang="en-US" sz="3200">
              <a:cs typeface="Arial"/>
            </a:endParaRPr>
          </a:p>
          <a:p>
            <a:r>
              <a:rPr lang="en-US" sz="3200">
                <a:ea typeface="+mj-lt"/>
                <a:cs typeface="+mj-lt"/>
              </a:rPr>
              <a:t>Implementation Using </a:t>
            </a:r>
            <a:r>
              <a:rPr lang="en-US" sz="3200" b="1">
                <a:ea typeface="+mj-lt"/>
                <a:cs typeface="+mj-lt"/>
              </a:rPr>
              <a:t>Binary Search Tree</a:t>
            </a:r>
            <a:r>
              <a:rPr lang="en-US" sz="3200">
                <a:ea typeface="+mj-lt"/>
                <a:cs typeface="+mj-lt"/>
              </a:rPr>
              <a:t> </a:t>
            </a:r>
            <a:endParaRPr lang="en-US" sz="3200">
              <a:cs typeface="Arial"/>
            </a:endParaRPr>
          </a:p>
        </p:txBody>
      </p:sp>
      <p:sp>
        <p:nvSpPr>
          <p:cNvPr id="6" name="Text Placeholder 5">
            <a:extLst>
              <a:ext uri="{FF2B5EF4-FFF2-40B4-BE49-F238E27FC236}">
                <a16:creationId xmlns:a16="http://schemas.microsoft.com/office/drawing/2014/main" id="{C0198382-24DB-1860-286A-D74DFDD393AE}"/>
              </a:ext>
            </a:extLst>
          </p:cNvPr>
          <p:cNvSpPr>
            <a:spLocks noGrp="1"/>
          </p:cNvSpPr>
          <p:nvPr>
            <p:ph type="body" sz="quarter" idx="14"/>
          </p:nvPr>
        </p:nvSpPr>
        <p:spPr>
          <a:xfrm>
            <a:off x="8707559" y="3342503"/>
            <a:ext cx="2016871" cy="459647"/>
          </a:xfrm>
          <a:solidFill>
            <a:srgbClr val="C28D6D"/>
          </a:solidFill>
        </p:spPr>
        <p:txBody>
          <a:bodyPr vert="horz" lIns="91440" tIns="45720" rIns="91440" bIns="45720" rtlCol="0" anchor="t">
            <a:noAutofit/>
          </a:bodyPr>
          <a:lstStyle/>
          <a:p>
            <a:pPr algn="ctr"/>
            <a:r>
              <a:rPr lang="en-US">
                <a:solidFill>
                  <a:schemeClr val="bg1"/>
                </a:solidFill>
                <a:cs typeface="Arial"/>
              </a:rPr>
              <a:t>Group - 05</a:t>
            </a:r>
            <a:endParaRPr lang="en-US"/>
          </a:p>
        </p:txBody>
      </p:sp>
      <p:sp>
        <p:nvSpPr>
          <p:cNvPr id="7" name="Text Placeholder 6">
            <a:extLst>
              <a:ext uri="{FF2B5EF4-FFF2-40B4-BE49-F238E27FC236}">
                <a16:creationId xmlns:a16="http://schemas.microsoft.com/office/drawing/2014/main" id="{FF799E40-79FB-A6EC-3882-D5A04AE3542F}"/>
              </a:ext>
            </a:extLst>
          </p:cNvPr>
          <p:cNvSpPr>
            <a:spLocks noGrp="1"/>
          </p:cNvSpPr>
          <p:nvPr>
            <p:ph type="body" sz="quarter" idx="15"/>
          </p:nvPr>
        </p:nvSpPr>
        <p:spPr>
          <a:xfrm>
            <a:off x="6369085" y="3792866"/>
            <a:ext cx="4353286" cy="1270859"/>
          </a:xfrm>
          <a:ln w="12700">
            <a:solidFill>
              <a:srgbClr val="C28D6D"/>
            </a:solidFill>
          </a:ln>
        </p:spPr>
        <p:txBody>
          <a:bodyPr vert="horz" lIns="91440" tIns="45720" rIns="91440" bIns="45720" rtlCol="0" anchor="t">
            <a:noAutofit/>
          </a:bodyPr>
          <a:lstStyle/>
          <a:p>
            <a:pPr marL="283210" indent="-283210"/>
            <a:r>
              <a:rPr lang="en-US" err="1">
                <a:ea typeface="+mn-lt"/>
                <a:cs typeface="+mn-lt"/>
              </a:rPr>
              <a:t>Junnun</a:t>
            </a:r>
            <a:r>
              <a:rPr lang="en-US">
                <a:ea typeface="+mn-lt"/>
                <a:cs typeface="+mn-lt"/>
              </a:rPr>
              <a:t> Mohamed Karim (2022-1-60-108)</a:t>
            </a:r>
            <a:endParaRPr lang="en-US"/>
          </a:p>
          <a:p>
            <a:pPr marL="283210" indent="-283210"/>
            <a:r>
              <a:rPr lang="en-US">
                <a:ea typeface="+mn-lt"/>
                <a:cs typeface="+mn-lt"/>
              </a:rPr>
              <a:t>Md Murad Khan Limon (2022-1-60-044)</a:t>
            </a:r>
          </a:p>
          <a:p>
            <a:pPr marL="283210" indent="-283210"/>
            <a:r>
              <a:rPr lang="en-US">
                <a:ea typeface="+mn-lt"/>
                <a:cs typeface="+mn-lt"/>
              </a:rPr>
              <a:t>Md. Yousuf </a:t>
            </a:r>
            <a:r>
              <a:rPr lang="en-US" err="1">
                <a:ea typeface="+mn-lt"/>
                <a:cs typeface="+mn-lt"/>
              </a:rPr>
              <a:t>Hozaifa</a:t>
            </a:r>
            <a:r>
              <a:rPr lang="en-US">
                <a:ea typeface="+mn-lt"/>
                <a:cs typeface="+mn-lt"/>
              </a:rPr>
              <a:t> (2022-1-60-162) </a:t>
            </a:r>
            <a:endParaRPr lang="en-US">
              <a:cs typeface="Arial"/>
            </a:endParaRPr>
          </a:p>
        </p:txBody>
      </p:sp>
      <p:sp>
        <p:nvSpPr>
          <p:cNvPr id="8" name="Text Placeholder 7">
            <a:extLst>
              <a:ext uri="{FF2B5EF4-FFF2-40B4-BE49-F238E27FC236}">
                <a16:creationId xmlns:a16="http://schemas.microsoft.com/office/drawing/2014/main" id="{6D1ED293-C102-54BB-B342-D51BA5A919A1}"/>
              </a:ext>
            </a:extLst>
          </p:cNvPr>
          <p:cNvSpPr>
            <a:spLocks noGrp="1"/>
          </p:cNvSpPr>
          <p:nvPr>
            <p:ph type="body" sz="quarter" idx="16"/>
          </p:nvPr>
        </p:nvSpPr>
        <p:spPr>
          <a:xfrm>
            <a:off x="1329106" y="3846527"/>
            <a:ext cx="2103979" cy="1049539"/>
          </a:xfrm>
        </p:spPr>
        <p:txBody>
          <a:bodyPr vert="horz" lIns="91440" tIns="45720" rIns="91440" bIns="45720" rtlCol="0" anchor="t">
            <a:noAutofit/>
          </a:bodyPr>
          <a:lstStyle/>
          <a:p>
            <a:pPr marL="0" indent="0">
              <a:buNone/>
            </a:pPr>
            <a:r>
              <a:rPr lang="en-US">
                <a:cs typeface="Arial"/>
              </a:rPr>
              <a:t>Course: CSE207</a:t>
            </a:r>
          </a:p>
          <a:p>
            <a:pPr marL="0" indent="0">
              <a:buNone/>
            </a:pPr>
            <a:r>
              <a:rPr lang="en-US">
                <a:cs typeface="Arial"/>
              </a:rPr>
              <a:t>Section: 09</a:t>
            </a:r>
          </a:p>
        </p:txBody>
      </p:sp>
      <p:cxnSp>
        <p:nvCxnSpPr>
          <p:cNvPr id="4" name="Straight Arrow Connector 3">
            <a:extLst>
              <a:ext uri="{FF2B5EF4-FFF2-40B4-BE49-F238E27FC236}">
                <a16:creationId xmlns:a16="http://schemas.microsoft.com/office/drawing/2014/main" id="{C82B0AD5-FF7E-5284-9A0B-F54C8F413DAB}"/>
              </a:ext>
            </a:extLst>
          </p:cNvPr>
          <p:cNvCxnSpPr/>
          <p:nvPr/>
        </p:nvCxnSpPr>
        <p:spPr>
          <a:xfrm flipV="1">
            <a:off x="1378040" y="4830651"/>
            <a:ext cx="1612004" cy="8584"/>
          </a:xfrm>
          <a:prstGeom prst="straightConnector1">
            <a:avLst/>
          </a:prstGeom>
          <a:ln w="57150">
            <a:solidFill>
              <a:srgbClr val="C28D6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21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10</a:t>
            </a:fld>
            <a:endParaRPr lang="en-US"/>
          </a:p>
        </p:txBody>
      </p:sp>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0" y="1746251"/>
            <a:ext cx="3143250" cy="1682749"/>
          </a:xfrm>
        </p:spPr>
        <p:txBody>
          <a:bodyPr/>
          <a:lstStyle/>
          <a:p>
            <a:r>
              <a:rPr lang="en-US" dirty="0"/>
              <a:t>Core Feature</a:t>
            </a:r>
            <a:br>
              <a:rPr lang="en-US" dirty="0"/>
            </a:br>
            <a:endParaRPr lang="en-US" dirty="0"/>
          </a:p>
        </p:txBody>
      </p:sp>
      <p:sp>
        <p:nvSpPr>
          <p:cNvPr id="15" name="TextBox 14">
            <a:extLst>
              <a:ext uri="{FF2B5EF4-FFF2-40B4-BE49-F238E27FC236}">
                <a16:creationId xmlns:a16="http://schemas.microsoft.com/office/drawing/2014/main" id="{41959DA3-7FE2-8FE2-A2B7-DD78721D9CAD}"/>
              </a:ext>
            </a:extLst>
          </p:cNvPr>
          <p:cNvSpPr txBox="1"/>
          <p:nvPr/>
        </p:nvSpPr>
        <p:spPr>
          <a:xfrm>
            <a:off x="4415410" y="2258487"/>
            <a:ext cx="7304150" cy="2341025"/>
          </a:xfrm>
          <a:prstGeom prst="rect">
            <a:avLst/>
          </a:prstGeom>
          <a:noFill/>
        </p:spPr>
        <p:txBody>
          <a:bodyPr wrap="square" rtlCol="0">
            <a:spAutoFit/>
          </a:bodyPr>
          <a:lstStyle/>
          <a:p>
            <a:pPr>
              <a:lnSpc>
                <a:spcPct val="150000"/>
              </a:lnSpc>
            </a:pPr>
            <a:r>
              <a:rPr lang="en-US" sz="2800" dirty="0">
                <a:solidFill>
                  <a:srgbClr val="333B3C"/>
                </a:solidFill>
              </a:rPr>
              <a:t>The two main features of our project are:</a:t>
            </a:r>
          </a:p>
          <a:p>
            <a:pPr marL="285750" indent="-285750">
              <a:lnSpc>
                <a:spcPct val="150000"/>
              </a:lnSpc>
              <a:buFont typeface="Arial" panose="020B0604020202020204" pitchFamily="34" charset="0"/>
              <a:buChar char="•"/>
            </a:pPr>
            <a:r>
              <a:rPr lang="en-US" sz="2400" b="0" i="0" dirty="0">
                <a:solidFill>
                  <a:srgbClr val="333B3C"/>
                </a:solidFill>
                <a:effectLst/>
                <a:latin typeface="Söhne"/>
              </a:rPr>
              <a:t>The implementation of </a:t>
            </a:r>
            <a:r>
              <a:rPr lang="en-US" sz="2400" b="1" i="0" dirty="0">
                <a:solidFill>
                  <a:srgbClr val="333B3C"/>
                </a:solidFill>
                <a:effectLst/>
                <a:latin typeface="Söhne"/>
              </a:rPr>
              <a:t>word representation </a:t>
            </a:r>
            <a:r>
              <a:rPr lang="en-US" sz="2400" b="0" i="0" dirty="0">
                <a:solidFill>
                  <a:srgbClr val="333B3C"/>
                </a:solidFill>
                <a:effectLst/>
                <a:latin typeface="Söhne"/>
              </a:rPr>
              <a:t>within the Binary Search Tree.</a:t>
            </a:r>
            <a:endParaRPr lang="en-US" sz="2400" dirty="0">
              <a:solidFill>
                <a:srgbClr val="333B3C"/>
              </a:solidFill>
              <a:latin typeface="Söhne"/>
            </a:endParaRPr>
          </a:p>
          <a:p>
            <a:pPr marL="285750" indent="-285750">
              <a:lnSpc>
                <a:spcPct val="150000"/>
              </a:lnSpc>
              <a:buFont typeface="Arial" panose="020B0604020202020204" pitchFamily="34" charset="0"/>
              <a:buChar char="•"/>
            </a:pPr>
            <a:r>
              <a:rPr lang="en-US" sz="2400" b="0" i="0" dirty="0">
                <a:solidFill>
                  <a:srgbClr val="333B3C"/>
                </a:solidFill>
                <a:effectLst/>
                <a:latin typeface="Söhne"/>
              </a:rPr>
              <a:t>The incorporation of a </a:t>
            </a:r>
            <a:r>
              <a:rPr lang="en-US" sz="2400" b="1" i="0" dirty="0">
                <a:solidFill>
                  <a:srgbClr val="333B3C"/>
                </a:solidFill>
                <a:effectLst/>
                <a:latin typeface="Söhne"/>
              </a:rPr>
              <a:t>search suggestion</a:t>
            </a:r>
            <a:r>
              <a:rPr lang="en-US" sz="2400" b="0" i="0" dirty="0">
                <a:solidFill>
                  <a:srgbClr val="333B3C"/>
                </a:solidFill>
                <a:effectLst/>
                <a:latin typeface="Söhne"/>
              </a:rPr>
              <a:t> feature.</a:t>
            </a:r>
            <a:endParaRPr lang="en-US" sz="2400" dirty="0">
              <a:solidFill>
                <a:srgbClr val="333B3C"/>
              </a:solidFill>
            </a:endParaRPr>
          </a:p>
        </p:txBody>
      </p:sp>
    </p:spTree>
    <p:extLst>
      <p:ext uri="{BB962C8B-B14F-4D97-AF65-F5344CB8AC3E}">
        <p14:creationId xmlns:p14="http://schemas.microsoft.com/office/powerpoint/2010/main" val="90152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D074A89-6962-D6F6-385A-5AC7F9D5A866}"/>
              </a:ext>
            </a:extLst>
          </p:cNvPr>
          <p:cNvSpPr txBox="1"/>
          <p:nvPr/>
        </p:nvSpPr>
        <p:spPr>
          <a:xfrm>
            <a:off x="819150" y="3209925"/>
            <a:ext cx="10210800" cy="3293209"/>
          </a:xfrm>
          <a:prstGeom prst="rect">
            <a:avLst/>
          </a:prstGeom>
          <a:noFill/>
        </p:spPr>
        <p:txBody>
          <a:bodyPr wrap="square" rtlCol="0">
            <a:spAutoFit/>
          </a:bodyPr>
          <a:lstStyle/>
          <a:p>
            <a:pPr algn="l"/>
            <a:r>
              <a:rPr lang="en-US" sz="1600" b="0" i="0" dirty="0">
                <a:solidFill>
                  <a:srgbClr val="333B3C"/>
                </a:solidFill>
                <a:effectLst/>
                <a:latin typeface="Arial" panose="020B0604020202020204" pitchFamily="34" charset="0"/>
                <a:cs typeface="Arial" panose="020B0604020202020204" pitchFamily="34" charset="0"/>
              </a:rPr>
              <a:t>A special "word" class is implemented to represent words in a way that makes them easy to manage and search. This "word" class has two important parts:</a:t>
            </a:r>
          </a:p>
          <a:p>
            <a:pPr marL="285750" indent="-285750" algn="l">
              <a:buFont typeface="Arial" panose="020B0604020202020204" pitchFamily="34" charset="0"/>
              <a:buChar char="•"/>
            </a:pPr>
            <a:r>
              <a:rPr lang="en-US" sz="1600" b="1" i="0" dirty="0">
                <a:solidFill>
                  <a:srgbClr val="333B3C"/>
                </a:solidFill>
                <a:effectLst/>
                <a:latin typeface="Arial" panose="020B0604020202020204" pitchFamily="34" charset="0"/>
                <a:cs typeface="Arial" panose="020B0604020202020204" pitchFamily="34" charset="0"/>
              </a:rPr>
              <a:t>Term:</a:t>
            </a:r>
            <a:r>
              <a:rPr lang="en-US" sz="1600" b="0" i="0" dirty="0">
                <a:solidFill>
                  <a:srgbClr val="333B3C"/>
                </a:solidFill>
                <a:effectLst/>
                <a:latin typeface="Arial" panose="020B0604020202020204" pitchFamily="34" charset="0"/>
                <a:cs typeface="Arial" panose="020B0604020202020204" pitchFamily="34" charset="0"/>
              </a:rPr>
              <a:t> This is where we store the actual word, like "apple" or "computer." Think of it as the word itself.</a:t>
            </a:r>
          </a:p>
          <a:p>
            <a:pPr marL="285750" indent="-285750" algn="l">
              <a:buFont typeface="Arial" panose="020B0604020202020204" pitchFamily="34" charset="0"/>
              <a:buChar char="•"/>
            </a:pPr>
            <a:r>
              <a:rPr lang="en-US" sz="1600" b="1" i="0" dirty="0">
                <a:solidFill>
                  <a:srgbClr val="333B3C"/>
                </a:solidFill>
                <a:effectLst/>
                <a:latin typeface="Arial" panose="020B0604020202020204" pitchFamily="34" charset="0"/>
                <a:cs typeface="Arial" panose="020B0604020202020204" pitchFamily="34" charset="0"/>
              </a:rPr>
              <a:t>Definition:</a:t>
            </a:r>
            <a:r>
              <a:rPr lang="en-US" sz="1600" b="0" i="0" dirty="0">
                <a:solidFill>
                  <a:srgbClr val="333B3C"/>
                </a:solidFill>
                <a:effectLst/>
                <a:latin typeface="Arial" panose="020B0604020202020204" pitchFamily="34" charset="0"/>
                <a:cs typeface="Arial" panose="020B0604020202020204" pitchFamily="34" charset="0"/>
              </a:rPr>
              <a:t> Here, we keep the meaning or definition of the word, like what "apple" or "computer" actually means.</a:t>
            </a:r>
          </a:p>
          <a:p>
            <a:pPr marL="285750" indent="-285750" algn="l">
              <a:buFont typeface="Arial" panose="020B0604020202020204" pitchFamily="34" charset="0"/>
              <a:buChar char="•"/>
            </a:pPr>
            <a:endParaRPr lang="en-US" sz="1600" dirty="0">
              <a:solidFill>
                <a:srgbClr val="333B3C"/>
              </a:solidFill>
              <a:latin typeface="Arial" panose="020B0604020202020204" pitchFamily="34" charset="0"/>
              <a:cs typeface="Arial" panose="020B0604020202020204" pitchFamily="34" charset="0"/>
            </a:endParaRPr>
          </a:p>
          <a:p>
            <a:pPr algn="l"/>
            <a:endParaRPr lang="en-US" sz="1600" b="0" i="0" dirty="0">
              <a:solidFill>
                <a:srgbClr val="333B3C"/>
              </a:solidFill>
              <a:effectLst/>
              <a:latin typeface="Arial" panose="020B0604020202020204" pitchFamily="34" charset="0"/>
              <a:cs typeface="Arial" panose="020B0604020202020204" pitchFamily="34" charset="0"/>
            </a:endParaRPr>
          </a:p>
          <a:p>
            <a:pPr algn="l"/>
            <a:r>
              <a:rPr lang="en-US" sz="1600" dirty="0">
                <a:solidFill>
                  <a:srgbClr val="333B3C"/>
                </a:solidFill>
                <a:latin typeface="Arial" panose="020B0604020202020204" pitchFamily="34" charset="0"/>
                <a:cs typeface="Arial" panose="020B0604020202020204" pitchFamily="34" charset="0"/>
              </a:rPr>
              <a:t>To elaborate:</a:t>
            </a:r>
            <a:endParaRPr lang="en-US" sz="1600" b="0" i="0" dirty="0">
              <a:solidFill>
                <a:srgbClr val="333B3C"/>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333B3C"/>
                </a:solidFill>
                <a:effectLst/>
                <a:latin typeface="Söhne"/>
              </a:rPr>
              <a:t>Words are stored in a special container.</a:t>
            </a:r>
          </a:p>
          <a:p>
            <a:pPr marL="285750" indent="-285750" algn="l">
              <a:buFont typeface="Arial" panose="020B0604020202020204" pitchFamily="34" charset="0"/>
              <a:buChar char="•"/>
            </a:pPr>
            <a:r>
              <a:rPr lang="en-US" sz="1600" b="0" i="0" dirty="0">
                <a:solidFill>
                  <a:srgbClr val="333B3C"/>
                </a:solidFill>
                <a:effectLst/>
                <a:latin typeface="Söhne"/>
              </a:rPr>
              <a:t>The container holds both the word and its meaning.</a:t>
            </a:r>
          </a:p>
          <a:p>
            <a:pPr marL="285750" indent="-285750" algn="l">
              <a:buFont typeface="Arial" panose="020B0604020202020204" pitchFamily="34" charset="0"/>
              <a:buChar char="•"/>
            </a:pPr>
            <a:r>
              <a:rPr lang="en-US" sz="1600" b="0" i="0" dirty="0">
                <a:solidFill>
                  <a:srgbClr val="333B3C"/>
                </a:solidFill>
                <a:effectLst/>
                <a:latin typeface="Söhne"/>
              </a:rPr>
              <a:t>This method efficiently organizes words.</a:t>
            </a:r>
          </a:p>
          <a:p>
            <a:pPr marL="285750" indent="-285750" algn="l">
              <a:buFont typeface="Arial" panose="020B0604020202020204" pitchFamily="34" charset="0"/>
              <a:buChar char="•"/>
            </a:pPr>
            <a:r>
              <a:rPr lang="en-US" sz="1600" b="0" i="0" dirty="0">
                <a:solidFill>
                  <a:srgbClr val="333B3C"/>
                </a:solidFill>
                <a:effectLst/>
                <a:latin typeface="Söhne"/>
              </a:rPr>
              <a:t>Facilitates quick and easy word retrieval.</a:t>
            </a:r>
          </a:p>
          <a:p>
            <a:pPr marL="285750" indent="-285750" algn="l">
              <a:buFont typeface="Arial" panose="020B0604020202020204" pitchFamily="34" charset="0"/>
              <a:buChar char="•"/>
            </a:pPr>
            <a:r>
              <a:rPr lang="en-US" sz="1600" b="0" i="0" dirty="0">
                <a:solidFill>
                  <a:srgbClr val="333B3C"/>
                </a:solidFill>
                <a:effectLst/>
                <a:latin typeface="Söhne"/>
              </a:rPr>
              <a:t>Think of it like a well-organized bookshelf.</a:t>
            </a:r>
          </a:p>
        </p:txBody>
      </p:sp>
      <p:sp>
        <p:nvSpPr>
          <p:cNvPr id="16" name="Title 1">
            <a:extLst>
              <a:ext uri="{FF2B5EF4-FFF2-40B4-BE49-F238E27FC236}">
                <a16:creationId xmlns:a16="http://schemas.microsoft.com/office/drawing/2014/main" id="{619109F7-6338-45ED-E069-1278CDAA0A12}"/>
              </a:ext>
            </a:extLst>
          </p:cNvPr>
          <p:cNvSpPr>
            <a:spLocks noGrp="1"/>
          </p:cNvSpPr>
          <p:nvPr>
            <p:ph type="title"/>
          </p:nvPr>
        </p:nvSpPr>
        <p:spPr>
          <a:xfrm>
            <a:off x="419100" y="1219201"/>
            <a:ext cx="10744200" cy="1162049"/>
          </a:xfrm>
        </p:spPr>
        <p:txBody>
          <a:bodyPr/>
          <a:lstStyle/>
          <a:p>
            <a:r>
              <a:rPr lang="en-US" sz="4400" dirty="0"/>
              <a:t>Representation of Words</a:t>
            </a:r>
          </a:p>
        </p:txBody>
      </p:sp>
      <p:sp>
        <p:nvSpPr>
          <p:cNvPr id="17" name="Footer Placeholder 11">
            <a:extLst>
              <a:ext uri="{FF2B5EF4-FFF2-40B4-BE49-F238E27FC236}">
                <a16:creationId xmlns:a16="http://schemas.microsoft.com/office/drawing/2014/main" id="{92C82939-F012-FF37-4854-1DF0C5392964}"/>
              </a:ext>
            </a:extLst>
          </p:cNvPr>
          <p:cNvSpPr>
            <a:spLocks noGrp="1"/>
          </p:cNvSpPr>
          <p:nvPr>
            <p:ph type="ftr" sz="quarter" idx="11"/>
          </p:nvPr>
        </p:nvSpPr>
        <p:spPr>
          <a:xfrm>
            <a:off x="419100" y="354866"/>
            <a:ext cx="1828800" cy="274320"/>
          </a:xfrm>
        </p:spPr>
        <p:txBody>
          <a:bodyPr/>
          <a:lstStyle/>
          <a:p>
            <a:r>
              <a:rPr lang="en-US" dirty="0"/>
              <a:t>Core Feature</a:t>
            </a:r>
          </a:p>
        </p:txBody>
      </p:sp>
    </p:spTree>
    <p:extLst>
      <p:ext uri="{BB962C8B-B14F-4D97-AF65-F5344CB8AC3E}">
        <p14:creationId xmlns:p14="http://schemas.microsoft.com/office/powerpoint/2010/main" val="22623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Word Suggestion</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a:xfrm>
            <a:off x="649224" y="301752"/>
            <a:ext cx="1828800" cy="274320"/>
          </a:xfrm>
        </p:spPr>
        <p:txBody>
          <a:bodyPr/>
          <a:lstStyle/>
          <a:p>
            <a:r>
              <a:rPr lang="en-US" dirty="0"/>
              <a:t>Core Feature</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18" name="Rectangle 2">
            <a:extLst>
              <a:ext uri="{FF2B5EF4-FFF2-40B4-BE49-F238E27FC236}">
                <a16:creationId xmlns:a16="http://schemas.microsoft.com/office/drawing/2014/main" id="{923723BE-76FD-FB21-A355-55239511C934}"/>
              </a:ext>
            </a:extLst>
          </p:cNvPr>
          <p:cNvSpPr>
            <a:spLocks noChangeArrowheads="1"/>
          </p:cNvSpPr>
          <p:nvPr/>
        </p:nvSpPr>
        <p:spPr bwMode="auto">
          <a:xfrm>
            <a:off x="749046" y="2509364"/>
            <a:ext cx="9938004" cy="3632278"/>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User Input</a:t>
            </a:r>
            <a:r>
              <a:rPr kumimoji="0" lang="en-US" altLang="en-US" sz="1400" b="0" i="0" u="none" strike="noStrike" cap="none" normalizeH="0" baseline="0" dirty="0">
                <a:ln>
                  <a:noFill/>
                </a:ln>
                <a:solidFill>
                  <a:srgbClr val="D1D5DB"/>
                </a:solidFill>
                <a:effectLst/>
                <a:latin typeface="+mj-lt"/>
              </a:rPr>
              <a:t>: User enters a word to search for in the dictionary.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Search Attempt</a:t>
            </a:r>
            <a:r>
              <a:rPr kumimoji="0" lang="en-US" altLang="en-US" sz="1400" b="0" i="0" u="none" strike="noStrike" cap="none" normalizeH="0" baseline="0" dirty="0">
                <a:ln>
                  <a:noFill/>
                </a:ln>
                <a:solidFill>
                  <a:srgbClr val="D1D5DB"/>
                </a:solidFill>
                <a:effectLst/>
                <a:latin typeface="+mj-lt"/>
              </a:rPr>
              <a:t>: The system initially attempts to find the exact word in the Binary Search Tree (BST).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No Exact Match Found</a:t>
            </a:r>
            <a:r>
              <a:rPr kumimoji="0" lang="en-US" altLang="en-US" sz="1400" b="0" i="0" u="none" strike="noStrike" cap="none" normalizeH="0" baseline="0" dirty="0">
                <a:ln>
                  <a:noFill/>
                </a:ln>
                <a:solidFill>
                  <a:srgbClr val="D1D5DB"/>
                </a:solidFill>
                <a:effectLst/>
                <a:latin typeface="+mj-lt"/>
              </a:rPr>
              <a:t>: If no exact match is found in the BST, it means the word doesn't exist in the dictionary.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Partial Match Handling</a:t>
            </a:r>
            <a:r>
              <a:rPr kumimoji="0" lang="en-US" altLang="en-US" sz="1400" b="0" i="0" u="none" strike="noStrike" cap="none" normalizeH="0" baseline="0" dirty="0">
                <a:ln>
                  <a:noFill/>
                </a:ln>
                <a:solidFill>
                  <a:srgbClr val="D1D5DB"/>
                </a:solidFill>
                <a:effectLst/>
                <a:latin typeface="+mj-lt"/>
              </a:rPr>
              <a:t>: The system then analyzes the user's input and performs a search to find the closest matching prefix (a part of the user's input) using the </a:t>
            </a:r>
            <a:r>
              <a:rPr kumimoji="0" lang="en-US" altLang="en-US" sz="1400" b="1" i="0" u="none" strike="noStrike" cap="none" normalizeH="0" baseline="0" dirty="0" err="1">
                <a:ln>
                  <a:noFill/>
                </a:ln>
                <a:solidFill>
                  <a:srgbClr val="D1D5DB"/>
                </a:solidFill>
                <a:effectLst/>
                <a:latin typeface="+mj-lt"/>
              </a:rPr>
              <a:t>find_closest_node</a:t>
            </a:r>
            <a:r>
              <a:rPr kumimoji="0" lang="en-US" altLang="en-US" sz="1400" b="0" i="0" u="none" strike="noStrike" cap="none" normalizeH="0" baseline="0" dirty="0">
                <a:ln>
                  <a:noFill/>
                </a:ln>
                <a:solidFill>
                  <a:srgbClr val="D1D5DB"/>
                </a:solidFill>
                <a:effectLst/>
                <a:latin typeface="+mj-lt"/>
              </a:rPr>
              <a:t>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Generating Suggestions</a:t>
            </a:r>
            <a:r>
              <a:rPr kumimoji="0" lang="en-US" altLang="en-US" sz="1400" b="0" i="0" u="none" strike="noStrike" cap="none" normalizeH="0" baseline="0" dirty="0">
                <a:ln>
                  <a:noFill/>
                </a:ln>
                <a:solidFill>
                  <a:srgbClr val="D1D5DB"/>
                </a:solidFill>
                <a:effectLst/>
                <a:latin typeface="+mj-lt"/>
              </a:rPr>
              <a:t>: The </a:t>
            </a:r>
            <a:r>
              <a:rPr kumimoji="0" lang="en-US" altLang="en-US" sz="1400" b="1" i="0" u="none" strike="noStrike" cap="none" normalizeH="0" baseline="0" dirty="0" err="1">
                <a:ln>
                  <a:noFill/>
                </a:ln>
                <a:solidFill>
                  <a:srgbClr val="D1D5DB"/>
                </a:solidFill>
                <a:effectLst/>
                <a:latin typeface="+mj-lt"/>
              </a:rPr>
              <a:t>find_closest_node</a:t>
            </a:r>
            <a:r>
              <a:rPr kumimoji="0" lang="en-US" altLang="en-US" sz="1400" b="0" i="0" u="none" strike="noStrike" cap="none" normalizeH="0" baseline="0" dirty="0">
                <a:ln>
                  <a:noFill/>
                </a:ln>
                <a:solidFill>
                  <a:srgbClr val="D1D5DB"/>
                </a:solidFill>
                <a:effectLst/>
                <a:latin typeface="+mj-lt"/>
              </a:rPr>
              <a:t> function identifies the node with the closest matching prefix, which represents the closest word to the user's input.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Suggestion List Generation</a:t>
            </a:r>
            <a:r>
              <a:rPr kumimoji="0" lang="en-US" altLang="en-US" sz="1400" b="0" i="0" u="none" strike="noStrike" cap="none" normalizeH="0" baseline="0" dirty="0">
                <a:ln>
                  <a:noFill/>
                </a:ln>
                <a:solidFill>
                  <a:srgbClr val="D1D5DB"/>
                </a:solidFill>
                <a:effectLst/>
                <a:latin typeface="+mj-lt"/>
              </a:rPr>
              <a:t>: The </a:t>
            </a:r>
            <a:r>
              <a:rPr kumimoji="0" lang="en-US" altLang="en-US" sz="1400" b="1" i="0" u="none" strike="noStrike" cap="none" normalizeH="0" baseline="0" dirty="0" err="1">
                <a:ln>
                  <a:noFill/>
                </a:ln>
                <a:solidFill>
                  <a:srgbClr val="D1D5DB"/>
                </a:solidFill>
                <a:effectLst/>
                <a:latin typeface="+mj-lt"/>
              </a:rPr>
              <a:t>find_closest_node</a:t>
            </a:r>
            <a:r>
              <a:rPr kumimoji="0" lang="en-US" altLang="en-US" sz="1400" b="0" i="0" u="none" strike="noStrike" cap="none" normalizeH="0" baseline="0" dirty="0">
                <a:ln>
                  <a:noFill/>
                </a:ln>
                <a:solidFill>
                  <a:srgbClr val="D1D5DB"/>
                </a:solidFill>
                <a:effectLst/>
                <a:latin typeface="+mj-lt"/>
              </a:rPr>
              <a:t> function returns this closest node to the </a:t>
            </a:r>
            <a:r>
              <a:rPr kumimoji="0" lang="en-US" altLang="en-US" sz="1400" b="1" i="0" u="none" strike="noStrike" cap="none" normalizeH="0" baseline="0" dirty="0" err="1">
                <a:ln>
                  <a:noFill/>
                </a:ln>
                <a:solidFill>
                  <a:srgbClr val="D1D5DB"/>
                </a:solidFill>
                <a:effectLst/>
                <a:latin typeface="+mj-lt"/>
              </a:rPr>
              <a:t>print_suggestions_helper</a:t>
            </a:r>
            <a:r>
              <a:rPr kumimoji="0" lang="en-US" altLang="en-US" sz="1400" b="0" i="0" u="none" strike="noStrike" cap="none" normalizeH="0" baseline="0" dirty="0">
                <a:ln>
                  <a:noFill/>
                </a:ln>
                <a:solidFill>
                  <a:srgbClr val="D1D5DB"/>
                </a:solidFill>
                <a:effectLst/>
                <a:latin typeface="+mj-lt"/>
              </a:rPr>
              <a:t> function, along with the user's input.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Populating Suggestion List</a:t>
            </a:r>
            <a:r>
              <a:rPr kumimoji="0" lang="en-US" altLang="en-US" sz="1400" b="0" i="0" u="none" strike="noStrike" cap="none" normalizeH="0" baseline="0" dirty="0">
                <a:ln>
                  <a:noFill/>
                </a:ln>
                <a:solidFill>
                  <a:srgbClr val="D1D5DB"/>
                </a:solidFill>
                <a:effectLst/>
                <a:latin typeface="+mj-lt"/>
              </a:rPr>
              <a:t>: The </a:t>
            </a:r>
            <a:r>
              <a:rPr kumimoji="0" lang="en-US" altLang="en-US" sz="1400" b="1" i="0" u="none" strike="noStrike" cap="none" normalizeH="0" baseline="0" dirty="0" err="1">
                <a:ln>
                  <a:noFill/>
                </a:ln>
                <a:solidFill>
                  <a:srgbClr val="D1D5DB"/>
                </a:solidFill>
                <a:effectLst/>
                <a:latin typeface="+mj-lt"/>
              </a:rPr>
              <a:t>print_suggestions_helper</a:t>
            </a:r>
            <a:r>
              <a:rPr kumimoji="0" lang="en-US" altLang="en-US" sz="1400" b="0" i="0" u="none" strike="noStrike" cap="none" normalizeH="0" baseline="0" dirty="0">
                <a:ln>
                  <a:noFill/>
                </a:ln>
                <a:solidFill>
                  <a:srgbClr val="D1D5DB"/>
                </a:solidFill>
                <a:effectLst/>
                <a:latin typeface="+mj-lt"/>
              </a:rPr>
              <a:t> function recursively traverses the BST, looking for words that start with the same characters as the closest matching prefix.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Suggested Words List</a:t>
            </a:r>
            <a:r>
              <a:rPr kumimoji="0" lang="en-US" altLang="en-US" sz="1400" b="0" i="0" u="none" strike="noStrike" cap="none" normalizeH="0" baseline="0" dirty="0">
                <a:ln>
                  <a:noFill/>
                </a:ln>
                <a:solidFill>
                  <a:srgbClr val="D1D5DB"/>
                </a:solidFill>
                <a:effectLst/>
                <a:latin typeface="+mj-lt"/>
              </a:rPr>
              <a:t>: It populates a list of suggested words based on this search.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D1D5DB"/>
                </a:solidFill>
                <a:effectLst/>
                <a:latin typeface="+mj-lt"/>
              </a:rPr>
              <a:t>Display Suggestions</a:t>
            </a:r>
            <a:r>
              <a:rPr kumimoji="0" lang="en-US" altLang="en-US" sz="1400" b="0" i="0" u="none" strike="noStrike" cap="none" normalizeH="0" baseline="0" dirty="0">
                <a:ln>
                  <a:noFill/>
                </a:ln>
                <a:solidFill>
                  <a:srgbClr val="D1D5DB"/>
                </a:solidFill>
                <a:effectLst/>
                <a:latin typeface="+mj-lt"/>
              </a:rPr>
              <a:t>: Finally, the </a:t>
            </a:r>
            <a:r>
              <a:rPr kumimoji="0" lang="en-US" altLang="en-US" sz="1400" b="1" i="0" u="none" strike="noStrike" cap="none" normalizeH="0" baseline="0" dirty="0" err="1">
                <a:ln>
                  <a:noFill/>
                </a:ln>
                <a:solidFill>
                  <a:srgbClr val="D1D5DB"/>
                </a:solidFill>
                <a:effectLst/>
                <a:latin typeface="+mj-lt"/>
              </a:rPr>
              <a:t>print_suggestions</a:t>
            </a:r>
            <a:r>
              <a:rPr kumimoji="0" lang="en-US" altLang="en-US" sz="1400" b="0" i="0" u="none" strike="noStrike" cap="none" normalizeH="0" baseline="0" dirty="0">
                <a:ln>
                  <a:noFill/>
                </a:ln>
                <a:solidFill>
                  <a:srgbClr val="D1D5DB"/>
                </a:solidFill>
                <a:effectLst/>
                <a:latin typeface="+mj-lt"/>
              </a:rPr>
              <a:t> function displays a list of suggested words related to the user's input, which the user can consider for further exploration.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7464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dirty="0"/>
              <a:t>Core Feature</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Word Suggestion</a:t>
            </a:r>
          </a:p>
        </p:txBody>
      </p:sp>
      <p:sp>
        <p:nvSpPr>
          <p:cNvPr id="10" name="Text Placeholder 9">
            <a:extLst>
              <a:ext uri="{FF2B5EF4-FFF2-40B4-BE49-F238E27FC236}">
                <a16:creationId xmlns:a16="http://schemas.microsoft.com/office/drawing/2014/main" id="{A279503B-28F2-4FC2-59C7-C564842FB567}"/>
              </a:ext>
            </a:extLst>
          </p:cNvPr>
          <p:cNvSpPr>
            <a:spLocks noGrp="1"/>
          </p:cNvSpPr>
          <p:nvPr>
            <p:ph type="body" sz="quarter" idx="18"/>
          </p:nvPr>
        </p:nvSpPr>
        <p:spPr>
          <a:xfrm>
            <a:off x="568643" y="928464"/>
            <a:ext cx="4727257" cy="814611"/>
          </a:xfrm>
        </p:spPr>
        <p:txBody>
          <a:bodyPr/>
          <a:lstStyle/>
          <a:p>
            <a:pPr marL="0" indent="0">
              <a:buNone/>
            </a:pPr>
            <a:r>
              <a:rPr lang="en-US" sz="1400" dirty="0"/>
              <a:t>Let’s think of an example, suppose the user searches for the word “</a:t>
            </a:r>
            <a:r>
              <a:rPr lang="en-US" sz="1400" dirty="0" err="1"/>
              <a:t>yallow</a:t>
            </a:r>
            <a:r>
              <a:rPr lang="en-US" sz="1400" dirty="0"/>
              <a:t>” in the following BST -</a:t>
            </a:r>
          </a:p>
        </p:txBody>
      </p:sp>
      <p:pic>
        <p:nvPicPr>
          <p:cNvPr id="14" name="Picture 13">
            <a:extLst>
              <a:ext uri="{FF2B5EF4-FFF2-40B4-BE49-F238E27FC236}">
                <a16:creationId xmlns:a16="http://schemas.microsoft.com/office/drawing/2014/main" id="{0717285F-1AD0-5991-19DE-621DD2B93A43}"/>
              </a:ext>
            </a:extLst>
          </p:cNvPr>
          <p:cNvPicPr>
            <a:picLocks noChangeAspect="1"/>
          </p:cNvPicPr>
          <p:nvPr/>
        </p:nvPicPr>
        <p:blipFill>
          <a:blip r:embed="rId2"/>
          <a:stretch>
            <a:fillRect/>
          </a:stretch>
        </p:blipFill>
        <p:spPr>
          <a:xfrm>
            <a:off x="793433" y="1938162"/>
            <a:ext cx="3464242" cy="1940273"/>
          </a:xfrm>
          <a:prstGeom prst="rect">
            <a:avLst/>
          </a:prstGeom>
        </p:spPr>
      </p:pic>
      <p:sp>
        <p:nvSpPr>
          <p:cNvPr id="15" name="Text Placeholder 9">
            <a:extLst>
              <a:ext uri="{FF2B5EF4-FFF2-40B4-BE49-F238E27FC236}">
                <a16:creationId xmlns:a16="http://schemas.microsoft.com/office/drawing/2014/main" id="{0BFABB7D-C6E3-089F-2F56-9758541247B6}"/>
              </a:ext>
            </a:extLst>
          </p:cNvPr>
          <p:cNvSpPr txBox="1">
            <a:spLocks/>
          </p:cNvSpPr>
          <p:nvPr/>
        </p:nvSpPr>
        <p:spPr>
          <a:xfrm>
            <a:off x="411480" y="3878435"/>
            <a:ext cx="4727257" cy="104599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The </a:t>
            </a:r>
            <a:r>
              <a:rPr lang="en-US" sz="1400" dirty="0" err="1"/>
              <a:t>find_closest_node</a:t>
            </a:r>
            <a:r>
              <a:rPr lang="en-US" sz="1400" dirty="0"/>
              <a:t> function would return the node “yellow”. After that the </a:t>
            </a:r>
            <a:r>
              <a:rPr lang="en-US" sz="1400" dirty="0" err="1"/>
              <a:t>print_suggestions_helper</a:t>
            </a:r>
            <a:r>
              <a:rPr lang="en-US" sz="1400" dirty="0"/>
              <a:t> would print the word in the following subtree -</a:t>
            </a:r>
          </a:p>
        </p:txBody>
      </p:sp>
      <p:pic>
        <p:nvPicPr>
          <p:cNvPr id="17" name="Picture 16">
            <a:extLst>
              <a:ext uri="{FF2B5EF4-FFF2-40B4-BE49-F238E27FC236}">
                <a16:creationId xmlns:a16="http://schemas.microsoft.com/office/drawing/2014/main" id="{A514A5A8-9CAD-E4AA-70D7-F5BB500421B3}"/>
              </a:ext>
            </a:extLst>
          </p:cNvPr>
          <p:cNvPicPr>
            <a:picLocks noChangeAspect="1"/>
          </p:cNvPicPr>
          <p:nvPr/>
        </p:nvPicPr>
        <p:blipFill>
          <a:blip r:embed="rId3"/>
          <a:stretch>
            <a:fillRect/>
          </a:stretch>
        </p:blipFill>
        <p:spPr>
          <a:xfrm>
            <a:off x="1690687" y="5045438"/>
            <a:ext cx="1533525" cy="1057275"/>
          </a:xfrm>
          <a:prstGeom prst="rect">
            <a:avLst/>
          </a:prstGeom>
        </p:spPr>
      </p:pic>
    </p:spTree>
    <p:extLst>
      <p:ext uri="{BB962C8B-B14F-4D97-AF65-F5344CB8AC3E}">
        <p14:creationId xmlns:p14="http://schemas.microsoft.com/office/powerpoint/2010/main" val="259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BF6961-1940-C9FC-CB32-671ECF51364D}"/>
              </a:ext>
            </a:extLst>
          </p:cNvPr>
          <p:cNvSpPr>
            <a:spLocks noGrp="1"/>
          </p:cNvSpPr>
          <p:nvPr>
            <p:ph type="sldNum" sz="quarter" idx="12"/>
          </p:nvPr>
        </p:nvSpPr>
        <p:spPr/>
        <p:txBody>
          <a:bodyPr/>
          <a:lstStyle/>
          <a:p>
            <a:fld id="{5BFCF61C-3B18-4C03-8326-CC3B32D710C9}" type="slidenum">
              <a:rPr lang="en-US" noProof="0" smtClean="0"/>
              <a:pPr/>
              <a:t>14</a:t>
            </a:fld>
            <a:endParaRPr lang="en-US" noProof="0"/>
          </a:p>
        </p:txBody>
      </p:sp>
      <p:sp>
        <p:nvSpPr>
          <p:cNvPr id="11" name="Title 10">
            <a:extLst>
              <a:ext uri="{FF2B5EF4-FFF2-40B4-BE49-F238E27FC236}">
                <a16:creationId xmlns:a16="http://schemas.microsoft.com/office/drawing/2014/main" id="{78410D21-F3D7-D411-E357-EEA5B420C165}"/>
              </a:ext>
            </a:extLst>
          </p:cNvPr>
          <p:cNvSpPr>
            <a:spLocks noGrp="1"/>
          </p:cNvSpPr>
          <p:nvPr>
            <p:ph type="title"/>
          </p:nvPr>
        </p:nvSpPr>
        <p:spPr>
          <a:xfrm>
            <a:off x="411480" y="2143125"/>
            <a:ext cx="4846320" cy="795781"/>
          </a:xfrm>
        </p:spPr>
        <p:txBody>
          <a:bodyPr/>
          <a:lstStyle/>
          <a:p>
            <a:r>
              <a:rPr lang="en-US" dirty="0"/>
              <a:t>Limitation</a:t>
            </a:r>
          </a:p>
        </p:txBody>
      </p:sp>
      <p:sp>
        <p:nvSpPr>
          <p:cNvPr id="16" name="Text Placeholder 9">
            <a:extLst>
              <a:ext uri="{FF2B5EF4-FFF2-40B4-BE49-F238E27FC236}">
                <a16:creationId xmlns:a16="http://schemas.microsoft.com/office/drawing/2014/main" id="{4D036C30-C91B-3A71-4480-BD1A7F3B11C9}"/>
              </a:ext>
            </a:extLst>
          </p:cNvPr>
          <p:cNvSpPr txBox="1">
            <a:spLocks/>
          </p:cNvSpPr>
          <p:nvPr/>
        </p:nvSpPr>
        <p:spPr>
          <a:xfrm>
            <a:off x="5054918" y="680813"/>
            <a:ext cx="6651307" cy="5796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lnSpc>
                <a:spcPct val="107000"/>
              </a:lnSpc>
              <a:spcBef>
                <a:spcPts val="0"/>
              </a:spcBef>
              <a:spcAft>
                <a:spcPts val="0"/>
              </a:spcAft>
              <a:buNone/>
            </a:pPr>
            <a:r>
              <a:rPr lang="en-US" sz="1800" b="1" kern="100" dirty="0">
                <a:effectLst/>
                <a:latin typeface="+mj-lt"/>
                <a:ea typeface="Calibri" panose="020F0502020204030204" pitchFamily="34" charset="0"/>
                <a:cs typeface="Arial" panose="020B0604020202020204" pitchFamily="34" charset="0"/>
              </a:rPr>
              <a:t>Limited Suggestion Mechanism</a:t>
            </a:r>
            <a:endParaRPr lang="en-US" sz="1800" kern="100" dirty="0">
              <a:effectLst/>
              <a:latin typeface="+mj-l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1800" kern="100" dirty="0">
                <a:effectLst/>
                <a:latin typeface="+mj-lt"/>
                <a:ea typeface="Calibri" panose="020F0502020204030204" pitchFamily="34" charset="0"/>
                <a:cs typeface="Arial" panose="020B0604020202020204" pitchFamily="34" charset="0"/>
              </a:rPr>
              <a:t>The suggestion mechanism for similar words is based on finding words with the same prefix. While this can be helpful, it might not provide accurate suggestions for words that are not found due to small typos or variations.</a:t>
            </a:r>
          </a:p>
          <a:p>
            <a:pPr marL="0" marR="0" algn="just">
              <a:lnSpc>
                <a:spcPct val="107000"/>
              </a:lnSpc>
              <a:spcBef>
                <a:spcPts val="0"/>
              </a:spcBef>
              <a:spcAft>
                <a:spcPts val="0"/>
              </a:spcAft>
            </a:pPr>
            <a:endParaRPr lang="en-US" sz="1800" kern="100" dirty="0">
              <a:latin typeface="+mj-lt"/>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US" sz="1800" b="1" kern="100" dirty="0">
                <a:effectLst/>
                <a:latin typeface="+mj-lt"/>
                <a:ea typeface="Calibri" panose="020F0502020204030204" pitchFamily="34" charset="0"/>
                <a:cs typeface="Arial" panose="020B0604020202020204" pitchFamily="34" charset="0"/>
              </a:rPr>
              <a:t>Performance Impact of String Manipulation</a:t>
            </a:r>
            <a:r>
              <a:rPr lang="en-US" sz="1800" kern="100" dirty="0">
                <a:effectLst/>
                <a:latin typeface="+mj-lt"/>
                <a:ea typeface="Calibri" panose="020F0502020204030204" pitchFamily="34" charset="0"/>
                <a:cs typeface="Arial" panose="020B0604020202020204" pitchFamily="34" charset="0"/>
              </a:rPr>
              <a:t> </a:t>
            </a:r>
          </a:p>
          <a:p>
            <a:pPr marL="0" marR="0" algn="just">
              <a:lnSpc>
                <a:spcPct val="107000"/>
              </a:lnSpc>
              <a:spcBef>
                <a:spcPts val="0"/>
              </a:spcBef>
              <a:spcAft>
                <a:spcPts val="0"/>
              </a:spcAft>
            </a:pPr>
            <a:r>
              <a:rPr lang="en-US" sz="1800" kern="100" dirty="0">
                <a:effectLst/>
                <a:latin typeface="+mj-lt"/>
                <a:ea typeface="Calibri" panose="020F0502020204030204" pitchFamily="34" charset="0"/>
                <a:cs typeface="Arial" panose="020B0604020202020204" pitchFamily="34" charset="0"/>
              </a:rPr>
              <a:t>The implementation heavily relies on string manipulation, such as transforming words to lowercase and extracting substrings. String manipulation operations can impact performance, especially when dealing with a large number of words and extensive searches.</a:t>
            </a:r>
          </a:p>
          <a:p>
            <a:pPr marL="0" marR="0" indent="0" algn="just">
              <a:lnSpc>
                <a:spcPct val="107000"/>
              </a:lnSpc>
              <a:spcBef>
                <a:spcPts val="0"/>
              </a:spcBef>
              <a:spcAft>
                <a:spcPts val="0"/>
              </a:spcAft>
              <a:buNone/>
            </a:pPr>
            <a:endParaRPr lang="en-US" sz="1800" b="1" kern="100" dirty="0">
              <a:latin typeface="+mj-lt"/>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US" sz="1800" b="1" kern="100" dirty="0">
                <a:effectLst/>
                <a:latin typeface="+mj-lt"/>
                <a:ea typeface="Calibri" panose="020F0502020204030204" pitchFamily="34" charset="0"/>
                <a:cs typeface="Arial" panose="020B0604020202020204" pitchFamily="34" charset="0"/>
              </a:rPr>
              <a:t>Command-Line Interface Only</a:t>
            </a:r>
            <a:endParaRPr lang="en-US" sz="1800" kern="100" dirty="0">
              <a:effectLst/>
              <a:latin typeface="+mj-lt"/>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1800" kern="100" dirty="0">
                <a:effectLst/>
                <a:latin typeface="+mj-lt"/>
                <a:ea typeface="Calibri" panose="020F0502020204030204" pitchFamily="34" charset="0"/>
                <a:cs typeface="Arial" panose="020B0604020202020204" pitchFamily="34" charset="0"/>
              </a:rPr>
              <a:t>The word dictionary's interaction is limited to a command-line interface (CLI). This might not provide the most user-friendly experience, especially for users who are not familiar with using CLI applications.</a:t>
            </a:r>
          </a:p>
          <a:p>
            <a:pPr marL="0" marR="0" algn="just">
              <a:lnSpc>
                <a:spcPct val="107000"/>
              </a:lnSpc>
              <a:spcBef>
                <a:spcPts val="0"/>
              </a:spcBef>
              <a:spcAft>
                <a:spcPts val="0"/>
              </a:spcAft>
            </a:pPr>
            <a:endParaRPr lang="en-US" sz="1800" kern="100" dirty="0">
              <a:latin typeface="+mj-lt"/>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endParaRPr lang="en-US" sz="1800" kern="100" dirty="0">
              <a:effectLst/>
              <a:latin typeface="+mj-lt"/>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endParaRPr lang="en-US" sz="1800" kern="1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7902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667512" y="1399032"/>
            <a:ext cx="3909266" cy="1682749"/>
          </a:xfrm>
        </p:spPr>
        <p:txBody>
          <a:bodyPr vert="horz" lIns="91440" tIns="45720" rIns="91440" bIns="45720" rtlCol="0" anchor="ctr">
            <a:noAutofit/>
          </a:bodyPr>
          <a:lstStyle/>
          <a:p>
            <a:r>
              <a:rPr lang="en-US">
                <a:ea typeface="+mj-lt"/>
                <a:cs typeface="+mj-lt"/>
              </a:rPr>
              <a:t>Project Objective </a:t>
            </a:r>
            <a:endParaRPr lang="en-US"/>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18" name="Content Placeholder 4">
            <a:extLst>
              <a:ext uri="{FF2B5EF4-FFF2-40B4-BE49-F238E27FC236}">
                <a16:creationId xmlns:a16="http://schemas.microsoft.com/office/drawing/2014/main" id="{7BD9E92F-AB14-C95B-FE50-405389036752}"/>
              </a:ext>
            </a:extLst>
          </p:cNvPr>
          <p:cNvSpPr txBox="1">
            <a:spLocks/>
          </p:cNvSpPr>
          <p:nvPr/>
        </p:nvSpPr>
        <p:spPr>
          <a:xfrm>
            <a:off x="4886605" y="863161"/>
            <a:ext cx="6317350" cy="153572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r>
              <a:rPr lang="en-US" sz="2000" b="1"/>
              <a:t>Build a Functional Word Dictionary:</a:t>
            </a:r>
            <a:endParaRPr lang="en-US">
              <a:cs typeface="Arial"/>
            </a:endParaRPr>
          </a:p>
          <a:p>
            <a:pPr marL="457200" lvl="1" indent="0">
              <a:buNone/>
            </a:pPr>
            <a:r>
              <a:rPr lang="en-US" sz="1800"/>
              <a:t>The primary goal of this project is to create a word dictionary that functions as a reference book, providing alphabetical listings of terms with their meanings and applications.</a:t>
            </a:r>
            <a:br>
              <a:rPr lang="en-US"/>
            </a:br>
            <a:br>
              <a:rPr lang="en-US"/>
            </a:br>
            <a:endParaRPr lang="en-US">
              <a:cs typeface="Arial"/>
            </a:endParaRPr>
          </a:p>
        </p:txBody>
      </p:sp>
      <p:sp>
        <p:nvSpPr>
          <p:cNvPr id="23" name="Content Placeholder 4">
            <a:extLst>
              <a:ext uri="{FF2B5EF4-FFF2-40B4-BE49-F238E27FC236}">
                <a16:creationId xmlns:a16="http://schemas.microsoft.com/office/drawing/2014/main" id="{65A7D9C2-B1F6-423A-1051-5FFF75EDA3D5}"/>
              </a:ext>
            </a:extLst>
          </p:cNvPr>
          <p:cNvSpPr txBox="1">
            <a:spLocks/>
          </p:cNvSpPr>
          <p:nvPr/>
        </p:nvSpPr>
        <p:spPr>
          <a:xfrm>
            <a:off x="4886605" y="2469538"/>
            <a:ext cx="6317350" cy="148424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ea typeface="+mn-lt"/>
                <a:cs typeface="+mn-lt"/>
              </a:rPr>
              <a:t>Implement Key Functionalities:</a:t>
            </a:r>
            <a:endParaRPr lang="en-US" sz="2000">
              <a:cs typeface="Arial"/>
            </a:endParaRPr>
          </a:p>
          <a:p>
            <a:pPr marL="457200" lvl="1" indent="0">
              <a:buNone/>
            </a:pPr>
            <a:r>
              <a:rPr lang="en-US" sz="1800">
                <a:ea typeface="+mn-lt"/>
                <a:cs typeface="+mn-lt"/>
              </a:rPr>
              <a:t>Implement essential functionalities efficiently, including the ability to seamlessly add new words, delete existing words, update word entries, and perform word searches within the dictionary.</a:t>
            </a:r>
            <a:endParaRPr lang="en-US">
              <a:ea typeface="+mn-lt"/>
              <a:cs typeface="+mn-lt"/>
            </a:endParaRPr>
          </a:p>
        </p:txBody>
      </p:sp>
      <p:sp>
        <p:nvSpPr>
          <p:cNvPr id="24" name="Content Placeholder 4">
            <a:extLst>
              <a:ext uri="{FF2B5EF4-FFF2-40B4-BE49-F238E27FC236}">
                <a16:creationId xmlns:a16="http://schemas.microsoft.com/office/drawing/2014/main" id="{873C05A5-5539-1853-F0B7-5F373C4F44DC}"/>
              </a:ext>
            </a:extLst>
          </p:cNvPr>
          <p:cNvSpPr txBox="1">
            <a:spLocks/>
          </p:cNvSpPr>
          <p:nvPr/>
        </p:nvSpPr>
        <p:spPr>
          <a:xfrm>
            <a:off x="4886605" y="4034727"/>
            <a:ext cx="6317350" cy="105175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r>
              <a:rPr lang="en-US" sz="2000" b="1">
                <a:ea typeface="+mn-lt"/>
                <a:cs typeface="+mn-lt"/>
              </a:rPr>
              <a:t>Utilize Binary Search Tree (BST):</a:t>
            </a:r>
            <a:endParaRPr lang="en-US" b="1">
              <a:ea typeface="+mn-lt"/>
              <a:cs typeface="+mn-lt"/>
            </a:endParaRPr>
          </a:p>
          <a:p>
            <a:pPr marL="571500" lvl="2" indent="0">
              <a:buNone/>
            </a:pPr>
            <a:r>
              <a:rPr lang="en-US" sz="1600">
                <a:ea typeface="+mn-lt"/>
                <a:cs typeface="+mn-lt"/>
              </a:rPr>
              <a:t>Employ a Binary Search Tree data structure to efficiently store and manage a list of 50 words in alphabetical order.</a:t>
            </a:r>
            <a:endParaRPr lang="en-US" sz="1600">
              <a:cs typeface="Arial"/>
            </a:endParaRPr>
          </a:p>
        </p:txBody>
      </p:sp>
      <p:sp>
        <p:nvSpPr>
          <p:cNvPr id="25" name="Content Placeholder 4">
            <a:extLst>
              <a:ext uri="{FF2B5EF4-FFF2-40B4-BE49-F238E27FC236}">
                <a16:creationId xmlns:a16="http://schemas.microsoft.com/office/drawing/2014/main" id="{C383BDAF-DD0E-7C50-4D45-E620E3B9799A}"/>
              </a:ext>
            </a:extLst>
          </p:cNvPr>
          <p:cNvSpPr txBox="1">
            <a:spLocks/>
          </p:cNvSpPr>
          <p:nvPr/>
        </p:nvSpPr>
        <p:spPr>
          <a:xfrm>
            <a:off x="4886605" y="5085051"/>
            <a:ext cx="6317350" cy="11238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r>
              <a:rPr lang="en-US" sz="2000" b="1">
                <a:ea typeface="+mn-lt"/>
                <a:cs typeface="+mn-lt"/>
              </a:rPr>
              <a:t>File Data Input:</a:t>
            </a:r>
            <a:endParaRPr lang="en-US" sz="1600" b="1">
              <a:ea typeface="+mn-lt"/>
              <a:cs typeface="+mn-lt"/>
            </a:endParaRPr>
          </a:p>
          <a:p>
            <a:pPr marL="571500" lvl="2" indent="0">
              <a:buNone/>
            </a:pPr>
            <a:r>
              <a:rPr lang="en-US" sz="1600">
                <a:ea typeface="+mn-lt"/>
                <a:cs typeface="+mn-lt"/>
              </a:rPr>
              <a:t>Enable the dictionary to populate its initial data from a text file, with each entry containing a word and its corresponding definition (meaning).</a:t>
            </a:r>
            <a:endParaRPr lang="en-US" sz="1600" b="1">
              <a:cs typeface="Arial"/>
            </a:endParaRPr>
          </a:p>
        </p:txBody>
      </p:sp>
    </p:spTree>
    <p:extLst>
      <p:ext uri="{BB962C8B-B14F-4D97-AF65-F5344CB8AC3E}">
        <p14:creationId xmlns:p14="http://schemas.microsoft.com/office/powerpoint/2010/main" val="41223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259681" y="1441962"/>
            <a:ext cx="3290123" cy="834890"/>
          </a:xfrm>
        </p:spPr>
        <p:txBody>
          <a:bodyPr/>
          <a:lstStyle/>
          <a:p>
            <a:r>
              <a:rPr lang="en-US"/>
              <a:t>Feature</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17" name="TextBox 16">
            <a:extLst>
              <a:ext uri="{FF2B5EF4-FFF2-40B4-BE49-F238E27FC236}">
                <a16:creationId xmlns:a16="http://schemas.microsoft.com/office/drawing/2014/main" id="{DAA88B46-87C0-6031-0831-E5FA67FB3BE5}"/>
              </a:ext>
            </a:extLst>
          </p:cNvPr>
          <p:cNvSpPr txBox="1"/>
          <p:nvPr/>
        </p:nvSpPr>
        <p:spPr>
          <a:xfrm>
            <a:off x="5135421" y="968642"/>
            <a:ext cx="5976551" cy="52183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Font typeface="Arial"/>
              <a:buChar char="•"/>
            </a:pPr>
            <a:r>
              <a:rPr lang="en-US" sz="1600" b="1">
                <a:solidFill>
                  <a:schemeClr val="bg1"/>
                </a:solidFill>
                <a:cs typeface="Arial"/>
              </a:rPr>
              <a:t>Core Functionalities:</a:t>
            </a:r>
            <a:endParaRPr lang="en-US" sz="1600">
              <a:solidFill>
                <a:schemeClr val="bg1"/>
              </a:solidFill>
              <a:cs typeface="Arial"/>
            </a:endParaRPr>
          </a:p>
          <a:p>
            <a:pPr marL="1314450" lvl="2" indent="-285750">
              <a:lnSpc>
                <a:spcPct val="90000"/>
              </a:lnSpc>
              <a:spcBef>
                <a:spcPts val="500"/>
              </a:spcBef>
              <a:buFont typeface="Arial,Sans-Serif"/>
              <a:buChar char="•"/>
            </a:pPr>
            <a:r>
              <a:rPr lang="en-US" sz="1400" b="1" i="1">
                <a:solidFill>
                  <a:schemeClr val="bg1"/>
                </a:solidFill>
                <a:cs typeface="Arial"/>
              </a:rPr>
              <a:t>Add Word</a:t>
            </a:r>
            <a:r>
              <a:rPr lang="en-US" sz="1400">
                <a:solidFill>
                  <a:schemeClr val="bg1"/>
                </a:solidFill>
                <a:cs typeface="Arial"/>
              </a:rPr>
              <a:t>: Easily expand the dictionary with new words and definitions.</a:t>
            </a:r>
          </a:p>
          <a:p>
            <a:pPr marL="1314450" lvl="2" indent="-285750">
              <a:lnSpc>
                <a:spcPct val="90000"/>
              </a:lnSpc>
              <a:spcBef>
                <a:spcPts val="500"/>
              </a:spcBef>
              <a:buFont typeface="Arial,Sans-Serif"/>
              <a:buChar char="•"/>
            </a:pPr>
            <a:r>
              <a:rPr lang="en-US" sz="1400" b="1" i="1">
                <a:solidFill>
                  <a:schemeClr val="bg1"/>
                </a:solidFill>
                <a:cs typeface="Arial"/>
              </a:rPr>
              <a:t>Search Word</a:t>
            </a:r>
            <a:r>
              <a:rPr lang="en-US" sz="1400">
                <a:solidFill>
                  <a:schemeClr val="bg1"/>
                </a:solidFill>
                <a:cs typeface="Arial"/>
              </a:rPr>
              <a:t>: Quickly find word meanings and applications.</a:t>
            </a:r>
          </a:p>
          <a:p>
            <a:pPr marL="1314450" lvl="2" indent="-285750">
              <a:lnSpc>
                <a:spcPct val="90000"/>
              </a:lnSpc>
              <a:spcBef>
                <a:spcPts val="500"/>
              </a:spcBef>
              <a:buFont typeface="Arial,Sans-Serif"/>
              <a:buChar char="•"/>
            </a:pPr>
            <a:r>
              <a:rPr lang="en-US" sz="1400" b="1" i="1">
                <a:solidFill>
                  <a:schemeClr val="bg1"/>
                </a:solidFill>
                <a:cs typeface="Arial"/>
              </a:rPr>
              <a:t>Delete Word</a:t>
            </a:r>
            <a:r>
              <a:rPr lang="en-US" sz="1400">
                <a:solidFill>
                  <a:schemeClr val="bg1"/>
                </a:solidFill>
                <a:cs typeface="Arial"/>
              </a:rPr>
              <a:t>: Efficiently remove unnecessary entries.</a:t>
            </a:r>
          </a:p>
          <a:p>
            <a:pPr marL="1314450" lvl="2" indent="-285750">
              <a:lnSpc>
                <a:spcPct val="90000"/>
              </a:lnSpc>
              <a:spcBef>
                <a:spcPts val="500"/>
              </a:spcBef>
              <a:buFont typeface="Arial,Sans-Serif"/>
              <a:buChar char="•"/>
            </a:pPr>
            <a:r>
              <a:rPr lang="en-US" sz="1400" b="1" i="1">
                <a:solidFill>
                  <a:schemeClr val="bg1"/>
                </a:solidFill>
                <a:cs typeface="Arial"/>
              </a:rPr>
              <a:t>Update Word</a:t>
            </a:r>
            <a:r>
              <a:rPr lang="en-US" sz="1400">
                <a:solidFill>
                  <a:schemeClr val="bg1"/>
                </a:solidFill>
                <a:cs typeface="Arial"/>
              </a:rPr>
              <a:t>: Modify word entries with new values.</a:t>
            </a:r>
          </a:p>
          <a:p>
            <a:pPr marL="1314450" lvl="2" indent="-285750">
              <a:lnSpc>
                <a:spcPct val="90000"/>
              </a:lnSpc>
              <a:spcBef>
                <a:spcPts val="500"/>
              </a:spcBef>
              <a:buFont typeface="Arial,Sans-Serif"/>
              <a:buChar char="•"/>
            </a:pPr>
            <a:r>
              <a:rPr lang="en-US" sz="1400" b="1" i="1">
                <a:solidFill>
                  <a:schemeClr val="bg1"/>
                </a:solidFill>
                <a:cs typeface="Arial"/>
              </a:rPr>
              <a:t>Display Word-Tree</a:t>
            </a:r>
            <a:r>
              <a:rPr lang="en-US" sz="1400">
                <a:solidFill>
                  <a:schemeClr val="bg1"/>
                </a:solidFill>
                <a:cs typeface="Arial"/>
              </a:rPr>
              <a:t>: Visualizes the entire contents of the Binay Search Tree.</a:t>
            </a:r>
          </a:p>
          <a:p>
            <a:pPr marL="0" lvl="1"/>
            <a:endParaRPr lang="en-US" sz="1600">
              <a:solidFill>
                <a:schemeClr val="bg1"/>
              </a:solidFill>
              <a:cs typeface="Arial"/>
            </a:endParaRPr>
          </a:p>
          <a:p>
            <a:pPr marL="285750" lvl="1" indent="-285750">
              <a:buFont typeface="Arial,Sans-Serif"/>
              <a:buChar char="•"/>
            </a:pPr>
            <a:r>
              <a:rPr lang="en-US" sz="1600" b="1">
                <a:solidFill>
                  <a:schemeClr val="bg1"/>
                </a:solidFill>
                <a:cs typeface="Arial"/>
              </a:rPr>
              <a:t>Enhanced User Experience:</a:t>
            </a:r>
            <a:endParaRPr lang="en-US" sz="1600">
              <a:solidFill>
                <a:schemeClr val="bg1"/>
              </a:solidFill>
              <a:cs typeface="Arial"/>
            </a:endParaRPr>
          </a:p>
          <a:p>
            <a:pPr marL="1428750" lvl="2" indent="-285750">
              <a:lnSpc>
                <a:spcPct val="90000"/>
              </a:lnSpc>
              <a:spcBef>
                <a:spcPts val="500"/>
              </a:spcBef>
              <a:buFont typeface="Arial,Sans-Serif"/>
              <a:buChar char="•"/>
            </a:pPr>
            <a:r>
              <a:rPr lang="en-US" sz="1400" b="1" i="1">
                <a:solidFill>
                  <a:schemeClr val="bg1"/>
                </a:solidFill>
                <a:cs typeface="Arial"/>
              </a:rPr>
              <a:t>Suggested Words</a:t>
            </a:r>
            <a:r>
              <a:rPr lang="en-US" sz="1400">
                <a:solidFill>
                  <a:schemeClr val="bg1"/>
                </a:solidFill>
                <a:cs typeface="Arial"/>
              </a:rPr>
              <a:t>: Offers suggestions for similar words during searches.</a:t>
            </a:r>
          </a:p>
          <a:p>
            <a:pPr marL="1428750" lvl="2" indent="-285750">
              <a:lnSpc>
                <a:spcPct val="90000"/>
              </a:lnSpc>
              <a:spcBef>
                <a:spcPts val="500"/>
              </a:spcBef>
              <a:buFont typeface="Arial,Sans-Serif"/>
              <a:buChar char="•"/>
            </a:pPr>
            <a:r>
              <a:rPr lang="en-US" sz="1400" b="1" i="1">
                <a:solidFill>
                  <a:schemeClr val="bg1"/>
                </a:solidFill>
                <a:cs typeface="Arial"/>
              </a:rPr>
              <a:t>Error Handling</a:t>
            </a:r>
            <a:r>
              <a:rPr lang="en-US" sz="1400">
                <a:solidFill>
                  <a:schemeClr val="bg1"/>
                </a:solidFill>
                <a:cs typeface="Arial"/>
              </a:rPr>
              <a:t>: Provides clear messages for invalid input and errors.</a:t>
            </a:r>
          </a:p>
          <a:p>
            <a:pPr marL="285750" lvl="1" indent="-285750">
              <a:buFont typeface="Arial,Sans-Serif"/>
              <a:buChar char="•"/>
            </a:pPr>
            <a:endParaRPr lang="en-US" sz="1400">
              <a:solidFill>
                <a:schemeClr val="bg1"/>
              </a:solidFill>
              <a:cs typeface="Arial"/>
            </a:endParaRPr>
          </a:p>
          <a:p>
            <a:pPr marL="285750" lvl="1" indent="-285750">
              <a:buFont typeface="Arial,Sans-Serif"/>
              <a:buChar char="•"/>
            </a:pPr>
            <a:r>
              <a:rPr lang="en-US" sz="1600" b="1">
                <a:solidFill>
                  <a:schemeClr val="bg1"/>
                </a:solidFill>
                <a:cs typeface="Arial"/>
              </a:rPr>
              <a:t>Version Control and Build System:</a:t>
            </a:r>
            <a:endParaRPr lang="en-US" sz="1600">
              <a:solidFill>
                <a:schemeClr val="bg1"/>
              </a:solidFill>
              <a:cs typeface="Arial"/>
            </a:endParaRPr>
          </a:p>
          <a:p>
            <a:pPr marL="1428750" lvl="2" indent="-285750">
              <a:lnSpc>
                <a:spcPct val="90000"/>
              </a:lnSpc>
              <a:spcBef>
                <a:spcPts val="500"/>
              </a:spcBef>
              <a:buFont typeface="Arial,Sans-Serif"/>
              <a:buChar char="•"/>
            </a:pPr>
            <a:r>
              <a:rPr lang="en-US" sz="1400" b="1" i="1">
                <a:solidFill>
                  <a:schemeClr val="bg1"/>
                </a:solidFill>
                <a:cs typeface="Arial"/>
              </a:rPr>
              <a:t>Git</a:t>
            </a:r>
            <a:r>
              <a:rPr lang="en-US" sz="1400">
                <a:solidFill>
                  <a:schemeClr val="bg1"/>
                </a:solidFill>
                <a:cs typeface="Arial"/>
              </a:rPr>
              <a:t>: Utilized for version control and collaborative development.</a:t>
            </a:r>
          </a:p>
          <a:p>
            <a:pPr marL="1428750" lvl="2" indent="-285750">
              <a:lnSpc>
                <a:spcPct val="90000"/>
              </a:lnSpc>
              <a:spcBef>
                <a:spcPts val="500"/>
              </a:spcBef>
              <a:buFont typeface="Arial,Sans-Serif"/>
              <a:buChar char="•"/>
            </a:pPr>
            <a:r>
              <a:rPr lang="en-US" sz="1400" b="1" i="1" err="1">
                <a:solidFill>
                  <a:schemeClr val="bg1"/>
                </a:solidFill>
                <a:cs typeface="Arial"/>
              </a:rPr>
              <a:t>CMake</a:t>
            </a:r>
            <a:r>
              <a:rPr lang="en-US" sz="1400">
                <a:solidFill>
                  <a:schemeClr val="bg1"/>
                </a:solidFill>
                <a:cs typeface="Arial"/>
              </a:rPr>
              <a:t>: Implemented for automated and platform-independent building.</a:t>
            </a:r>
          </a:p>
          <a:p>
            <a:pPr lvl="1"/>
            <a:endParaRPr lang="en-US" sz="1600">
              <a:solidFill>
                <a:schemeClr val="bg1"/>
              </a:solidFill>
              <a:cs typeface="Arial"/>
            </a:endParaRPr>
          </a:p>
        </p:txBody>
      </p:sp>
    </p:spTree>
    <p:extLst>
      <p:ext uri="{BB962C8B-B14F-4D97-AF65-F5344CB8AC3E}">
        <p14:creationId xmlns:p14="http://schemas.microsoft.com/office/powerpoint/2010/main" val="61635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a:t>Data Structure</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4</a:t>
            </a:fld>
            <a:endParaRPr lang="en-US"/>
          </a:p>
        </p:txBody>
      </p:sp>
      <p:sp>
        <p:nvSpPr>
          <p:cNvPr id="3" name="TextBox 2">
            <a:extLst>
              <a:ext uri="{FF2B5EF4-FFF2-40B4-BE49-F238E27FC236}">
                <a16:creationId xmlns:a16="http://schemas.microsoft.com/office/drawing/2014/main" id="{DE9E4DFD-A6F7-A852-5D6C-66C7A18D15DA}"/>
              </a:ext>
            </a:extLst>
          </p:cNvPr>
          <p:cNvSpPr txBox="1"/>
          <p:nvPr/>
        </p:nvSpPr>
        <p:spPr>
          <a:xfrm>
            <a:off x="978243" y="2893540"/>
            <a:ext cx="6576926"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i="0" u="none" strike="noStrike">
                <a:solidFill>
                  <a:srgbClr val="3B4546"/>
                </a:solidFill>
                <a:latin typeface="Arial"/>
                <a:ea typeface="Arial"/>
                <a:cs typeface="Arial"/>
              </a:rPr>
              <a:t>Binary Search Tree (BST):</a:t>
            </a:r>
            <a:endParaRPr lang="en-US">
              <a:solidFill>
                <a:srgbClr val="000000"/>
              </a:solidFill>
              <a:latin typeface="Arial"/>
              <a:ea typeface="Arial"/>
              <a:cs typeface="Arial"/>
            </a:endParaRPr>
          </a:p>
          <a:p>
            <a:endParaRPr lang="en-US" sz="1600" b="1">
              <a:solidFill>
                <a:srgbClr val="3B4546"/>
              </a:solidFill>
              <a:latin typeface="Arial"/>
              <a:ea typeface="Arial"/>
              <a:cs typeface="Arial"/>
            </a:endParaRPr>
          </a:p>
          <a:p>
            <a:pPr marL="742950" lvl="1" indent="-285750">
              <a:buFont typeface="Arial"/>
              <a:buChar char="•"/>
            </a:pPr>
            <a:r>
              <a:rPr lang="en-US" sz="1400" b="0" i="0" u="none" strike="noStrike">
                <a:solidFill>
                  <a:srgbClr val="3B4546"/>
                </a:solidFill>
                <a:latin typeface="Arial"/>
                <a:ea typeface="Arial"/>
                <a:cs typeface="Arial"/>
              </a:rPr>
              <a:t>Purpose: Efficiently stores and organizes dictionary entries.</a:t>
            </a:r>
            <a:r>
              <a:rPr lang="en-US" sz="1400" b="0" i="0">
                <a:solidFill>
                  <a:srgbClr val="3B4546"/>
                </a:solidFill>
                <a:latin typeface="Arial"/>
                <a:ea typeface="Arial"/>
                <a:cs typeface="Arial"/>
              </a:rPr>
              <a:t>​</a:t>
            </a:r>
            <a:endParaRPr lang="en-US">
              <a:solidFill>
                <a:srgbClr val="000000"/>
              </a:solidFill>
              <a:latin typeface="Arial"/>
              <a:ea typeface="Arial"/>
              <a:cs typeface="Arial"/>
            </a:endParaRPr>
          </a:p>
          <a:p>
            <a:pPr marL="742950" lvl="1" indent="-285750">
              <a:buFont typeface="Arial"/>
              <a:buChar char="•"/>
            </a:pPr>
            <a:r>
              <a:rPr lang="en-US" sz="1400" b="0" i="0" u="none" strike="noStrike">
                <a:solidFill>
                  <a:srgbClr val="3B4546"/>
                </a:solidFill>
                <a:latin typeface="Arial"/>
                <a:ea typeface="Arial"/>
                <a:cs typeface="Arial"/>
              </a:rPr>
              <a:t>Characteristics: Nodes hold word entries; maintains alphabetical order.</a:t>
            </a:r>
            <a:r>
              <a:rPr lang="en-US" sz="1400" b="0" i="0">
                <a:solidFill>
                  <a:srgbClr val="3B4546"/>
                </a:solidFill>
                <a:latin typeface="Arial"/>
                <a:ea typeface="Arial"/>
                <a:cs typeface="Arial"/>
              </a:rPr>
              <a:t>​</a:t>
            </a:r>
            <a:endParaRPr lang="en-US">
              <a:solidFill>
                <a:srgbClr val="000000"/>
              </a:solidFill>
              <a:latin typeface="Arial"/>
              <a:ea typeface="Arial"/>
              <a:cs typeface="Arial"/>
            </a:endParaRPr>
          </a:p>
          <a:p>
            <a:pPr marL="742950" lvl="1" indent="-285750">
              <a:buFont typeface="Arial"/>
              <a:buChar char="•"/>
            </a:pPr>
            <a:r>
              <a:rPr lang="en-US" sz="1400" b="0" i="0" u="none" strike="noStrike">
                <a:solidFill>
                  <a:srgbClr val="3B4546"/>
                </a:solidFill>
                <a:latin typeface="Arial"/>
                <a:ea typeface="Arial"/>
                <a:cs typeface="Arial"/>
              </a:rPr>
              <a:t>Advantages: Quick word retrieval with logarithmic complexity.</a:t>
            </a:r>
            <a:r>
              <a:rPr lang="en-US" sz="1400" b="0" i="0">
                <a:solidFill>
                  <a:srgbClr val="3B4546"/>
                </a:solidFill>
                <a:latin typeface="Arial"/>
                <a:ea typeface="Arial"/>
                <a:cs typeface="Arial"/>
              </a:rPr>
              <a:t>​</a:t>
            </a:r>
            <a:endParaRPr lang="en-US">
              <a:solidFill>
                <a:srgbClr val="000000"/>
              </a:solidFill>
              <a:latin typeface="Arial"/>
              <a:ea typeface="Arial"/>
              <a:cs typeface="Arial"/>
            </a:endParaRPr>
          </a:p>
          <a:p>
            <a:pPr marL="742950" lvl="1" indent="-285750" algn="l">
              <a:buFont typeface="Arial"/>
              <a:buChar char="•"/>
            </a:pPr>
            <a:r>
              <a:rPr lang="en-US" sz="1400" b="0" i="0" u="none" strike="noStrike">
                <a:solidFill>
                  <a:srgbClr val="3B4546"/>
                </a:solidFill>
                <a:latin typeface="Arial"/>
                <a:ea typeface="Arial"/>
                <a:cs typeface="Arial"/>
              </a:rPr>
              <a:t>Usage: Main dictionary storage.</a:t>
            </a:r>
            <a:r>
              <a:rPr lang="en-US" sz="1400" b="0" i="0">
                <a:solidFill>
                  <a:srgbClr val="3B4546"/>
                </a:solidFill>
                <a:latin typeface="Arial"/>
                <a:ea typeface="Arial"/>
                <a:cs typeface="Arial"/>
              </a:rPr>
              <a:t>​</a:t>
            </a:r>
            <a:endParaRPr lang="en-US" b="0" i="0">
              <a:solidFill>
                <a:srgbClr val="000000"/>
              </a:solidFill>
              <a:latin typeface="Arial"/>
              <a:ea typeface="Arial"/>
              <a:cs typeface="Arial"/>
            </a:endParaRPr>
          </a:p>
          <a:p>
            <a:pPr lvl="0" algn="l" rtl="0"/>
            <a:endParaRPr lang="en-US" sz="1600" b="0" i="0">
              <a:solidFill>
                <a:srgbClr val="3B4546"/>
              </a:solidFill>
              <a:latin typeface="Arial"/>
              <a:ea typeface="Arial"/>
              <a:cs typeface="Arial"/>
            </a:endParaRPr>
          </a:p>
        </p:txBody>
      </p:sp>
      <p:pic>
        <p:nvPicPr>
          <p:cNvPr id="7" name="Picture 6" descr="A diagram of a graph&#10;&#10;Description automatically generated">
            <a:extLst>
              <a:ext uri="{FF2B5EF4-FFF2-40B4-BE49-F238E27FC236}">
                <a16:creationId xmlns:a16="http://schemas.microsoft.com/office/drawing/2014/main" id="{E0ECD67E-C310-BFBB-F7B4-3474BFCD494F}"/>
              </a:ext>
            </a:extLst>
          </p:cNvPr>
          <p:cNvPicPr>
            <a:picLocks noChangeAspect="1"/>
          </p:cNvPicPr>
          <p:nvPr/>
        </p:nvPicPr>
        <p:blipFill>
          <a:blip r:embed="rId2"/>
          <a:stretch>
            <a:fillRect/>
          </a:stretch>
        </p:blipFill>
        <p:spPr>
          <a:xfrm>
            <a:off x="8328454" y="2894312"/>
            <a:ext cx="2938848" cy="1687213"/>
          </a:xfrm>
          <a:prstGeom prst="rect">
            <a:avLst/>
          </a:prstGeom>
        </p:spPr>
      </p:pic>
      <p:sp>
        <p:nvSpPr>
          <p:cNvPr id="8" name="TextBox 7">
            <a:extLst>
              <a:ext uri="{FF2B5EF4-FFF2-40B4-BE49-F238E27FC236}">
                <a16:creationId xmlns:a16="http://schemas.microsoft.com/office/drawing/2014/main" id="{63500FA1-6935-03C6-442E-A275E59C6EFE}"/>
              </a:ext>
            </a:extLst>
          </p:cNvPr>
          <p:cNvSpPr txBox="1"/>
          <p:nvPr/>
        </p:nvSpPr>
        <p:spPr>
          <a:xfrm>
            <a:off x="978243" y="4788243"/>
            <a:ext cx="653399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solidFill>
                  <a:srgbClr val="333B3C"/>
                </a:solidFill>
                <a:ea typeface="+mn-lt"/>
                <a:cs typeface="+mn-lt"/>
              </a:rPr>
              <a:t>Linked-List:</a:t>
            </a:r>
            <a:endParaRPr lang="en-US" b="1">
              <a:solidFill>
                <a:srgbClr val="333B3C"/>
              </a:solidFill>
              <a:ea typeface="+mn-lt"/>
              <a:cs typeface="+mn-lt"/>
            </a:endParaRPr>
          </a:p>
          <a:p>
            <a:endParaRPr lang="en-US" sz="1600">
              <a:solidFill>
                <a:srgbClr val="333B3C"/>
              </a:solidFill>
              <a:ea typeface="+mn-lt"/>
              <a:cs typeface="+mn-lt"/>
            </a:endParaRPr>
          </a:p>
          <a:p>
            <a:pPr marL="742950" lvl="1" indent="-285750">
              <a:buFont typeface="Arial"/>
              <a:buChar char="•"/>
            </a:pPr>
            <a:r>
              <a:rPr lang="en-US" sz="1400" b="0" i="0" u="none" strike="noStrike">
                <a:solidFill>
                  <a:srgbClr val="333B3C"/>
                </a:solidFill>
                <a:ea typeface="+mn-lt"/>
                <a:cs typeface="+mn-lt"/>
              </a:rPr>
              <a:t>Purpose: </a:t>
            </a:r>
            <a:r>
              <a:rPr lang="en-US" sz="1400">
                <a:solidFill>
                  <a:srgbClr val="333B3C"/>
                </a:solidFill>
                <a:ea typeface="+mn-lt"/>
                <a:cs typeface="+mn-lt"/>
              </a:rPr>
              <a:t>Generates word suggestions during searches</a:t>
            </a:r>
            <a:r>
              <a:rPr lang="en-US" sz="1400" b="0" i="0" u="none" strike="noStrike">
                <a:solidFill>
                  <a:srgbClr val="333B3C"/>
                </a:solidFill>
                <a:ea typeface="+mn-lt"/>
                <a:cs typeface="+mn-lt"/>
              </a:rPr>
              <a:t>.</a:t>
            </a:r>
            <a:endParaRPr lang="en-US" sz="1400">
              <a:solidFill>
                <a:srgbClr val="333B3C"/>
              </a:solidFill>
              <a:ea typeface="+mn-lt"/>
              <a:cs typeface="+mn-lt"/>
            </a:endParaRPr>
          </a:p>
          <a:p>
            <a:pPr marL="742950" lvl="1" indent="-285750">
              <a:buFont typeface="Arial"/>
              <a:buChar char="•"/>
            </a:pPr>
            <a:r>
              <a:rPr lang="en-US" sz="1400" b="0" i="0" u="none" strike="noStrike">
                <a:solidFill>
                  <a:srgbClr val="333B3C"/>
                </a:solidFill>
                <a:ea typeface="+mn-lt"/>
                <a:cs typeface="+mn-lt"/>
              </a:rPr>
              <a:t>Characteristics: </a:t>
            </a:r>
            <a:r>
              <a:rPr lang="en-US" sz="1400">
                <a:solidFill>
                  <a:srgbClr val="333B3C"/>
                </a:solidFill>
                <a:ea typeface="+mn-lt"/>
                <a:cs typeface="+mn-lt"/>
              </a:rPr>
              <a:t>Sequential nodes store suggested words</a:t>
            </a:r>
            <a:r>
              <a:rPr lang="en-US" sz="1400" b="0" i="0" u="none" strike="noStrike">
                <a:solidFill>
                  <a:srgbClr val="333B3C"/>
                </a:solidFill>
                <a:ea typeface="+mn-lt"/>
                <a:cs typeface="+mn-lt"/>
              </a:rPr>
              <a:t>.</a:t>
            </a:r>
            <a:endParaRPr lang="en-US" sz="1400">
              <a:solidFill>
                <a:srgbClr val="333B3C"/>
              </a:solidFill>
              <a:ea typeface="+mn-lt"/>
              <a:cs typeface="+mn-lt"/>
            </a:endParaRPr>
          </a:p>
          <a:p>
            <a:pPr marL="742950" lvl="1" indent="-285750">
              <a:buFont typeface="Arial"/>
              <a:buChar char="•"/>
            </a:pPr>
            <a:r>
              <a:rPr lang="en-US" sz="1400" b="0" i="0" u="none" strike="noStrike">
                <a:solidFill>
                  <a:srgbClr val="333B3C"/>
                </a:solidFill>
                <a:ea typeface="+mn-lt"/>
                <a:cs typeface="+mn-lt"/>
              </a:rPr>
              <a:t>Advantages: </a:t>
            </a:r>
            <a:r>
              <a:rPr lang="en-US" sz="1400">
                <a:solidFill>
                  <a:srgbClr val="333B3C"/>
                </a:solidFill>
                <a:ea typeface="+mn-lt"/>
                <a:cs typeface="+mn-lt"/>
              </a:rPr>
              <a:t>Dynamically stores and supports easy insertion/removal</a:t>
            </a:r>
            <a:r>
              <a:rPr lang="en-US" sz="1400" b="0" i="0" u="none" strike="noStrike">
                <a:solidFill>
                  <a:srgbClr val="333B3C"/>
                </a:solidFill>
                <a:ea typeface="+mn-lt"/>
                <a:cs typeface="+mn-lt"/>
              </a:rPr>
              <a:t>.</a:t>
            </a:r>
            <a:endParaRPr lang="en-US" sz="1400">
              <a:solidFill>
                <a:srgbClr val="333B3C"/>
              </a:solidFill>
              <a:ea typeface="+mn-lt"/>
              <a:cs typeface="+mn-lt"/>
            </a:endParaRPr>
          </a:p>
          <a:p>
            <a:pPr marL="742950" lvl="1" indent="-285750">
              <a:buFont typeface="Arial"/>
              <a:buChar char="•"/>
            </a:pPr>
            <a:r>
              <a:rPr lang="en-US" sz="1400" b="0" i="0" u="none" strike="noStrike">
                <a:solidFill>
                  <a:srgbClr val="333B3C"/>
                </a:solidFill>
                <a:ea typeface="+mn-lt"/>
                <a:cs typeface="+mn-lt"/>
              </a:rPr>
              <a:t>Usage: </a:t>
            </a:r>
            <a:r>
              <a:rPr lang="en-US" sz="1400">
                <a:solidFill>
                  <a:srgbClr val="333B3C"/>
                </a:solidFill>
                <a:ea typeface="+mn-lt"/>
                <a:cs typeface="+mn-lt"/>
              </a:rPr>
              <a:t>Displaying search suggestions, loading entries from file.</a:t>
            </a:r>
          </a:p>
        </p:txBody>
      </p:sp>
      <p:pic>
        <p:nvPicPr>
          <p:cNvPr id="9" name="Picture 8" descr="A grey rectangular with a white letter&#10;&#10;Description automatically generated">
            <a:extLst>
              <a:ext uri="{FF2B5EF4-FFF2-40B4-BE49-F238E27FC236}">
                <a16:creationId xmlns:a16="http://schemas.microsoft.com/office/drawing/2014/main" id="{3EF175F7-DAAD-37E0-3840-646E00745CE5}"/>
              </a:ext>
            </a:extLst>
          </p:cNvPr>
          <p:cNvPicPr>
            <a:picLocks noChangeAspect="1"/>
          </p:cNvPicPr>
          <p:nvPr/>
        </p:nvPicPr>
        <p:blipFill>
          <a:blip r:embed="rId3"/>
          <a:stretch>
            <a:fillRect/>
          </a:stretch>
        </p:blipFill>
        <p:spPr>
          <a:xfrm>
            <a:off x="7553981" y="5239478"/>
            <a:ext cx="4391492" cy="892160"/>
          </a:xfrm>
          <a:prstGeom prst="rect">
            <a:avLst/>
          </a:prstGeom>
        </p:spPr>
      </p:pic>
      <p:sp>
        <p:nvSpPr>
          <p:cNvPr id="10" name="TextBox 9">
            <a:extLst>
              <a:ext uri="{FF2B5EF4-FFF2-40B4-BE49-F238E27FC236}">
                <a16:creationId xmlns:a16="http://schemas.microsoft.com/office/drawing/2014/main" id="{6890D8F5-BE7C-4337-66C4-3DC9D89312B1}"/>
              </a:ext>
            </a:extLst>
          </p:cNvPr>
          <p:cNvSpPr txBox="1"/>
          <p:nvPr/>
        </p:nvSpPr>
        <p:spPr>
          <a:xfrm>
            <a:off x="8330512" y="4633783"/>
            <a:ext cx="29347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solidFill>
                  <a:srgbClr val="333B3C"/>
                </a:solidFill>
                <a:cs typeface="Arial"/>
              </a:rPr>
              <a:t>Figure: Binary Search Tree diagram</a:t>
            </a:r>
            <a:endParaRPr lang="en-US">
              <a:solidFill>
                <a:srgbClr val="333B3C"/>
              </a:solidFill>
              <a:cs typeface="Arial"/>
            </a:endParaRPr>
          </a:p>
        </p:txBody>
      </p:sp>
      <p:sp>
        <p:nvSpPr>
          <p:cNvPr id="11" name="TextBox 10">
            <a:extLst>
              <a:ext uri="{FF2B5EF4-FFF2-40B4-BE49-F238E27FC236}">
                <a16:creationId xmlns:a16="http://schemas.microsoft.com/office/drawing/2014/main" id="{891654DB-818E-67FB-E7A2-AF73976ECE23}"/>
              </a:ext>
            </a:extLst>
          </p:cNvPr>
          <p:cNvSpPr txBox="1"/>
          <p:nvPr/>
        </p:nvSpPr>
        <p:spPr>
          <a:xfrm>
            <a:off x="8484971" y="6168080"/>
            <a:ext cx="27802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solidFill>
                  <a:srgbClr val="333B3C"/>
                </a:solidFill>
                <a:cs typeface="Arial"/>
              </a:rPr>
              <a:t>Figure: Linked-List diagram</a:t>
            </a:r>
            <a:endParaRPr lang="en-US">
              <a:solidFill>
                <a:srgbClr val="333B3C"/>
              </a:solidFill>
              <a:cs typeface="Arial"/>
            </a:endParaRPr>
          </a:p>
        </p:txBody>
      </p:sp>
    </p:spTree>
    <p:extLst>
      <p:ext uri="{BB962C8B-B14F-4D97-AF65-F5344CB8AC3E}">
        <p14:creationId xmlns:p14="http://schemas.microsoft.com/office/powerpoint/2010/main" val="112505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8156566" y="2847304"/>
            <a:ext cx="3691138" cy="1682749"/>
          </a:xfrm>
        </p:spPr>
        <p:txBody>
          <a:bodyPr/>
          <a:lstStyle/>
          <a:p>
            <a:r>
              <a:rPr lang="en-US" sz="4600"/>
              <a:t>Program Flow</a:t>
            </a:r>
            <a:endParaRPr lang="en-US" sz="4600">
              <a:cs typeface="Arial"/>
            </a:endParaRP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18" name="TextBox 17">
            <a:extLst>
              <a:ext uri="{FF2B5EF4-FFF2-40B4-BE49-F238E27FC236}">
                <a16:creationId xmlns:a16="http://schemas.microsoft.com/office/drawing/2014/main" id="{23707651-8C3B-D1E8-E8F7-FE8A5932E404}"/>
              </a:ext>
            </a:extLst>
          </p:cNvPr>
          <p:cNvSpPr txBox="1"/>
          <p:nvPr/>
        </p:nvSpPr>
        <p:spPr>
          <a:xfrm>
            <a:off x="594580" y="1583911"/>
            <a:ext cx="4561558" cy="3690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nSpc>
                <a:spcPct val="200000"/>
              </a:lnSpc>
              <a:buFont typeface="Arial"/>
              <a:buChar char="•"/>
            </a:pPr>
            <a:r>
              <a:rPr lang="en-US" sz="2000" dirty="0">
                <a:solidFill>
                  <a:srgbClr val="333B3C"/>
                </a:solidFill>
                <a:ea typeface="+mn-lt"/>
                <a:cs typeface="+mn-lt"/>
              </a:rPr>
              <a:t>Initialization and Data Loading</a:t>
            </a:r>
            <a:endParaRPr lang="en-US" sz="2000" dirty="0">
              <a:solidFill>
                <a:srgbClr val="333B3C"/>
              </a:solidFill>
              <a:cs typeface="Arial"/>
            </a:endParaRPr>
          </a:p>
          <a:p>
            <a:pPr marL="171450" indent="-171450">
              <a:lnSpc>
                <a:spcPct val="200000"/>
              </a:lnSpc>
              <a:buFont typeface="Arial"/>
              <a:buChar char="•"/>
            </a:pPr>
            <a:r>
              <a:rPr lang="en-US" sz="2000" dirty="0">
                <a:solidFill>
                  <a:srgbClr val="333B3C"/>
                </a:solidFill>
                <a:ea typeface="+mn-lt"/>
                <a:cs typeface="+mn-lt"/>
              </a:rPr>
              <a:t>Main Menu Loop</a:t>
            </a:r>
            <a:endParaRPr lang="en-US" sz="2000" dirty="0">
              <a:solidFill>
                <a:srgbClr val="333B3C"/>
              </a:solidFill>
              <a:cs typeface="Arial"/>
            </a:endParaRPr>
          </a:p>
          <a:p>
            <a:pPr marL="171450" indent="-171450">
              <a:lnSpc>
                <a:spcPct val="200000"/>
              </a:lnSpc>
              <a:buFont typeface="Arial"/>
              <a:buChar char="•"/>
            </a:pPr>
            <a:r>
              <a:rPr lang="en-US" sz="2000" dirty="0">
                <a:solidFill>
                  <a:srgbClr val="333B3C"/>
                </a:solidFill>
                <a:ea typeface="+mn-lt"/>
                <a:cs typeface="+mn-lt"/>
              </a:rPr>
              <a:t>User Choice Selection</a:t>
            </a:r>
            <a:endParaRPr lang="en-US" sz="2000" dirty="0">
              <a:solidFill>
                <a:srgbClr val="333B3C"/>
              </a:solidFill>
              <a:cs typeface="Arial"/>
            </a:endParaRPr>
          </a:p>
          <a:p>
            <a:pPr marL="171450" indent="-171450">
              <a:lnSpc>
                <a:spcPct val="200000"/>
              </a:lnSpc>
              <a:buFont typeface="Arial"/>
              <a:buChar char="•"/>
            </a:pPr>
            <a:r>
              <a:rPr lang="en-US" sz="2000" dirty="0">
                <a:solidFill>
                  <a:srgbClr val="333B3C"/>
                </a:solidFill>
                <a:ea typeface="+mn-lt"/>
                <a:cs typeface="+mn-lt"/>
              </a:rPr>
              <a:t>Option Execution</a:t>
            </a:r>
          </a:p>
          <a:p>
            <a:pPr marL="171450" indent="-171450">
              <a:lnSpc>
                <a:spcPct val="200000"/>
              </a:lnSpc>
              <a:buFont typeface="Arial"/>
              <a:buChar char="•"/>
            </a:pPr>
            <a:r>
              <a:rPr lang="en-US" sz="2000" dirty="0">
                <a:solidFill>
                  <a:srgbClr val="333B3C"/>
                </a:solidFill>
                <a:ea typeface="+mn-lt"/>
                <a:cs typeface="+mn-lt"/>
              </a:rPr>
              <a:t>Repeat or Quit</a:t>
            </a:r>
          </a:p>
          <a:p>
            <a:pPr marL="171450" indent="-171450">
              <a:lnSpc>
                <a:spcPct val="200000"/>
              </a:lnSpc>
              <a:buFont typeface="Arial"/>
              <a:buChar char="•"/>
            </a:pPr>
            <a:r>
              <a:rPr lang="en-US" sz="2000" dirty="0">
                <a:solidFill>
                  <a:srgbClr val="333B3C"/>
                </a:solidFill>
                <a:ea typeface="+mn-lt"/>
                <a:cs typeface="+mn-lt"/>
              </a:rPr>
              <a:t>Exit and Cleanup</a:t>
            </a:r>
          </a:p>
        </p:txBody>
      </p:sp>
    </p:spTree>
    <p:extLst>
      <p:ext uri="{BB962C8B-B14F-4D97-AF65-F5344CB8AC3E}">
        <p14:creationId xmlns:p14="http://schemas.microsoft.com/office/powerpoint/2010/main" val="7384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Program Flow</a:t>
            </a:r>
            <a:endParaRPr lang="en-US">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17" name="TextBox 16">
            <a:extLst>
              <a:ext uri="{FF2B5EF4-FFF2-40B4-BE49-F238E27FC236}">
                <a16:creationId xmlns:a16="http://schemas.microsoft.com/office/drawing/2014/main" id="{7553566F-2903-4AE4-DDCB-8F2CDD63A899}"/>
              </a:ext>
            </a:extLst>
          </p:cNvPr>
          <p:cNvSpPr txBox="1"/>
          <p:nvPr/>
        </p:nvSpPr>
        <p:spPr>
          <a:xfrm>
            <a:off x="4883238" y="869323"/>
            <a:ext cx="6417971"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E7E6E6"/>
                </a:solidFill>
                <a:ea typeface="+mn-lt"/>
                <a:cs typeface="+mn-lt"/>
              </a:rPr>
              <a:t>User Input</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Prompt user to enter a word for addition.</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Validate input and ensure it doesn't already exist in the dictionary.</a:t>
            </a:r>
            <a:endParaRPr lang="en-US" sz="1600">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Input Definition</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Request user to input the definition (meaning) of the word.</a:t>
            </a:r>
            <a:endParaRPr lang="en-US" sz="1600">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Word Object Creation</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Create a word object with the provided word and definition.</a:t>
            </a:r>
            <a:endParaRPr lang="en-US" sz="1600">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Add to BST</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Check if the word exists in the Binary Search Tree (BST).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If not, insert the new word into the BST.</a:t>
            </a:r>
            <a:endParaRPr lang="en-US" sz="1600">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Feedback</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Provide a success or error message based on the operation's outcome.</a:t>
            </a:r>
            <a:endParaRPr lang="en-US" sz="1600">
              <a:solidFill>
                <a:srgbClr val="E7E6E6"/>
              </a:solidFill>
              <a:cs typeface="Arial"/>
            </a:endParaRPr>
          </a:p>
        </p:txBody>
      </p:sp>
      <p:sp>
        <p:nvSpPr>
          <p:cNvPr id="21" name="Title 1">
            <a:extLst>
              <a:ext uri="{FF2B5EF4-FFF2-40B4-BE49-F238E27FC236}">
                <a16:creationId xmlns:a16="http://schemas.microsoft.com/office/drawing/2014/main" id="{4A2F2289-CF12-98D6-53EC-B0000684295F}"/>
              </a:ext>
            </a:extLst>
          </p:cNvPr>
          <p:cNvSpPr txBox="1">
            <a:spLocks/>
          </p:cNvSpPr>
          <p:nvPr/>
        </p:nvSpPr>
        <p:spPr>
          <a:xfrm>
            <a:off x="173822" y="1291709"/>
            <a:ext cx="3762349" cy="117832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4"/>
                </a:solidFill>
                <a:latin typeface="+mj-lt"/>
                <a:ea typeface="+mj-ea"/>
                <a:cs typeface="+mj-cs"/>
              </a:defRPr>
            </a:lvl1pPr>
          </a:lstStyle>
          <a:p>
            <a:pPr>
              <a:lnSpc>
                <a:spcPct val="100000"/>
              </a:lnSpc>
            </a:pPr>
            <a:r>
              <a:rPr lang="en-US" sz="2400"/>
              <a:t>MAIN Menu Loop:</a:t>
            </a:r>
            <a:br>
              <a:rPr lang="en-US" sz="2800">
                <a:cs typeface="Arial"/>
              </a:rPr>
            </a:br>
            <a:r>
              <a:rPr lang="en-US" sz="3600"/>
              <a:t>ADD Word</a:t>
            </a:r>
            <a:endParaRPr lang="en-US" sz="3600">
              <a:cs typeface="Arial"/>
            </a:endParaRPr>
          </a:p>
        </p:txBody>
      </p:sp>
      <p:pic>
        <p:nvPicPr>
          <p:cNvPr id="2" name="Picture 1" descr="A screen shot of a computer&#10;&#10;Description automatically generated">
            <a:extLst>
              <a:ext uri="{FF2B5EF4-FFF2-40B4-BE49-F238E27FC236}">
                <a16:creationId xmlns:a16="http://schemas.microsoft.com/office/drawing/2014/main" id="{9331C6F7-D9F4-A9E0-1D98-3B6ACE668F04}"/>
              </a:ext>
            </a:extLst>
          </p:cNvPr>
          <p:cNvPicPr>
            <a:picLocks noChangeAspect="1"/>
          </p:cNvPicPr>
          <p:nvPr/>
        </p:nvPicPr>
        <p:blipFill>
          <a:blip r:embed="rId3"/>
          <a:stretch>
            <a:fillRect/>
          </a:stretch>
        </p:blipFill>
        <p:spPr>
          <a:xfrm>
            <a:off x="65489" y="3188115"/>
            <a:ext cx="3824417" cy="2116030"/>
          </a:xfrm>
          <a:prstGeom prst="rect">
            <a:avLst/>
          </a:prstGeom>
        </p:spPr>
      </p:pic>
    </p:spTree>
    <p:extLst>
      <p:ext uri="{BB962C8B-B14F-4D97-AF65-F5344CB8AC3E}">
        <p14:creationId xmlns:p14="http://schemas.microsoft.com/office/powerpoint/2010/main" val="397919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Program Flow</a:t>
            </a:r>
            <a:endParaRPr lang="en-US">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17" name="TextBox 16">
            <a:extLst>
              <a:ext uri="{FF2B5EF4-FFF2-40B4-BE49-F238E27FC236}">
                <a16:creationId xmlns:a16="http://schemas.microsoft.com/office/drawing/2014/main" id="{7553566F-2903-4AE4-DDCB-8F2CDD63A899}"/>
              </a:ext>
            </a:extLst>
          </p:cNvPr>
          <p:cNvSpPr txBox="1"/>
          <p:nvPr/>
        </p:nvSpPr>
        <p:spPr>
          <a:xfrm>
            <a:off x="4604196" y="676140"/>
            <a:ext cx="6965323"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E7E6E6"/>
                </a:solidFill>
                <a:ea typeface="+mn-lt"/>
                <a:cs typeface="+mn-lt"/>
              </a:rPr>
              <a:t>User Input</a:t>
            </a:r>
            <a:r>
              <a:rPr lang="en-US" sz="1600">
                <a:solidFill>
                  <a:srgbClr val="E7E6E6"/>
                </a:solidFill>
                <a:ea typeface="+mn-lt"/>
                <a:cs typeface="+mn-lt"/>
              </a:rPr>
              <a:t>:</a:t>
            </a:r>
            <a:endParaRPr lang="en-US" sz="1600">
              <a:solidFill>
                <a:srgbClr val="000000"/>
              </a:solidFill>
              <a:cs typeface="Arial"/>
            </a:endParaRPr>
          </a:p>
          <a:p>
            <a:pPr marL="285750" indent="-285750">
              <a:buFont typeface="Arial"/>
              <a:buChar char="•"/>
            </a:pPr>
            <a:r>
              <a:rPr lang="en-US" sz="1600">
                <a:solidFill>
                  <a:srgbClr val="E7E6E6"/>
                </a:solidFill>
                <a:ea typeface="+mn-lt"/>
                <a:cs typeface="+mn-lt"/>
              </a:rPr>
              <a:t>Prompt user to enter a word for searching.</a:t>
            </a:r>
          </a:p>
          <a:p>
            <a:pPr marL="285750" indent="-285750">
              <a:buFont typeface="Arial"/>
              <a:buChar char="•"/>
            </a:pPr>
            <a:r>
              <a:rPr lang="en-US" sz="1600">
                <a:solidFill>
                  <a:srgbClr val="E7E6E6"/>
                </a:solidFill>
                <a:ea typeface="+mn-lt"/>
                <a:cs typeface="+mn-lt"/>
              </a:rPr>
              <a:t>Validate input.</a:t>
            </a:r>
          </a:p>
          <a:p>
            <a:endParaRPr lang="en-US" sz="1600">
              <a:solidFill>
                <a:srgbClr val="E7E6E6"/>
              </a:solidFill>
              <a:ea typeface="+mn-lt"/>
              <a:cs typeface="+mn-lt"/>
            </a:endParaRPr>
          </a:p>
          <a:p>
            <a:r>
              <a:rPr lang="en-US" sz="1600" b="1">
                <a:solidFill>
                  <a:srgbClr val="E7E6E6"/>
                </a:solidFill>
                <a:ea typeface="+mn-lt"/>
                <a:cs typeface="+mn-lt"/>
              </a:rPr>
              <a:t>BST Search</a:t>
            </a:r>
            <a:r>
              <a:rPr lang="en-US" sz="1600">
                <a:solidFill>
                  <a:srgbClr val="E7E6E6"/>
                </a:solidFill>
                <a:ea typeface="+mn-lt"/>
                <a:cs typeface="+mn-lt"/>
              </a:rPr>
              <a:t>:</a:t>
            </a:r>
            <a:endParaRPr lang="en-US" sz="1600">
              <a:cs typeface="Arial"/>
            </a:endParaRPr>
          </a:p>
          <a:p>
            <a:pPr marL="285750" indent="-285750">
              <a:buFont typeface="Arial"/>
              <a:buChar char="•"/>
            </a:pPr>
            <a:r>
              <a:rPr lang="en-US" sz="1600">
                <a:solidFill>
                  <a:srgbClr val="E7E6E6"/>
                </a:solidFill>
                <a:ea typeface="+mn-lt"/>
                <a:cs typeface="+mn-lt"/>
              </a:rPr>
              <a:t>Search the Binary Search Tree (BST) for the entered word.</a:t>
            </a:r>
          </a:p>
          <a:p>
            <a:pPr marL="285750" indent="-285750">
              <a:buFont typeface="Arial"/>
              <a:buChar char="•"/>
            </a:pPr>
            <a:r>
              <a:rPr lang="en-US" sz="1600">
                <a:solidFill>
                  <a:srgbClr val="E7E6E6"/>
                </a:solidFill>
                <a:ea typeface="+mn-lt"/>
                <a:cs typeface="+mn-lt"/>
              </a:rPr>
              <a:t>If found, display the word's definition.</a:t>
            </a:r>
          </a:p>
          <a:p>
            <a:endParaRPr lang="en-US" sz="1600">
              <a:solidFill>
                <a:srgbClr val="E7E6E6"/>
              </a:solidFill>
              <a:ea typeface="+mn-lt"/>
              <a:cs typeface="+mn-lt"/>
            </a:endParaRPr>
          </a:p>
          <a:p>
            <a:r>
              <a:rPr lang="en-US" sz="1600" b="1">
                <a:solidFill>
                  <a:srgbClr val="E7E6E6"/>
                </a:solidFill>
                <a:ea typeface="+mn-lt"/>
                <a:cs typeface="+mn-lt"/>
              </a:rPr>
              <a:t>Not Found Handling</a:t>
            </a:r>
            <a:r>
              <a:rPr lang="en-US" sz="1600">
                <a:solidFill>
                  <a:srgbClr val="E7E6E6"/>
                </a:solidFill>
                <a:ea typeface="+mn-lt"/>
                <a:cs typeface="+mn-lt"/>
              </a:rPr>
              <a:t>:</a:t>
            </a:r>
            <a:endParaRPr lang="en-US" sz="1600">
              <a:cs typeface="Arial"/>
            </a:endParaRPr>
          </a:p>
          <a:p>
            <a:pPr marL="285750" indent="-285750">
              <a:buFont typeface="Arial"/>
              <a:buChar char="•"/>
            </a:pPr>
            <a:r>
              <a:rPr lang="en-US" sz="1600">
                <a:solidFill>
                  <a:srgbClr val="E7E6E6"/>
                </a:solidFill>
                <a:ea typeface="+mn-lt"/>
                <a:cs typeface="+mn-lt"/>
              </a:rPr>
              <a:t>If the word is not found, call </a:t>
            </a:r>
            <a:r>
              <a:rPr lang="en-US" sz="1600" err="1">
                <a:solidFill>
                  <a:srgbClr val="E7E6E6"/>
                </a:solidFill>
                <a:ea typeface="+mn-lt"/>
                <a:cs typeface="+mn-lt"/>
              </a:rPr>
              <a:t>print_suggestions</a:t>
            </a:r>
            <a:r>
              <a:rPr lang="en-US" sz="1600">
                <a:solidFill>
                  <a:srgbClr val="E7E6E6"/>
                </a:solidFill>
                <a:ea typeface="+mn-lt"/>
                <a:cs typeface="+mn-lt"/>
              </a:rPr>
              <a:t>() to provide suggestions based on a similar substring.</a:t>
            </a:r>
          </a:p>
          <a:p>
            <a:endParaRPr lang="en-US" sz="1600">
              <a:solidFill>
                <a:srgbClr val="E7E6E6"/>
              </a:solidFill>
              <a:ea typeface="+mn-lt"/>
              <a:cs typeface="+mn-lt"/>
            </a:endParaRPr>
          </a:p>
          <a:p>
            <a:r>
              <a:rPr lang="en-US" sz="1600" b="1">
                <a:solidFill>
                  <a:srgbClr val="E7E6E6"/>
                </a:solidFill>
                <a:ea typeface="+mn-lt"/>
                <a:cs typeface="+mn-lt"/>
              </a:rPr>
              <a:t>Print Suggestions Function Flow</a:t>
            </a:r>
            <a:r>
              <a:rPr lang="en-US" sz="1600">
                <a:solidFill>
                  <a:srgbClr val="E7E6E6"/>
                </a:solidFill>
                <a:ea typeface="+mn-lt"/>
                <a:cs typeface="+mn-lt"/>
              </a:rPr>
              <a:t>:</a:t>
            </a:r>
            <a:endParaRPr lang="en-US" sz="1600">
              <a:solidFill>
                <a:srgbClr val="E7E6E6"/>
              </a:solidFill>
              <a:cs typeface="Arial"/>
            </a:endParaRPr>
          </a:p>
          <a:p>
            <a:pPr marL="285750" indent="-285750">
              <a:buFont typeface="Arial"/>
              <a:buChar char="•"/>
            </a:pPr>
            <a:r>
              <a:rPr lang="en-US" sz="1600">
                <a:solidFill>
                  <a:srgbClr val="E7E6E6"/>
                </a:solidFill>
                <a:ea typeface="+mn-lt"/>
                <a:cs typeface="+mn-lt"/>
              </a:rPr>
              <a:t>Closest Node Search:</a:t>
            </a:r>
          </a:p>
          <a:p>
            <a:pPr marL="285750" indent="-285750">
              <a:buFont typeface="Arial"/>
              <a:buChar char="•"/>
            </a:pPr>
            <a:r>
              <a:rPr lang="en-US" sz="1600">
                <a:solidFill>
                  <a:srgbClr val="E7E6E6"/>
                </a:solidFill>
                <a:ea typeface="+mn-lt"/>
                <a:cs typeface="+mn-lt"/>
              </a:rPr>
              <a:t>Determine the closest node in the BST based on the input word.</a:t>
            </a:r>
          </a:p>
          <a:p>
            <a:pPr marL="285750" indent="-285750">
              <a:buFont typeface="Arial"/>
              <a:buChar char="•"/>
            </a:pPr>
            <a:r>
              <a:rPr lang="en-US" sz="1600">
                <a:solidFill>
                  <a:srgbClr val="E7E6E6"/>
                </a:solidFill>
                <a:ea typeface="+mn-lt"/>
                <a:cs typeface="+mn-lt"/>
              </a:rPr>
              <a:t>Suggestion Generation:</a:t>
            </a:r>
          </a:p>
          <a:p>
            <a:pPr marL="742950" lvl="1" indent="-285750">
              <a:buFont typeface="Arial"/>
              <a:buChar char="•"/>
            </a:pPr>
            <a:r>
              <a:rPr lang="en-US" sz="1600">
                <a:solidFill>
                  <a:srgbClr val="E7E6E6"/>
                </a:solidFill>
                <a:ea typeface="+mn-lt"/>
                <a:cs typeface="+mn-lt"/>
              </a:rPr>
              <a:t>Recursively search and populate a list of word suggestions that start with a matching substring.</a:t>
            </a:r>
          </a:p>
          <a:p>
            <a:pPr marL="285750" indent="-285750">
              <a:buFont typeface="Arial"/>
              <a:buChar char="•"/>
            </a:pPr>
            <a:r>
              <a:rPr lang="en-US" sz="1600">
                <a:solidFill>
                  <a:srgbClr val="E7E6E6"/>
                </a:solidFill>
                <a:ea typeface="+mn-lt"/>
                <a:cs typeface="+mn-lt"/>
              </a:rPr>
              <a:t>Display Suggestions:</a:t>
            </a:r>
          </a:p>
          <a:p>
            <a:pPr marL="742950" lvl="1" indent="-285750">
              <a:buFont typeface="Arial"/>
              <a:buChar char="•"/>
            </a:pPr>
            <a:r>
              <a:rPr lang="en-US" sz="1600">
                <a:solidFill>
                  <a:srgbClr val="E7E6E6"/>
                </a:solidFill>
                <a:ea typeface="+mn-lt"/>
                <a:cs typeface="+mn-lt"/>
              </a:rPr>
              <a:t>Display the suggestions to the user, enhancing the search experience.</a:t>
            </a:r>
            <a:endParaRPr lang="en-US" sz="1600">
              <a:solidFill>
                <a:srgbClr val="000000"/>
              </a:solidFill>
              <a:ea typeface="+mn-lt"/>
              <a:cs typeface="+mn-lt"/>
            </a:endParaRPr>
          </a:p>
          <a:p>
            <a:pPr marL="285750" indent="-285750">
              <a:buFont typeface="Arial"/>
              <a:buChar char="•"/>
            </a:pPr>
            <a:r>
              <a:rPr lang="en-US" sz="1600">
                <a:solidFill>
                  <a:srgbClr val="E7E6E6"/>
                </a:solidFill>
                <a:ea typeface="+mn-lt"/>
                <a:cs typeface="+mn-lt"/>
              </a:rPr>
              <a:t>User Interaction:</a:t>
            </a:r>
            <a:endParaRPr lang="en-US" sz="1600">
              <a:solidFill>
                <a:srgbClr val="000000"/>
              </a:solidFill>
              <a:ea typeface="+mn-lt"/>
              <a:cs typeface="+mn-lt"/>
            </a:endParaRPr>
          </a:p>
          <a:p>
            <a:pPr marL="742950" lvl="1" indent="-285750">
              <a:buFont typeface="Arial"/>
              <a:buChar char="•"/>
            </a:pPr>
            <a:r>
              <a:rPr lang="en-US" sz="1600">
                <a:solidFill>
                  <a:srgbClr val="E7E6E6"/>
                </a:solidFill>
                <a:ea typeface="+mn-lt"/>
                <a:cs typeface="+mn-lt"/>
              </a:rPr>
              <a:t>Wait for user input or further actions after displaying suggestions.</a:t>
            </a:r>
            <a:endParaRPr lang="en-US" sz="1600">
              <a:solidFill>
                <a:srgbClr val="000000"/>
              </a:solidFill>
              <a:ea typeface="+mn-lt"/>
              <a:cs typeface="+mn-lt"/>
            </a:endParaRPr>
          </a:p>
        </p:txBody>
      </p:sp>
      <p:sp>
        <p:nvSpPr>
          <p:cNvPr id="21" name="Title 1">
            <a:extLst>
              <a:ext uri="{FF2B5EF4-FFF2-40B4-BE49-F238E27FC236}">
                <a16:creationId xmlns:a16="http://schemas.microsoft.com/office/drawing/2014/main" id="{4A2F2289-CF12-98D6-53EC-B0000684295F}"/>
              </a:ext>
            </a:extLst>
          </p:cNvPr>
          <p:cNvSpPr txBox="1">
            <a:spLocks/>
          </p:cNvSpPr>
          <p:nvPr/>
        </p:nvSpPr>
        <p:spPr>
          <a:xfrm>
            <a:off x="173822" y="1291709"/>
            <a:ext cx="3762349" cy="117832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4"/>
                </a:solidFill>
                <a:latin typeface="+mj-lt"/>
                <a:ea typeface="+mj-ea"/>
                <a:cs typeface="+mj-cs"/>
              </a:defRPr>
            </a:lvl1pPr>
          </a:lstStyle>
          <a:p>
            <a:pPr>
              <a:lnSpc>
                <a:spcPct val="100000"/>
              </a:lnSpc>
            </a:pPr>
            <a:r>
              <a:rPr lang="en-US" sz="2400"/>
              <a:t>MAIN Menu Loop:</a:t>
            </a:r>
            <a:br>
              <a:rPr lang="en-US" sz="2800">
                <a:cs typeface="Arial"/>
              </a:rPr>
            </a:br>
            <a:r>
              <a:rPr lang="en-US" sz="3600"/>
              <a:t>Search Word</a:t>
            </a:r>
            <a:endParaRPr lang="en-US" sz="3600">
              <a:cs typeface="Arial"/>
            </a:endParaRPr>
          </a:p>
        </p:txBody>
      </p:sp>
      <p:pic>
        <p:nvPicPr>
          <p:cNvPr id="2" name="Picture 1" descr="A computer screen shot of a black background&#10;&#10;Description automatically generated">
            <a:extLst>
              <a:ext uri="{FF2B5EF4-FFF2-40B4-BE49-F238E27FC236}">
                <a16:creationId xmlns:a16="http://schemas.microsoft.com/office/drawing/2014/main" id="{318E5383-6F38-A90A-08CB-83D2C8C630C8}"/>
              </a:ext>
            </a:extLst>
          </p:cNvPr>
          <p:cNvPicPr>
            <a:picLocks noChangeAspect="1"/>
          </p:cNvPicPr>
          <p:nvPr/>
        </p:nvPicPr>
        <p:blipFill>
          <a:blip r:embed="rId3"/>
          <a:stretch>
            <a:fillRect/>
          </a:stretch>
        </p:blipFill>
        <p:spPr>
          <a:xfrm>
            <a:off x="111211" y="2931683"/>
            <a:ext cx="3731740" cy="1797823"/>
          </a:xfrm>
          <a:prstGeom prst="rect">
            <a:avLst/>
          </a:prstGeom>
        </p:spPr>
      </p:pic>
    </p:spTree>
    <p:extLst>
      <p:ext uri="{BB962C8B-B14F-4D97-AF65-F5344CB8AC3E}">
        <p14:creationId xmlns:p14="http://schemas.microsoft.com/office/powerpoint/2010/main" val="288969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Program Flow</a:t>
            </a:r>
            <a:endParaRPr lang="en-US">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17" name="TextBox 16">
            <a:extLst>
              <a:ext uri="{FF2B5EF4-FFF2-40B4-BE49-F238E27FC236}">
                <a16:creationId xmlns:a16="http://schemas.microsoft.com/office/drawing/2014/main" id="{7553566F-2903-4AE4-DDCB-8F2CDD63A899}"/>
              </a:ext>
            </a:extLst>
          </p:cNvPr>
          <p:cNvSpPr txBox="1"/>
          <p:nvPr/>
        </p:nvSpPr>
        <p:spPr>
          <a:xfrm>
            <a:off x="4614493" y="439302"/>
            <a:ext cx="6965323"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E7E6E6"/>
                </a:solidFill>
                <a:ea typeface="+mn-lt"/>
                <a:cs typeface="+mn-lt"/>
              </a:rPr>
              <a:t>User Input</a:t>
            </a:r>
            <a:r>
              <a:rPr lang="en-US" sz="1600">
                <a:solidFill>
                  <a:srgbClr val="E7E6E6"/>
                </a:solidFill>
                <a:ea typeface="+mn-lt"/>
                <a:cs typeface="+mn-lt"/>
              </a:rPr>
              <a: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Prompt the user to enter the word they want to delete from the dictionary.</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Validate user input to ensure it's a valid word.</a:t>
            </a:r>
            <a:endParaRPr lang="en-US">
              <a:solidFill>
                <a:srgbClr val="E7E6E6"/>
              </a:solidFill>
              <a:ea typeface="+mn-lt"/>
              <a:cs typeface="+mn-lt"/>
            </a:endParaRPr>
          </a:p>
          <a:p>
            <a:endParaRPr lang="en-US" sz="1600">
              <a:solidFill>
                <a:srgbClr val="E7E6E6"/>
              </a:solidFill>
              <a:ea typeface="+mn-lt"/>
              <a:cs typeface="+mn-lt"/>
            </a:endParaRPr>
          </a:p>
          <a:p>
            <a:r>
              <a:rPr lang="en-US" sz="1600" b="1">
                <a:solidFill>
                  <a:srgbClr val="E7E6E6"/>
                </a:solidFill>
                <a:ea typeface="+mn-lt"/>
                <a:cs typeface="+mn-lt"/>
              </a:rPr>
              <a:t>Word Existence Check</a:t>
            </a:r>
            <a:r>
              <a:rPr lang="en-US" sz="1600">
                <a:solidFill>
                  <a:srgbClr val="E7E6E6"/>
                </a:solidFill>
                <a:ea typeface="+mn-lt"/>
                <a:cs typeface="+mn-lt"/>
              </a:rPr>
              <a: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Check if the entered word exists in the Binary Search Tree (BST) by searching for it.</a:t>
            </a:r>
            <a:endParaRPr lang="en-US">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Confirmation</a:t>
            </a:r>
            <a:r>
              <a:rPr lang="en-US" sz="1600">
                <a:solidFill>
                  <a:srgbClr val="E7E6E6"/>
                </a:solidFill>
                <a:ea typeface="+mn-lt"/>
                <a:cs typeface="+mn-lt"/>
              </a:rPr>
              <a: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If the word is found in the dictionary, ask the user for confirmation to proceed with the deletion to avoid accidental removal.</a:t>
            </a:r>
            <a:endParaRPr lang="en-US">
              <a:solidFill>
                <a:srgbClr val="E7E6E6"/>
              </a:solidFill>
              <a:ea typeface="+mn-lt"/>
              <a:cs typeface="+mn-lt"/>
            </a:endParaRPr>
          </a:p>
          <a:p>
            <a:endParaRPr lang="en-US" sz="1600">
              <a:solidFill>
                <a:srgbClr val="E7E6E6"/>
              </a:solidFill>
              <a:ea typeface="+mn-lt"/>
              <a:cs typeface="+mn-lt"/>
            </a:endParaRPr>
          </a:p>
          <a:p>
            <a:r>
              <a:rPr lang="en-US" sz="1600" b="1">
                <a:solidFill>
                  <a:srgbClr val="E7E6E6"/>
                </a:solidFill>
                <a:ea typeface="+mn-lt"/>
                <a:cs typeface="+mn-lt"/>
              </a:rPr>
              <a:t>Deletion from BST</a:t>
            </a:r>
            <a:r>
              <a:rPr lang="en-US" sz="1600">
                <a:solidFill>
                  <a:srgbClr val="E7E6E6"/>
                </a:solidFill>
                <a:ea typeface="+mn-lt"/>
                <a:cs typeface="+mn-lt"/>
              </a:rPr>
              <a: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If the user confirms the deletion, remove the word and its definition from the BST.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Ensure that the BST structure is properly adjusted to maintain its properties.</a:t>
            </a:r>
            <a:endParaRPr lang="en-US">
              <a:solidFill>
                <a:srgbClr val="E7E6E6"/>
              </a:solidFill>
              <a:cs typeface="Arial"/>
            </a:endParaRPr>
          </a:p>
          <a:p>
            <a:endParaRPr lang="en-US" sz="1600">
              <a:solidFill>
                <a:srgbClr val="E7E6E6"/>
              </a:solidFill>
              <a:ea typeface="+mn-lt"/>
              <a:cs typeface="+mn-lt"/>
            </a:endParaRPr>
          </a:p>
          <a:p>
            <a:r>
              <a:rPr lang="en-US" sz="1600" b="1">
                <a:solidFill>
                  <a:srgbClr val="E7E6E6"/>
                </a:solidFill>
                <a:ea typeface="+mn-lt"/>
                <a:cs typeface="+mn-lt"/>
              </a:rPr>
              <a:t>Feedback</a:t>
            </a:r>
            <a:r>
              <a:rPr lang="en-US" sz="1600">
                <a:solidFill>
                  <a:srgbClr val="E7E6E6"/>
                </a:solidFill>
                <a:ea typeface="+mn-lt"/>
                <a:cs typeface="+mn-lt"/>
              </a:rPr>
              <a:t>:</a:t>
            </a:r>
            <a:endParaRPr lang="en-US">
              <a:solidFill>
                <a:srgbClr val="E7E6E6"/>
              </a:solidFill>
              <a:ea typeface="+mn-lt"/>
              <a:cs typeface="+mn-lt"/>
            </a:endParaRPr>
          </a:p>
          <a:p>
            <a:pPr marL="285750" indent="-285750">
              <a:buFont typeface="Arial"/>
              <a:buChar char="•"/>
            </a:pPr>
            <a:r>
              <a:rPr lang="en-US" sz="1600">
                <a:solidFill>
                  <a:srgbClr val="E7E6E6"/>
                </a:solidFill>
                <a:ea typeface="+mn-lt"/>
                <a:cs typeface="+mn-lt"/>
              </a:rPr>
              <a:t>Provide a feedback message to the user, indicating whether the word was successfully deleted or if there was an error during the deletion process.</a:t>
            </a:r>
            <a:endParaRPr lang="en-US">
              <a:solidFill>
                <a:srgbClr val="E7E6E6"/>
              </a:solidFill>
              <a:ea typeface="+mn-lt"/>
              <a:cs typeface="+mn-lt"/>
            </a:endParaRPr>
          </a:p>
        </p:txBody>
      </p:sp>
      <p:sp>
        <p:nvSpPr>
          <p:cNvPr id="21" name="Title 1">
            <a:extLst>
              <a:ext uri="{FF2B5EF4-FFF2-40B4-BE49-F238E27FC236}">
                <a16:creationId xmlns:a16="http://schemas.microsoft.com/office/drawing/2014/main" id="{4A2F2289-CF12-98D6-53EC-B0000684295F}"/>
              </a:ext>
            </a:extLst>
          </p:cNvPr>
          <p:cNvSpPr txBox="1">
            <a:spLocks/>
          </p:cNvSpPr>
          <p:nvPr/>
        </p:nvSpPr>
        <p:spPr>
          <a:xfrm>
            <a:off x="173822" y="1291709"/>
            <a:ext cx="3762349" cy="117832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4"/>
                </a:solidFill>
                <a:latin typeface="+mj-lt"/>
                <a:ea typeface="+mj-ea"/>
                <a:cs typeface="+mj-cs"/>
              </a:defRPr>
            </a:lvl1pPr>
          </a:lstStyle>
          <a:p>
            <a:pPr>
              <a:lnSpc>
                <a:spcPct val="100000"/>
              </a:lnSpc>
            </a:pPr>
            <a:r>
              <a:rPr lang="en-US" sz="2400"/>
              <a:t>MAIN Menu Loop:</a:t>
            </a:r>
            <a:br>
              <a:rPr lang="en-US" sz="2800">
                <a:cs typeface="Arial"/>
              </a:rPr>
            </a:br>
            <a:r>
              <a:rPr lang="en-US" sz="3600"/>
              <a:t>Delete Word</a:t>
            </a:r>
            <a:endParaRPr lang="en-US" sz="3600">
              <a:cs typeface="Arial"/>
            </a:endParaRPr>
          </a:p>
        </p:txBody>
      </p:sp>
      <p:pic>
        <p:nvPicPr>
          <p:cNvPr id="2" name="Picture 1" descr="A screenshot of a computer program&#10;&#10;Description automatically generated">
            <a:extLst>
              <a:ext uri="{FF2B5EF4-FFF2-40B4-BE49-F238E27FC236}">
                <a16:creationId xmlns:a16="http://schemas.microsoft.com/office/drawing/2014/main" id="{1D618157-8CEA-F5FA-9B5C-A03FE53DF527}"/>
              </a:ext>
            </a:extLst>
          </p:cNvPr>
          <p:cNvPicPr>
            <a:picLocks noChangeAspect="1"/>
          </p:cNvPicPr>
          <p:nvPr/>
        </p:nvPicPr>
        <p:blipFill>
          <a:blip r:embed="rId3"/>
          <a:stretch>
            <a:fillRect/>
          </a:stretch>
        </p:blipFill>
        <p:spPr>
          <a:xfrm>
            <a:off x="111211" y="2700920"/>
            <a:ext cx="3700848" cy="3773052"/>
          </a:xfrm>
          <a:prstGeom prst="rect">
            <a:avLst/>
          </a:prstGeom>
        </p:spPr>
      </p:pic>
    </p:spTree>
    <p:extLst>
      <p:ext uri="{BB962C8B-B14F-4D97-AF65-F5344CB8AC3E}">
        <p14:creationId xmlns:p14="http://schemas.microsoft.com/office/powerpoint/2010/main" val="407289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Program Flow</a:t>
            </a:r>
            <a:endParaRPr lang="en-US">
              <a:cs typeface="Aria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17" name="TextBox 16">
            <a:extLst>
              <a:ext uri="{FF2B5EF4-FFF2-40B4-BE49-F238E27FC236}">
                <a16:creationId xmlns:a16="http://schemas.microsoft.com/office/drawing/2014/main" id="{7553566F-2903-4AE4-DDCB-8F2CDD63A899}"/>
              </a:ext>
            </a:extLst>
          </p:cNvPr>
          <p:cNvSpPr txBox="1"/>
          <p:nvPr/>
        </p:nvSpPr>
        <p:spPr>
          <a:xfrm>
            <a:off x="4738061" y="871787"/>
            <a:ext cx="677997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E7E6E6"/>
                </a:solidFill>
                <a:ea typeface="+mn-lt"/>
                <a:cs typeface="+mn-lt"/>
              </a:rPr>
              <a:t>User Input - Target Word</a:t>
            </a:r>
            <a:r>
              <a:rPr lang="en-US" sz="1400">
                <a:solidFill>
                  <a:srgbClr val="E7E6E6"/>
                </a:solidFill>
                <a:ea typeface="+mn-lt"/>
                <a:cs typeface="+mn-lt"/>
              </a:rPr>
              <a:t>:</a:t>
            </a:r>
          </a:p>
          <a:p>
            <a:pPr marL="285750" indent="-285750">
              <a:buFont typeface="Arial"/>
              <a:buChar char="•"/>
            </a:pPr>
            <a:r>
              <a:rPr lang="en-US" sz="1400">
                <a:solidFill>
                  <a:srgbClr val="E7E6E6"/>
                </a:solidFill>
                <a:ea typeface="+mn-lt"/>
                <a:cs typeface="+mn-lt"/>
              </a:rPr>
              <a:t>Prompt the user to enter the word they want to update within the dictionary.</a:t>
            </a:r>
          </a:p>
          <a:p>
            <a:pPr marL="285750" indent="-285750">
              <a:buFont typeface="Arial"/>
              <a:buChar char="•"/>
            </a:pPr>
            <a:r>
              <a:rPr lang="en-US" sz="1400">
                <a:solidFill>
                  <a:srgbClr val="E7E6E6"/>
                </a:solidFill>
                <a:ea typeface="+mn-lt"/>
                <a:cs typeface="+mn-lt"/>
              </a:rPr>
              <a:t>Validate input to ensure it's a valid word.</a:t>
            </a:r>
          </a:p>
          <a:p>
            <a:endParaRPr lang="en-US" sz="1400">
              <a:solidFill>
                <a:srgbClr val="E7E6E6"/>
              </a:solidFill>
              <a:ea typeface="+mn-lt"/>
              <a:cs typeface="+mn-lt"/>
            </a:endParaRPr>
          </a:p>
          <a:p>
            <a:r>
              <a:rPr lang="en-US" sz="1400" b="1">
                <a:solidFill>
                  <a:srgbClr val="E7E6E6"/>
                </a:solidFill>
                <a:ea typeface="+mn-lt"/>
                <a:cs typeface="+mn-lt"/>
              </a:rPr>
              <a:t>Word Existence Check</a:t>
            </a:r>
            <a:r>
              <a:rPr lang="en-US" sz="1400">
                <a:solidFill>
                  <a:srgbClr val="E7E6E6"/>
                </a:solidFill>
                <a:ea typeface="+mn-lt"/>
                <a:cs typeface="+mn-lt"/>
              </a:rPr>
              <a:t>:</a:t>
            </a:r>
            <a:endParaRPr lang="en-US" sz="1400">
              <a:cs typeface="Arial"/>
            </a:endParaRPr>
          </a:p>
          <a:p>
            <a:pPr marL="285750" indent="-285750">
              <a:buFont typeface="Arial"/>
              <a:buChar char="•"/>
            </a:pPr>
            <a:r>
              <a:rPr lang="en-US" sz="1400">
                <a:solidFill>
                  <a:srgbClr val="E7E6E6"/>
                </a:solidFill>
                <a:ea typeface="+mn-lt"/>
                <a:cs typeface="+mn-lt"/>
              </a:rPr>
              <a:t>Check if the entered word exists in the Binary Search Tree (BST) by searching for it.</a:t>
            </a:r>
          </a:p>
          <a:p>
            <a:endParaRPr lang="en-US" sz="1400">
              <a:solidFill>
                <a:srgbClr val="E7E6E6"/>
              </a:solidFill>
              <a:ea typeface="+mn-lt"/>
              <a:cs typeface="+mn-lt"/>
            </a:endParaRPr>
          </a:p>
          <a:p>
            <a:pPr>
              <a:buFont typeface="Arial"/>
            </a:pPr>
            <a:r>
              <a:rPr lang="en-US" sz="1400" b="1">
                <a:solidFill>
                  <a:srgbClr val="E7E6E6"/>
                </a:solidFill>
                <a:ea typeface="+mn-lt"/>
                <a:cs typeface="+mn-lt"/>
              </a:rPr>
              <a:t>Confirmation</a:t>
            </a:r>
            <a:r>
              <a:rPr lang="en-US" sz="1400">
                <a:solidFill>
                  <a:srgbClr val="E7E6E6"/>
                </a:solidFill>
                <a:ea typeface="+mn-lt"/>
                <a:cs typeface="+mn-lt"/>
              </a:rPr>
              <a:t>:</a:t>
            </a:r>
            <a:endParaRPr lang="en-US" sz="1400">
              <a:cs typeface="Arial"/>
            </a:endParaRPr>
          </a:p>
          <a:p>
            <a:pPr marL="285750" indent="-285750">
              <a:buFont typeface="Arial"/>
              <a:buChar char="•"/>
            </a:pPr>
            <a:r>
              <a:rPr lang="en-US" sz="1400">
                <a:solidFill>
                  <a:srgbClr val="E7E6E6"/>
                </a:solidFill>
                <a:ea typeface="+mn-lt"/>
                <a:cs typeface="+mn-lt"/>
              </a:rPr>
              <a:t>If the word is found in the dictionary, ask the user for confirmation to proceed with the update.</a:t>
            </a:r>
          </a:p>
          <a:p>
            <a:r>
              <a:rPr lang="en-US" sz="1400" b="1">
                <a:solidFill>
                  <a:srgbClr val="E7E6E6"/>
                </a:solidFill>
                <a:ea typeface="+mn-lt"/>
                <a:cs typeface="+mn-lt"/>
              </a:rPr>
              <a:t>Deletion from BST</a:t>
            </a:r>
            <a:r>
              <a:rPr lang="en-US" sz="1400">
                <a:solidFill>
                  <a:srgbClr val="E7E6E6"/>
                </a:solidFill>
                <a:ea typeface="+mn-lt"/>
                <a:cs typeface="+mn-lt"/>
              </a:rPr>
              <a:t>:</a:t>
            </a:r>
            <a:endParaRPr lang="en-US" sz="1400">
              <a:solidFill>
                <a:srgbClr val="E7E6E6"/>
              </a:solidFill>
              <a:cs typeface="Arial"/>
            </a:endParaRPr>
          </a:p>
          <a:p>
            <a:pPr marL="285750" indent="-285750">
              <a:buFont typeface="Arial"/>
              <a:buChar char="•"/>
            </a:pPr>
            <a:r>
              <a:rPr lang="en-US" sz="1400">
                <a:solidFill>
                  <a:srgbClr val="E7E6E6"/>
                </a:solidFill>
                <a:ea typeface="+mn-lt"/>
                <a:cs typeface="+mn-lt"/>
              </a:rPr>
              <a:t>If the user confirms the update, remove the existing word and its definition from the BST.</a:t>
            </a:r>
            <a:endParaRPr lang="en-US" sz="1400">
              <a:solidFill>
                <a:srgbClr val="000000"/>
              </a:solidFill>
              <a:ea typeface="+mn-lt"/>
              <a:cs typeface="+mn-lt"/>
            </a:endParaRPr>
          </a:p>
          <a:p>
            <a:endParaRPr lang="en-US" sz="1400">
              <a:solidFill>
                <a:srgbClr val="E7E6E6"/>
              </a:solidFill>
              <a:ea typeface="+mn-lt"/>
              <a:cs typeface="+mn-lt"/>
            </a:endParaRPr>
          </a:p>
          <a:p>
            <a:r>
              <a:rPr lang="en-US" sz="1400" b="1">
                <a:solidFill>
                  <a:srgbClr val="E7E6E6"/>
                </a:solidFill>
                <a:ea typeface="+mn-lt"/>
                <a:cs typeface="+mn-lt"/>
              </a:rPr>
              <a:t>User Input - New Word and Definition</a:t>
            </a:r>
            <a:r>
              <a:rPr lang="en-US" sz="1400">
                <a:solidFill>
                  <a:srgbClr val="E7E6E6"/>
                </a:solidFill>
                <a:ea typeface="+mn-lt"/>
                <a:cs typeface="+mn-lt"/>
              </a:rPr>
              <a:t>:</a:t>
            </a:r>
            <a:endParaRPr lang="en-US" sz="1400">
              <a:solidFill>
                <a:srgbClr val="E7E6E6"/>
              </a:solidFill>
              <a:cs typeface="Arial"/>
            </a:endParaRPr>
          </a:p>
          <a:p>
            <a:pPr marL="285750" indent="-285750">
              <a:buFont typeface="Arial"/>
              <a:buChar char="•"/>
            </a:pPr>
            <a:r>
              <a:rPr lang="en-US" sz="1400">
                <a:solidFill>
                  <a:srgbClr val="E7E6E6"/>
                </a:solidFill>
                <a:ea typeface="+mn-lt"/>
                <a:cs typeface="+mn-lt"/>
              </a:rPr>
              <a:t>Prompt the user to input the updated word and its new definition (meaning).</a:t>
            </a:r>
            <a:endParaRPr lang="en-US" sz="1400">
              <a:solidFill>
                <a:srgbClr val="E7E6E6"/>
              </a:solidFill>
              <a:cs typeface="Arial"/>
            </a:endParaRPr>
          </a:p>
          <a:p>
            <a:endParaRPr lang="en-US" sz="1400">
              <a:solidFill>
                <a:srgbClr val="E7E6E6"/>
              </a:solidFill>
              <a:ea typeface="+mn-lt"/>
              <a:cs typeface="+mn-lt"/>
            </a:endParaRPr>
          </a:p>
          <a:p>
            <a:r>
              <a:rPr lang="en-US" sz="1400" b="1">
                <a:solidFill>
                  <a:srgbClr val="E7E6E6"/>
                </a:solidFill>
                <a:ea typeface="+mn-lt"/>
                <a:cs typeface="+mn-lt"/>
              </a:rPr>
              <a:t>Word Object Creation</a:t>
            </a:r>
            <a:r>
              <a:rPr lang="en-US" sz="1400">
                <a:solidFill>
                  <a:srgbClr val="E7E6E6"/>
                </a:solidFill>
                <a:ea typeface="+mn-lt"/>
                <a:cs typeface="+mn-lt"/>
              </a:rPr>
              <a:t>:</a:t>
            </a:r>
            <a:endParaRPr lang="en-US" sz="1400">
              <a:solidFill>
                <a:srgbClr val="E7E6E6"/>
              </a:solidFill>
              <a:cs typeface="Arial"/>
            </a:endParaRPr>
          </a:p>
          <a:p>
            <a:pPr marL="285750" indent="-285750">
              <a:buFont typeface="Arial"/>
              <a:buChar char="•"/>
            </a:pPr>
            <a:r>
              <a:rPr lang="en-US" sz="1400">
                <a:solidFill>
                  <a:srgbClr val="E7E6E6"/>
                </a:solidFill>
                <a:ea typeface="+mn-lt"/>
                <a:cs typeface="+mn-lt"/>
              </a:rPr>
              <a:t>Create a new word object with the updated word and definition.</a:t>
            </a:r>
          </a:p>
          <a:p>
            <a:endParaRPr lang="en-US" sz="1400">
              <a:solidFill>
                <a:srgbClr val="E7E6E6"/>
              </a:solidFill>
              <a:ea typeface="+mn-lt"/>
              <a:cs typeface="+mn-lt"/>
            </a:endParaRPr>
          </a:p>
          <a:p>
            <a:r>
              <a:rPr lang="en-US" sz="1400" b="1">
                <a:solidFill>
                  <a:srgbClr val="E7E6E6"/>
                </a:solidFill>
                <a:ea typeface="+mn-lt"/>
                <a:cs typeface="+mn-lt"/>
              </a:rPr>
              <a:t>Add to BST</a:t>
            </a:r>
            <a:r>
              <a:rPr lang="en-US" sz="1400">
                <a:solidFill>
                  <a:srgbClr val="E7E6E6"/>
                </a:solidFill>
                <a:ea typeface="+mn-lt"/>
                <a:cs typeface="+mn-lt"/>
              </a:rPr>
              <a:t>:</a:t>
            </a:r>
            <a:endParaRPr lang="en-US" sz="1400">
              <a:solidFill>
                <a:srgbClr val="E7E6E6"/>
              </a:solidFill>
              <a:cs typeface="Arial"/>
            </a:endParaRPr>
          </a:p>
          <a:p>
            <a:pPr marL="285750" indent="-285750">
              <a:buFont typeface="Arial"/>
              <a:buChar char="•"/>
            </a:pPr>
            <a:r>
              <a:rPr lang="en-US" sz="1400">
                <a:solidFill>
                  <a:srgbClr val="E7E6E6"/>
                </a:solidFill>
                <a:ea typeface="+mn-lt"/>
                <a:cs typeface="+mn-lt"/>
              </a:rPr>
              <a:t>Insert the updated word into the BST, effectively updating the dictionary with the new information.</a:t>
            </a:r>
            <a:endParaRPr lang="en-US" sz="1400">
              <a:solidFill>
                <a:srgbClr val="E7E6E6"/>
              </a:solidFill>
              <a:cs typeface="Arial"/>
            </a:endParaRPr>
          </a:p>
          <a:p>
            <a:r>
              <a:rPr lang="en-US" sz="1400" b="1">
                <a:solidFill>
                  <a:srgbClr val="E7E6E6"/>
                </a:solidFill>
                <a:ea typeface="+mn-lt"/>
                <a:cs typeface="+mn-lt"/>
              </a:rPr>
              <a:t>Feedback</a:t>
            </a:r>
            <a:r>
              <a:rPr lang="en-US" sz="1400">
                <a:solidFill>
                  <a:srgbClr val="E7E6E6"/>
                </a:solidFill>
                <a:ea typeface="+mn-lt"/>
                <a:cs typeface="+mn-lt"/>
              </a:rPr>
              <a:t>:</a:t>
            </a:r>
          </a:p>
          <a:p>
            <a:pPr marL="285750" indent="-285750">
              <a:buFont typeface="Arial"/>
              <a:buChar char="•"/>
            </a:pPr>
            <a:r>
              <a:rPr lang="en-US" sz="1400">
                <a:solidFill>
                  <a:srgbClr val="E7E6E6"/>
                </a:solidFill>
                <a:ea typeface="+mn-lt"/>
                <a:cs typeface="+mn-lt"/>
              </a:rPr>
              <a:t>Provide a feedback message to the user, indicating whether the word was successfully updated or if there was an error during the update process.</a:t>
            </a:r>
            <a:endParaRPr lang="en-US" sz="1400">
              <a:solidFill>
                <a:srgbClr val="E7E6E6"/>
              </a:solidFill>
              <a:cs typeface="Arial"/>
            </a:endParaRPr>
          </a:p>
        </p:txBody>
      </p:sp>
      <p:sp>
        <p:nvSpPr>
          <p:cNvPr id="21" name="Title 1">
            <a:extLst>
              <a:ext uri="{FF2B5EF4-FFF2-40B4-BE49-F238E27FC236}">
                <a16:creationId xmlns:a16="http://schemas.microsoft.com/office/drawing/2014/main" id="{4A2F2289-CF12-98D6-53EC-B0000684295F}"/>
              </a:ext>
            </a:extLst>
          </p:cNvPr>
          <p:cNvSpPr txBox="1">
            <a:spLocks/>
          </p:cNvSpPr>
          <p:nvPr/>
        </p:nvSpPr>
        <p:spPr>
          <a:xfrm>
            <a:off x="173822" y="1291709"/>
            <a:ext cx="3762349" cy="117832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accent4"/>
                </a:solidFill>
                <a:latin typeface="+mj-lt"/>
                <a:ea typeface="+mj-ea"/>
                <a:cs typeface="+mj-cs"/>
              </a:defRPr>
            </a:lvl1pPr>
          </a:lstStyle>
          <a:p>
            <a:pPr>
              <a:lnSpc>
                <a:spcPct val="100000"/>
              </a:lnSpc>
            </a:pPr>
            <a:r>
              <a:rPr lang="en-US" sz="2400"/>
              <a:t>MAIN Menu Loop:</a:t>
            </a:r>
            <a:br>
              <a:rPr lang="en-US" sz="2800">
                <a:cs typeface="Arial"/>
              </a:rPr>
            </a:br>
            <a:r>
              <a:rPr lang="en-US" sz="3600"/>
              <a:t>Update Word</a:t>
            </a:r>
            <a:endParaRPr lang="en-US" sz="3600">
              <a:cs typeface="Arial"/>
            </a:endParaRPr>
          </a:p>
        </p:txBody>
      </p:sp>
      <p:pic>
        <p:nvPicPr>
          <p:cNvPr id="2" name="Picture 1" descr="A screen shot of a computer&#10;&#10;Description automatically generated">
            <a:extLst>
              <a:ext uri="{FF2B5EF4-FFF2-40B4-BE49-F238E27FC236}">
                <a16:creationId xmlns:a16="http://schemas.microsoft.com/office/drawing/2014/main" id="{D055BD2D-3AD7-6A9F-9EE0-2A422A642940}"/>
              </a:ext>
            </a:extLst>
          </p:cNvPr>
          <p:cNvPicPr>
            <a:picLocks noChangeAspect="1"/>
          </p:cNvPicPr>
          <p:nvPr/>
        </p:nvPicPr>
        <p:blipFill>
          <a:blip r:embed="rId3"/>
          <a:stretch>
            <a:fillRect/>
          </a:stretch>
        </p:blipFill>
        <p:spPr>
          <a:xfrm>
            <a:off x="409833" y="2640152"/>
            <a:ext cx="2784389" cy="4049044"/>
          </a:xfrm>
          <a:prstGeom prst="rect">
            <a:avLst/>
          </a:prstGeom>
        </p:spPr>
      </p:pic>
    </p:spTree>
    <p:extLst>
      <p:ext uri="{BB962C8B-B14F-4D97-AF65-F5344CB8AC3E}">
        <p14:creationId xmlns:p14="http://schemas.microsoft.com/office/powerpoint/2010/main" val="245408618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83CE7D-BFC6-4030-A335-E7F88DB664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1585</Words>
  <Application>Microsoft Office PowerPoint</Application>
  <PresentationFormat>Widescreen</PresentationFormat>
  <Paragraphs>194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Söhne</vt:lpstr>
      <vt:lpstr>Office Theme</vt:lpstr>
      <vt:lpstr>Word Dictionary  Implementation Using Binary Search Tree </vt:lpstr>
      <vt:lpstr>Project Objective </vt:lpstr>
      <vt:lpstr>Feature</vt:lpstr>
      <vt:lpstr>Data Structure</vt:lpstr>
      <vt:lpstr>Program Flow</vt:lpstr>
      <vt:lpstr>PowerPoint Presentation</vt:lpstr>
      <vt:lpstr>PowerPoint Presentation</vt:lpstr>
      <vt:lpstr>PowerPoint Presentation</vt:lpstr>
      <vt:lpstr>PowerPoint Presentation</vt:lpstr>
      <vt:lpstr>Core Feature </vt:lpstr>
      <vt:lpstr>Representation of Words</vt:lpstr>
      <vt:lpstr>Word Suggestion</vt:lpstr>
      <vt:lpstr>Word Suggestion</vt:lpstr>
      <vt:lpstr>Limitation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SHAFE</dc:creator>
  <cp:lastModifiedBy>MD. MURAD KHAN LIMON</cp:lastModifiedBy>
  <cp:revision>21</cp:revision>
  <dcterms:created xsi:type="dcterms:W3CDTF">2023-09-04T03:12:05Z</dcterms:created>
  <dcterms:modified xsi:type="dcterms:W3CDTF">2023-09-04T10:06:29Z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