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Times New Roman Bold" charset="1" panose="02030802070405020303"/>
      <p:regular r:id="rId15"/>
    </p:embeddedFont>
    <p:embeddedFont>
      <p:font typeface="Times New Roman" charset="1" panose="02030502070405020303"/>
      <p:regular r:id="rId16"/>
    </p:embeddedFont>
    <p:embeddedFont>
      <p:font typeface="Times New Roman Italics" charset="1" panose="02030502070405090303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29287" y="1116703"/>
            <a:ext cx="16011176" cy="8024507"/>
          </a:xfrm>
          <a:custGeom>
            <a:avLst/>
            <a:gdLst/>
            <a:ahLst/>
            <a:cxnLst/>
            <a:rect r="r" b="b" t="t" l="l"/>
            <a:pathLst>
              <a:path h="8024507" w="16011176">
                <a:moveTo>
                  <a:pt x="0" y="0"/>
                </a:moveTo>
                <a:lnTo>
                  <a:pt x="16011175" y="0"/>
                </a:lnTo>
                <a:lnTo>
                  <a:pt x="16011175" y="8024507"/>
                </a:lnTo>
                <a:lnTo>
                  <a:pt x="0" y="80245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047656" y="2432243"/>
            <a:ext cx="13668032" cy="437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b="true" sz="72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CSE360: Computer Architecture</a:t>
            </a:r>
          </a:p>
          <a:p>
            <a:pPr algn="ctr">
              <a:lnSpc>
                <a:spcPts val="7440"/>
              </a:lnSpc>
            </a:pPr>
            <a:r>
              <a:rPr lang="en-US" b="true" sz="62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Section: 01</a:t>
            </a:r>
          </a:p>
          <a:p>
            <a:pPr algn="ctr">
              <a:lnSpc>
                <a:spcPts val="8640"/>
              </a:lnSpc>
            </a:pPr>
          </a:p>
          <a:p>
            <a:pPr algn="ctr">
              <a:lnSpc>
                <a:spcPts val="8640"/>
              </a:lnSpc>
            </a:pPr>
            <a:r>
              <a:rPr lang="en-US" b="true" sz="72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 Mini-project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17142" y="564"/>
            <a:ext cx="342900" cy="10287000"/>
            <a:chOff x="0" y="0"/>
            <a:chExt cx="4572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72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91B0E"/>
            </a:solidFill>
          </p:spPr>
        </p:sp>
      </p:grp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10935307" y="5559115"/>
          <a:ext cx="6323993" cy="2327084"/>
        </p:xfrm>
        <a:graphic>
          <a:graphicData uri="http://schemas.openxmlformats.org/drawingml/2006/table">
            <a:tbl>
              <a:tblPr/>
              <a:tblGrid>
                <a:gridCol w="3161997"/>
                <a:gridCol w="3161997"/>
              </a:tblGrid>
              <a:tr h="581771">
                <a:tc gridSpan="2">
                  <a:txBody>
                    <a:bodyPr anchor="t" rtlCol="false"/>
                    <a:lstStyle/>
                    <a:p>
                      <a:pPr algn="ctr">
                        <a:lnSpc>
                          <a:spcPts val="3036"/>
                        </a:lnSpc>
                        <a:defRPr/>
                      </a:pPr>
                      <a:r>
                        <a:rPr lang="en-US" sz="2200" b="true">
                          <a:solidFill>
                            <a:srgbClr val="FFFFFF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Submitted by: (group – 09)  </a:t>
                      </a:r>
                      <a:endParaRPr lang="en-US" sz="1100"/>
                    </a:p>
                  </a:txBody>
                  <a:tcPr marL="68580" marR="68580" marT="68580" marB="6858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A2BB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3036"/>
                        </a:lnSpc>
                        <a:defRPr/>
                      </a:pPr>
                      <a:r>
                        <a:rPr lang="en-US" sz="2200" b="true">
                          <a:solidFill>
                            <a:srgbClr val="FFFFFF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Submitted by: (group – 09)  </a:t>
                      </a:r>
                      <a:endParaRPr lang="en-US" sz="1100"/>
                    </a:p>
                  </a:txBody>
                  <a:tcPr marL="68580" marR="68580" marT="68580" marB="6858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A2BB"/>
                    </a:solidFill>
                  </a:tcPr>
                </a:tc>
              </a:tr>
              <a:tr h="58177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84"/>
                        </a:lnSpc>
                        <a:defRPr/>
                      </a:pPr>
                      <a:r>
                        <a:rPr lang="en-US" b="true" sz="1800" spc="-14">
                          <a:solidFill>
                            <a:srgbClr val="191B0E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Rihan Mahmud</a:t>
                      </a:r>
                      <a:endParaRPr lang="en-US" sz="1100"/>
                    </a:p>
                  </a:txBody>
                  <a:tcPr marL="68580" marR="68580" marT="68580" marB="6858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0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84"/>
                        </a:lnSpc>
                        <a:defRPr/>
                      </a:pPr>
                      <a:r>
                        <a:rPr lang="en-US" sz="1800" spc="-14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2020-2-60-123</a:t>
                      </a:r>
                      <a:endParaRPr lang="en-US" sz="1100"/>
                    </a:p>
                  </a:txBody>
                  <a:tcPr marL="68580" marR="68580" marT="68580" marB="6858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177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84"/>
                        </a:lnSpc>
                        <a:defRPr/>
                      </a:pPr>
                      <a:r>
                        <a:rPr lang="en-US" b="true" sz="1800" spc="-14">
                          <a:solidFill>
                            <a:srgbClr val="191B0E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Junnun Mohamed Karim</a:t>
                      </a:r>
                      <a:endParaRPr lang="en-US" sz="1100"/>
                    </a:p>
                  </a:txBody>
                  <a:tcPr marL="68580" marR="68580" marT="68580" marB="6858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0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84"/>
                        </a:lnSpc>
                        <a:defRPr/>
                      </a:pPr>
                      <a:r>
                        <a:rPr lang="en-US" sz="1800" spc="-14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2022-1-60-108</a:t>
                      </a:r>
                      <a:endParaRPr lang="en-US" sz="1100"/>
                    </a:p>
                  </a:txBody>
                  <a:tcPr marL="68580" marR="68580" marT="68580" marB="6858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0F3"/>
                    </a:solidFill>
                  </a:tcPr>
                </a:tc>
              </a:tr>
              <a:tr h="58177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84"/>
                        </a:lnSpc>
                        <a:defRPr/>
                      </a:pPr>
                      <a:r>
                        <a:rPr lang="en-US" b="true" sz="1800" spc="-14">
                          <a:solidFill>
                            <a:srgbClr val="191B0E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Md. Yousuf Hozaifa</a:t>
                      </a:r>
                      <a:endParaRPr lang="en-US" sz="1100"/>
                    </a:p>
                  </a:txBody>
                  <a:tcPr marL="68580" marR="68580" marT="68580" marB="6858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0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84"/>
                        </a:lnSpc>
                        <a:defRPr/>
                      </a:pPr>
                      <a:r>
                        <a:rPr lang="en-US" sz="1800" spc="-14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2022-1-60-162</a:t>
                      </a:r>
                      <a:endParaRPr lang="en-US" sz="1100"/>
                    </a:p>
                  </a:txBody>
                  <a:tcPr marL="68580" marR="68580" marT="68580" marB="6858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2576150" y="5559115"/>
          <a:ext cx="5419363" cy="2314575"/>
        </p:xfrm>
        <a:graphic>
          <a:graphicData uri="http://schemas.openxmlformats.org/drawingml/2006/table">
            <a:tbl>
              <a:tblPr/>
              <a:tblGrid>
                <a:gridCol w="5419363"/>
              </a:tblGrid>
              <a:tr h="71355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40"/>
                        </a:lnSpc>
                        <a:defRPr/>
                      </a:pPr>
                      <a:r>
                        <a:rPr lang="en-US" b="true" sz="2200" spc="-17">
                          <a:solidFill>
                            <a:srgbClr val="FFFFFF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Submitted To: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A2BB"/>
                    </a:solidFill>
                  </a:tcPr>
                </a:tc>
              </a:tr>
              <a:tr h="160101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b="true" sz="1800" spc="-14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Dr. Md. Nawab Yousuf Ali</a:t>
                      </a:r>
                      <a:endParaRPr lang="en-US" sz="1100"/>
                    </a:p>
                    <a:p>
                      <a:pPr algn="ctr">
                        <a:lnSpc>
                          <a:spcPts val="2160"/>
                        </a:lnSpc>
                      </a:pPr>
                      <a:r>
                        <a:rPr lang="en-US" b="true" sz="1800" spc="-14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Professor,</a:t>
                      </a:r>
                    </a:p>
                    <a:p>
                      <a:pPr algn="ctr">
                        <a:lnSpc>
                          <a:spcPts val="2160"/>
                        </a:lnSpc>
                      </a:pPr>
                      <a:r>
                        <a:rPr lang="en-US" b="true" sz="1800" spc="-14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Department of Computer Science &amp; Engineering .</a:t>
                      </a:r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0F3"/>
                    </a:solidFill>
                  </a:tcPr>
                </a:tc>
              </a:tr>
            </a:tbl>
          </a:graphicData>
        </a:graphic>
      </p:graphicFrame>
      <p:sp>
        <p:nvSpPr>
          <p:cNvPr name="TextBox 6" id="6"/>
          <p:cNvSpPr txBox="true"/>
          <p:nvPr/>
        </p:nvSpPr>
        <p:spPr>
          <a:xfrm rot="0">
            <a:off x="1426794" y="1233463"/>
            <a:ext cx="16348813" cy="2225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40"/>
              </a:lnSpc>
            </a:pPr>
            <a:r>
              <a:rPr lang="en-US" sz="3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project is on-</a:t>
            </a:r>
          </a:p>
          <a:p>
            <a:pPr algn="ctr">
              <a:lnSpc>
                <a:spcPts val="6623"/>
              </a:lnSpc>
            </a:pPr>
            <a:r>
              <a:rPr lang="en-US" sz="48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 a Dynamic Branch Predictor Using a Perceptron Learning Algorithm in C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564"/>
            <a:ext cx="3783282" cy="10287000"/>
            <a:chOff x="0" y="0"/>
            <a:chExt cx="5044375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44375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044375">
                  <a:moveTo>
                    <a:pt x="0" y="0"/>
                  </a:moveTo>
                  <a:lnTo>
                    <a:pt x="5044375" y="0"/>
                  </a:lnTo>
                  <a:lnTo>
                    <a:pt x="5044375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91B0E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4036332" y="4524261"/>
            <a:ext cx="12473736" cy="1181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03"/>
              </a:lnSpc>
              <a:spcBef>
                <a:spcPct val="0"/>
              </a:spcBef>
            </a:pPr>
            <a:r>
              <a:rPr lang="en-US" sz="74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17142" y="564"/>
            <a:ext cx="342900" cy="10287000"/>
            <a:chOff x="0" y="0"/>
            <a:chExt cx="4572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72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91B0E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2341997" y="5604327"/>
            <a:ext cx="6484527" cy="1991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1461" indent="-245731" lvl="1">
              <a:lnSpc>
                <a:spcPts val="2900"/>
              </a:lnSpc>
              <a:buFont typeface="Arial"/>
              <a:buChar char="•"/>
            </a:pPr>
            <a:r>
              <a:rPr lang="en-US" sz="2715" spc="-21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wrong prediction wastes cycles as instructions from the wrong path are flushed.  </a:t>
            </a:r>
          </a:p>
          <a:p>
            <a:pPr algn="l" marL="491461" indent="-245731" lvl="1">
              <a:lnSpc>
                <a:spcPts val="2900"/>
              </a:lnSpc>
              <a:buFont typeface="Arial"/>
              <a:buChar char="•"/>
            </a:pPr>
            <a:r>
              <a:rPr lang="en-US" sz="2715" spc="-22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predictions minimize delays, boosting overall throughput.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341997" y="1319188"/>
            <a:ext cx="6598131" cy="681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92"/>
              </a:lnSpc>
              <a:spcBef>
                <a:spcPct val="0"/>
              </a:spcBef>
            </a:pPr>
            <a:r>
              <a:rPr lang="en-US" sz="43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Branch Prediction?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341997" y="2229437"/>
            <a:ext cx="6598131" cy="1472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76"/>
              </a:lnSpc>
              <a:spcBef>
                <a:spcPct val="0"/>
              </a:spcBef>
            </a:pPr>
            <a:r>
              <a:rPr lang="en-US" sz="26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Branch prediction is a key component in modern processors that enhances performance by guessing the outcome of conditional branch instructions before they are resolved.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341997" y="4831278"/>
            <a:ext cx="6598131" cy="553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38"/>
              </a:lnSpc>
              <a:spcBef>
                <a:spcPct val="0"/>
              </a:spcBef>
            </a:pPr>
            <a:r>
              <a:rPr lang="en-US" sz="35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does it matter?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782126" y="1319188"/>
            <a:ext cx="7016729" cy="681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92"/>
              </a:lnSpc>
              <a:spcBef>
                <a:spcPct val="0"/>
              </a:spcBef>
            </a:pPr>
            <a:r>
              <a:rPr lang="en-US" sz="43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a Perceptron?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782126" y="2229437"/>
            <a:ext cx="7016729" cy="1472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76"/>
              </a:lnSpc>
              <a:spcBef>
                <a:spcPct val="0"/>
              </a:spcBef>
            </a:pPr>
            <a:r>
              <a:rPr lang="en-US" sz="26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perceptron is a simple machine learning model inspired by biological neurons, designed to classify inputs based on a weighted sum of features and an activation threshold.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782126" y="4831240"/>
            <a:ext cx="7016729" cy="553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38"/>
              </a:lnSpc>
              <a:spcBef>
                <a:spcPct val="0"/>
              </a:spcBef>
            </a:pPr>
            <a:r>
              <a:rPr lang="en-US" sz="35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Perceptrons?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782126" y="5613815"/>
            <a:ext cx="7016729" cy="1551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799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Perceptrons can learn patterns in historical data, making them ideal for identifying correlations between branch outcomes and branch history.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564"/>
            <a:ext cx="3783282" cy="10287000"/>
            <a:chOff x="0" y="0"/>
            <a:chExt cx="5044375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44375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044375">
                  <a:moveTo>
                    <a:pt x="0" y="0"/>
                  </a:moveTo>
                  <a:lnTo>
                    <a:pt x="5044375" y="0"/>
                  </a:lnTo>
                  <a:lnTo>
                    <a:pt x="5044375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91B0E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4036332" y="4524261"/>
            <a:ext cx="12473736" cy="1181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903"/>
              </a:lnSpc>
              <a:spcBef>
                <a:spcPct val="0"/>
              </a:spcBef>
            </a:pPr>
            <a:r>
              <a:rPr lang="en-US" sz="74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Flow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17142" y="564"/>
            <a:ext cx="342900" cy="10287000"/>
            <a:chOff x="0" y="0"/>
            <a:chExt cx="4572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72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91B0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499264" y="1347763"/>
            <a:ext cx="5299591" cy="8687854"/>
          </a:xfrm>
          <a:custGeom>
            <a:avLst/>
            <a:gdLst/>
            <a:ahLst/>
            <a:cxnLst/>
            <a:rect r="r" b="b" t="t" l="l"/>
            <a:pathLst>
              <a:path h="8687854" w="5299591">
                <a:moveTo>
                  <a:pt x="0" y="0"/>
                </a:moveTo>
                <a:lnTo>
                  <a:pt x="5299591" y="0"/>
                </a:lnTo>
                <a:lnTo>
                  <a:pt x="5299591" y="8687854"/>
                </a:lnTo>
                <a:lnTo>
                  <a:pt x="0" y="86878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8" t="0" r="-38" b="0"/>
            </a:stretch>
          </a:blipFill>
          <a:ln w="19050" cap="rnd">
            <a:solidFill>
              <a:srgbClr val="000000"/>
            </a:solidFill>
            <a:prstDash val="solid"/>
            <a:round/>
          </a:ln>
        </p:spPr>
      </p:sp>
      <p:sp>
        <p:nvSpPr>
          <p:cNvPr name="TextBox 5" id="5"/>
          <p:cNvSpPr txBox="true"/>
          <p:nvPr/>
        </p:nvSpPr>
        <p:spPr>
          <a:xfrm rot="0">
            <a:off x="6733945" y="376315"/>
            <a:ext cx="4820111" cy="852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67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7328138" y="36830"/>
            <a:ext cx="3631724" cy="991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Initialization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39187" y="2781000"/>
            <a:ext cx="8271198" cy="5431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0"/>
              </a:lnSpc>
            </a:pPr>
            <a:r>
              <a:rPr lang="en-US" sz="2799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phase sets up the necessary resources, including logging, memory allocation, and global variables.</a:t>
            </a:r>
          </a:p>
          <a:p>
            <a:pPr algn="l">
              <a:lnSpc>
                <a:spcPts val="2990"/>
              </a:lnSpc>
            </a:pPr>
          </a:p>
          <a:p>
            <a:pPr algn="l" marL="604519" indent="-302260" lvl="1">
              <a:lnSpc>
                <a:spcPts val="2990"/>
              </a:lnSpc>
              <a:buFont typeface="Arial"/>
              <a:buChar char="•"/>
            </a:pPr>
            <a:r>
              <a:rPr lang="en-US" sz="2799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Parse command-line arguments:</a:t>
            </a:r>
          </a:p>
          <a:p>
            <a:pPr algn="l" marL="1209039" indent="-403013" lvl="2">
              <a:lnSpc>
                <a:spcPts val="2990"/>
              </a:lnSpc>
              <a:buFont typeface="Arial"/>
              <a:buChar char="⚬"/>
            </a:pPr>
            <a:r>
              <a:rPr lang="en-US" sz="2799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for </a:t>
            </a:r>
            <a:r>
              <a:rPr lang="en-US" sz="2799" i="true">
                <a:solidFill>
                  <a:srgbClr val="191B0E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trace-file</a:t>
            </a:r>
            <a:r>
              <a:rPr lang="en-US" sz="2799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2799" i="true">
                <a:solidFill>
                  <a:srgbClr val="191B0E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--debug mode</a:t>
            </a:r>
            <a:r>
              <a:rPr lang="en-US" sz="2799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algn="l" marL="604519" indent="-302260" lvl="1">
              <a:lnSpc>
                <a:spcPts val="2990"/>
              </a:lnSpc>
              <a:buFont typeface="Arial"/>
              <a:buChar char="•"/>
            </a:pPr>
            <a:r>
              <a:rPr lang="en-US" sz="2799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 the trace file for reading.</a:t>
            </a:r>
          </a:p>
          <a:p>
            <a:pPr algn="l" marL="604519" indent="-302260" lvl="1">
              <a:lnSpc>
                <a:spcPts val="2990"/>
              </a:lnSpc>
              <a:buFont typeface="Arial"/>
              <a:buChar char="•"/>
            </a:pPr>
            <a:r>
              <a:rPr lang="en-US" sz="2799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Initialize the branch predictor:</a:t>
            </a:r>
          </a:p>
          <a:p>
            <a:pPr algn="l" marL="1209039" indent="-403013" lvl="2">
              <a:lnSpc>
                <a:spcPts val="2990"/>
              </a:lnSpc>
              <a:buFont typeface="Arial"/>
              <a:buChar char="⚬"/>
            </a:pPr>
            <a:r>
              <a:rPr lang="en-US" sz="2799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Initialize logging (if debug mode is enabled)</a:t>
            </a:r>
          </a:p>
          <a:p>
            <a:pPr algn="l" marL="1209039" indent="-403013" lvl="2">
              <a:lnSpc>
                <a:spcPts val="2990"/>
              </a:lnSpc>
              <a:buFont typeface="Arial"/>
              <a:buChar char="⚬"/>
            </a:pPr>
            <a:r>
              <a:rPr lang="en-US" sz="2799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Allocate memory for:</a:t>
            </a:r>
          </a:p>
          <a:p>
            <a:pPr algn="l" marL="1813558" indent="-453390" lvl="3">
              <a:lnSpc>
                <a:spcPts val="2990"/>
              </a:lnSpc>
              <a:buFont typeface="Arial"/>
              <a:buChar char="￭"/>
            </a:pPr>
            <a:r>
              <a:rPr lang="en-US" sz="2799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Perceptron table.</a:t>
            </a:r>
          </a:p>
          <a:p>
            <a:pPr algn="l" marL="1813558" indent="-453390" lvl="3">
              <a:lnSpc>
                <a:spcPts val="2990"/>
              </a:lnSpc>
              <a:buFont typeface="Arial"/>
              <a:buChar char="￭"/>
            </a:pPr>
            <a:r>
              <a:rPr lang="en-US" sz="2799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Global history.</a:t>
            </a:r>
          </a:p>
          <a:p>
            <a:pPr algn="l" marL="1813558" indent="-453390" lvl="3">
              <a:lnSpc>
                <a:spcPts val="2990"/>
              </a:lnSpc>
              <a:buFont typeface="Arial"/>
              <a:buChar char="￭"/>
            </a:pPr>
            <a:r>
              <a:rPr lang="en-US" sz="2799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Path history.</a:t>
            </a:r>
          </a:p>
          <a:p>
            <a:pPr algn="l" marL="1209039" indent="-403013" lvl="2">
              <a:lnSpc>
                <a:spcPts val="2990"/>
              </a:lnSpc>
              <a:spcBef>
                <a:spcPct val="0"/>
              </a:spcBef>
              <a:buFont typeface="Arial"/>
              <a:buChar char="⚬"/>
            </a:pPr>
            <a:r>
              <a:rPr lang="en-US" sz="2799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Reset statistics.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17142" y="564"/>
            <a:ext cx="342900" cy="10287000"/>
            <a:chOff x="0" y="0"/>
            <a:chExt cx="4572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72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91B0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4888" y="1347763"/>
            <a:ext cx="5633968" cy="8603221"/>
          </a:xfrm>
          <a:custGeom>
            <a:avLst/>
            <a:gdLst/>
            <a:ahLst/>
            <a:cxnLst/>
            <a:rect r="r" b="b" t="t" l="l"/>
            <a:pathLst>
              <a:path h="8603221" w="5633968">
                <a:moveTo>
                  <a:pt x="0" y="0"/>
                </a:moveTo>
                <a:lnTo>
                  <a:pt x="5633967" y="0"/>
                </a:lnTo>
                <a:lnTo>
                  <a:pt x="5633967" y="8603221"/>
                </a:lnTo>
                <a:lnTo>
                  <a:pt x="0" y="86032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19050" cap="rnd">
            <a:solidFill>
              <a:srgbClr val="000000"/>
            </a:solidFill>
            <a:prstDash val="solid"/>
            <a:round/>
          </a:ln>
        </p:spPr>
      </p:sp>
      <p:sp>
        <p:nvSpPr>
          <p:cNvPr name="TextBox 5" id="5"/>
          <p:cNvSpPr txBox="true"/>
          <p:nvPr/>
        </p:nvSpPr>
        <p:spPr>
          <a:xfrm rot="0">
            <a:off x="6219585" y="176174"/>
            <a:ext cx="5848829" cy="852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67"/>
              </a:lnSpc>
            </a:pPr>
            <a:r>
              <a:rPr lang="en-US" sz="54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Trace Processing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39187" y="2781000"/>
            <a:ext cx="8271198" cy="57495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0"/>
              </a:lnSpc>
            </a:pPr>
            <a:r>
              <a:rPr lang="en-US" sz="2799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phase processes the input trace file and performs branch predictions and training.</a:t>
            </a:r>
          </a:p>
          <a:p>
            <a:pPr algn="l">
              <a:lnSpc>
                <a:spcPts val="2990"/>
              </a:lnSpc>
            </a:pPr>
          </a:p>
          <a:p>
            <a:pPr algn="l" marL="604519" indent="-302260" lvl="1">
              <a:lnSpc>
                <a:spcPts val="2990"/>
              </a:lnSpc>
              <a:buFont typeface="Arial"/>
              <a:buChar char="•"/>
            </a:pPr>
            <a:r>
              <a:rPr lang="en-US" sz="2799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 reading the trace file line by line.</a:t>
            </a:r>
          </a:p>
          <a:p>
            <a:pPr algn="l" marL="604519" indent="-302260" lvl="1">
              <a:lnSpc>
                <a:spcPts val="2990"/>
              </a:lnSpc>
              <a:buFont typeface="Arial"/>
              <a:buChar char="•"/>
            </a:pPr>
            <a:r>
              <a:rPr lang="en-US" sz="2799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each branch instruction:</a:t>
            </a:r>
          </a:p>
          <a:p>
            <a:pPr algn="l" marL="1209039" indent="-403013" lvl="2">
              <a:lnSpc>
                <a:spcPts val="2990"/>
              </a:lnSpc>
              <a:buFont typeface="Arial"/>
              <a:buChar char="⚬"/>
            </a:pPr>
            <a:r>
              <a:rPr lang="en-US" sz="2799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Fetch the branch address and actual outcome.</a:t>
            </a:r>
          </a:p>
          <a:p>
            <a:pPr algn="l" marL="1209039" indent="-403013" lvl="2">
              <a:lnSpc>
                <a:spcPts val="2990"/>
              </a:lnSpc>
              <a:buFont typeface="Arial"/>
              <a:buChar char="⚬"/>
            </a:pPr>
            <a:r>
              <a:rPr lang="en-US" sz="2799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 the prediction using the perceptron predictor.</a:t>
            </a:r>
          </a:p>
          <a:p>
            <a:pPr algn="l" marL="1209039" indent="-403013" lvl="2">
              <a:lnSpc>
                <a:spcPts val="2990"/>
              </a:lnSpc>
              <a:buFont typeface="Arial"/>
              <a:buChar char="⚬"/>
            </a:pPr>
            <a:r>
              <a:rPr lang="en-US" sz="2799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Update statistics based on prediction accuracy.</a:t>
            </a:r>
          </a:p>
          <a:p>
            <a:pPr algn="l" marL="1209039" indent="-403013" lvl="2">
              <a:lnSpc>
                <a:spcPts val="2990"/>
              </a:lnSpc>
              <a:buFont typeface="Arial"/>
              <a:buChar char="⚬"/>
            </a:pPr>
            <a:r>
              <a:rPr lang="en-US" sz="2799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 the perceptron if:</a:t>
            </a:r>
          </a:p>
          <a:p>
            <a:pPr algn="l" marL="1813558" indent="-453390" lvl="3">
              <a:lnSpc>
                <a:spcPts val="2990"/>
              </a:lnSpc>
              <a:buFont typeface="Arial"/>
              <a:buChar char="￭"/>
            </a:pPr>
            <a:r>
              <a:rPr lang="en-US" sz="2799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prediction was incorrect, OR</a:t>
            </a:r>
          </a:p>
          <a:p>
            <a:pPr algn="l" marL="1813558" indent="-453390" lvl="3">
              <a:lnSpc>
                <a:spcPts val="2990"/>
              </a:lnSpc>
              <a:buFont typeface="Arial"/>
              <a:buChar char="￭"/>
            </a:pPr>
            <a:r>
              <a:rPr lang="en-US" sz="2799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confidence is low.</a:t>
            </a:r>
          </a:p>
          <a:p>
            <a:pPr algn="l" marL="604519" indent="-302260" lvl="1">
              <a:lnSpc>
                <a:spcPts val="2990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Update global and path history.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17142" y="0"/>
            <a:ext cx="342900" cy="10287000"/>
            <a:chOff x="0" y="0"/>
            <a:chExt cx="4572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72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91B0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780310" y="1347199"/>
            <a:ext cx="5018545" cy="8603221"/>
          </a:xfrm>
          <a:custGeom>
            <a:avLst/>
            <a:gdLst/>
            <a:ahLst/>
            <a:cxnLst/>
            <a:rect r="r" b="b" t="t" l="l"/>
            <a:pathLst>
              <a:path h="8603221" w="5018545">
                <a:moveTo>
                  <a:pt x="0" y="0"/>
                </a:moveTo>
                <a:lnTo>
                  <a:pt x="5018545" y="0"/>
                </a:lnTo>
                <a:lnTo>
                  <a:pt x="5018545" y="8603221"/>
                </a:lnTo>
                <a:lnTo>
                  <a:pt x="0" y="86032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19050" cap="rnd">
            <a:solidFill>
              <a:srgbClr val="000000"/>
            </a:solidFill>
            <a:prstDash val="solid"/>
            <a:round/>
          </a:ln>
        </p:spPr>
      </p:sp>
      <p:sp>
        <p:nvSpPr>
          <p:cNvPr name="TextBox 5" id="5"/>
          <p:cNvSpPr txBox="true"/>
          <p:nvPr/>
        </p:nvSpPr>
        <p:spPr>
          <a:xfrm rot="0">
            <a:off x="5409080" y="176174"/>
            <a:ext cx="7469840" cy="852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67"/>
              </a:lnSpc>
            </a:pPr>
            <a:r>
              <a:rPr lang="en-US" sz="54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Cleanup and Reporting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39187" y="2771475"/>
            <a:ext cx="8271198" cy="4789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0"/>
              </a:lnSpc>
            </a:pPr>
            <a:r>
              <a:rPr lang="en-US" sz="2912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phase handles memory cleanup and final statistics reporting.</a:t>
            </a:r>
          </a:p>
          <a:p>
            <a:pPr algn="l">
              <a:lnSpc>
                <a:spcPts val="3110"/>
              </a:lnSpc>
            </a:pPr>
          </a:p>
          <a:p>
            <a:pPr algn="l" marL="628758" indent="-314379" lvl="1">
              <a:lnSpc>
                <a:spcPts val="3110"/>
              </a:lnSpc>
              <a:buFont typeface="Arial"/>
              <a:buChar char="•"/>
            </a:pPr>
            <a:r>
              <a:rPr lang="en-US" sz="2912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 final statistics:</a:t>
            </a:r>
          </a:p>
          <a:p>
            <a:pPr algn="l" marL="1257516" indent="-419172" lvl="2">
              <a:lnSpc>
                <a:spcPts val="3110"/>
              </a:lnSpc>
              <a:buFont typeface="Arial"/>
              <a:buChar char="⚬"/>
            </a:pPr>
            <a:r>
              <a:rPr lang="en-US" sz="2912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predictions, mispredictions, accuracy,    confidence, etc.</a:t>
            </a:r>
          </a:p>
          <a:p>
            <a:pPr algn="l" marL="628758" indent="-314379" lvl="1">
              <a:lnSpc>
                <a:spcPts val="3110"/>
              </a:lnSpc>
              <a:buFont typeface="Arial"/>
              <a:buChar char="•"/>
            </a:pPr>
            <a:r>
              <a:rPr lang="en-US" sz="2912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 allocated memory:</a:t>
            </a:r>
          </a:p>
          <a:p>
            <a:pPr algn="l" marL="1257516" indent="-419172" lvl="2">
              <a:lnSpc>
                <a:spcPts val="3110"/>
              </a:lnSpc>
              <a:buFont typeface="Arial"/>
              <a:buChar char="⚬"/>
            </a:pPr>
            <a:r>
              <a:rPr lang="en-US" sz="2912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Perceptron table.</a:t>
            </a:r>
          </a:p>
          <a:p>
            <a:pPr algn="l" marL="1257516" indent="-419172" lvl="2">
              <a:lnSpc>
                <a:spcPts val="3110"/>
              </a:lnSpc>
              <a:buFont typeface="Arial"/>
              <a:buChar char="⚬"/>
            </a:pPr>
            <a:r>
              <a:rPr lang="en-US" sz="2912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Global history.</a:t>
            </a:r>
          </a:p>
          <a:p>
            <a:pPr algn="l" marL="1257516" indent="-419172" lvl="2">
              <a:lnSpc>
                <a:spcPts val="3110"/>
              </a:lnSpc>
              <a:buFont typeface="Arial"/>
              <a:buChar char="⚬"/>
            </a:pPr>
            <a:r>
              <a:rPr lang="en-US" sz="2912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Path history.</a:t>
            </a:r>
          </a:p>
          <a:p>
            <a:pPr algn="l" marL="628758" indent="-314379" lvl="1">
              <a:lnSpc>
                <a:spcPts val="3110"/>
              </a:lnSpc>
              <a:spcBef>
                <a:spcPct val="0"/>
              </a:spcBef>
              <a:buFont typeface="Arial"/>
              <a:buChar char="•"/>
            </a:pPr>
            <a:r>
              <a:rPr lang="en-US" sz="2912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Close trace file and debug log (if enabled).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29287" y="1116703"/>
            <a:ext cx="16011176" cy="8024507"/>
          </a:xfrm>
          <a:custGeom>
            <a:avLst/>
            <a:gdLst/>
            <a:ahLst/>
            <a:cxnLst/>
            <a:rect r="r" b="b" t="t" l="l"/>
            <a:pathLst>
              <a:path h="8024507" w="16011176">
                <a:moveTo>
                  <a:pt x="0" y="0"/>
                </a:moveTo>
                <a:lnTo>
                  <a:pt x="16011175" y="0"/>
                </a:lnTo>
                <a:lnTo>
                  <a:pt x="16011175" y="8024507"/>
                </a:lnTo>
                <a:lnTo>
                  <a:pt x="0" y="80245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04368" y="2994648"/>
            <a:ext cx="12358964" cy="3171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34"/>
              </a:lnSpc>
            </a:pPr>
            <a:r>
              <a:rPr lang="en-US" sz="10800" spc="-87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 </a:t>
            </a:r>
          </a:p>
          <a:p>
            <a:pPr algn="ctr">
              <a:lnSpc>
                <a:spcPts val="11534"/>
              </a:lnSpc>
            </a:pPr>
            <a:r>
              <a:rPr lang="en-US" sz="10800" spc="-87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everyone!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DAGcwX22LTU</dc:identifier>
  <dcterms:modified xsi:type="dcterms:W3CDTF">2011-08-01T06:04:30Z</dcterms:modified>
  <cp:revision>1</cp:revision>
  <dc:title>cse360__project__group_9</dc:title>
</cp:coreProperties>
</file>