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7" r:id="rId6"/>
    <p:sldId id="278" r:id="rId7"/>
    <p:sldId id="273" r:id="rId8"/>
    <p:sldId id="286" r:id="rId9"/>
    <p:sldId id="261" r:id="rId10"/>
    <p:sldId id="287" r:id="rId11"/>
    <p:sldId id="279" r:id="rId12"/>
    <p:sldId id="280" r:id="rId13"/>
    <p:sldId id="275" r:id="rId14"/>
    <p:sldId id="281" r:id="rId15"/>
    <p:sldId id="282" r:id="rId16"/>
    <p:sldId id="283" r:id="rId17"/>
    <p:sldId id="284" r:id="rId18"/>
    <p:sldId id="285" r:id="rId19"/>
    <p:sldId id="276" r:id="rId20"/>
    <p:sldId id="291" r:id="rId21"/>
    <p:sldId id="288" r:id="rId22"/>
    <p:sldId id="293" r:id="rId23"/>
    <p:sldId id="294" r:id="rId24"/>
    <p:sldId id="269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5" autoAdjust="0"/>
  </p:normalViewPr>
  <p:slideViewPr>
    <p:cSldViewPr snapToGrid="0">
      <p:cViewPr varScale="1">
        <p:scale>
          <a:sx n="37" d="100"/>
          <a:sy n="37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92945" latinLnBrk="0">
      <a:defRPr sz="2200">
        <a:latin typeface="+mj-lt"/>
        <a:ea typeface="+mj-ea"/>
        <a:cs typeface="+mj-cs"/>
        <a:sym typeface="Noto Sans KR Regular"/>
      </a:defRPr>
    </a:lvl1pPr>
    <a:lvl2pPr indent="228600" defTabSz="1892945" latinLnBrk="0">
      <a:defRPr sz="2200">
        <a:latin typeface="+mj-lt"/>
        <a:ea typeface="+mj-ea"/>
        <a:cs typeface="+mj-cs"/>
        <a:sym typeface="Noto Sans KR Regular"/>
      </a:defRPr>
    </a:lvl2pPr>
    <a:lvl3pPr indent="457200" defTabSz="1892945" latinLnBrk="0">
      <a:defRPr sz="2200">
        <a:latin typeface="+mj-lt"/>
        <a:ea typeface="+mj-ea"/>
        <a:cs typeface="+mj-cs"/>
        <a:sym typeface="Noto Sans KR Regular"/>
      </a:defRPr>
    </a:lvl3pPr>
    <a:lvl4pPr indent="685800" defTabSz="1892945" latinLnBrk="0">
      <a:defRPr sz="2200">
        <a:latin typeface="+mj-lt"/>
        <a:ea typeface="+mj-ea"/>
        <a:cs typeface="+mj-cs"/>
        <a:sym typeface="Noto Sans KR Regular"/>
      </a:defRPr>
    </a:lvl4pPr>
    <a:lvl5pPr indent="914400" defTabSz="1892945" latinLnBrk="0">
      <a:defRPr sz="2200">
        <a:latin typeface="+mj-lt"/>
        <a:ea typeface="+mj-ea"/>
        <a:cs typeface="+mj-cs"/>
        <a:sym typeface="Noto Sans KR Regular"/>
      </a:defRPr>
    </a:lvl5pPr>
    <a:lvl6pPr indent="1143000" defTabSz="1892945" latinLnBrk="0">
      <a:defRPr sz="2200">
        <a:latin typeface="+mj-lt"/>
        <a:ea typeface="+mj-ea"/>
        <a:cs typeface="+mj-cs"/>
        <a:sym typeface="Noto Sans KR Regular"/>
      </a:defRPr>
    </a:lvl6pPr>
    <a:lvl7pPr indent="1371600" defTabSz="1892945" latinLnBrk="0">
      <a:defRPr sz="2200">
        <a:latin typeface="+mj-lt"/>
        <a:ea typeface="+mj-ea"/>
        <a:cs typeface="+mj-cs"/>
        <a:sym typeface="Noto Sans KR Regular"/>
      </a:defRPr>
    </a:lvl7pPr>
    <a:lvl8pPr indent="1600200" defTabSz="1892945" latinLnBrk="0">
      <a:defRPr sz="2200">
        <a:latin typeface="+mj-lt"/>
        <a:ea typeface="+mj-ea"/>
        <a:cs typeface="+mj-cs"/>
        <a:sym typeface="Noto Sans KR Regular"/>
      </a:defRPr>
    </a:lvl8pPr>
    <a:lvl9pPr indent="1828800" defTabSz="1892945" latinLnBrk="0">
      <a:defRPr sz="2200">
        <a:latin typeface="+mj-lt"/>
        <a:ea typeface="+mj-ea"/>
        <a:cs typeface="+mj-cs"/>
        <a:sym typeface="Noto Sans KR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깊은복사와</a:t>
            </a:r>
            <a:r>
              <a:rPr lang="ko-KR" altLang="en-US" dirty="0"/>
              <a:t> </a:t>
            </a:r>
            <a:r>
              <a:rPr lang="ko-KR" altLang="en-US" dirty="0" err="1"/>
              <a:t>얕은복사에</a:t>
            </a:r>
            <a:r>
              <a:rPr lang="ko-KR" altLang="en-US" dirty="0"/>
              <a:t> 대한 발표 맡은</a:t>
            </a:r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기 황준호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606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r>
              <a:rPr lang="ko-KR" altLang="en-US" dirty="0"/>
              <a:t>로 새로운 배열을 만들어 주어 참조를 끊을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외부에서 해당 값을 수정하면 안될 경우 </a:t>
            </a:r>
            <a:r>
              <a:rPr lang="en-US" altLang="ko-KR" dirty="0" err="1"/>
              <a:t>list.copyof</a:t>
            </a:r>
            <a:r>
              <a:rPr lang="ko-KR" altLang="en-US" dirty="0"/>
              <a:t>를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내부 </a:t>
            </a:r>
            <a:r>
              <a:rPr lang="en-US" altLang="ko-KR" dirty="0" err="1">
                <a:latin typeface="+mj-ea"/>
                <a:ea typeface="+mj-ea"/>
              </a:rPr>
              <a:t>ImmutableCollection.listCopy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반환하기 때문에 내부에서 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복사한 리스트</a:t>
            </a:r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(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내부 필드</a:t>
            </a:r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) 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변경 </a:t>
            </a:r>
            <a:r>
              <a:rPr lang="ko-KR" altLang="en-US" b="0" i="0" dirty="0" err="1">
                <a:solidFill>
                  <a:srgbClr val="CFD2D1"/>
                </a:solidFill>
                <a:effectLst/>
                <a:latin typeface="Menlo"/>
              </a:rPr>
              <a:t>하지않는다면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CFD2D1"/>
                </a:solidFill>
                <a:effectLst/>
                <a:latin typeface="Menlo"/>
              </a:rPr>
              <a:t>List.of</a:t>
            </a:r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 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를 사용해도 무방합니다</a:t>
            </a:r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.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//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복사한 리스트</a:t>
            </a:r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(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내부 필드</a:t>
            </a:r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) 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변경 </a:t>
            </a:r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X / 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원본 리스트 변경 시 복사한 리스트 변경 </a:t>
            </a:r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X / 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복사한 리스트</a:t>
            </a:r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(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내부 필드</a:t>
            </a:r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) </a:t>
            </a:r>
            <a:r>
              <a:rPr lang="ko-KR" altLang="en-US" b="0" i="0" dirty="0">
                <a:solidFill>
                  <a:srgbClr val="CFD2D1"/>
                </a:solidFill>
                <a:effectLst/>
                <a:latin typeface="Menlo"/>
              </a:rPr>
              <a:t>객체 요소 변경 </a:t>
            </a:r>
            <a:r>
              <a:rPr lang="en-US" altLang="ko-KR" b="0" i="0" dirty="0">
                <a:solidFill>
                  <a:srgbClr val="CFD2D1"/>
                </a:solidFill>
                <a:effectLst/>
                <a:latin typeface="Menlo"/>
              </a:rPr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0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New </a:t>
            </a:r>
            <a:r>
              <a:rPr lang="en-US" altLang="ko-KR" dirty="0" err="1"/>
              <a:t>ArrayList</a:t>
            </a:r>
            <a:r>
              <a:rPr lang="ko-KR" altLang="en-US" dirty="0"/>
              <a:t>를 통해서 새 </a:t>
            </a:r>
            <a:r>
              <a:rPr lang="en-US" altLang="ko-KR" dirty="0"/>
              <a:t>List</a:t>
            </a:r>
            <a:r>
              <a:rPr lang="ko-KR" altLang="en-US" dirty="0"/>
              <a:t>를 생성해서 반환하는 </a:t>
            </a:r>
            <a:r>
              <a:rPr lang="ko-KR" altLang="en-US" dirty="0" err="1"/>
              <a:t>방식이있고</a:t>
            </a:r>
            <a:endParaRPr lang="en-US" altLang="ko-KR" dirty="0"/>
          </a:p>
          <a:p>
            <a:r>
              <a:rPr lang="en-US" altLang="ko-KR" dirty="0"/>
              <a:t>Collections </a:t>
            </a:r>
            <a:r>
              <a:rPr lang="ko-KR" altLang="en-US" dirty="0"/>
              <a:t>클래스의 </a:t>
            </a:r>
            <a:r>
              <a:rPr lang="en-US" altLang="ko-KR" dirty="0" err="1"/>
              <a:t>unmodifiableList</a:t>
            </a:r>
            <a:r>
              <a:rPr lang="en-US" altLang="ko-KR" dirty="0"/>
              <a:t> </a:t>
            </a:r>
            <a:r>
              <a:rPr lang="ko-KR" altLang="en-US" dirty="0"/>
              <a:t>메서드를 이용할 수 있습니다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차이점은 첫번째의 경우</a:t>
            </a:r>
            <a:r>
              <a:rPr lang="en-US" altLang="ko-KR" dirty="0"/>
              <a:t>, </a:t>
            </a:r>
            <a:r>
              <a:rPr lang="ko-KR" altLang="en-US" dirty="0"/>
              <a:t>복사한 리스트를 수정 가능한 문제점이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두번째 </a:t>
            </a:r>
            <a:r>
              <a:rPr lang="en-US" altLang="ko-KR" dirty="0" err="1"/>
              <a:t>unmodiciablelIST</a:t>
            </a:r>
            <a:r>
              <a:rPr lang="ko-KR" altLang="en-US" dirty="0"/>
              <a:t>의 경우 복사한 리스트를 수정하지 못하게 강제 하며 원본 리스트가 변경되면 </a:t>
            </a:r>
            <a:r>
              <a:rPr lang="ko-KR" altLang="en-US" dirty="0" err="1"/>
              <a:t>같이변경되는</a:t>
            </a:r>
            <a:r>
              <a:rPr lang="ko-KR" altLang="en-US" dirty="0"/>
              <a:t> 장점이 있습니다</a:t>
            </a:r>
            <a:r>
              <a:rPr lang="en-US" altLang="ko-KR" dirty="0"/>
              <a:t>.</a:t>
            </a:r>
          </a:p>
          <a:p>
            <a:r>
              <a:rPr lang="ko-KR" altLang="en-US" b="1" i="0" dirty="0">
                <a:solidFill>
                  <a:srgbClr val="353638"/>
                </a:solidFill>
                <a:effectLst/>
                <a:latin typeface="Noto Sans KR"/>
              </a:rPr>
              <a:t>복사한 리스트 자체에 접근을 시도하면 런타임 시 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Noto Sans KR"/>
              </a:rPr>
              <a:t>'</a:t>
            </a:r>
            <a:r>
              <a:rPr lang="en-US" altLang="ko-KR" b="1" i="0" dirty="0" err="1">
                <a:solidFill>
                  <a:srgbClr val="EF5369"/>
                </a:solidFill>
                <a:effectLst/>
                <a:latin typeface="Noto Sans KR"/>
              </a:rPr>
              <a:t>UnsupportedOperationException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Noto Sans KR"/>
              </a:rPr>
              <a:t>'</a:t>
            </a:r>
            <a:r>
              <a:rPr lang="ko-KR" altLang="en-US" b="1" i="0" dirty="0">
                <a:solidFill>
                  <a:srgbClr val="353638"/>
                </a:solidFill>
                <a:effectLst/>
                <a:latin typeface="Noto Sans KR"/>
              </a:rPr>
              <a:t>이 발생합니다</a:t>
            </a:r>
            <a:r>
              <a:rPr lang="en-US" altLang="ko-KR" b="1" i="0" dirty="0">
                <a:solidFill>
                  <a:srgbClr val="353638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447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1. </a:t>
            </a:r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내부에서 반환한 리스트를 변경해도 된다</a:t>
            </a:r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(</a:t>
            </a:r>
            <a:r>
              <a:rPr lang="ko-KR" altLang="en-US" b="0" i="0" dirty="0" err="1">
                <a:solidFill>
                  <a:srgbClr val="353638"/>
                </a:solidFill>
                <a:effectLst/>
                <a:latin typeface="Noto Sans KR"/>
              </a:rPr>
              <a:t>해야한다</a:t>
            </a:r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).</a:t>
            </a:r>
          </a:p>
          <a:p>
            <a:pPr algn="l"/>
            <a:r>
              <a:rPr lang="ko-KR" altLang="en-US" b="1" i="0" dirty="0">
                <a:solidFill>
                  <a:srgbClr val="353638"/>
                </a:solidFill>
                <a:effectLst/>
                <a:latin typeface="Noto Sans KR"/>
              </a:rPr>
              <a:t>👉  </a:t>
            </a:r>
            <a:r>
              <a:rPr lang="en-US" altLang="ko-KR" b="1" i="0" dirty="0">
                <a:solidFill>
                  <a:srgbClr val="353638"/>
                </a:solidFill>
                <a:effectLst/>
                <a:latin typeface="Noto Sans KR"/>
              </a:rPr>
              <a:t>new </a:t>
            </a:r>
            <a:r>
              <a:rPr lang="en-US" altLang="ko-KR" b="1" i="0" dirty="0" err="1">
                <a:solidFill>
                  <a:srgbClr val="353638"/>
                </a:solidFill>
                <a:effectLst/>
                <a:latin typeface="Noto Sans KR"/>
              </a:rPr>
              <a:t>ArrayList</a:t>
            </a:r>
            <a:r>
              <a:rPr lang="en-US" altLang="ko-KR" b="1" i="0" dirty="0">
                <a:solidFill>
                  <a:srgbClr val="353638"/>
                </a:solidFill>
                <a:effectLst/>
                <a:latin typeface="Noto Sans KR"/>
              </a:rPr>
              <a:t>&lt;&gt;() </a:t>
            </a:r>
            <a:r>
              <a:rPr lang="ko-KR" altLang="en-US" b="1" i="0" dirty="0">
                <a:solidFill>
                  <a:srgbClr val="353638"/>
                </a:solidFill>
                <a:effectLst/>
                <a:latin typeface="Noto Sans KR"/>
              </a:rPr>
              <a:t>사용</a:t>
            </a:r>
            <a:endParaRPr lang="ko-KR" altLang="en-US" b="0" i="0" dirty="0">
              <a:solidFill>
                <a:srgbClr val="353638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2. </a:t>
            </a:r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내부에서 반환한 리스트를 변경하면 안 되고</a:t>
            </a:r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원본 리스트가 변경될 일이 없다</a:t>
            </a:r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변경될 때 복사한 리스트에 영향을 줘도 된다</a:t>
            </a:r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.)</a:t>
            </a:r>
          </a:p>
          <a:p>
            <a:pPr algn="l"/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👉 </a:t>
            </a:r>
            <a:r>
              <a:rPr lang="en-US" altLang="ko-KR" b="1" i="0" dirty="0" err="1">
                <a:solidFill>
                  <a:srgbClr val="353638"/>
                </a:solidFill>
                <a:effectLst/>
                <a:latin typeface="Noto Sans KR"/>
              </a:rPr>
              <a:t>Collections.unmodifiableList</a:t>
            </a:r>
            <a:r>
              <a:rPr lang="en-US" altLang="ko-KR" b="1" i="0" dirty="0">
                <a:solidFill>
                  <a:srgbClr val="353638"/>
                </a:solidFill>
                <a:effectLst/>
                <a:latin typeface="Noto Sans KR"/>
              </a:rPr>
              <a:t>()</a:t>
            </a:r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 사용</a:t>
            </a:r>
          </a:p>
          <a:p>
            <a:pPr algn="l"/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3. </a:t>
            </a:r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내부에서 반환한 리스트를 변경하면 안되고</a:t>
            </a:r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원본 리스트 변경 시 복사한 리스트에 영향을 주면 안된다</a:t>
            </a:r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👉 </a:t>
            </a:r>
            <a:r>
              <a:rPr lang="en-US" altLang="ko-KR" b="1" i="0" dirty="0" err="1">
                <a:solidFill>
                  <a:srgbClr val="353638"/>
                </a:solidFill>
                <a:effectLst/>
                <a:latin typeface="Noto Sans KR"/>
              </a:rPr>
              <a:t>List.copyOf</a:t>
            </a:r>
            <a:r>
              <a:rPr lang="en-US" altLang="ko-KR" b="1" i="0" dirty="0">
                <a:solidFill>
                  <a:srgbClr val="353638"/>
                </a:solidFill>
                <a:effectLst/>
                <a:latin typeface="Noto Sans KR"/>
              </a:rPr>
              <a:t>()</a:t>
            </a:r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 사용</a:t>
            </a:r>
          </a:p>
          <a:p>
            <a:pPr algn="l"/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4. </a:t>
            </a:r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내부에서 반환한 리스트 안의 객체 요소까지 내부 원본 객체에 영향을 주지 </a:t>
            </a:r>
            <a:r>
              <a:rPr lang="ko-KR" altLang="en-US" b="0" i="0" dirty="0" err="1">
                <a:solidFill>
                  <a:srgbClr val="353638"/>
                </a:solidFill>
                <a:effectLst/>
                <a:latin typeface="Noto Sans KR"/>
              </a:rPr>
              <a:t>않아야한다</a:t>
            </a:r>
            <a:r>
              <a:rPr lang="en-US" altLang="ko-KR" b="0" i="0" dirty="0">
                <a:solidFill>
                  <a:srgbClr val="353638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👉 </a:t>
            </a:r>
            <a:r>
              <a:rPr lang="ko-KR" altLang="en-US" b="1" i="0" dirty="0">
                <a:solidFill>
                  <a:srgbClr val="353638"/>
                </a:solidFill>
                <a:effectLst/>
                <a:latin typeface="Noto Sans KR"/>
              </a:rPr>
              <a:t>복사 생성자 </a:t>
            </a:r>
            <a:r>
              <a:rPr lang="en-US" altLang="ko-KR" b="1" i="0" dirty="0">
                <a:solidFill>
                  <a:srgbClr val="353638"/>
                </a:solidFill>
                <a:effectLst/>
                <a:latin typeface="Noto Sans KR"/>
              </a:rPr>
              <a:t>+ </a:t>
            </a:r>
            <a:r>
              <a:rPr lang="en-US" altLang="ko-KR" b="1" i="0" dirty="0" err="1">
                <a:solidFill>
                  <a:srgbClr val="353638"/>
                </a:solidFill>
                <a:effectLst/>
                <a:latin typeface="Noto Sans KR"/>
              </a:rPr>
              <a:t>unmodifiableList</a:t>
            </a:r>
            <a:r>
              <a:rPr lang="en-US" altLang="ko-KR" b="1" i="0" dirty="0">
                <a:solidFill>
                  <a:srgbClr val="353638"/>
                </a:solidFill>
                <a:effectLst/>
                <a:latin typeface="Noto Sans KR"/>
              </a:rPr>
              <a:t>()</a:t>
            </a:r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 사용</a:t>
            </a:r>
          </a:p>
          <a:p>
            <a:pPr algn="l"/>
            <a:r>
              <a:rPr lang="ko-KR" altLang="en-US" b="0" i="0" dirty="0">
                <a:solidFill>
                  <a:srgbClr val="353638"/>
                </a:solidFill>
                <a:effectLst/>
                <a:latin typeface="Noto Sans KR"/>
              </a:rPr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26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Reference type</a:t>
            </a:r>
            <a:r>
              <a:rPr lang="ko-KR" altLang="en-US" dirty="0"/>
              <a:t>에는 여러 종류가 있지만</a:t>
            </a:r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reference type</a:t>
            </a:r>
            <a:r>
              <a:rPr lang="ko-KR" altLang="en-US" dirty="0"/>
              <a:t>인 배열</a:t>
            </a:r>
          </a:p>
        </p:txBody>
      </p:sp>
    </p:spTree>
    <p:extLst>
      <p:ext uri="{BB962C8B-B14F-4D97-AF65-F5344CB8AC3E}">
        <p14:creationId xmlns:p14="http://schemas.microsoft.com/office/powerpoint/2010/main" val="201411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통해 자바는 </a:t>
            </a:r>
            <a:r>
              <a:rPr lang="en-US" altLang="ko-KR" dirty="0"/>
              <a:t>= </a:t>
            </a:r>
            <a:r>
              <a:rPr lang="ko-KR" altLang="en-US" dirty="0"/>
              <a:t>를 통해서 원시타입을 복사할 수 있지만</a:t>
            </a:r>
            <a:r>
              <a:rPr lang="en-US" altLang="ko-KR" dirty="0"/>
              <a:t>, </a:t>
            </a:r>
            <a:r>
              <a:rPr lang="ko-KR" altLang="en-US" dirty="0"/>
              <a:t>참조 타입의 경우는 복사가 불가능한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58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45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배열의 요소가 </a:t>
            </a:r>
            <a:r>
              <a:rPr lang="en-US" altLang="ko-KR" dirty="0"/>
              <a:t>primitive type</a:t>
            </a:r>
            <a:r>
              <a:rPr lang="ko-KR" altLang="en-US" dirty="0"/>
              <a:t>이라면 </a:t>
            </a:r>
            <a:r>
              <a:rPr lang="en-US" altLang="ko-KR" dirty="0"/>
              <a:t>for</a:t>
            </a:r>
            <a:r>
              <a:rPr lang="ko-KR" altLang="en-US" dirty="0"/>
              <a:t>문을 돌면서 각 </a:t>
            </a:r>
            <a:r>
              <a:rPr lang="en-US" altLang="ko-KR" dirty="0"/>
              <a:t>index</a:t>
            </a:r>
            <a:r>
              <a:rPr lang="ko-KR" altLang="en-US" dirty="0"/>
              <a:t>의 값을 </a:t>
            </a:r>
            <a:r>
              <a:rPr lang="en-US" altLang="ko-KR" dirty="0"/>
              <a:t>=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새로운 배열로 복사 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Native </a:t>
            </a:r>
            <a:r>
              <a:rPr lang="ko-KR" altLang="en-US" dirty="0"/>
              <a:t>키워드를 가지고 있어 </a:t>
            </a:r>
            <a:r>
              <a:rPr lang="en-US" altLang="ko-KR" dirty="0"/>
              <a:t>native call</a:t>
            </a:r>
            <a:r>
              <a:rPr lang="ko-KR" altLang="en-US" dirty="0"/>
              <a:t>을 통해 깊은 복사를 하기에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세번째는 </a:t>
            </a:r>
            <a:r>
              <a:rPr lang="en-US" altLang="ko-KR" dirty="0"/>
              <a:t>util</a:t>
            </a:r>
            <a:r>
              <a:rPr lang="ko-KR" altLang="en-US" dirty="0"/>
              <a:t> 패키지 </a:t>
            </a:r>
            <a:r>
              <a:rPr lang="en-US" altLang="ko-KR" dirty="0"/>
              <a:t>Arrays </a:t>
            </a:r>
            <a:r>
              <a:rPr lang="ko-KR" altLang="en-US" dirty="0"/>
              <a:t>클래스 안의 정적 팩토리 </a:t>
            </a:r>
            <a:r>
              <a:rPr lang="ko-KR" altLang="en-US" dirty="0" err="1"/>
              <a:t>메서드를사용하는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244232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1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25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계산기 미션 시 </a:t>
            </a:r>
            <a:r>
              <a:rPr lang="ko-KR" altLang="en-US" dirty="0" err="1"/>
              <a:t>레포지토리를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로 구현하였는데</a:t>
            </a:r>
            <a:r>
              <a:rPr lang="en-US" altLang="ko-KR" dirty="0"/>
              <a:t>, </a:t>
            </a:r>
            <a:r>
              <a:rPr lang="ko-KR" altLang="en-US" dirty="0"/>
              <a:t>이를 살짝 변형해 </a:t>
            </a:r>
            <a:r>
              <a:rPr lang="ko-KR" altLang="en-US" dirty="0" err="1"/>
              <a:t>일급컬랙션으로</a:t>
            </a:r>
            <a:r>
              <a:rPr lang="ko-KR" altLang="en-US" dirty="0"/>
              <a:t> 만든 예를 설명하겠습니다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872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외부에서 변경되면 내부의 상태 까지 변경됩니다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불변 클래스를 만들지 못하는 요인이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93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프레젠테이션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제목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내용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016000" y="10879243"/>
            <a:ext cx="5179419" cy="457411"/>
          </a:xfrm>
          <a:prstGeom prst="rect">
            <a:avLst/>
          </a:prstGeom>
        </p:spPr>
        <p:txBody>
          <a:bodyPr/>
          <a:lstStyle>
            <a:lvl1pPr marL="4346" indent="-4346" defTabSz="689884">
              <a:lnSpc>
                <a:spcPct val="100000"/>
              </a:lnSpc>
              <a:defRPr sz="1840"/>
            </a:lvl1pPr>
            <a:lvl2pPr marL="4346" indent="185691" defTabSz="689884">
              <a:lnSpc>
                <a:spcPct val="100000"/>
              </a:lnSpc>
              <a:defRPr sz="1840"/>
            </a:lvl2pPr>
            <a:lvl3pPr marL="4346" indent="375729" defTabSz="689884">
              <a:lnSpc>
                <a:spcPct val="100000"/>
              </a:lnSpc>
              <a:defRPr sz="1840"/>
            </a:lvl3pPr>
            <a:lvl4pPr marL="4346" indent="565766" defTabSz="689884">
              <a:lnSpc>
                <a:spcPct val="100000"/>
              </a:lnSpc>
              <a:defRPr sz="1840"/>
            </a:lvl4pPr>
            <a:lvl5pPr marL="4346" indent="755804" defTabSz="689884">
              <a:lnSpc>
                <a:spcPct val="100000"/>
              </a:lnSpc>
              <a:defRPr sz="1840"/>
            </a:lvl5pPr>
          </a:lstStyle>
          <a:p>
            <a:r>
              <a:t>소속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16000" y="11580307"/>
            <a:ext cx="5179419" cy="457411"/>
          </a:xfrm>
          <a:prstGeom prst="rect">
            <a:avLst/>
          </a:prstGeom>
        </p:spPr>
        <p:txBody>
          <a:bodyPr/>
          <a:lstStyle>
            <a:lvl1pPr marL="4346" indent="-4346" defTabSz="689884">
              <a:lnSpc>
                <a:spcPct val="100000"/>
              </a:lnSpc>
              <a:defRPr sz="1840"/>
            </a:lvl1pPr>
            <a:lvl2pPr marL="4346" indent="185691" defTabSz="689884">
              <a:lnSpc>
                <a:spcPct val="100000"/>
              </a:lnSpc>
              <a:defRPr sz="1840"/>
            </a:lvl2pPr>
            <a:lvl3pPr marL="4346" indent="375729" defTabSz="689884">
              <a:lnSpc>
                <a:spcPct val="100000"/>
              </a:lnSpc>
              <a:defRPr sz="1840"/>
            </a:lvl3pPr>
            <a:lvl4pPr marL="4346" indent="565766" defTabSz="689884">
              <a:lnSpc>
                <a:spcPct val="100000"/>
              </a:lnSpc>
              <a:defRPr sz="1840"/>
            </a:lvl4pPr>
            <a:lvl5pPr marL="4346" indent="755804" defTabSz="689884">
              <a:lnSpc>
                <a:spcPct val="100000"/>
              </a:lnSpc>
              <a:defRPr sz="1840"/>
            </a:lvl5pPr>
          </a:lstStyle>
          <a:p>
            <a:r>
              <a:t>성함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16000" y="12281371"/>
            <a:ext cx="5179419" cy="457411"/>
          </a:xfrm>
          <a:prstGeom prst="rect">
            <a:avLst/>
          </a:prstGeom>
        </p:spPr>
        <p:txBody>
          <a:bodyPr/>
          <a:lstStyle>
            <a:lvl1pPr marL="4346" indent="-4346" defTabSz="689884">
              <a:lnSpc>
                <a:spcPct val="100000"/>
              </a:lnSpc>
              <a:defRPr sz="1840"/>
            </a:lvl1pPr>
            <a:lvl2pPr marL="4346" indent="185691" defTabSz="689884">
              <a:lnSpc>
                <a:spcPct val="100000"/>
              </a:lnSpc>
              <a:defRPr sz="1840"/>
            </a:lvl2pPr>
            <a:lvl3pPr marL="4346" indent="375729" defTabSz="689884">
              <a:lnSpc>
                <a:spcPct val="100000"/>
              </a:lnSpc>
              <a:defRPr sz="1840"/>
            </a:lvl3pPr>
            <a:lvl4pPr marL="4346" indent="565766" defTabSz="689884">
              <a:lnSpc>
                <a:spcPct val="100000"/>
              </a:lnSpc>
              <a:defRPr sz="1840"/>
            </a:lvl4pPr>
            <a:lvl5pPr marL="4346" indent="755804" defTabSz="689884">
              <a:lnSpc>
                <a:spcPct val="100000"/>
              </a:lnSpc>
              <a:defRPr sz="1840"/>
            </a:lvl5pPr>
          </a:lstStyle>
          <a:p>
            <a:r>
              <a:t>연락처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중간 표지">
    <p:bg>
      <p:bgPr>
        <a:solidFill>
          <a:srgbClr val="202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0" descr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839" y="1543339"/>
            <a:ext cx="3244731" cy="45741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중간 표지 제목"/>
          <p:cNvSpPr txBox="1">
            <a:spLocks noGrp="1"/>
          </p:cNvSpPr>
          <p:nvPr>
            <p:ph type="title" hasCustomPrompt="1"/>
          </p:nvPr>
        </p:nvSpPr>
        <p:spPr>
          <a:xfrm>
            <a:off x="3728738" y="3477627"/>
            <a:ext cx="16958338" cy="148438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중간 표지 제목</a:t>
            </a:r>
          </a:p>
        </p:txBody>
      </p:sp>
      <p:sp>
        <p:nvSpPr>
          <p:cNvPr id="3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780406" y="5604645"/>
            <a:ext cx="16896634" cy="367913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90000"/>
              </a:lnSpc>
              <a:spcBef>
                <a:spcPts val="1800"/>
              </a:spcBef>
              <a:defRPr sz="5000"/>
            </a:lvl1pPr>
            <a:lvl2pPr marL="0" indent="475092" algn="ctr">
              <a:lnSpc>
                <a:spcPct val="90000"/>
              </a:lnSpc>
              <a:spcBef>
                <a:spcPts val="1800"/>
              </a:spcBef>
              <a:defRPr sz="5000"/>
            </a:lvl2pPr>
            <a:lvl3pPr marL="0" indent="950188" algn="ctr">
              <a:lnSpc>
                <a:spcPct val="90000"/>
              </a:lnSpc>
              <a:spcBef>
                <a:spcPts val="1800"/>
              </a:spcBef>
              <a:defRPr sz="5000"/>
            </a:lvl3pPr>
            <a:lvl4pPr marL="0" indent="1425281" algn="ctr">
              <a:lnSpc>
                <a:spcPct val="90000"/>
              </a:lnSpc>
              <a:spcBef>
                <a:spcPts val="1800"/>
              </a:spcBef>
              <a:defRPr sz="5000"/>
            </a:lvl4pPr>
            <a:lvl5pPr marL="0" indent="1900376" algn="ctr">
              <a:lnSpc>
                <a:spcPct val="90000"/>
              </a:lnSpc>
              <a:spcBef>
                <a:spcPts val="1800"/>
              </a:spcBef>
              <a:defRPr sz="5000"/>
            </a:lvl5pPr>
          </a:lstStyle>
          <a:p>
            <a:r>
              <a:t>중간 표지 내용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bg>
      <p:bgPr>
        <a:solidFill>
          <a:srgbClr val="202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30" descr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839" y="1543339"/>
            <a:ext cx="3244731" cy="45741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Contents"/>
          <p:cNvSpPr txBox="1">
            <a:spLocks noGrp="1"/>
          </p:cNvSpPr>
          <p:nvPr>
            <p:ph type="title" hasCustomPrompt="1"/>
          </p:nvPr>
        </p:nvSpPr>
        <p:spPr>
          <a:xfrm>
            <a:off x="3728738" y="3477627"/>
            <a:ext cx="16958338" cy="148438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Contents</a:t>
            </a:r>
          </a:p>
        </p:txBody>
      </p:sp>
      <p:sp>
        <p:nvSpPr>
          <p:cNvPr id="45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80406" y="5604645"/>
            <a:ext cx="16896634" cy="708944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90000"/>
              </a:lnSpc>
              <a:spcBef>
                <a:spcPts val="1800"/>
              </a:spcBef>
              <a:defRPr sz="5000"/>
            </a:lvl1pPr>
            <a:lvl2pPr marL="0" indent="475092" algn="ctr">
              <a:lnSpc>
                <a:spcPct val="90000"/>
              </a:lnSpc>
              <a:spcBef>
                <a:spcPts val="1800"/>
              </a:spcBef>
              <a:defRPr sz="5000"/>
            </a:lvl2pPr>
            <a:lvl3pPr marL="0" indent="950188" algn="ctr">
              <a:lnSpc>
                <a:spcPct val="90000"/>
              </a:lnSpc>
              <a:spcBef>
                <a:spcPts val="1800"/>
              </a:spcBef>
              <a:defRPr sz="5000"/>
            </a:lvl3pPr>
            <a:lvl4pPr marL="0" indent="1425281" algn="ctr">
              <a:lnSpc>
                <a:spcPct val="90000"/>
              </a:lnSpc>
              <a:spcBef>
                <a:spcPts val="1800"/>
              </a:spcBef>
              <a:defRPr sz="5000"/>
            </a:lvl4pPr>
            <a:lvl5pPr marL="0" indent="1900376" algn="ctr">
              <a:lnSpc>
                <a:spcPct val="90000"/>
              </a:lnSpc>
              <a:spcBef>
                <a:spcPts val="1800"/>
              </a:spcBef>
              <a:defRPr sz="5000"/>
            </a:lvl5pPr>
          </a:lstStyle>
          <a:p>
            <a:r>
              <a:t>목차 리스트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선 연결선[R] 6"/>
          <p:cNvSpPr/>
          <p:nvPr/>
        </p:nvSpPr>
        <p:spPr>
          <a:xfrm>
            <a:off x="1016000" y="1183193"/>
            <a:ext cx="22352001" cy="1"/>
          </a:xfrm>
          <a:prstGeom prst="line">
            <a:avLst/>
          </a:prstGeom>
          <a:ln w="3175">
            <a:solidFill>
              <a:srgbClr val="778FAE"/>
            </a:solidFill>
            <a:miter/>
          </a:ln>
        </p:spPr>
        <p:txBody>
          <a:bodyPr lIns="82987" tIns="82987" rIns="82987" bIns="82987"/>
          <a:lstStyle/>
          <a:p>
            <a:endParaRPr/>
          </a:p>
        </p:txBody>
      </p:sp>
      <p:sp>
        <p:nvSpPr>
          <p:cNvPr id="54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015726" y="3567846"/>
            <a:ext cx="22352550" cy="5850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defRPr sz="2200">
                <a:solidFill>
                  <a:srgbClr val="000000"/>
                </a:solidFill>
              </a:defRPr>
            </a:lvl1pPr>
          </a:lstStyle>
          <a:p>
            <a:r>
              <a:t>내용을 입력하세요.</a:t>
            </a:r>
          </a:p>
        </p:txBody>
      </p:sp>
      <p:sp>
        <p:nvSpPr>
          <p:cNvPr id="5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15724" y="2487022"/>
            <a:ext cx="22352552" cy="611725"/>
          </a:xfrm>
          <a:prstGeom prst="rect">
            <a:avLst/>
          </a:prstGeom>
        </p:spPr>
        <p:txBody>
          <a:bodyPr lIns="0" tIns="0" rIns="0" bIns="0"/>
          <a:lstStyle>
            <a:lvl1pPr marL="0" indent="0" defTabSz="689884">
              <a:lnSpc>
                <a:spcPct val="90000"/>
              </a:lnSpc>
              <a:spcBef>
                <a:spcPts val="700"/>
              </a:spcBef>
              <a:defRPr sz="880">
                <a:solidFill>
                  <a:srgbClr val="5F7F90"/>
                </a:solidFill>
              </a:defRPr>
            </a:lvl1pPr>
            <a:lvl2pPr marL="0" indent="190037" defTabSz="689884">
              <a:lnSpc>
                <a:spcPct val="90000"/>
              </a:lnSpc>
              <a:spcBef>
                <a:spcPts val="700"/>
              </a:spcBef>
              <a:defRPr sz="880">
                <a:solidFill>
                  <a:srgbClr val="5F7F90"/>
                </a:solidFill>
              </a:defRPr>
            </a:lvl2pPr>
            <a:lvl3pPr marL="0" indent="380075" defTabSz="689884">
              <a:lnSpc>
                <a:spcPct val="90000"/>
              </a:lnSpc>
              <a:spcBef>
                <a:spcPts val="700"/>
              </a:spcBef>
              <a:defRPr sz="880">
                <a:solidFill>
                  <a:srgbClr val="5F7F90"/>
                </a:solidFill>
              </a:defRPr>
            </a:lvl3pPr>
            <a:lvl4pPr marL="0" indent="570112" defTabSz="689884">
              <a:lnSpc>
                <a:spcPct val="90000"/>
              </a:lnSpc>
              <a:spcBef>
                <a:spcPts val="700"/>
              </a:spcBef>
              <a:defRPr sz="880">
                <a:solidFill>
                  <a:srgbClr val="5F7F90"/>
                </a:solidFill>
              </a:defRPr>
            </a:lvl4pPr>
            <a:lvl5pPr marL="0" indent="760150" defTabSz="689884">
              <a:lnSpc>
                <a:spcPct val="90000"/>
              </a:lnSpc>
              <a:spcBef>
                <a:spcPts val="700"/>
              </a:spcBef>
              <a:defRPr sz="880">
                <a:solidFill>
                  <a:srgbClr val="5F7F90"/>
                </a:solidFill>
              </a:defRPr>
            </a:lvl5pPr>
          </a:lstStyle>
          <a:p>
            <a:r>
              <a:t>타이틀에 관련된 간략한 설명 문구 등 기타 내용 입력하세요.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1015724" y="1614530"/>
            <a:ext cx="22352552" cy="7994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defRPr sz="3800">
                <a:solidFill>
                  <a:srgbClr val="202B3D"/>
                </a:solidFill>
              </a:defRPr>
            </a:lvl1pPr>
          </a:lstStyle>
          <a:p>
            <a:r>
              <a:t>타이틀을 입력하세요.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17138" y="624577"/>
            <a:ext cx="18919220" cy="39385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defRPr sz="4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 marL="0" indent="475092">
              <a:lnSpc>
                <a:spcPct val="90000"/>
              </a:lnSpc>
              <a:defRPr sz="4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 marL="0" indent="950188">
              <a:lnSpc>
                <a:spcPct val="90000"/>
              </a:lnSpc>
              <a:defRPr sz="4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 marL="0" indent="1425281">
              <a:lnSpc>
                <a:spcPct val="90000"/>
              </a:lnSpc>
              <a:defRPr sz="4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 marL="0" indent="1900376">
              <a:lnSpc>
                <a:spcPct val="90000"/>
              </a:lnSpc>
              <a:defRPr sz="4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5pPr>
          </a:lstStyle>
          <a:p>
            <a:r>
              <a:t>강의 제목 혹은 현재 목차를 입력하세요.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109485" y="659790"/>
            <a:ext cx="238253" cy="30480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그림 개체 틀 18"/>
          <p:cNvSpPr>
            <a:spLocks noGrp="1"/>
          </p:cNvSpPr>
          <p:nvPr>
            <p:ph type="pic" sz="half" idx="23"/>
          </p:nvPr>
        </p:nvSpPr>
        <p:spPr>
          <a:xfrm>
            <a:off x="1016000" y="6378449"/>
            <a:ext cx="10985500" cy="6306295"/>
          </a:xfrm>
          <a:prstGeom prst="rect">
            <a:avLst/>
          </a:prstGeom>
          <a:ln w="3175">
            <a:solidFill>
              <a:srgbClr val="B3C0CC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0" name="그림 개체 틀 18"/>
          <p:cNvSpPr>
            <a:spLocks noGrp="1"/>
          </p:cNvSpPr>
          <p:nvPr>
            <p:ph type="pic" sz="half" idx="24"/>
          </p:nvPr>
        </p:nvSpPr>
        <p:spPr>
          <a:xfrm>
            <a:off x="12377136" y="6378449"/>
            <a:ext cx="10985501" cy="6306295"/>
          </a:xfrm>
          <a:prstGeom prst="rect">
            <a:avLst/>
          </a:prstGeom>
          <a:ln w="3175">
            <a:solidFill>
              <a:srgbClr val="B3C0CC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xfrm>
            <a:off x="1016000" y="2770924"/>
            <a:ext cx="16958337" cy="32103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r>
              <a:t>감사합니다 등의 마무리 문구</a:t>
            </a:r>
          </a:p>
        </p:txBody>
      </p:sp>
      <p:pic>
        <p:nvPicPr>
          <p:cNvPr id="83" name="그림 10" descr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494" y="10726445"/>
            <a:ext cx="615995" cy="653446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extBox 1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9646595" y="11715056"/>
            <a:ext cx="3714894" cy="342901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r" defTabSz="1829543">
              <a:lnSpc>
                <a:spcPct val="90000"/>
              </a:lnSpc>
              <a:spcBef>
                <a:spcPts val="1900"/>
              </a:spcBef>
              <a:defRPr sz="1800"/>
            </a:lvl1pPr>
          </a:lstStyle>
          <a:p>
            <a:r>
              <a:t>소속</a:t>
            </a:r>
          </a:p>
        </p:txBody>
      </p:sp>
      <p:sp>
        <p:nvSpPr>
          <p:cNvPr id="85" name="TextBox 21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9646595" y="12111634"/>
            <a:ext cx="3714894" cy="342901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r" defTabSz="1829543">
              <a:lnSpc>
                <a:spcPct val="90000"/>
              </a:lnSpc>
              <a:spcBef>
                <a:spcPts val="1900"/>
              </a:spcBef>
              <a:defRPr sz="1800"/>
            </a:lvl1pPr>
          </a:lstStyle>
          <a:p>
            <a:r>
              <a:t>성함</a:t>
            </a:r>
          </a:p>
        </p:txBody>
      </p:sp>
      <p:sp>
        <p:nvSpPr>
          <p:cNvPr id="86" name="TextBox 22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9646595" y="12644767"/>
            <a:ext cx="3714894" cy="304801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r" defTabSz="1829543">
              <a:lnSpc>
                <a:spcPct val="90000"/>
              </a:lnSpc>
              <a:spcBef>
                <a:spcPts val="1900"/>
              </a:spcBef>
              <a:defRPr sz="1600">
                <a:solidFill>
                  <a:srgbClr val="838E97"/>
                </a:solidFill>
              </a:defRPr>
            </a:lvl1pPr>
          </a:lstStyle>
          <a:p>
            <a:r>
              <a:t>연락처</a:t>
            </a:r>
          </a:p>
        </p:txBody>
      </p:sp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016000" y="2757539"/>
            <a:ext cx="22352000" cy="148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016000" y="4695914"/>
            <a:ext cx="22352000" cy="397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내용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직선 연결선[R] 12"/>
          <p:cNvSpPr/>
          <p:nvPr/>
        </p:nvSpPr>
        <p:spPr>
          <a:xfrm>
            <a:off x="1016000" y="11504584"/>
            <a:ext cx="507608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82987" tIns="82987" rIns="82987" bIns="82987"/>
          <a:lstStyle/>
          <a:p>
            <a:endParaRPr/>
          </a:p>
        </p:txBody>
      </p:sp>
      <p:sp>
        <p:nvSpPr>
          <p:cNvPr id="5" name="직선 연결선[R] 13"/>
          <p:cNvSpPr/>
          <p:nvPr/>
        </p:nvSpPr>
        <p:spPr>
          <a:xfrm>
            <a:off x="1016000" y="10803521"/>
            <a:ext cx="507608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82987" tIns="82987" rIns="82987" bIns="82987"/>
          <a:lstStyle/>
          <a:p>
            <a:endParaRPr/>
          </a:p>
        </p:txBody>
      </p:sp>
      <p:sp>
        <p:nvSpPr>
          <p:cNvPr id="6" name="직선 연결선[R] 14"/>
          <p:cNvSpPr/>
          <p:nvPr/>
        </p:nvSpPr>
        <p:spPr>
          <a:xfrm>
            <a:off x="1016000" y="12205648"/>
            <a:ext cx="507608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82987" tIns="82987" rIns="82987" bIns="82987"/>
          <a:lstStyle/>
          <a:p>
            <a:endParaRPr/>
          </a:p>
        </p:txBody>
      </p:sp>
      <p:sp>
        <p:nvSpPr>
          <p:cNvPr id="7" name="직선 연결선[R] 15"/>
          <p:cNvSpPr/>
          <p:nvPr/>
        </p:nvSpPr>
        <p:spPr>
          <a:xfrm>
            <a:off x="1016000" y="12906712"/>
            <a:ext cx="507608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82987" tIns="82987" rIns="82987" bIns="82987"/>
          <a:lstStyle/>
          <a:p>
            <a:endParaRPr/>
          </a:p>
        </p:txBody>
      </p:sp>
      <p:pic>
        <p:nvPicPr>
          <p:cNvPr id="8" name="그림 16" descr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718791"/>
            <a:ext cx="3244731" cy="45741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직선 연결선[R] 11"/>
          <p:cNvSpPr/>
          <p:nvPr/>
        </p:nvSpPr>
        <p:spPr>
          <a:xfrm>
            <a:off x="1016000" y="11504584"/>
            <a:ext cx="507608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82987" tIns="82987" rIns="82987" bIns="82987"/>
          <a:lstStyle/>
          <a:p>
            <a:endParaRPr/>
          </a:p>
        </p:txBody>
      </p:sp>
      <p:sp>
        <p:nvSpPr>
          <p:cNvPr id="10" name="직선 연결선[R] 17"/>
          <p:cNvSpPr/>
          <p:nvPr/>
        </p:nvSpPr>
        <p:spPr>
          <a:xfrm>
            <a:off x="1016000" y="10803521"/>
            <a:ext cx="507608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82987" tIns="82987" rIns="82987" bIns="82987"/>
          <a:lstStyle/>
          <a:p>
            <a:endParaRPr/>
          </a:p>
        </p:txBody>
      </p:sp>
      <p:sp>
        <p:nvSpPr>
          <p:cNvPr id="11" name="직선 연결선[R] 18"/>
          <p:cNvSpPr/>
          <p:nvPr/>
        </p:nvSpPr>
        <p:spPr>
          <a:xfrm>
            <a:off x="1016000" y="12205648"/>
            <a:ext cx="507608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82987" tIns="82987" rIns="82987" bIns="82987"/>
          <a:lstStyle/>
          <a:p>
            <a:endParaRPr/>
          </a:p>
        </p:txBody>
      </p:sp>
      <p:sp>
        <p:nvSpPr>
          <p:cNvPr id="12" name="직선 연결선[R] 19"/>
          <p:cNvSpPr/>
          <p:nvPr/>
        </p:nvSpPr>
        <p:spPr>
          <a:xfrm>
            <a:off x="1016000" y="12906712"/>
            <a:ext cx="507608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82987" tIns="82987" rIns="82987" bIns="82987"/>
          <a:lstStyle/>
          <a:p>
            <a:endParaRPr/>
          </a:p>
        </p:txBody>
      </p:sp>
      <p:pic>
        <p:nvPicPr>
          <p:cNvPr id="13" name="그림 20" descr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718791"/>
            <a:ext cx="3244731" cy="45741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87327" y="12347575"/>
            <a:ext cx="4265408" cy="730251"/>
          </a:xfrm>
          <a:prstGeom prst="rect">
            <a:avLst/>
          </a:prstGeom>
          <a:ln w="12700">
            <a:miter lim="400000"/>
          </a:ln>
        </p:spPr>
        <p:txBody>
          <a:bodyPr wrap="none" lIns="82987" tIns="82987" rIns="82987" bIns="82987" anchor="ctr">
            <a:spAutoFit/>
          </a:bodyPr>
          <a:lstStyle>
            <a:lvl1pPr algn="r">
              <a:defRPr sz="2000">
                <a:solidFill>
                  <a:srgbClr val="888888"/>
                </a:solidFill>
                <a:latin typeface="+mj-lt"/>
                <a:ea typeface="+mj-ea"/>
                <a:cs typeface="+mj-cs"/>
                <a:sym typeface="Noto Sans K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txStyles>
    <p:titleStyle>
      <a:lvl1pPr marL="10865" marR="0" indent="-10865" algn="l" defTabSz="17247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10865" marR="0" indent="-10865" algn="l" defTabSz="17247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10865" marR="0" indent="-10865" algn="l" defTabSz="17247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10865" marR="0" indent="-10865" algn="l" defTabSz="17247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10865" marR="0" indent="-10865" algn="l" defTabSz="17247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10865" marR="0" indent="-10865" algn="l" defTabSz="17247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10865" marR="0" indent="-10865" algn="l" defTabSz="17247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10865" marR="0" indent="-10865" algn="l" defTabSz="17247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10865" marR="0" indent="-10865" algn="l" defTabSz="17247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10865" marR="0" indent="-10865" algn="l" defTabSz="172471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1pPr>
      <a:lvl2pPr marL="10865" marR="0" indent="464227" algn="l" defTabSz="172471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2pPr>
      <a:lvl3pPr marL="10865" marR="0" indent="939322" algn="l" defTabSz="172471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3pPr>
      <a:lvl4pPr marL="10865" marR="0" indent="1414415" algn="l" defTabSz="172471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4pPr>
      <a:lvl5pPr marL="10865" marR="0" indent="1889510" algn="l" defTabSz="172471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5pPr>
      <a:lvl6pPr marL="3220081" marR="0" indent="-844611" algn="l" defTabSz="1724711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6pPr>
      <a:lvl7pPr marL="3695175" marR="0" indent="-844611" algn="l" defTabSz="1724711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7pPr>
      <a:lvl8pPr marL="4170269" marR="0" indent="-844612" algn="l" defTabSz="1724711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8pPr>
      <a:lvl9pPr marL="4645363" marR="0" indent="-844612" algn="l" defTabSz="1724711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64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829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457200" algn="r" defTabSz="829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914400" algn="r" defTabSz="829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371600" algn="r" defTabSz="829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828800" algn="r" defTabSz="829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2286000" algn="r" defTabSz="829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743200" algn="r" defTabSz="829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3200400" algn="r" defTabSz="829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3657600" algn="r" defTabSz="829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프레젠테이션 제목"/>
          <p:cNvSpPr txBox="1">
            <a:spLocks noGrp="1"/>
          </p:cNvSpPr>
          <p:nvPr>
            <p:ph type="ctrTitle"/>
          </p:nvPr>
        </p:nvSpPr>
        <p:spPr>
          <a:xfrm>
            <a:off x="0" y="5083295"/>
            <a:ext cx="24384000" cy="14843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9018" indent="-9018" algn="ctr" defTabSz="1431510">
              <a:defRPr sz="6972"/>
            </a:pPr>
            <a:r>
              <a:rPr lang="ko-KR" altLang="en-US" sz="7000" b="1" dirty="0"/>
              <a:t>깊은 복사와</a:t>
            </a:r>
            <a:r>
              <a:rPr lang="en-US" altLang="ko-KR" sz="7000" b="1" dirty="0"/>
              <a:t>  </a:t>
            </a:r>
            <a:r>
              <a:rPr lang="ko-KR" altLang="en-US" sz="7000" b="1" dirty="0"/>
              <a:t>얕은 복사 </a:t>
            </a:r>
            <a:br>
              <a:rPr lang="en-US" altLang="ko-KR" sz="7000" b="1" dirty="0"/>
            </a:br>
            <a:r>
              <a:rPr lang="en-US" altLang="ko-KR" sz="7000" b="1" dirty="0"/>
              <a:t>(Deep Copy  &amp;  Shallow Copy)</a:t>
            </a:r>
            <a:endParaRPr sz="7000" b="1" dirty="0"/>
          </a:p>
        </p:txBody>
      </p:sp>
      <p:sp>
        <p:nvSpPr>
          <p:cNvPr id="98" name="소속"/>
          <p:cNvSpPr txBox="1">
            <a:spLocks noGrp="1"/>
          </p:cNvSpPr>
          <p:nvPr>
            <p:ph type="body" idx="21"/>
          </p:nvPr>
        </p:nvSpPr>
        <p:spPr>
          <a:xfrm>
            <a:off x="996123" y="10808422"/>
            <a:ext cx="6120296" cy="117900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35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+mj-ea"/>
              </a:rPr>
              <a:t>백엔드</a:t>
            </a:r>
            <a:r>
              <a:rPr lang="ko-KR" altLang="en-US" sz="35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+mj-ea"/>
              </a:rPr>
              <a:t> </a:t>
            </a:r>
            <a:r>
              <a:rPr lang="ko-KR" altLang="en-US" sz="35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+mj-ea"/>
              </a:rPr>
              <a:t>데브코스</a:t>
            </a:r>
            <a:r>
              <a:rPr lang="ko-KR" altLang="en-US" sz="35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+mj-ea"/>
              </a:rPr>
              <a:t> </a:t>
            </a:r>
            <a:r>
              <a:rPr lang="en-US" altLang="ko-KR" sz="35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+mj-ea"/>
              </a:rPr>
              <a:t>4</a:t>
            </a:r>
            <a:r>
              <a:rPr lang="ko-KR" altLang="en-US" sz="35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+mj-ea"/>
              </a:rPr>
              <a:t>기</a:t>
            </a:r>
            <a:endParaRPr sz="3500" b="1" dirty="0">
              <a:solidFill>
                <a:schemeClr val="bg1">
                  <a:lumMod val="10000"/>
                  <a:lumOff val="90000"/>
                </a:schemeClr>
              </a:solidFill>
              <a:latin typeface="+mj-ea"/>
            </a:endParaRPr>
          </a:p>
        </p:txBody>
      </p:sp>
      <p:sp>
        <p:nvSpPr>
          <p:cNvPr id="4" name="소속">
            <a:extLst>
              <a:ext uri="{FF2B5EF4-FFF2-40B4-BE49-F238E27FC236}">
                <a16:creationId xmlns:a16="http://schemas.microsoft.com/office/drawing/2014/main" id="{FDB03770-2425-DAB7-B8B7-454085B803CA}"/>
              </a:ext>
            </a:extLst>
          </p:cNvPr>
          <p:cNvSpPr txBox="1">
            <a:spLocks/>
          </p:cNvSpPr>
          <p:nvPr/>
        </p:nvSpPr>
        <p:spPr>
          <a:xfrm>
            <a:off x="996123" y="11519844"/>
            <a:ext cx="6120296" cy="181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>
            <a:noAutofit/>
          </a:bodyPr>
          <a:lstStyle>
            <a:lvl1pPr marL="4346" marR="0" indent="-4346" algn="l" defTabSz="6898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4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1pPr>
            <a:lvl2pPr marL="4346" marR="0" indent="185691" algn="l" defTabSz="6898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4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2pPr>
            <a:lvl3pPr marL="4346" marR="0" indent="375729" algn="l" defTabSz="6898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4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3pPr>
            <a:lvl4pPr marL="4346" marR="0" indent="565766" algn="l" defTabSz="6898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4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4pPr>
            <a:lvl5pPr marL="4346" marR="0" indent="755804" algn="l" defTabSz="6898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4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5pPr>
            <a:lvl6pPr marL="3220081" marR="0" indent="-844611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6pPr>
            <a:lvl7pPr marL="3695175" marR="0" indent="-844611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7pPr>
            <a:lvl8pPr marL="4170269" marR="0" indent="-844612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8pPr>
            <a:lvl9pPr marL="4645363" marR="0" indent="-844612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9pPr>
          </a:lstStyle>
          <a:p>
            <a:pPr hangingPunct="1"/>
            <a:r>
              <a:rPr lang="ko-KR" altLang="en-US" sz="35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+mj-ea"/>
              </a:rPr>
              <a:t>황준호</a:t>
            </a:r>
            <a:endParaRPr lang="en-US" altLang="ko-KR" sz="3500" b="1" dirty="0">
              <a:solidFill>
                <a:schemeClr val="bg1">
                  <a:lumMod val="10000"/>
                  <a:lumOff val="90000"/>
                </a:schemeClr>
              </a:solidFill>
              <a:latin typeface="+mj-ea"/>
            </a:endParaRPr>
          </a:p>
          <a:p>
            <a:pPr hangingPunct="1"/>
            <a:endParaRPr lang="ko-KR" altLang="en-US" sz="3500" b="1" dirty="0">
              <a:solidFill>
                <a:schemeClr val="bg1">
                  <a:lumMod val="10000"/>
                  <a:lumOff val="90000"/>
                </a:schemeClr>
              </a:solidFill>
              <a:latin typeface="+mj-ea"/>
            </a:endParaRPr>
          </a:p>
        </p:txBody>
      </p:sp>
      <p:sp>
        <p:nvSpPr>
          <p:cNvPr id="7" name="소속">
            <a:extLst>
              <a:ext uri="{FF2B5EF4-FFF2-40B4-BE49-F238E27FC236}">
                <a16:creationId xmlns:a16="http://schemas.microsoft.com/office/drawing/2014/main" id="{98F58C94-52BC-AE0D-9A30-E07E60E1CE4A}"/>
              </a:ext>
            </a:extLst>
          </p:cNvPr>
          <p:cNvSpPr txBox="1">
            <a:spLocks/>
          </p:cNvSpPr>
          <p:nvPr/>
        </p:nvSpPr>
        <p:spPr>
          <a:xfrm>
            <a:off x="996123" y="12189695"/>
            <a:ext cx="6120296" cy="181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>
            <a:noAutofit/>
          </a:bodyPr>
          <a:lstStyle>
            <a:lvl1pPr marL="4346" marR="0" indent="-4346" algn="l" defTabSz="6898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4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1pPr>
            <a:lvl2pPr marL="4346" marR="0" indent="185691" algn="l" defTabSz="6898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4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2pPr>
            <a:lvl3pPr marL="4346" marR="0" indent="375729" algn="l" defTabSz="6898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4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3pPr>
            <a:lvl4pPr marL="4346" marR="0" indent="565766" algn="l" defTabSz="6898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4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4pPr>
            <a:lvl5pPr marL="4346" marR="0" indent="755804" algn="l" defTabSz="68988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4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5pPr>
            <a:lvl6pPr marL="3220081" marR="0" indent="-844611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6pPr>
            <a:lvl7pPr marL="3695175" marR="0" indent="-844611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7pPr>
            <a:lvl8pPr marL="4170269" marR="0" indent="-844612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8pPr>
            <a:lvl9pPr marL="4645363" marR="0" indent="-844612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9pPr>
          </a:lstStyle>
          <a:p>
            <a:pPr hangingPunct="1"/>
            <a:r>
              <a:rPr lang="en-US" altLang="ko-KR" sz="3500" b="1" dirty="0">
                <a:solidFill>
                  <a:schemeClr val="bg1">
                    <a:lumMod val="10000"/>
                    <a:lumOff val="90000"/>
                  </a:schemeClr>
                </a:solidFill>
                <a:ea typeface="굴림" panose="020B0600000101010101" pitchFamily="50" charset="-127"/>
              </a:rPr>
              <a:t>GitHub : </a:t>
            </a:r>
            <a:r>
              <a:rPr lang="en-US" altLang="ko-KR" sz="3500" b="1" dirty="0" err="1">
                <a:solidFill>
                  <a:schemeClr val="bg1">
                    <a:lumMod val="10000"/>
                    <a:lumOff val="90000"/>
                  </a:schemeClr>
                </a:solidFill>
                <a:ea typeface="굴림" panose="020B0600000101010101" pitchFamily="50" charset="-127"/>
              </a:rPr>
              <a:t>juno-junho</a:t>
            </a:r>
            <a:endParaRPr lang="ko-KR" altLang="en-US" sz="3500" b="1" dirty="0">
              <a:solidFill>
                <a:schemeClr val="bg1">
                  <a:lumMod val="10000"/>
                  <a:lumOff val="90000"/>
                </a:schemeClr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타이틀에 관련된 간략한 설명 문구 등 기타 내용 입력하세요.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1724711">
              <a:spcBef>
                <a:spcPts val="1800"/>
              </a:spcBef>
              <a:defRPr sz="2200"/>
            </a:pPr>
            <a:r>
              <a:rPr lang="ko-KR" altLang="en-US" dirty="0"/>
              <a:t>같은 방식으로 </a:t>
            </a:r>
            <a:r>
              <a:rPr lang="en-US" altLang="ko-KR" dirty="0"/>
              <a:t>Reference Type</a:t>
            </a:r>
            <a:r>
              <a:rPr lang="ko-KR" altLang="en-US" dirty="0"/>
              <a:t>을 복사 할 수 있을까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10" name="타이틀을 입력하세요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2. Reference Type</a:t>
            </a:r>
            <a:r>
              <a:rPr lang="ko-KR" altLang="en-US" dirty="0"/>
              <a:t>에서의 복사</a:t>
            </a:r>
            <a:endParaRPr dirty="0"/>
          </a:p>
        </p:txBody>
      </p:sp>
      <p:sp>
        <p:nvSpPr>
          <p:cNvPr id="111" name="강의 제목 혹은 현재 목차를 입력하세요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62355">
              <a:defRPr sz="2100"/>
            </a:pPr>
            <a:r>
              <a:rPr lang="en-US" altLang="ko-KR" dirty="0"/>
              <a:t>1. Primitive Type</a:t>
            </a:r>
            <a:r>
              <a:rPr lang="ko-KR" altLang="en-US" dirty="0"/>
              <a:t>과 </a:t>
            </a:r>
            <a:r>
              <a:rPr lang="en-US" altLang="ko-KR" dirty="0"/>
              <a:t>Reference Type</a:t>
            </a:r>
            <a:r>
              <a:rPr lang="ko-KR" altLang="en-US" dirty="0"/>
              <a:t>에서의 복사</a:t>
            </a:r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3336F7-D3D8-C31A-426E-5F92ECCD8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26" y="3010091"/>
            <a:ext cx="19707947" cy="96448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9C2126-9894-CDF0-B935-5F7DB3B15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26" y="3010091"/>
            <a:ext cx="19707947" cy="96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00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n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2355">
              <a:defRPr sz="2100"/>
            </a:lvl1pPr>
          </a:lstStyle>
          <a:p>
            <a:pPr>
              <a:defRPr sz="2100"/>
            </a:pPr>
            <a:r>
              <a:rPr lang="en-US" altLang="ko-KR" dirty="0"/>
              <a:t>1. Primitive Type</a:t>
            </a:r>
            <a:r>
              <a:rPr lang="ko-KR" altLang="en-US" dirty="0"/>
              <a:t>과 </a:t>
            </a:r>
            <a:r>
              <a:rPr lang="en-US" altLang="ko-KR" dirty="0"/>
              <a:t>Reference Type</a:t>
            </a:r>
            <a:r>
              <a:rPr lang="ko-KR" altLang="en-US" dirty="0"/>
              <a:t>에서의 복사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DC06BC-7C7A-AD5A-6726-8E72925237FE}"/>
              </a:ext>
            </a:extLst>
          </p:cNvPr>
          <p:cNvSpPr/>
          <p:nvPr/>
        </p:nvSpPr>
        <p:spPr>
          <a:xfrm>
            <a:off x="3740730" y="4531440"/>
            <a:ext cx="5796243" cy="7543800"/>
          </a:xfrm>
          <a:prstGeom prst="rect">
            <a:avLst/>
          </a:prstGeom>
          <a:noFill/>
          <a:ln w="762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ctr">
            <a:spAutoFit/>
          </a:bodyPr>
          <a:lstStyle/>
          <a:p>
            <a:pPr marL="0" marR="0" indent="0" algn="l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84599-914B-E993-3D0D-5F553644100D}"/>
              </a:ext>
            </a:extLst>
          </p:cNvPr>
          <p:cNvSpPr txBox="1"/>
          <p:nvPr/>
        </p:nvSpPr>
        <p:spPr>
          <a:xfrm>
            <a:off x="3740730" y="12075240"/>
            <a:ext cx="5796243" cy="937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000" dirty="0">
                <a:latin typeface="+mj-lt"/>
              </a:rPr>
              <a:t>Stack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C6242-4291-C0DD-F374-E9040DE41438}"/>
              </a:ext>
            </a:extLst>
          </p:cNvPr>
          <p:cNvSpPr/>
          <p:nvPr/>
        </p:nvSpPr>
        <p:spPr>
          <a:xfrm>
            <a:off x="14768947" y="4531440"/>
            <a:ext cx="5796243" cy="7543800"/>
          </a:xfrm>
          <a:prstGeom prst="rect">
            <a:avLst/>
          </a:prstGeom>
          <a:noFill/>
          <a:ln w="762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ctr">
            <a:spAutoFit/>
          </a:bodyPr>
          <a:lstStyle/>
          <a:p>
            <a:pPr marL="0" marR="0" indent="0" algn="l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540D6-7AB7-B6A4-FE4D-799F852D1A25}"/>
              </a:ext>
            </a:extLst>
          </p:cNvPr>
          <p:cNvSpPr txBox="1"/>
          <p:nvPr/>
        </p:nvSpPr>
        <p:spPr>
          <a:xfrm>
            <a:off x="14768947" y="12075240"/>
            <a:ext cx="5796243" cy="937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000" dirty="0">
                <a:latin typeface="+mj-lt"/>
              </a:rPr>
              <a:t>Heap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D290B1-CFB4-DB01-179B-73734B463DF4}"/>
              </a:ext>
            </a:extLst>
          </p:cNvPr>
          <p:cNvGrpSpPr/>
          <p:nvPr/>
        </p:nvGrpSpPr>
        <p:grpSpPr>
          <a:xfrm>
            <a:off x="4165813" y="9674379"/>
            <a:ext cx="4883728" cy="1558636"/>
            <a:chOff x="4165813" y="9674379"/>
            <a:chExt cx="4883728" cy="155863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1AF3745-2F92-4AAC-F556-9B7551A595A8}"/>
                </a:ext>
              </a:extLst>
            </p:cNvPr>
            <p:cNvSpPr/>
            <p:nvPr/>
          </p:nvSpPr>
          <p:spPr>
            <a:xfrm>
              <a:off x="4228160" y="9674379"/>
              <a:ext cx="4821381" cy="1558636"/>
            </a:xfrm>
            <a:prstGeom prst="roundRect">
              <a:avLst/>
            </a:prstGeom>
            <a:noFill/>
            <a:ln w="5715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972CC3-0803-0441-55A3-3B68A6A2278C}"/>
                </a:ext>
              </a:extLst>
            </p:cNvPr>
            <p:cNvSpPr txBox="1"/>
            <p:nvPr/>
          </p:nvSpPr>
          <p:spPr>
            <a:xfrm>
              <a:off x="4165813" y="10123678"/>
              <a:ext cx="4883728" cy="783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4000" b="1" dirty="0">
                  <a:latin typeface="+mj-lt"/>
                </a:rPr>
                <a:t> array</a:t>
              </a:r>
              <a:endPara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FFDC2B-E639-04D4-0DC5-F0EE04C44434}"/>
              </a:ext>
            </a:extLst>
          </p:cNvPr>
          <p:cNvGrpSpPr/>
          <p:nvPr/>
        </p:nvGrpSpPr>
        <p:grpSpPr>
          <a:xfrm>
            <a:off x="15017823" y="6322653"/>
            <a:ext cx="6190644" cy="3525880"/>
            <a:chOff x="15017823" y="6322653"/>
            <a:chExt cx="6190644" cy="352588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4F341D4-2DA8-B69F-EA6D-85489C88A5EC}"/>
                </a:ext>
              </a:extLst>
            </p:cNvPr>
            <p:cNvGrpSpPr/>
            <p:nvPr/>
          </p:nvGrpSpPr>
          <p:grpSpPr>
            <a:xfrm>
              <a:off x="15017823" y="6322653"/>
              <a:ext cx="6190644" cy="3525880"/>
              <a:chOff x="9257968" y="7193058"/>
              <a:chExt cx="5636460" cy="319586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E113B7A-26FF-7DF2-A806-5C653C10117E}"/>
                  </a:ext>
                </a:extLst>
              </p:cNvPr>
              <p:cNvSpPr/>
              <p:nvPr/>
            </p:nvSpPr>
            <p:spPr>
              <a:xfrm>
                <a:off x="9257968" y="7193058"/>
                <a:ext cx="4821381" cy="1558636"/>
              </a:xfrm>
              <a:prstGeom prst="roundRect">
                <a:avLst/>
              </a:prstGeom>
              <a:solidFill>
                <a:srgbClr val="FFFFFF"/>
              </a:solidFill>
              <a:ln w="57150" cap="flat">
                <a:solidFill>
                  <a:srgbClr val="C00000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A63CC-0623-4FAB-E093-4E571727E46B}"/>
                  </a:ext>
                </a:extLst>
              </p:cNvPr>
              <p:cNvSpPr txBox="1"/>
              <p:nvPr/>
            </p:nvSpPr>
            <p:spPr>
              <a:xfrm>
                <a:off x="10010700" y="9728882"/>
                <a:ext cx="4883728" cy="66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t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F18CC38-5EE9-438F-3FB4-1874179F6C00}"/>
                </a:ext>
              </a:extLst>
            </p:cNvPr>
            <p:cNvGrpSpPr/>
            <p:nvPr/>
          </p:nvGrpSpPr>
          <p:grpSpPr>
            <a:xfrm>
              <a:off x="15321825" y="6837218"/>
              <a:ext cx="4687419" cy="791962"/>
              <a:chOff x="16126777" y="2808084"/>
              <a:chExt cx="4687419" cy="79196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5026140-D4C5-9206-8C56-D553BFD0ACFE}"/>
                  </a:ext>
                </a:extLst>
              </p:cNvPr>
              <p:cNvSpPr/>
              <p:nvPr/>
            </p:nvSpPr>
            <p:spPr>
              <a:xfrm>
                <a:off x="16126777" y="2810630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4867F2-F67D-4D20-A401-0E58FEACD50E}"/>
                  </a:ext>
                </a:extLst>
              </p:cNvPr>
              <p:cNvSpPr/>
              <p:nvPr/>
            </p:nvSpPr>
            <p:spPr>
              <a:xfrm>
                <a:off x="19885609" y="2808084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6FA2CB8-ADCE-150A-F8DB-888B92FCBDDC}"/>
                  </a:ext>
                </a:extLst>
              </p:cNvPr>
              <p:cNvSpPr/>
              <p:nvPr/>
            </p:nvSpPr>
            <p:spPr>
              <a:xfrm>
                <a:off x="17069128" y="2809971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4000" dirty="0"/>
                  <a:t>2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67D872C-051D-922E-038C-E62DF835F07A}"/>
                  </a:ext>
                </a:extLst>
              </p:cNvPr>
              <p:cNvSpPr/>
              <p:nvPr/>
            </p:nvSpPr>
            <p:spPr>
              <a:xfrm>
                <a:off x="17997715" y="2809971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F9323D1-09A4-E5F9-E3EA-2E4358602DED}"/>
                  </a:ext>
                </a:extLst>
              </p:cNvPr>
              <p:cNvSpPr/>
              <p:nvPr/>
            </p:nvSpPr>
            <p:spPr>
              <a:xfrm>
                <a:off x="18941662" y="2816898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E723056-D014-A91E-B1C1-1AE12A7A177B}"/>
              </a:ext>
            </a:extLst>
          </p:cNvPr>
          <p:cNvGrpSpPr/>
          <p:nvPr/>
        </p:nvGrpSpPr>
        <p:grpSpPr>
          <a:xfrm>
            <a:off x="4151959" y="7374523"/>
            <a:ext cx="4883728" cy="1558636"/>
            <a:chOff x="4165813" y="9674379"/>
            <a:chExt cx="4883728" cy="155863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073CB4A-34B8-2F5D-C51E-E86FF02C85A9}"/>
                </a:ext>
              </a:extLst>
            </p:cNvPr>
            <p:cNvSpPr/>
            <p:nvPr/>
          </p:nvSpPr>
          <p:spPr>
            <a:xfrm>
              <a:off x="4228160" y="9674379"/>
              <a:ext cx="4821381" cy="1558636"/>
            </a:xfrm>
            <a:prstGeom prst="roundRect">
              <a:avLst/>
            </a:prstGeom>
            <a:noFill/>
            <a:ln w="5715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B27F02-8B68-FC23-5A67-A9C57DA11E49}"/>
                </a:ext>
              </a:extLst>
            </p:cNvPr>
            <p:cNvSpPr txBox="1"/>
            <p:nvPr/>
          </p:nvSpPr>
          <p:spPr>
            <a:xfrm>
              <a:off x="4165813" y="10123678"/>
              <a:ext cx="4883728" cy="783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4000" b="1" dirty="0">
                  <a:latin typeface="+mj-lt"/>
                </a:rPr>
                <a:t> </a:t>
              </a:r>
              <a:r>
                <a:rPr lang="en-US" altLang="ko-KR" sz="4000" b="1" dirty="0" err="1">
                  <a:latin typeface="+mj-lt"/>
                </a:rPr>
                <a:t>copiedArray</a:t>
              </a:r>
              <a:endPara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26C5058-60A1-153F-530A-CAC5C918B3D4}"/>
              </a:ext>
            </a:extLst>
          </p:cNvPr>
          <p:cNvCxnSpPr/>
          <p:nvPr/>
        </p:nvCxnSpPr>
        <p:spPr>
          <a:xfrm flipV="1">
            <a:off x="8066057" y="6858000"/>
            <a:ext cx="7255768" cy="1357396"/>
          </a:xfrm>
          <a:prstGeom prst="straightConnector1">
            <a:avLst/>
          </a:prstGeom>
          <a:noFill/>
          <a:ln w="63500" cap="flat">
            <a:solidFill>
              <a:srgbClr val="7030A0"/>
            </a:solidFill>
            <a:prstDash val="solid"/>
            <a:miter lim="800000"/>
            <a:headEnd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ED2E89D-88E3-6BF1-ED64-B50EBFE3AA76}"/>
              </a:ext>
            </a:extLst>
          </p:cNvPr>
          <p:cNvCxnSpPr>
            <a:cxnSpLocks/>
          </p:cNvCxnSpPr>
          <p:nvPr/>
        </p:nvCxnSpPr>
        <p:spPr>
          <a:xfrm flipV="1">
            <a:off x="7599579" y="6979182"/>
            <a:ext cx="7601709" cy="3635879"/>
          </a:xfrm>
          <a:prstGeom prst="straightConnector1">
            <a:avLst/>
          </a:prstGeom>
          <a:noFill/>
          <a:ln w="63500" cap="flat">
            <a:solidFill>
              <a:srgbClr val="7030A0"/>
            </a:solidFill>
            <a:prstDash val="solid"/>
            <a:miter lim="800000"/>
            <a:headEnd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60D61F-DA88-593A-515D-9557078A0725}"/>
              </a:ext>
            </a:extLst>
          </p:cNvPr>
          <p:cNvSpPr/>
          <p:nvPr/>
        </p:nvSpPr>
        <p:spPr>
          <a:xfrm>
            <a:off x="15304869" y="6884504"/>
            <a:ext cx="928587" cy="706204"/>
          </a:xfrm>
          <a:prstGeom prst="rect">
            <a:avLst/>
          </a:prstGeom>
          <a:solidFill>
            <a:srgbClr val="F3F3F8"/>
          </a:solidFill>
          <a:ln w="571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ctr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500" dirty="0">
                <a:latin typeface="+mj-lt"/>
              </a:rPr>
              <a:t>100</a:t>
            </a:r>
            <a:endParaRPr kumimoji="0" lang="ko-KR" altLang="en-US" sz="35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9" name="타이틀에 관련된 간략한 설명 문구 등 기타 내용 입력하세요.">
            <a:extLst>
              <a:ext uri="{FF2B5EF4-FFF2-40B4-BE49-F238E27FC236}">
                <a16:creationId xmlns:a16="http://schemas.microsoft.com/office/drawing/2014/main" id="{0C245538-6D28-7BF9-33CB-97F86DCF52B5}"/>
              </a:ext>
            </a:extLst>
          </p:cNvPr>
          <p:cNvSpPr txBox="1">
            <a:spLocks/>
          </p:cNvSpPr>
          <p:nvPr/>
        </p:nvSpPr>
        <p:spPr>
          <a:xfrm>
            <a:off x="1015724" y="2487022"/>
            <a:ext cx="22352552" cy="61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89884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" b="0" i="0" u="none" strike="noStrike" cap="none" spc="0" baseline="0">
                <a:solidFill>
                  <a:srgbClr val="5F7F90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1pPr>
            <a:lvl2pPr marL="0" marR="0" indent="190037" algn="l" defTabSz="689884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" b="0" i="0" u="none" strike="noStrike" cap="none" spc="0" baseline="0">
                <a:solidFill>
                  <a:srgbClr val="5F7F90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2pPr>
            <a:lvl3pPr marL="0" marR="0" indent="380075" algn="l" defTabSz="689884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" b="0" i="0" u="none" strike="noStrike" cap="none" spc="0" baseline="0">
                <a:solidFill>
                  <a:srgbClr val="5F7F90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3pPr>
            <a:lvl4pPr marL="0" marR="0" indent="570112" algn="l" defTabSz="689884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" b="0" i="0" u="none" strike="noStrike" cap="none" spc="0" baseline="0">
                <a:solidFill>
                  <a:srgbClr val="5F7F90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4pPr>
            <a:lvl5pPr marL="0" marR="0" indent="760150" algn="l" defTabSz="689884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" b="0" i="0" u="none" strike="noStrike" cap="none" spc="0" baseline="0">
                <a:solidFill>
                  <a:srgbClr val="5F7F90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5pPr>
            <a:lvl6pPr marL="3220081" marR="0" indent="-844611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6pPr>
            <a:lvl7pPr marL="3695175" marR="0" indent="-844611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7pPr>
            <a:lvl8pPr marL="4170269" marR="0" indent="-844612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8pPr>
            <a:lvl9pPr marL="4645363" marR="0" indent="-844612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9pPr>
          </a:lstStyle>
          <a:p>
            <a:pPr defTabSz="1724711" hangingPunct="1">
              <a:spcBef>
                <a:spcPts val="1800"/>
              </a:spcBef>
              <a:defRPr sz="2200"/>
            </a:pPr>
            <a:r>
              <a:rPr lang="en-US" altLang="ko-KR" sz="2200" dirty="0"/>
              <a:t>Primitive Type</a:t>
            </a:r>
            <a:r>
              <a:rPr lang="ko-KR" altLang="en-US" sz="2200" dirty="0"/>
              <a:t>에서 </a:t>
            </a:r>
            <a:r>
              <a:rPr lang="en-US" altLang="ko-KR" sz="2200" dirty="0"/>
              <a:t>= </a:t>
            </a:r>
            <a:r>
              <a:rPr lang="ko-KR" altLang="en-US" sz="2200" dirty="0"/>
              <a:t>를 통한</a:t>
            </a:r>
            <a:r>
              <a:rPr lang="en-US" altLang="ko-KR" sz="2200" dirty="0"/>
              <a:t> </a:t>
            </a:r>
            <a:r>
              <a:rPr lang="ko-KR" altLang="en-US" sz="2200" dirty="0"/>
              <a:t>복사 시 메모리 구조</a:t>
            </a:r>
          </a:p>
        </p:txBody>
      </p:sp>
      <p:sp>
        <p:nvSpPr>
          <p:cNvPr id="40" name="타이틀을 입력하세요.">
            <a:extLst>
              <a:ext uri="{FF2B5EF4-FFF2-40B4-BE49-F238E27FC236}">
                <a16:creationId xmlns:a16="http://schemas.microsoft.com/office/drawing/2014/main" id="{D248DBBE-5289-2D54-2CDF-5FF5AC1592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5724" y="1614530"/>
            <a:ext cx="22352552" cy="7994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2. Reference Type</a:t>
            </a:r>
            <a:r>
              <a:rPr lang="ko-KR" altLang="en-US" dirty="0"/>
              <a:t>에서의 복사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6007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중간 표지 제목"/>
          <p:cNvSpPr txBox="1">
            <a:spLocks noGrp="1"/>
          </p:cNvSpPr>
          <p:nvPr>
            <p:ph type="title"/>
          </p:nvPr>
        </p:nvSpPr>
        <p:spPr>
          <a:xfrm>
            <a:off x="3712831" y="6115805"/>
            <a:ext cx="16958338" cy="14843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18" indent="-9018" defTabSz="1431510">
              <a:defRPr sz="6972"/>
            </a:pPr>
            <a:r>
              <a:rPr lang="en-US" altLang="ko-KR" dirty="0"/>
              <a:t>2. </a:t>
            </a:r>
            <a:r>
              <a:rPr lang="ko-KR" altLang="en-US" dirty="0"/>
              <a:t>깊은 복사와 얕은 복사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886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n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2355">
              <a:defRPr sz="2100"/>
            </a:lvl1pPr>
          </a:lstStyle>
          <a:p>
            <a:pPr defTabSz="862355">
              <a:defRPr sz="2100"/>
            </a:pPr>
            <a:r>
              <a:rPr lang="en-US" altLang="ko-KR" dirty="0"/>
              <a:t>2. </a:t>
            </a:r>
            <a:r>
              <a:rPr lang="ko-KR" altLang="en-US" dirty="0"/>
              <a:t>깊은 복사와 얕은 복사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47EA-24AC-77ED-8B9B-060F03C9B8AC}"/>
              </a:ext>
            </a:extLst>
          </p:cNvPr>
          <p:cNvSpPr txBox="1"/>
          <p:nvPr/>
        </p:nvSpPr>
        <p:spPr>
          <a:xfrm>
            <a:off x="2400453" y="3321474"/>
            <a:ext cx="23172898" cy="40917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R="0" algn="l" defTabSz="82987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5000" b="1" dirty="0">
                <a:latin typeface="+mj-ea"/>
                <a:ea typeface="+mj-ea"/>
              </a:rPr>
              <a:t>1. </a:t>
            </a:r>
            <a:r>
              <a:rPr lang="ko-KR" altLang="en-US" sz="5000" b="1" dirty="0">
                <a:latin typeface="+mj-ea"/>
                <a:ea typeface="+mj-ea"/>
              </a:rPr>
              <a:t>얕은 복사</a:t>
            </a:r>
            <a:endParaRPr lang="en-US" altLang="ko-KR" sz="5000" b="1" dirty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+mj-ea"/>
                <a:ea typeface="+mj-ea"/>
              </a:rPr>
              <a:t>= </a:t>
            </a:r>
            <a:r>
              <a:rPr lang="ko-KR" altLang="en-US" sz="4000" dirty="0" err="1">
                <a:latin typeface="+mj-ea"/>
                <a:ea typeface="+mj-ea"/>
              </a:rPr>
              <a:t>를통한</a:t>
            </a:r>
            <a:r>
              <a:rPr lang="ko-KR" altLang="en-US" sz="4000" dirty="0">
                <a:latin typeface="+mj-ea"/>
                <a:ea typeface="+mj-ea"/>
              </a:rPr>
              <a:t> 복사</a:t>
            </a:r>
            <a:endParaRPr lang="en-US" altLang="ko-KR" sz="4000" dirty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+mj-ea"/>
                <a:ea typeface="+mj-ea"/>
              </a:rPr>
              <a:t>Stack </a:t>
            </a:r>
            <a:r>
              <a:rPr lang="ko-KR" altLang="en-US" sz="4000" dirty="0">
                <a:latin typeface="+mj-ea"/>
                <a:ea typeface="+mj-ea"/>
              </a:rPr>
              <a:t>메모리의 참조 타입 변수를 만들고 원본 객체가 저장되어 있는 </a:t>
            </a:r>
            <a:r>
              <a:rPr lang="en-US" altLang="ko-KR" sz="4000" dirty="0">
                <a:latin typeface="+mj-ea"/>
                <a:ea typeface="+mj-ea"/>
              </a:rPr>
              <a:t>Heap </a:t>
            </a:r>
            <a:r>
              <a:rPr lang="ko-KR" altLang="en-US" sz="4000" dirty="0">
                <a:latin typeface="+mj-ea"/>
                <a:ea typeface="+mj-ea"/>
              </a:rPr>
              <a:t>메모리의 주소 값을 참조하는 것</a:t>
            </a:r>
            <a:r>
              <a:rPr lang="en-US" altLang="ko-KR" sz="4000" dirty="0">
                <a:latin typeface="+mj-ea"/>
                <a:ea typeface="+mj-ea"/>
              </a:rPr>
              <a:t>.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0B810C72-9E52-F7FF-5C30-463F5AE5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깊은복사와</a:t>
            </a:r>
            <a:r>
              <a:rPr lang="ko-KR" altLang="en-US" dirty="0"/>
              <a:t> </a:t>
            </a:r>
            <a:r>
              <a:rPr lang="ko-KR" altLang="en-US" dirty="0" err="1"/>
              <a:t>얕은복사란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C2069-8896-F910-0C65-2B32CC9AAD3B}"/>
              </a:ext>
            </a:extLst>
          </p:cNvPr>
          <p:cNvSpPr txBox="1"/>
          <p:nvPr/>
        </p:nvSpPr>
        <p:spPr>
          <a:xfrm>
            <a:off x="2400453" y="8348653"/>
            <a:ext cx="23172898" cy="40917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R="0" algn="l" defTabSz="82987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5000" b="1" dirty="0">
                <a:latin typeface="+mj-ea"/>
                <a:ea typeface="+mj-ea"/>
              </a:rPr>
              <a:t>2. </a:t>
            </a:r>
            <a:r>
              <a:rPr lang="ko-KR" altLang="en-US" sz="5000" b="1" dirty="0">
                <a:latin typeface="+mj-ea"/>
                <a:ea typeface="+mj-ea"/>
              </a:rPr>
              <a:t>깊은 복사</a:t>
            </a:r>
            <a:endParaRPr lang="en-US" altLang="ko-KR" sz="5000" b="1" dirty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+mj-ea"/>
                <a:ea typeface="+mj-ea"/>
              </a:rPr>
              <a:t>전부를 복사하여 새 주소에 담기 때문에 참조를 공유하지 않는다</a:t>
            </a:r>
            <a:r>
              <a:rPr lang="en-US" altLang="ko-KR" sz="4000" dirty="0">
                <a:latin typeface="+mj-ea"/>
                <a:ea typeface="+mj-ea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+mj-ea"/>
                <a:ea typeface="+mj-ea"/>
              </a:rPr>
              <a:t>깊은 복사를 하기 위해서는 </a:t>
            </a:r>
            <a:r>
              <a:rPr lang="en-US" altLang="ko-KR" sz="4000" dirty="0">
                <a:latin typeface="+mj-ea"/>
                <a:ea typeface="+mj-ea"/>
              </a:rPr>
              <a:t>Cloneable </a:t>
            </a:r>
            <a:r>
              <a:rPr lang="ko-KR" altLang="en-US" sz="4000" dirty="0">
                <a:latin typeface="+mj-ea"/>
                <a:ea typeface="+mj-ea"/>
              </a:rPr>
              <a:t>인터페이스를 </a:t>
            </a:r>
            <a:r>
              <a:rPr lang="en-US" altLang="ko-KR" sz="4000" dirty="0">
                <a:latin typeface="+mj-ea"/>
                <a:ea typeface="+mj-ea"/>
              </a:rPr>
              <a:t>implement </a:t>
            </a:r>
            <a:r>
              <a:rPr lang="ko-KR" altLang="en-US" sz="4000" dirty="0" err="1">
                <a:latin typeface="+mj-ea"/>
                <a:ea typeface="+mj-ea"/>
              </a:rPr>
              <a:t>해야하고</a:t>
            </a:r>
            <a:r>
              <a:rPr lang="ko-KR" altLang="en-US" sz="4000" dirty="0">
                <a:latin typeface="+mj-ea"/>
                <a:ea typeface="+mj-ea"/>
              </a:rPr>
              <a:t> </a:t>
            </a:r>
            <a:br>
              <a:rPr lang="en-US" altLang="ko-KR" sz="4000" dirty="0">
                <a:latin typeface="+mj-ea"/>
                <a:ea typeface="+mj-ea"/>
              </a:rPr>
            </a:br>
            <a:r>
              <a:rPr lang="en-US" altLang="ko-KR" sz="4000" dirty="0">
                <a:latin typeface="+mj-ea"/>
                <a:ea typeface="+mj-ea"/>
              </a:rPr>
              <a:t>clone </a:t>
            </a:r>
            <a:r>
              <a:rPr lang="ko-KR" altLang="en-US" sz="4000" dirty="0">
                <a:latin typeface="+mj-ea"/>
                <a:ea typeface="+mj-ea"/>
              </a:rPr>
              <a:t>메서드를 </a:t>
            </a:r>
            <a:r>
              <a:rPr lang="ko-KR" altLang="en-US" sz="4000" dirty="0" err="1">
                <a:latin typeface="+mj-ea"/>
                <a:ea typeface="+mj-ea"/>
              </a:rPr>
              <a:t>오버라이드</a:t>
            </a:r>
            <a:r>
              <a:rPr lang="ko-KR" altLang="en-US" sz="4000" dirty="0">
                <a:latin typeface="+mj-ea"/>
                <a:ea typeface="+mj-ea"/>
              </a:rPr>
              <a:t> </a:t>
            </a:r>
            <a:r>
              <a:rPr lang="ko-KR" altLang="en-US" sz="4000" dirty="0" err="1">
                <a:latin typeface="+mj-ea"/>
                <a:ea typeface="+mj-ea"/>
              </a:rPr>
              <a:t>해야한다</a:t>
            </a:r>
            <a:r>
              <a:rPr lang="en-US" altLang="ko-KR" sz="4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236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n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2355">
              <a:defRPr sz="2100"/>
            </a:lvl1pPr>
          </a:lstStyle>
          <a:p>
            <a:pPr>
              <a:defRPr sz="2100"/>
            </a:pPr>
            <a:r>
              <a:rPr lang="en-US" altLang="ko-KR" dirty="0"/>
              <a:t>2. </a:t>
            </a:r>
            <a:r>
              <a:rPr lang="ko-KR" altLang="en-US" dirty="0"/>
              <a:t>깊은 복사와 얕은 복사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DC06BC-7C7A-AD5A-6726-8E72925237FE}"/>
              </a:ext>
            </a:extLst>
          </p:cNvPr>
          <p:cNvSpPr/>
          <p:nvPr/>
        </p:nvSpPr>
        <p:spPr>
          <a:xfrm>
            <a:off x="3740730" y="4531440"/>
            <a:ext cx="5796243" cy="7543800"/>
          </a:xfrm>
          <a:prstGeom prst="rect">
            <a:avLst/>
          </a:prstGeom>
          <a:noFill/>
          <a:ln w="762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ctr">
            <a:spAutoFit/>
          </a:bodyPr>
          <a:lstStyle/>
          <a:p>
            <a:pPr marL="0" marR="0" indent="0" algn="l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84599-914B-E993-3D0D-5F553644100D}"/>
              </a:ext>
            </a:extLst>
          </p:cNvPr>
          <p:cNvSpPr txBox="1"/>
          <p:nvPr/>
        </p:nvSpPr>
        <p:spPr>
          <a:xfrm>
            <a:off x="3740730" y="12075240"/>
            <a:ext cx="5796243" cy="937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000" dirty="0">
                <a:latin typeface="+mj-lt"/>
              </a:rPr>
              <a:t>Stack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C6242-4291-C0DD-F374-E9040DE41438}"/>
              </a:ext>
            </a:extLst>
          </p:cNvPr>
          <p:cNvSpPr/>
          <p:nvPr/>
        </p:nvSpPr>
        <p:spPr>
          <a:xfrm>
            <a:off x="14768947" y="4531440"/>
            <a:ext cx="5796243" cy="7543800"/>
          </a:xfrm>
          <a:prstGeom prst="rect">
            <a:avLst/>
          </a:prstGeom>
          <a:noFill/>
          <a:ln w="762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ctr">
            <a:spAutoFit/>
          </a:bodyPr>
          <a:lstStyle/>
          <a:p>
            <a:pPr marL="0" marR="0" indent="0" algn="l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540D6-7AB7-B6A4-FE4D-799F852D1A25}"/>
              </a:ext>
            </a:extLst>
          </p:cNvPr>
          <p:cNvSpPr txBox="1"/>
          <p:nvPr/>
        </p:nvSpPr>
        <p:spPr>
          <a:xfrm>
            <a:off x="14768947" y="12075240"/>
            <a:ext cx="5796243" cy="937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000" dirty="0">
                <a:latin typeface="+mj-lt"/>
              </a:rPr>
              <a:t>Heap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D290B1-CFB4-DB01-179B-73734B463DF4}"/>
              </a:ext>
            </a:extLst>
          </p:cNvPr>
          <p:cNvGrpSpPr/>
          <p:nvPr/>
        </p:nvGrpSpPr>
        <p:grpSpPr>
          <a:xfrm>
            <a:off x="4165813" y="9674379"/>
            <a:ext cx="4883728" cy="1558636"/>
            <a:chOff x="4165813" y="9674379"/>
            <a:chExt cx="4883728" cy="155863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1AF3745-2F92-4AAC-F556-9B7551A595A8}"/>
                </a:ext>
              </a:extLst>
            </p:cNvPr>
            <p:cNvSpPr/>
            <p:nvPr/>
          </p:nvSpPr>
          <p:spPr>
            <a:xfrm>
              <a:off x="4228160" y="9674379"/>
              <a:ext cx="4821381" cy="1558636"/>
            </a:xfrm>
            <a:prstGeom prst="roundRect">
              <a:avLst/>
            </a:prstGeom>
            <a:noFill/>
            <a:ln w="5715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972CC3-0803-0441-55A3-3B68A6A2278C}"/>
                </a:ext>
              </a:extLst>
            </p:cNvPr>
            <p:cNvSpPr txBox="1"/>
            <p:nvPr/>
          </p:nvSpPr>
          <p:spPr>
            <a:xfrm>
              <a:off x="4165813" y="10123678"/>
              <a:ext cx="4883728" cy="783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4000" b="1" dirty="0">
                  <a:latin typeface="+mj-lt"/>
                </a:rPr>
                <a:t> array</a:t>
              </a:r>
              <a:endPara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FFDC2B-E639-04D4-0DC5-F0EE04C44434}"/>
              </a:ext>
            </a:extLst>
          </p:cNvPr>
          <p:cNvGrpSpPr/>
          <p:nvPr/>
        </p:nvGrpSpPr>
        <p:grpSpPr>
          <a:xfrm>
            <a:off x="15017823" y="6322653"/>
            <a:ext cx="6190644" cy="3525880"/>
            <a:chOff x="15017823" y="6322653"/>
            <a:chExt cx="6190644" cy="352588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4F341D4-2DA8-B69F-EA6D-85489C88A5EC}"/>
                </a:ext>
              </a:extLst>
            </p:cNvPr>
            <p:cNvGrpSpPr/>
            <p:nvPr/>
          </p:nvGrpSpPr>
          <p:grpSpPr>
            <a:xfrm>
              <a:off x="15017823" y="6322653"/>
              <a:ext cx="6190644" cy="3525880"/>
              <a:chOff x="9257968" y="7193058"/>
              <a:chExt cx="5636460" cy="319586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E113B7A-26FF-7DF2-A806-5C653C10117E}"/>
                  </a:ext>
                </a:extLst>
              </p:cNvPr>
              <p:cNvSpPr/>
              <p:nvPr/>
            </p:nvSpPr>
            <p:spPr>
              <a:xfrm>
                <a:off x="9257968" y="7193058"/>
                <a:ext cx="4821381" cy="1558636"/>
              </a:xfrm>
              <a:prstGeom prst="roundRect">
                <a:avLst/>
              </a:prstGeom>
              <a:solidFill>
                <a:srgbClr val="FFFFFF"/>
              </a:solidFill>
              <a:ln w="57150" cap="flat">
                <a:solidFill>
                  <a:srgbClr val="C00000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A63CC-0623-4FAB-E093-4E571727E46B}"/>
                  </a:ext>
                </a:extLst>
              </p:cNvPr>
              <p:cNvSpPr txBox="1"/>
              <p:nvPr/>
            </p:nvSpPr>
            <p:spPr>
              <a:xfrm>
                <a:off x="10010700" y="9728882"/>
                <a:ext cx="4883728" cy="66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t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F18CC38-5EE9-438F-3FB4-1874179F6C00}"/>
                </a:ext>
              </a:extLst>
            </p:cNvPr>
            <p:cNvGrpSpPr/>
            <p:nvPr/>
          </p:nvGrpSpPr>
          <p:grpSpPr>
            <a:xfrm>
              <a:off x="15321825" y="6837218"/>
              <a:ext cx="4687419" cy="791962"/>
              <a:chOff x="16126777" y="2808084"/>
              <a:chExt cx="4687419" cy="79196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5026140-D4C5-9206-8C56-D553BFD0ACFE}"/>
                  </a:ext>
                </a:extLst>
              </p:cNvPr>
              <p:cNvSpPr/>
              <p:nvPr/>
            </p:nvSpPr>
            <p:spPr>
              <a:xfrm>
                <a:off x="16126777" y="2810630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4867F2-F67D-4D20-A401-0E58FEACD50E}"/>
                  </a:ext>
                </a:extLst>
              </p:cNvPr>
              <p:cNvSpPr/>
              <p:nvPr/>
            </p:nvSpPr>
            <p:spPr>
              <a:xfrm>
                <a:off x="19885609" y="2808084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6FA2CB8-ADCE-150A-F8DB-888B92FCBDDC}"/>
                  </a:ext>
                </a:extLst>
              </p:cNvPr>
              <p:cNvSpPr/>
              <p:nvPr/>
            </p:nvSpPr>
            <p:spPr>
              <a:xfrm>
                <a:off x="17069128" y="2809971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4000" dirty="0"/>
                  <a:t>2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67D872C-051D-922E-038C-E62DF835F07A}"/>
                  </a:ext>
                </a:extLst>
              </p:cNvPr>
              <p:cNvSpPr/>
              <p:nvPr/>
            </p:nvSpPr>
            <p:spPr>
              <a:xfrm>
                <a:off x="17997715" y="2809971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F9323D1-09A4-E5F9-E3EA-2E4358602DED}"/>
                  </a:ext>
                </a:extLst>
              </p:cNvPr>
              <p:cNvSpPr/>
              <p:nvPr/>
            </p:nvSpPr>
            <p:spPr>
              <a:xfrm>
                <a:off x="18941662" y="2816898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E723056-D014-A91E-B1C1-1AE12A7A177B}"/>
              </a:ext>
            </a:extLst>
          </p:cNvPr>
          <p:cNvGrpSpPr/>
          <p:nvPr/>
        </p:nvGrpSpPr>
        <p:grpSpPr>
          <a:xfrm>
            <a:off x="4151959" y="7374523"/>
            <a:ext cx="4883728" cy="1558636"/>
            <a:chOff x="4165813" y="9674379"/>
            <a:chExt cx="4883728" cy="155863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073CB4A-34B8-2F5D-C51E-E86FF02C85A9}"/>
                </a:ext>
              </a:extLst>
            </p:cNvPr>
            <p:cNvSpPr/>
            <p:nvPr/>
          </p:nvSpPr>
          <p:spPr>
            <a:xfrm>
              <a:off x="4228160" y="9674379"/>
              <a:ext cx="4821381" cy="1558636"/>
            </a:xfrm>
            <a:prstGeom prst="roundRect">
              <a:avLst/>
            </a:prstGeom>
            <a:noFill/>
            <a:ln w="5715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B27F02-8B68-FC23-5A67-A9C57DA11E49}"/>
                </a:ext>
              </a:extLst>
            </p:cNvPr>
            <p:cNvSpPr txBox="1"/>
            <p:nvPr/>
          </p:nvSpPr>
          <p:spPr>
            <a:xfrm>
              <a:off x="4165813" y="10123678"/>
              <a:ext cx="4883728" cy="783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4000" b="1" dirty="0">
                  <a:latin typeface="+mj-lt"/>
                </a:rPr>
                <a:t> </a:t>
              </a:r>
              <a:r>
                <a:rPr lang="en-US" altLang="ko-KR" sz="4000" b="1" dirty="0" err="1">
                  <a:latin typeface="+mj-lt"/>
                </a:rPr>
                <a:t>copiedArray</a:t>
              </a:r>
              <a:endPara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ED2E89D-88E3-6BF1-ED64-B50EBFE3AA76}"/>
              </a:ext>
            </a:extLst>
          </p:cNvPr>
          <p:cNvCxnSpPr>
            <a:cxnSpLocks/>
          </p:cNvCxnSpPr>
          <p:nvPr/>
        </p:nvCxnSpPr>
        <p:spPr>
          <a:xfrm flipV="1">
            <a:off x="7599579" y="6979182"/>
            <a:ext cx="7601709" cy="3635879"/>
          </a:xfrm>
          <a:prstGeom prst="straightConnector1">
            <a:avLst/>
          </a:prstGeom>
          <a:noFill/>
          <a:ln w="63500" cap="flat">
            <a:solidFill>
              <a:srgbClr val="7030A0"/>
            </a:solidFill>
            <a:prstDash val="solid"/>
            <a:miter lim="800000"/>
            <a:headEnd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60D61F-DA88-593A-515D-9557078A0725}"/>
              </a:ext>
            </a:extLst>
          </p:cNvPr>
          <p:cNvSpPr/>
          <p:nvPr/>
        </p:nvSpPr>
        <p:spPr>
          <a:xfrm>
            <a:off x="15304869" y="6884504"/>
            <a:ext cx="928587" cy="706204"/>
          </a:xfrm>
          <a:prstGeom prst="rect">
            <a:avLst/>
          </a:prstGeom>
          <a:solidFill>
            <a:srgbClr val="F3F3F8"/>
          </a:solidFill>
          <a:ln w="571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ctr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500" dirty="0">
                <a:latin typeface="+mj-lt"/>
              </a:rPr>
              <a:t>100</a:t>
            </a:r>
            <a:endParaRPr kumimoji="0" lang="ko-KR" altLang="en-US" sz="35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F6EA28-818E-3F36-1AFB-A178D867C0D0}"/>
              </a:ext>
            </a:extLst>
          </p:cNvPr>
          <p:cNvGrpSpPr/>
          <p:nvPr/>
        </p:nvGrpSpPr>
        <p:grpSpPr>
          <a:xfrm>
            <a:off x="15017823" y="9278852"/>
            <a:ext cx="6190644" cy="3525880"/>
            <a:chOff x="15017823" y="6322653"/>
            <a:chExt cx="6190644" cy="352588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92B06AF-6885-E4C1-00CD-9BB47099F153}"/>
                </a:ext>
              </a:extLst>
            </p:cNvPr>
            <p:cNvGrpSpPr/>
            <p:nvPr/>
          </p:nvGrpSpPr>
          <p:grpSpPr>
            <a:xfrm>
              <a:off x="15017823" y="6322653"/>
              <a:ext cx="6190644" cy="3525880"/>
              <a:chOff x="9257968" y="7193058"/>
              <a:chExt cx="5636460" cy="3195861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2C1B32A-528E-47E0-8E59-8BF2E2405E0C}"/>
                  </a:ext>
                </a:extLst>
              </p:cNvPr>
              <p:cNvSpPr/>
              <p:nvPr/>
            </p:nvSpPr>
            <p:spPr>
              <a:xfrm>
                <a:off x="9257968" y="7193058"/>
                <a:ext cx="4821381" cy="1558636"/>
              </a:xfrm>
              <a:prstGeom prst="roundRect">
                <a:avLst/>
              </a:prstGeom>
              <a:solidFill>
                <a:srgbClr val="FFFFFF"/>
              </a:solidFill>
              <a:ln w="57150" cap="flat">
                <a:solidFill>
                  <a:srgbClr val="C00000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14C9BA-7DB2-3373-3A8E-8A124F444772}"/>
                  </a:ext>
                </a:extLst>
              </p:cNvPr>
              <p:cNvSpPr txBox="1"/>
              <p:nvPr/>
            </p:nvSpPr>
            <p:spPr>
              <a:xfrm>
                <a:off x="10010700" y="9728882"/>
                <a:ext cx="4883728" cy="66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t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365BEA8-CA1D-91CA-9EB2-566F231A9685}"/>
                </a:ext>
              </a:extLst>
            </p:cNvPr>
            <p:cNvGrpSpPr/>
            <p:nvPr/>
          </p:nvGrpSpPr>
          <p:grpSpPr>
            <a:xfrm>
              <a:off x="15321825" y="6837218"/>
              <a:ext cx="4687419" cy="791962"/>
              <a:chOff x="16126777" y="2808084"/>
              <a:chExt cx="4687419" cy="79196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870D24D-99B5-BFCC-DD66-F6D9F13DF697}"/>
                  </a:ext>
                </a:extLst>
              </p:cNvPr>
              <p:cNvSpPr/>
              <p:nvPr/>
            </p:nvSpPr>
            <p:spPr>
              <a:xfrm>
                <a:off x="16126777" y="2810630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A3CBEFE-AF55-2D4B-600D-A7D909936D13}"/>
                  </a:ext>
                </a:extLst>
              </p:cNvPr>
              <p:cNvSpPr/>
              <p:nvPr/>
            </p:nvSpPr>
            <p:spPr>
              <a:xfrm>
                <a:off x="19885609" y="2808084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A15D5B-E602-E4F2-D3F2-7E6D1E300E4F}"/>
                  </a:ext>
                </a:extLst>
              </p:cNvPr>
              <p:cNvSpPr/>
              <p:nvPr/>
            </p:nvSpPr>
            <p:spPr>
              <a:xfrm>
                <a:off x="17069128" y="2809971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4000" dirty="0"/>
                  <a:t>2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F2C997-FD4D-2E34-32C2-C77716D5B983}"/>
                  </a:ext>
                </a:extLst>
              </p:cNvPr>
              <p:cNvSpPr/>
              <p:nvPr/>
            </p:nvSpPr>
            <p:spPr>
              <a:xfrm>
                <a:off x="17997715" y="2809971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DF3F47A-D24F-07F4-9B34-42E57FD86AAA}"/>
                  </a:ext>
                </a:extLst>
              </p:cNvPr>
              <p:cNvSpPr/>
              <p:nvPr/>
            </p:nvSpPr>
            <p:spPr>
              <a:xfrm>
                <a:off x="18941662" y="2816898"/>
                <a:ext cx="928587" cy="783148"/>
              </a:xfrm>
              <a:prstGeom prst="rect">
                <a:avLst/>
              </a:prstGeom>
              <a:solidFill>
                <a:srgbClr val="F3F3F8"/>
              </a:solidFill>
              <a:ln w="571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0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kumimoji="0" lang="ko-KR" altLang="en-US" sz="40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26C5058-60A1-153F-530A-CAC5C918B3D4}"/>
              </a:ext>
            </a:extLst>
          </p:cNvPr>
          <p:cNvCxnSpPr>
            <a:cxnSpLocks/>
          </p:cNvCxnSpPr>
          <p:nvPr/>
        </p:nvCxnSpPr>
        <p:spPr>
          <a:xfrm>
            <a:off x="8165146" y="8236666"/>
            <a:ext cx="7170443" cy="1565565"/>
          </a:xfrm>
          <a:prstGeom prst="straightConnector1">
            <a:avLst/>
          </a:prstGeom>
          <a:noFill/>
          <a:ln w="63500" cap="flat">
            <a:solidFill>
              <a:srgbClr val="7030A0"/>
            </a:solidFill>
            <a:prstDash val="solid"/>
            <a:miter lim="800000"/>
            <a:headEnd w="lg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제목 9">
            <a:extLst>
              <a:ext uri="{FF2B5EF4-FFF2-40B4-BE49-F238E27FC236}">
                <a16:creationId xmlns:a16="http://schemas.microsoft.com/office/drawing/2014/main" id="{77C9816E-12D6-C523-A314-9438E4E2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24" y="1614530"/>
            <a:ext cx="22352552" cy="799459"/>
          </a:xfrm>
        </p:spPr>
        <p:txBody>
          <a:bodyPr/>
          <a:lstStyle/>
          <a:p>
            <a:r>
              <a:rPr lang="ko-KR" altLang="en-US" dirty="0"/>
              <a:t>깊은 </a:t>
            </a:r>
            <a:r>
              <a:rPr lang="ko-KR" altLang="en-US" dirty="0" err="1"/>
              <a:t>복사시</a:t>
            </a:r>
            <a:r>
              <a:rPr lang="ko-KR" altLang="en-US" dirty="0"/>
              <a:t> 메모리 구조</a:t>
            </a:r>
          </a:p>
        </p:txBody>
      </p:sp>
    </p:spTree>
    <p:extLst>
      <p:ext uri="{BB962C8B-B14F-4D97-AF65-F5344CB8AC3E}">
        <p14:creationId xmlns:p14="http://schemas.microsoft.com/office/powerpoint/2010/main" val="2528335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중간 표지 제목"/>
          <p:cNvSpPr txBox="1">
            <a:spLocks noGrp="1"/>
          </p:cNvSpPr>
          <p:nvPr>
            <p:ph type="title"/>
          </p:nvPr>
        </p:nvSpPr>
        <p:spPr>
          <a:xfrm>
            <a:off x="3712831" y="6115805"/>
            <a:ext cx="16958338" cy="14843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18" indent="-9018" defTabSz="1431510">
              <a:defRPr sz="6972"/>
            </a:pPr>
            <a:r>
              <a:rPr lang="en-US" altLang="ko-KR" dirty="0"/>
              <a:t>3. Primitive Type </a:t>
            </a:r>
            <a:r>
              <a:rPr lang="ko-KR" altLang="en-US" dirty="0"/>
              <a:t>배열에서의 깊은 복사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28732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n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2355">
              <a:defRPr sz="2100"/>
            </a:lvl1pPr>
          </a:lstStyle>
          <a:p>
            <a:pPr defTabSz="862355">
              <a:defRPr sz="2100"/>
            </a:pPr>
            <a:r>
              <a:rPr lang="en-US" altLang="ko-KR" dirty="0"/>
              <a:t>3. Primitive Type</a:t>
            </a:r>
            <a:r>
              <a:rPr lang="ko-KR" altLang="en-US" dirty="0"/>
              <a:t> 배열에서의 깊은 복사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6164B-10EB-570A-2365-DEA366459F82}"/>
              </a:ext>
            </a:extLst>
          </p:cNvPr>
          <p:cNvSpPr txBox="1"/>
          <p:nvPr/>
        </p:nvSpPr>
        <p:spPr>
          <a:xfrm>
            <a:off x="643062" y="6989694"/>
            <a:ext cx="23525018" cy="4230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hangingPunct="1">
              <a:lnSpc>
                <a:spcPct val="160000"/>
              </a:lnSpc>
            </a:pPr>
            <a:r>
              <a:rPr lang="en-US" altLang="ko-KR" sz="4500" b="1" dirty="0">
                <a:latin typeface="+mj-ea"/>
                <a:ea typeface="+mj-ea"/>
              </a:rPr>
              <a:t>3.</a:t>
            </a:r>
            <a:r>
              <a:rPr lang="ko-KR" altLang="en-US" sz="4500" b="1" dirty="0">
                <a:latin typeface="+mj-ea"/>
                <a:ea typeface="+mj-ea"/>
              </a:rPr>
              <a:t> </a:t>
            </a:r>
            <a:r>
              <a:rPr lang="en-US" altLang="ko-KR" sz="4500" b="1" dirty="0" err="1">
                <a:latin typeface="+mj-ea"/>
                <a:ea typeface="+mj-ea"/>
              </a:rPr>
              <a:t>Arrays.copyOf</a:t>
            </a:r>
            <a:r>
              <a:rPr lang="en-US" altLang="ko-KR" sz="4500" b="1" dirty="0">
                <a:latin typeface="+mj-ea"/>
                <a:ea typeface="+mj-ea"/>
              </a:rPr>
              <a:t>(), </a:t>
            </a:r>
            <a:r>
              <a:rPr lang="en-US" altLang="ko-KR" sz="4500" b="1" dirty="0" err="1">
                <a:latin typeface="+mj-ea"/>
                <a:ea typeface="+mj-ea"/>
              </a:rPr>
              <a:t>Arrays.copyOfRange</a:t>
            </a:r>
            <a:r>
              <a:rPr lang="en-US" altLang="ko-KR" sz="4500" b="1" dirty="0">
                <a:latin typeface="+mj-ea"/>
                <a:ea typeface="+mj-ea"/>
              </a:rPr>
              <a:t>()</a:t>
            </a:r>
          </a:p>
          <a:p>
            <a:pPr marL="685800" indent="-685800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+mj-ea"/>
                <a:ea typeface="+mj-ea"/>
              </a:rPr>
              <a:t>내부적으로 </a:t>
            </a:r>
            <a:r>
              <a:rPr lang="en-US" altLang="ko-KR" sz="4000" b="1" dirty="0" err="1">
                <a:latin typeface="+mj-ea"/>
                <a:ea typeface="+mj-ea"/>
              </a:rPr>
              <a:t>System.arrayCopy</a:t>
            </a:r>
            <a:r>
              <a:rPr lang="en-US" altLang="ko-KR" sz="4000" b="1" dirty="0">
                <a:latin typeface="+mj-ea"/>
                <a:ea typeface="+mj-ea"/>
              </a:rPr>
              <a:t>()</a:t>
            </a:r>
            <a:r>
              <a:rPr lang="ko-KR" altLang="en-US" sz="4000" dirty="0">
                <a:latin typeface="+mj-ea"/>
                <a:ea typeface="+mj-ea"/>
              </a:rPr>
              <a:t>를 사용한다</a:t>
            </a:r>
            <a:r>
              <a:rPr lang="en-US" altLang="ko-KR" sz="4000" dirty="0">
                <a:latin typeface="+mj-ea"/>
                <a:ea typeface="+mj-ea"/>
              </a:rPr>
              <a:t>.</a:t>
            </a:r>
          </a:p>
          <a:p>
            <a:pPr marL="685800" indent="-685800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 err="1">
                <a:latin typeface="+mj-ea"/>
                <a:ea typeface="+mj-ea"/>
              </a:rPr>
              <a:t>copyOf</a:t>
            </a:r>
            <a:r>
              <a:rPr lang="en-US" altLang="ko-KR" sz="4000" dirty="0">
                <a:latin typeface="+mj-ea"/>
                <a:ea typeface="+mj-ea"/>
              </a:rPr>
              <a:t>(int[] original, int </a:t>
            </a:r>
            <a:r>
              <a:rPr lang="en-US" altLang="ko-KR" sz="4000" dirty="0" err="1">
                <a:latin typeface="+mj-ea"/>
                <a:ea typeface="+mj-ea"/>
              </a:rPr>
              <a:t>newLength</a:t>
            </a:r>
            <a:r>
              <a:rPr lang="en-US" altLang="ko-KR" sz="4000" dirty="0">
                <a:latin typeface="+mj-ea"/>
                <a:ea typeface="+mj-ea"/>
              </a:rPr>
              <a:t>) → </a:t>
            </a:r>
            <a:r>
              <a:rPr lang="ko-KR" altLang="en-US" sz="4000" dirty="0">
                <a:latin typeface="+mj-ea"/>
                <a:ea typeface="+mj-ea"/>
              </a:rPr>
              <a:t>특정 값 까지 복사할 수 있다</a:t>
            </a:r>
            <a:r>
              <a:rPr lang="en-US" altLang="ko-KR" sz="4000" dirty="0">
                <a:latin typeface="+mj-ea"/>
                <a:ea typeface="+mj-ea"/>
              </a:rPr>
              <a:t>.</a:t>
            </a:r>
          </a:p>
          <a:p>
            <a:pPr marL="685800" indent="-685800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+mj-ea"/>
                <a:ea typeface="+mj-ea"/>
              </a:rPr>
              <a:t> </a:t>
            </a:r>
            <a:r>
              <a:rPr lang="en-US" altLang="ko-KR" sz="4000" dirty="0" err="1">
                <a:latin typeface="+mj-ea"/>
                <a:ea typeface="+mj-ea"/>
              </a:rPr>
              <a:t>copyOfRange</a:t>
            </a:r>
            <a:r>
              <a:rPr lang="en-US" altLang="ko-KR" sz="4000" dirty="0">
                <a:latin typeface="+mj-ea"/>
                <a:ea typeface="+mj-ea"/>
              </a:rPr>
              <a:t>(int[] original, int from, int to) → </a:t>
            </a:r>
            <a:r>
              <a:rPr lang="ko-KR" altLang="en-US" sz="4000" dirty="0">
                <a:latin typeface="+mj-ea"/>
                <a:ea typeface="+mj-ea"/>
              </a:rPr>
              <a:t>복사하는 배열의 시작과</a:t>
            </a:r>
            <a:r>
              <a:rPr lang="en-US" altLang="ko-KR" sz="4000" dirty="0">
                <a:latin typeface="+mj-ea"/>
                <a:ea typeface="+mj-ea"/>
              </a:rPr>
              <a:t> </a:t>
            </a:r>
            <a:r>
              <a:rPr lang="ko-KR" altLang="en-US" sz="4000" dirty="0">
                <a:latin typeface="+mj-ea"/>
                <a:ea typeface="+mj-ea"/>
              </a:rPr>
              <a:t>끝 </a:t>
            </a:r>
            <a:r>
              <a:rPr lang="en-US" altLang="ko-KR" sz="4000" dirty="0">
                <a:latin typeface="+mj-ea"/>
                <a:ea typeface="+mj-ea"/>
              </a:rPr>
              <a:t>index</a:t>
            </a:r>
            <a:r>
              <a:rPr lang="ko-KR" altLang="en-US" sz="4000" dirty="0">
                <a:latin typeface="+mj-ea"/>
                <a:ea typeface="+mj-ea"/>
              </a:rPr>
              <a:t>를 설정할 수 있다</a:t>
            </a:r>
            <a:r>
              <a:rPr lang="en-US" altLang="ko-KR" sz="40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AB7CA-E5BD-7776-B925-8BBFFBD0B662}"/>
              </a:ext>
            </a:extLst>
          </p:cNvPr>
          <p:cNvSpPr txBox="1"/>
          <p:nvPr/>
        </p:nvSpPr>
        <p:spPr>
          <a:xfrm>
            <a:off x="643062" y="3013364"/>
            <a:ext cx="23172898" cy="3976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R="0" algn="l" defTabSz="82987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500" b="1" dirty="0">
                <a:latin typeface="+mj-ea"/>
                <a:ea typeface="+mj-ea"/>
              </a:rPr>
              <a:t>2. </a:t>
            </a:r>
            <a:r>
              <a:rPr lang="en-US" altLang="ko-KR" sz="4500" b="1" dirty="0" err="1">
                <a:latin typeface="+mj-ea"/>
                <a:ea typeface="+mj-ea"/>
              </a:rPr>
              <a:t>System.arrayCopy</a:t>
            </a:r>
            <a:r>
              <a:rPr lang="en-US" altLang="ko-KR" sz="4500" b="1" dirty="0">
                <a:latin typeface="+mj-ea"/>
                <a:ea typeface="+mj-ea"/>
              </a:rPr>
              <a:t>()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+mj-ea"/>
                <a:ea typeface="+mj-ea"/>
              </a:rPr>
              <a:t>Native call</a:t>
            </a:r>
            <a:r>
              <a:rPr lang="ko-KR" altLang="en-US" sz="4000" dirty="0">
                <a:latin typeface="+mj-ea"/>
                <a:ea typeface="+mj-ea"/>
              </a:rPr>
              <a:t>이라 빠르다</a:t>
            </a:r>
            <a:endParaRPr lang="en-US" altLang="ko-KR" sz="4000" dirty="0"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+mj-ea"/>
                <a:ea typeface="+mj-ea"/>
              </a:rPr>
              <a:t>복사 할 배열을 생성해서 </a:t>
            </a:r>
            <a:r>
              <a:rPr lang="en-US" altLang="ko-KR" sz="4000" dirty="0">
                <a:latin typeface="+mj-ea"/>
                <a:ea typeface="+mj-ea"/>
              </a:rPr>
              <a:t>argument</a:t>
            </a:r>
            <a:r>
              <a:rPr lang="ko-KR" altLang="en-US" sz="4000" dirty="0">
                <a:latin typeface="+mj-ea"/>
                <a:ea typeface="+mj-ea"/>
              </a:rPr>
              <a:t>로 넘겨야 한다</a:t>
            </a:r>
            <a:r>
              <a:rPr lang="en-US" altLang="ko-KR" sz="4000" dirty="0">
                <a:latin typeface="+mj-ea"/>
                <a:ea typeface="+mj-ea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+mj-ea"/>
                <a:ea typeface="+mj-ea"/>
              </a:rPr>
              <a:t>개인적으로 파라미터 개수가 너무 많아 사용하기 힘들다</a:t>
            </a:r>
            <a:r>
              <a:rPr lang="en-US" altLang="ko-KR" sz="4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0DBFE7-3413-3572-5A23-EF9BDF35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814" y="1755179"/>
            <a:ext cx="14004146" cy="251637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42B63C-4B04-A67D-2664-A2A851780EF5}"/>
              </a:ext>
            </a:extLst>
          </p:cNvPr>
          <p:cNvSpPr txBox="1"/>
          <p:nvPr/>
        </p:nvSpPr>
        <p:spPr>
          <a:xfrm>
            <a:off x="643062" y="11219939"/>
            <a:ext cx="23525018" cy="2260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hangingPunct="1">
              <a:lnSpc>
                <a:spcPct val="160000"/>
              </a:lnSpc>
            </a:pPr>
            <a:r>
              <a:rPr lang="en-US" altLang="ko-KR" sz="4500" b="1" dirty="0">
                <a:latin typeface="+mj-ea"/>
                <a:ea typeface="+mj-ea"/>
              </a:rPr>
              <a:t>4.</a:t>
            </a:r>
            <a:r>
              <a:rPr lang="ko-KR" altLang="en-US" sz="4500" b="1" dirty="0">
                <a:latin typeface="+mj-ea"/>
                <a:ea typeface="+mj-ea"/>
              </a:rPr>
              <a:t> </a:t>
            </a:r>
            <a:r>
              <a:rPr lang="en-US" altLang="ko-KR" sz="4500" b="1" dirty="0">
                <a:latin typeface="+mj-ea"/>
                <a:ea typeface="+mj-ea"/>
              </a:rPr>
              <a:t>Object </a:t>
            </a:r>
            <a:r>
              <a:rPr lang="ko-KR" altLang="en-US" sz="4500" b="1" dirty="0">
                <a:latin typeface="+mj-ea"/>
                <a:ea typeface="+mj-ea"/>
              </a:rPr>
              <a:t>클래스의 </a:t>
            </a:r>
            <a:r>
              <a:rPr lang="en-US" altLang="ko-KR" sz="4500" b="1" dirty="0">
                <a:latin typeface="+mj-ea"/>
                <a:ea typeface="+mj-ea"/>
              </a:rPr>
              <a:t>clone()</a:t>
            </a:r>
          </a:p>
          <a:p>
            <a:pPr marL="685800" indent="-685800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+mj-ea"/>
                <a:ea typeface="+mj-ea"/>
              </a:rPr>
              <a:t>Clone() </a:t>
            </a:r>
            <a:r>
              <a:rPr lang="ko-KR" altLang="en-US" sz="4000" dirty="0">
                <a:latin typeface="+mj-ea"/>
                <a:ea typeface="+mj-ea"/>
              </a:rPr>
              <a:t>을 통해 배열을 통째로 깊게 복사할 수 있다</a:t>
            </a:r>
            <a:r>
              <a:rPr lang="en-US" altLang="ko-KR" sz="4000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90667-314A-128B-7D39-8006E81FBF72}"/>
              </a:ext>
            </a:extLst>
          </p:cNvPr>
          <p:cNvSpPr txBox="1"/>
          <p:nvPr/>
        </p:nvSpPr>
        <p:spPr>
          <a:xfrm>
            <a:off x="643062" y="2142738"/>
            <a:ext cx="23172898" cy="1206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R="0" algn="l" defTabSz="82987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500" b="1" dirty="0">
                <a:latin typeface="+mj-ea"/>
                <a:ea typeface="+mj-ea"/>
              </a:rPr>
              <a:t>1. For</a:t>
            </a:r>
            <a:r>
              <a:rPr lang="ko-KR" altLang="en-US" sz="4500" b="1" dirty="0">
                <a:latin typeface="+mj-ea"/>
                <a:ea typeface="+mj-ea"/>
              </a:rPr>
              <a:t>문 사용</a:t>
            </a:r>
            <a:endParaRPr lang="en-US" altLang="ko-KR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2429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7C301-942D-43C6-D093-B3310C1CA505}"/>
              </a:ext>
            </a:extLst>
          </p:cNvPr>
          <p:cNvSpPr txBox="1"/>
          <p:nvPr/>
        </p:nvSpPr>
        <p:spPr>
          <a:xfrm>
            <a:off x="453817" y="1510186"/>
            <a:ext cx="23930183" cy="1409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000" b="1" dirty="0">
                <a:solidFill>
                  <a:srgbClr val="FFFFFF"/>
                </a:solidFill>
                <a:latin typeface="+mj-ea"/>
                <a:ea typeface="+mj-ea"/>
              </a:rPr>
              <a:t>Q1. </a:t>
            </a:r>
            <a:r>
              <a:rPr lang="ko-KR" altLang="en-US" sz="5000" b="1" dirty="0">
                <a:solidFill>
                  <a:srgbClr val="FFFFFF"/>
                </a:solidFill>
                <a:latin typeface="+mj-ea"/>
                <a:ea typeface="+mj-ea"/>
              </a:rPr>
              <a:t>배열의 타입이 </a:t>
            </a:r>
            <a:r>
              <a:rPr lang="en-US" altLang="ko-KR" sz="5000" b="1" dirty="0">
                <a:solidFill>
                  <a:srgbClr val="FFFFFF"/>
                </a:solidFill>
                <a:latin typeface="+mj-ea"/>
                <a:ea typeface="+mj-ea"/>
              </a:rPr>
              <a:t>Primitive Type</a:t>
            </a:r>
            <a:r>
              <a:rPr lang="ko-KR" altLang="en-US" sz="5000" b="1" dirty="0">
                <a:solidFill>
                  <a:srgbClr val="FFFFFF"/>
                </a:solidFill>
                <a:latin typeface="+mj-ea"/>
                <a:ea typeface="+mj-ea"/>
              </a:rPr>
              <a:t>이 아닌 </a:t>
            </a:r>
            <a:r>
              <a:rPr lang="en-US" altLang="ko-KR" sz="5000" b="1" dirty="0">
                <a:solidFill>
                  <a:srgbClr val="FFFFFF"/>
                </a:solidFill>
                <a:latin typeface="+mj-ea"/>
                <a:ea typeface="+mj-ea"/>
              </a:rPr>
              <a:t>Reference Type</a:t>
            </a:r>
            <a:r>
              <a:rPr lang="ko-KR" altLang="en-US" sz="5000" b="1" dirty="0">
                <a:solidFill>
                  <a:srgbClr val="FFFFFF"/>
                </a:solidFill>
                <a:latin typeface="+mj-ea"/>
                <a:ea typeface="+mj-ea"/>
              </a:rPr>
              <a:t>일 경우 어떻게 해야 하는가</a:t>
            </a:r>
            <a:r>
              <a:rPr lang="en-US" altLang="ko-KR" sz="5000" b="1" dirty="0">
                <a:solidFill>
                  <a:srgbClr val="FFFFFF"/>
                </a:solidFill>
                <a:latin typeface="+mj-ea"/>
                <a:ea typeface="+mj-ea"/>
              </a:rPr>
              <a:t>?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ea"/>
              <a:ea typeface="+mj-ea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3022-E86D-DE2E-8CB8-EEB957BDF8CC}"/>
              </a:ext>
            </a:extLst>
          </p:cNvPr>
          <p:cNvSpPr txBox="1"/>
          <p:nvPr/>
        </p:nvSpPr>
        <p:spPr>
          <a:xfrm>
            <a:off x="1473134" y="9568877"/>
            <a:ext cx="18137332" cy="2377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marR="0" indent="-457200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이중 </a:t>
            </a:r>
            <a:r>
              <a:rPr lang="en-US" altLang="ko-KR" sz="4000" dirty="0">
                <a:solidFill>
                  <a:srgbClr val="FFFFFF"/>
                </a:solidFill>
                <a:latin typeface="+mj-ea"/>
                <a:ea typeface="+mj-ea"/>
              </a:rPr>
              <a:t>for</a:t>
            </a: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문 사용</a:t>
            </a:r>
            <a:endParaRPr lang="en-US" altLang="ko-KR" sz="4000" dirty="0">
              <a:solidFill>
                <a:srgbClr val="FFFFFF"/>
              </a:solidFill>
              <a:latin typeface="+mj-ea"/>
              <a:ea typeface="+mj-ea"/>
            </a:endParaRPr>
          </a:p>
          <a:p>
            <a:pPr marL="457200" marR="0" indent="-457200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000" dirty="0">
                <a:solidFill>
                  <a:srgbClr val="FFFFFF"/>
                </a:solidFill>
                <a:latin typeface="+mj-ea"/>
                <a:ea typeface="+mj-ea"/>
              </a:rPr>
              <a:t>For</a:t>
            </a: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문 </a:t>
            </a:r>
            <a:r>
              <a:rPr lang="en-US" altLang="ko-KR" sz="4000" dirty="0">
                <a:solidFill>
                  <a:srgbClr val="FFFFFF"/>
                </a:solidFill>
                <a:latin typeface="+mj-ea"/>
                <a:ea typeface="+mj-ea"/>
              </a:rPr>
              <a:t>+ clone </a:t>
            </a: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사용</a:t>
            </a:r>
            <a:endParaRPr lang="en-US" altLang="ko-KR" sz="4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D1DDA-21E8-64C5-EE32-C5899E8B3873}"/>
              </a:ext>
            </a:extLst>
          </p:cNvPr>
          <p:cNvSpPr txBox="1"/>
          <p:nvPr/>
        </p:nvSpPr>
        <p:spPr>
          <a:xfrm>
            <a:off x="453817" y="7641868"/>
            <a:ext cx="24383999" cy="1409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000" b="1" dirty="0">
                <a:solidFill>
                  <a:srgbClr val="FFFFFF"/>
                </a:solidFill>
                <a:latin typeface="+mj-ea"/>
                <a:ea typeface="+mj-ea"/>
              </a:rPr>
              <a:t>Q2. </a:t>
            </a:r>
            <a:r>
              <a:rPr lang="ko-KR" altLang="en-US" sz="5000" b="1" dirty="0">
                <a:solidFill>
                  <a:srgbClr val="FFFFFF"/>
                </a:solidFill>
                <a:latin typeface="+mj-ea"/>
                <a:ea typeface="+mj-ea"/>
              </a:rPr>
              <a:t>이차원 배열의 경우 어떻게 깊은 복사를 할 수 있는가</a:t>
            </a:r>
            <a:r>
              <a:rPr lang="en-US" altLang="ko-KR" sz="5000" b="1" dirty="0">
                <a:solidFill>
                  <a:srgbClr val="FFFFFF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2ED67-8C32-FD36-595C-1C0EDE7F4910}"/>
              </a:ext>
            </a:extLst>
          </p:cNvPr>
          <p:cNvSpPr txBox="1"/>
          <p:nvPr/>
        </p:nvSpPr>
        <p:spPr>
          <a:xfrm>
            <a:off x="1473133" y="3892449"/>
            <a:ext cx="21095921" cy="2377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marR="0" indent="-457200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sym typeface="Calibri"/>
              </a:rPr>
              <a:t>Arrays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sym typeface="Calibri"/>
              </a:rPr>
              <a:t>클래스의 메서드와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sym typeface="Calibri"/>
              </a:rPr>
              <a:t>clone()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sym typeface="Calibri"/>
              </a:rPr>
              <a:t>은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sym typeface="Calibri"/>
              </a:rPr>
              <a:t>shallow </a:t>
            </a:r>
            <a:r>
              <a:rPr lang="en-US" altLang="ko-KR" sz="4000" dirty="0">
                <a:solidFill>
                  <a:srgbClr val="FFFFFF"/>
                </a:solidFill>
                <a:latin typeface="+mj-ea"/>
                <a:ea typeface="+mj-ea"/>
              </a:rPr>
              <a:t>copy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각 클래스 마다 </a:t>
            </a:r>
            <a:r>
              <a:rPr lang="en-US" altLang="ko-KR" sz="4000" dirty="0">
                <a:solidFill>
                  <a:srgbClr val="FFFFFF"/>
                </a:solidFill>
                <a:latin typeface="+mj-ea"/>
                <a:ea typeface="+mj-ea"/>
              </a:rPr>
              <a:t>clone() </a:t>
            </a: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을 구현하거나  </a:t>
            </a:r>
            <a:r>
              <a:rPr lang="en-US" altLang="ko-KR" sz="4000" dirty="0" err="1">
                <a:solidFill>
                  <a:srgbClr val="FFFFFF"/>
                </a:solidFill>
                <a:latin typeface="+mj-ea"/>
                <a:ea typeface="+mj-ea"/>
              </a:rPr>
              <a:t>SerializableUtils</a:t>
            </a:r>
            <a:r>
              <a:rPr lang="en-US" altLang="ko-KR" sz="40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클래스의 </a:t>
            </a:r>
            <a:r>
              <a:rPr lang="en-US" altLang="ko-KR" sz="4000" dirty="0">
                <a:solidFill>
                  <a:srgbClr val="FFFFFF"/>
                </a:solidFill>
                <a:latin typeface="+mj-ea"/>
                <a:ea typeface="+mj-ea"/>
              </a:rPr>
              <a:t>clone()</a:t>
            </a: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을 통해 할 수 있다</a:t>
            </a:r>
            <a:r>
              <a:rPr lang="en-US" altLang="ko-KR" sz="4000" dirty="0">
                <a:solidFill>
                  <a:srgbClr val="FFFFFF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219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중간 표지 제목"/>
          <p:cNvSpPr txBox="1">
            <a:spLocks noGrp="1"/>
          </p:cNvSpPr>
          <p:nvPr>
            <p:ph type="title"/>
          </p:nvPr>
        </p:nvSpPr>
        <p:spPr>
          <a:xfrm>
            <a:off x="3712831" y="6115805"/>
            <a:ext cx="16958338" cy="14843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018" indent="-9018" defTabSz="1431510">
              <a:defRPr sz="6972"/>
            </a:pPr>
            <a:r>
              <a:rPr lang="en-US" altLang="ko-KR" dirty="0"/>
              <a:t>4. </a:t>
            </a:r>
            <a:r>
              <a:rPr lang="ko-KR" altLang="en-US" dirty="0"/>
              <a:t>방어적 복사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08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n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2355">
              <a:defRPr sz="2100"/>
            </a:lvl1pPr>
          </a:lstStyle>
          <a:p>
            <a:pPr defTabSz="862355">
              <a:defRPr sz="2100"/>
            </a:pPr>
            <a:r>
              <a:rPr lang="en-US" altLang="ko-KR" dirty="0"/>
              <a:t>4. </a:t>
            </a:r>
            <a:r>
              <a:rPr lang="ko-KR" altLang="en-US" dirty="0"/>
              <a:t>방어적 복사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2A1B7-6018-2B26-0CFE-351BB751DB5B}"/>
              </a:ext>
            </a:extLst>
          </p:cNvPr>
          <p:cNvSpPr txBox="1"/>
          <p:nvPr/>
        </p:nvSpPr>
        <p:spPr>
          <a:xfrm>
            <a:off x="605551" y="3645819"/>
            <a:ext cx="24249504" cy="5245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R="0" algn="l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500" b="1" dirty="0">
                <a:latin typeface="+mj-ea"/>
                <a:ea typeface="+mj-ea"/>
              </a:rPr>
              <a:t>1. </a:t>
            </a:r>
            <a:r>
              <a:rPr lang="ko-KR" altLang="en-US" sz="4500" b="1" dirty="0">
                <a:latin typeface="+mj-ea"/>
                <a:ea typeface="+mj-ea"/>
              </a:rPr>
              <a:t>방어적 복사</a:t>
            </a:r>
            <a:endParaRPr lang="en-US" altLang="ko-KR" sz="4500" b="1" dirty="0">
              <a:latin typeface="+mj-ea"/>
              <a:ea typeface="+mj-ea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+mj-ea"/>
                <a:ea typeface="+mj-ea"/>
              </a:rPr>
              <a:t>내부 객체를 반환할 때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>
                <a:latin typeface="+mj-ea"/>
                <a:ea typeface="+mj-ea"/>
              </a:rPr>
              <a:t>객체의 복사본을 만들어 반환하는 방법</a:t>
            </a:r>
            <a:endParaRPr lang="en-US" altLang="ko-KR" sz="40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4000" dirty="0"/>
              <a:t>⇒ </a:t>
            </a:r>
            <a:r>
              <a:rPr lang="ko-KR" altLang="en-US" sz="4000" b="1" dirty="0"/>
              <a:t>복사한 외부의 객체를 변경해도 원본 내부 객체가 변경되지 않는다</a:t>
            </a:r>
            <a:endParaRPr lang="en-US" altLang="ko-KR" sz="40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4000" dirty="0"/>
              <a:t>⇒ </a:t>
            </a:r>
            <a:r>
              <a:rPr lang="ko-KR" altLang="en-US" sz="4000" b="1" dirty="0">
                <a:latin typeface="+mj-ea"/>
              </a:rPr>
              <a:t>불변을 유지할 수 있다</a:t>
            </a:r>
            <a:r>
              <a:rPr lang="en-US" altLang="ko-KR" sz="4000" b="1" dirty="0">
                <a:latin typeface="+mj-ea"/>
              </a:rPr>
              <a:t>.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A95BB9A-6A46-158E-95B5-B23A85F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방어적 </a:t>
            </a:r>
            <a:r>
              <a:rPr lang="ko-KR" altLang="en-US" dirty="0" err="1"/>
              <a:t>복사란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239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ontents"/>
          <p:cNvSpPr txBox="1">
            <a:spLocks noGrp="1"/>
          </p:cNvSpPr>
          <p:nvPr>
            <p:ph type="title"/>
          </p:nvPr>
        </p:nvSpPr>
        <p:spPr>
          <a:xfrm>
            <a:off x="3728738" y="2771044"/>
            <a:ext cx="16958338" cy="1484389"/>
          </a:xfrm>
          <a:prstGeom prst="rect">
            <a:avLst/>
          </a:prstGeom>
        </p:spPr>
        <p:txBody>
          <a:bodyPr/>
          <a:lstStyle/>
          <a:p>
            <a:pPr marL="9018" indent="-9018" defTabSz="1431510">
              <a:defRPr sz="6972"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103" name="목차 리스트"/>
          <p:cNvSpPr txBox="1">
            <a:spLocks noGrp="1"/>
          </p:cNvSpPr>
          <p:nvPr>
            <p:ph type="body" sz="half" idx="1"/>
          </p:nvPr>
        </p:nvSpPr>
        <p:spPr>
          <a:xfrm>
            <a:off x="3790442" y="4648680"/>
            <a:ext cx="16896634" cy="7089443"/>
          </a:xfrm>
          <a:prstGeom prst="rect">
            <a:avLst/>
          </a:prstGeom>
        </p:spPr>
        <p:txBody>
          <a:bodyPr/>
          <a:lstStyle/>
          <a:p>
            <a:pPr marL="914400" indent="-914400" algn="l">
              <a:lnSpc>
                <a:spcPct val="200000"/>
              </a:lnSpc>
              <a:buAutoNum type="arabicPeriod"/>
            </a:pPr>
            <a:r>
              <a:rPr lang="en-US" altLang="ko-KR" dirty="0"/>
              <a:t>Primitive Type</a:t>
            </a:r>
            <a:r>
              <a:rPr lang="ko-KR" altLang="en-US" dirty="0"/>
              <a:t>과 </a:t>
            </a:r>
            <a:r>
              <a:rPr lang="en-US" altLang="ko-KR" dirty="0"/>
              <a:t>Reference Type</a:t>
            </a:r>
            <a:r>
              <a:rPr lang="ko-KR" altLang="en-US" dirty="0"/>
              <a:t>에서의 복사</a:t>
            </a:r>
            <a:endParaRPr lang="en-US" altLang="ko-KR" dirty="0"/>
          </a:p>
          <a:p>
            <a:pPr marL="914400" indent="-914400" algn="l">
              <a:lnSpc>
                <a:spcPct val="200000"/>
              </a:lnSpc>
              <a:buAutoNum type="arabicPeriod"/>
            </a:pPr>
            <a:r>
              <a:rPr lang="ko-KR" altLang="en-US" dirty="0"/>
              <a:t>깊은 복사와 얕은 복사</a:t>
            </a:r>
            <a:endParaRPr lang="en-US" altLang="ko-KR" dirty="0"/>
          </a:p>
          <a:p>
            <a:pPr marL="914400" indent="-914400" algn="l">
              <a:lnSpc>
                <a:spcPct val="200000"/>
              </a:lnSpc>
              <a:buAutoNum type="arabicPeriod"/>
            </a:pPr>
            <a:r>
              <a:rPr lang="en-US" altLang="ko-KR" dirty="0"/>
              <a:t>Primitive Type </a:t>
            </a:r>
            <a:r>
              <a:rPr lang="ko-KR" altLang="en-US" dirty="0"/>
              <a:t>배열에서의 깊은 복사</a:t>
            </a:r>
            <a:endParaRPr lang="en-US" altLang="ko-KR" dirty="0"/>
          </a:p>
          <a:p>
            <a:pPr marL="914400" indent="-914400" algn="l">
              <a:lnSpc>
                <a:spcPct val="200000"/>
              </a:lnSpc>
              <a:buAutoNum type="arabicPeriod"/>
            </a:pPr>
            <a:r>
              <a:rPr lang="ko-KR" altLang="en-US" dirty="0"/>
              <a:t>방어적 복사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F1E1F53-3C3C-9F14-D507-F8BA1F292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85" y="2738271"/>
            <a:ext cx="17202030" cy="10878672"/>
          </a:xfrm>
          <a:prstGeom prst="rect">
            <a:avLst/>
          </a:prstGeom>
        </p:spPr>
      </p:pic>
      <p:sp>
        <p:nvSpPr>
          <p:cNvPr id="125" name="Fon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2355">
              <a:defRPr sz="2100"/>
            </a:lvl1pPr>
          </a:lstStyle>
          <a:p>
            <a:pPr defTabSz="862355">
              <a:defRPr sz="2100"/>
            </a:pPr>
            <a:r>
              <a:rPr lang="en-US" altLang="ko-KR" dirty="0"/>
              <a:t>4. </a:t>
            </a:r>
            <a:r>
              <a:rPr lang="ko-KR" altLang="en-US" dirty="0"/>
              <a:t>방어적 복사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A95BB9A-6A46-158E-95B5-B23A85F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미션의 </a:t>
            </a:r>
            <a:r>
              <a:rPr lang="en-US" altLang="ko-KR" dirty="0" err="1"/>
              <a:t>MemoryCalculatorRepository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2A1B7-6018-2B26-0CFE-351BB751DB5B}"/>
              </a:ext>
            </a:extLst>
          </p:cNvPr>
          <p:cNvSpPr txBox="1"/>
          <p:nvPr/>
        </p:nvSpPr>
        <p:spPr>
          <a:xfrm>
            <a:off x="1015724" y="2135675"/>
            <a:ext cx="24249504" cy="1552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R="0" algn="l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4500" b="1" dirty="0">
                <a:latin typeface="+mj-ea"/>
                <a:ea typeface="+mj-ea"/>
              </a:rPr>
              <a:t>일급 컬렉션을 예로 들어 봅시다</a:t>
            </a:r>
            <a:r>
              <a:rPr lang="en-US" altLang="ko-KR" sz="4500" b="1" dirty="0"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1416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F1E1F53-3C3C-9F14-D507-F8BA1F292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5656"/>
            <a:ext cx="15754350" cy="9963150"/>
          </a:xfrm>
          <a:prstGeom prst="rect">
            <a:avLst/>
          </a:prstGeom>
        </p:spPr>
      </p:pic>
      <p:sp>
        <p:nvSpPr>
          <p:cNvPr id="125" name="Fon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2355">
              <a:defRPr sz="2100"/>
            </a:lvl1pPr>
          </a:lstStyle>
          <a:p>
            <a:pPr defTabSz="862355">
              <a:defRPr sz="2100"/>
            </a:pPr>
            <a:r>
              <a:rPr lang="en-US" altLang="ko-KR" dirty="0"/>
              <a:t>4. </a:t>
            </a:r>
            <a:r>
              <a:rPr lang="ko-KR" altLang="en-US" dirty="0"/>
              <a:t>방어적 복사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A95BB9A-6A46-158E-95B5-B23A85F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미션의 </a:t>
            </a:r>
            <a:r>
              <a:rPr lang="en-US" altLang="ko-KR" dirty="0" err="1"/>
              <a:t>MemoryCalculatorRepository</a:t>
            </a:r>
            <a:r>
              <a:rPr lang="ko-KR" altLang="en-US" dirty="0"/>
              <a:t>의 문제점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2A1B7-6018-2B26-0CFE-351BB751DB5B}"/>
              </a:ext>
            </a:extLst>
          </p:cNvPr>
          <p:cNvSpPr txBox="1"/>
          <p:nvPr/>
        </p:nvSpPr>
        <p:spPr>
          <a:xfrm>
            <a:off x="1015724" y="2135675"/>
            <a:ext cx="24249504" cy="29375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R="0" algn="l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500" b="1" dirty="0" err="1">
                <a:latin typeface="+mj-ea"/>
                <a:ea typeface="+mj-ea"/>
              </a:rPr>
              <a:t>MemoryCalculatorRepository</a:t>
            </a:r>
            <a:r>
              <a:rPr lang="ko-KR" altLang="en-US" sz="4500" b="1" dirty="0">
                <a:latin typeface="+mj-ea"/>
                <a:ea typeface="+mj-ea"/>
              </a:rPr>
              <a:t>의 문제점</a:t>
            </a:r>
            <a:endParaRPr lang="en-US" altLang="ko-KR" sz="4500" b="1" dirty="0">
              <a:latin typeface="+mj-ea"/>
              <a:ea typeface="+mj-ea"/>
            </a:endParaRPr>
          </a:p>
          <a:p>
            <a:pPr marR="0" algn="l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45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70357-5B21-B2E4-67B1-64E07214FB10}"/>
              </a:ext>
            </a:extLst>
          </p:cNvPr>
          <p:cNvSpPr txBox="1"/>
          <p:nvPr/>
        </p:nvSpPr>
        <p:spPr>
          <a:xfrm>
            <a:off x="15917808" y="5394672"/>
            <a:ext cx="10738736" cy="5092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514350" marR="0" indent="-514350" algn="l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Calibri"/>
                <a:sym typeface="Calibri"/>
              </a:rPr>
              <a:t>외부에서 주입하는 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Calibri"/>
                <a:sym typeface="Calibri"/>
              </a:rPr>
            </a:br>
            <a:r>
              <a:rPr kumimoji="0" lang="en-US" altLang="ko-KR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Calibri"/>
                <a:sym typeface="Calibri"/>
              </a:rPr>
              <a:t>calculatedData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Calibri"/>
                <a:sym typeface="Calibri"/>
              </a:rPr>
              <a:t>가 바뀔 경우</a:t>
            </a: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Calibri"/>
              <a:sym typeface="Calibri"/>
            </a:endParaRPr>
          </a:p>
          <a:p>
            <a:pPr marL="514350" marR="0" indent="-514350" algn="l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4000" dirty="0" err="1">
                <a:latin typeface="+mj-ea"/>
                <a:ea typeface="+mj-ea"/>
              </a:rPr>
              <a:t>findAll</a:t>
            </a:r>
            <a:r>
              <a:rPr lang="en-US" altLang="ko-KR" sz="4000" dirty="0">
                <a:latin typeface="+mj-ea"/>
                <a:ea typeface="+mj-ea"/>
              </a:rPr>
              <a:t>()</a:t>
            </a:r>
            <a:r>
              <a:rPr lang="ko-KR" altLang="en-US" sz="4000" dirty="0">
                <a:latin typeface="+mj-ea"/>
                <a:ea typeface="+mj-ea"/>
              </a:rPr>
              <a:t> 을 통해 반환한 </a:t>
            </a:r>
            <a:r>
              <a:rPr lang="en-US" altLang="ko-KR" sz="4000" dirty="0">
                <a:latin typeface="+mj-ea"/>
                <a:ea typeface="+mj-ea"/>
              </a:rPr>
              <a:t>List</a:t>
            </a:r>
            <a:r>
              <a:rPr lang="ko-KR" altLang="en-US" sz="4000" dirty="0">
                <a:latin typeface="+mj-ea"/>
                <a:ea typeface="+mj-ea"/>
              </a:rPr>
              <a:t>를 </a:t>
            </a:r>
            <a:br>
              <a:rPr lang="en-US" altLang="ko-KR" sz="4000" dirty="0">
                <a:latin typeface="+mj-ea"/>
                <a:ea typeface="+mj-ea"/>
              </a:rPr>
            </a:br>
            <a:r>
              <a:rPr lang="ko-KR" altLang="en-US" sz="4000" dirty="0">
                <a:latin typeface="+mj-ea"/>
                <a:ea typeface="+mj-ea"/>
              </a:rPr>
              <a:t>외부에서 변경하는 경우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339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4D78DBC-E9AF-18CE-5626-4FAC52D4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2850"/>
            <a:ext cx="15754350" cy="9963150"/>
          </a:xfrm>
          <a:prstGeom prst="rect">
            <a:avLst/>
          </a:prstGeom>
        </p:spPr>
      </p:pic>
      <p:sp>
        <p:nvSpPr>
          <p:cNvPr id="125" name="Fon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2355">
              <a:defRPr sz="2100"/>
            </a:lvl1pPr>
          </a:lstStyle>
          <a:p>
            <a:pPr defTabSz="862355">
              <a:defRPr sz="2100"/>
            </a:pPr>
            <a:r>
              <a:rPr lang="en-US" altLang="ko-KR" dirty="0"/>
              <a:t>4. </a:t>
            </a:r>
            <a:r>
              <a:rPr lang="ko-KR" altLang="en-US" dirty="0"/>
              <a:t>방어적 복사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A95BB9A-6A46-158E-95B5-B23A85F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미션의 </a:t>
            </a:r>
            <a:r>
              <a:rPr lang="en-US" altLang="ko-KR" dirty="0" err="1"/>
              <a:t>MemoryCalculatorRepository</a:t>
            </a:r>
            <a:r>
              <a:rPr lang="ko-KR" altLang="en-US" dirty="0"/>
              <a:t>의 문제점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2A1B7-6018-2B26-0CFE-351BB751DB5B}"/>
              </a:ext>
            </a:extLst>
          </p:cNvPr>
          <p:cNvSpPr txBox="1"/>
          <p:nvPr/>
        </p:nvSpPr>
        <p:spPr>
          <a:xfrm>
            <a:off x="1015724" y="2135675"/>
            <a:ext cx="24249504" cy="1552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R="0" algn="l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4500" b="1" dirty="0">
                <a:latin typeface="+mj-ea"/>
                <a:ea typeface="+mj-ea"/>
              </a:rPr>
              <a:t>문제점 해결 </a:t>
            </a:r>
            <a:r>
              <a:rPr lang="en-US" altLang="ko-KR" sz="4500" b="1" dirty="0">
                <a:latin typeface="+mj-ea"/>
                <a:ea typeface="+mj-ea"/>
              </a:rPr>
              <a:t>1. </a:t>
            </a:r>
            <a:r>
              <a:rPr lang="ko-KR" altLang="en-US" sz="4500" b="1" dirty="0">
                <a:latin typeface="+mj-ea"/>
                <a:ea typeface="+mj-ea"/>
              </a:rPr>
              <a:t>외부 주입에 대한 참조 끊기</a:t>
            </a:r>
            <a:endParaRPr lang="en-US" altLang="ko-KR" sz="45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70357-5B21-B2E4-67B1-64E07214FB10}"/>
              </a:ext>
            </a:extLst>
          </p:cNvPr>
          <p:cNvSpPr txBox="1"/>
          <p:nvPr/>
        </p:nvSpPr>
        <p:spPr>
          <a:xfrm>
            <a:off x="15348478" y="5394672"/>
            <a:ext cx="10738736" cy="3614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514350" marR="0" indent="-514350" algn="l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4000" dirty="0">
                <a:latin typeface="+mj-ea"/>
                <a:ea typeface="+mj-ea"/>
              </a:rPr>
              <a:t>new  </a:t>
            </a:r>
            <a:r>
              <a:rPr lang="en-US" altLang="ko-KR" sz="4000" dirty="0" err="1">
                <a:latin typeface="+mj-ea"/>
                <a:ea typeface="+mj-ea"/>
              </a:rPr>
              <a:t>ArrayList</a:t>
            </a:r>
            <a:r>
              <a:rPr lang="en-US" altLang="ko-KR" sz="4000" dirty="0">
                <a:latin typeface="+mj-ea"/>
                <a:ea typeface="+mj-ea"/>
              </a:rPr>
              <a:t>&lt;&gt;(</a:t>
            </a:r>
            <a:r>
              <a:rPr lang="en-US" altLang="ko-KR" sz="4000" dirty="0" err="1">
                <a:latin typeface="+mj-ea"/>
                <a:ea typeface="+mj-ea"/>
              </a:rPr>
              <a:t>calcuatedData</a:t>
            </a:r>
            <a:r>
              <a:rPr lang="en-US" altLang="ko-KR" sz="4000" dirty="0">
                <a:latin typeface="+mj-ea"/>
                <a:ea typeface="+mj-ea"/>
              </a:rPr>
              <a:t>)</a:t>
            </a:r>
            <a:r>
              <a:rPr lang="ko-KR" altLang="en-US" sz="4000" dirty="0">
                <a:latin typeface="+mj-ea"/>
                <a:ea typeface="+mj-ea"/>
              </a:rPr>
              <a:t> </a:t>
            </a:r>
            <a:endParaRPr lang="en-US" altLang="ko-KR" sz="40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Calibri"/>
              </a:rPr>
              <a:t>2.</a:t>
            </a:r>
            <a:r>
              <a:rPr kumimoji="0" lang="en-US" altLang="ko-KR" sz="4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Calibri"/>
              </a:rPr>
              <a:t> </a:t>
            </a:r>
            <a:r>
              <a:rPr kumimoji="0" lang="en-US" altLang="ko-KR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Calibri"/>
              </a:rPr>
              <a:t>List.copyOf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Calibri"/>
              </a:rPr>
              <a:t>(</a:t>
            </a:r>
            <a:r>
              <a:rPr lang="en-US" altLang="ko-KR" sz="4000" dirty="0" err="1">
                <a:latin typeface="+mj-ea"/>
                <a:ea typeface="+mj-ea"/>
              </a:rPr>
              <a:t>calcuatedData</a:t>
            </a:r>
            <a:r>
              <a:rPr lang="en-US" altLang="ko-KR" sz="4000" dirty="0">
                <a:latin typeface="+mj-ea"/>
                <a:ea typeface="+mj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⇒ 내부 </a:t>
            </a:r>
            <a:r>
              <a:rPr lang="en-US" altLang="ko-KR" dirty="0" err="1">
                <a:latin typeface="+mj-ea"/>
                <a:ea typeface="+mj-ea"/>
              </a:rPr>
              <a:t>ImmutableCollection.listCopy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4283292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65D3FA2-6713-22A1-BD0D-A546C2D3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1934"/>
            <a:ext cx="16125411" cy="10197811"/>
          </a:xfrm>
          <a:prstGeom prst="rect">
            <a:avLst/>
          </a:prstGeom>
        </p:spPr>
      </p:pic>
      <p:sp>
        <p:nvSpPr>
          <p:cNvPr id="125" name="Fon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2355">
              <a:defRPr sz="2100"/>
            </a:lvl1pPr>
          </a:lstStyle>
          <a:p>
            <a:pPr defTabSz="862355">
              <a:defRPr sz="2100"/>
            </a:pPr>
            <a:r>
              <a:rPr lang="en-US" altLang="ko-KR" dirty="0"/>
              <a:t>4. </a:t>
            </a:r>
            <a:r>
              <a:rPr lang="ko-KR" altLang="en-US" dirty="0"/>
              <a:t>방어적 복사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A95BB9A-6A46-158E-95B5-B23A85F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미션의 </a:t>
            </a:r>
            <a:r>
              <a:rPr lang="en-US" altLang="ko-KR" dirty="0" err="1"/>
              <a:t>MemoryCalculatorRepository</a:t>
            </a:r>
            <a:r>
              <a:rPr lang="ko-KR" altLang="en-US" dirty="0"/>
              <a:t>의 문제점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2A1B7-6018-2B26-0CFE-351BB751DB5B}"/>
              </a:ext>
            </a:extLst>
          </p:cNvPr>
          <p:cNvSpPr txBox="1"/>
          <p:nvPr/>
        </p:nvSpPr>
        <p:spPr>
          <a:xfrm>
            <a:off x="1015724" y="2135675"/>
            <a:ext cx="24249504" cy="1552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R="0" algn="l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4500" b="1" dirty="0">
                <a:latin typeface="+mj-ea"/>
                <a:ea typeface="+mj-ea"/>
              </a:rPr>
              <a:t>문제점 해결 </a:t>
            </a:r>
            <a:r>
              <a:rPr lang="en-US" altLang="ko-KR" sz="4500" b="1" dirty="0">
                <a:latin typeface="+mj-ea"/>
                <a:ea typeface="+mj-ea"/>
              </a:rPr>
              <a:t>2. </a:t>
            </a:r>
            <a:r>
              <a:rPr lang="ko-KR" altLang="en-US" sz="4500" b="1" dirty="0">
                <a:latin typeface="+mj-ea"/>
                <a:ea typeface="+mj-ea"/>
              </a:rPr>
              <a:t>새로운 객체로 감싸서 복사해 반환하기</a:t>
            </a:r>
            <a:endParaRPr lang="en-US" altLang="ko-KR" sz="45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70357-5B21-B2E4-67B1-64E07214FB10}"/>
              </a:ext>
            </a:extLst>
          </p:cNvPr>
          <p:cNvSpPr txBox="1"/>
          <p:nvPr/>
        </p:nvSpPr>
        <p:spPr>
          <a:xfrm>
            <a:off x="15917808" y="5394672"/>
            <a:ext cx="10738736" cy="5584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514350" marR="0" indent="-514350" algn="l" defTabSz="829875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4000" dirty="0">
                <a:latin typeface="+mj-ea"/>
                <a:ea typeface="+mj-ea"/>
              </a:rPr>
              <a:t>new  </a:t>
            </a:r>
            <a:r>
              <a:rPr lang="en-US" altLang="ko-KR" sz="4000" dirty="0" err="1">
                <a:latin typeface="+mj-ea"/>
                <a:ea typeface="+mj-ea"/>
              </a:rPr>
              <a:t>ArrayList</a:t>
            </a:r>
            <a:r>
              <a:rPr lang="en-US" altLang="ko-KR" sz="4000" dirty="0">
                <a:latin typeface="+mj-ea"/>
                <a:ea typeface="+mj-ea"/>
              </a:rPr>
              <a:t>&lt;&gt;(</a:t>
            </a:r>
            <a:r>
              <a:rPr lang="en-US" altLang="ko-KR" sz="4000" dirty="0" err="1">
                <a:latin typeface="+mj-ea"/>
                <a:ea typeface="+mj-ea"/>
              </a:rPr>
              <a:t>calcuatedData</a:t>
            </a:r>
            <a:r>
              <a:rPr lang="en-US" altLang="ko-KR" sz="4000" dirty="0">
                <a:latin typeface="+mj-ea"/>
                <a:ea typeface="+mj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⇒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복사한 리스트 수정 가능한 문제점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Calibri"/>
              </a:rPr>
              <a:t>2.</a:t>
            </a:r>
            <a:r>
              <a:rPr kumimoji="0" lang="en-US" altLang="ko-KR" sz="4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Calibri"/>
              </a:rPr>
              <a:t> </a:t>
            </a:r>
            <a:r>
              <a:rPr lang="en-US" altLang="ko-KR" sz="4000" dirty="0" err="1">
                <a:latin typeface="+mj-ea"/>
                <a:ea typeface="+mj-ea"/>
              </a:rPr>
              <a:t>Collections.unmodifiableList</a:t>
            </a:r>
            <a:r>
              <a:rPr lang="en-US" altLang="ko-KR" sz="4000" dirty="0">
                <a:latin typeface="+mj-ea"/>
                <a:ea typeface="+mj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⇒ 원본 리스트대로 변경되지만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외부에서 변경할 수는 없음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653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제목 1"/>
          <p:cNvSpPr txBox="1">
            <a:spLocks noGrp="1"/>
          </p:cNvSpPr>
          <p:nvPr>
            <p:ph type="title"/>
          </p:nvPr>
        </p:nvSpPr>
        <p:spPr>
          <a:xfrm>
            <a:off x="1016000" y="3829576"/>
            <a:ext cx="16958337" cy="320754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74" name="TextBox 11"/>
          <p:cNvSpPr txBox="1">
            <a:spLocks noGrp="1"/>
          </p:cNvSpPr>
          <p:nvPr>
            <p:ph type="body" idx="21"/>
          </p:nvPr>
        </p:nvSpPr>
        <p:spPr>
          <a:xfrm>
            <a:off x="19646595" y="11761857"/>
            <a:ext cx="3714894" cy="249299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ko-KR" altLang="en-US" dirty="0" err="1"/>
              <a:t>데브코스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기</a:t>
            </a:r>
            <a:endParaRPr dirty="0"/>
          </a:p>
        </p:txBody>
      </p:sp>
      <p:sp>
        <p:nvSpPr>
          <p:cNvPr id="275" name="TextBox 21"/>
          <p:cNvSpPr txBox="1">
            <a:spLocks noGrp="1"/>
          </p:cNvSpPr>
          <p:nvPr>
            <p:ph type="body" idx="22"/>
          </p:nvPr>
        </p:nvSpPr>
        <p:spPr>
          <a:xfrm>
            <a:off x="19646595" y="12158435"/>
            <a:ext cx="3714894" cy="249299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황준호</a:t>
            </a:r>
            <a:endParaRPr dirty="0"/>
          </a:p>
        </p:txBody>
      </p:sp>
      <p:sp>
        <p:nvSpPr>
          <p:cNvPr id="276" name="TextBox 22"/>
          <p:cNvSpPr txBox="1">
            <a:spLocks noGrp="1"/>
          </p:cNvSpPr>
          <p:nvPr>
            <p:ph type="body" idx="23"/>
          </p:nvPr>
        </p:nvSpPr>
        <p:spPr>
          <a:xfrm>
            <a:off x="19646595" y="12686368"/>
            <a:ext cx="3714894" cy="2215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GitHub: </a:t>
            </a:r>
            <a:r>
              <a:rPr lang="en-US" dirty="0" err="1"/>
              <a:t>juno-junho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중간 표지 제목"/>
          <p:cNvSpPr txBox="1">
            <a:spLocks noGrp="1"/>
          </p:cNvSpPr>
          <p:nvPr>
            <p:ph type="title"/>
          </p:nvPr>
        </p:nvSpPr>
        <p:spPr>
          <a:xfrm>
            <a:off x="3712831" y="6115805"/>
            <a:ext cx="16958338" cy="14843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9018" indent="-9018" defTabSz="1431510">
              <a:defRPr sz="6972"/>
            </a:pPr>
            <a:r>
              <a:rPr lang="en-US" altLang="ko-KR" dirty="0"/>
              <a:t>1. Primitive Type</a:t>
            </a:r>
            <a:r>
              <a:rPr lang="ko-KR" altLang="en-US" dirty="0"/>
              <a:t>과 </a:t>
            </a:r>
            <a:r>
              <a:rPr lang="en-US" altLang="ko-KR" dirty="0"/>
              <a:t>Reference Type</a:t>
            </a:r>
            <a:r>
              <a:rPr lang="ko-KR" altLang="en-US" dirty="0"/>
              <a:t>에서의 복사</a:t>
            </a:r>
            <a:br>
              <a:rPr lang="en-US" altLang="ko-KR"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타이틀에 관련된 간략한 설명 문구 등 기타 내용 입력하세요.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1724711">
              <a:spcBef>
                <a:spcPts val="1800"/>
              </a:spcBef>
              <a:defRPr sz="2200"/>
            </a:pPr>
            <a:r>
              <a:rPr lang="ko-KR" altLang="en-US" dirty="0"/>
              <a:t>자바에서는 </a:t>
            </a:r>
            <a:r>
              <a:rPr lang="en-US" altLang="ko-KR" dirty="0"/>
              <a:t>Primitive Type</a:t>
            </a:r>
            <a:r>
              <a:rPr lang="ko-KR" altLang="en-US" dirty="0"/>
              <a:t>을 어떻게 복사할 수 있을까</a:t>
            </a:r>
            <a:endParaRPr dirty="0"/>
          </a:p>
        </p:txBody>
      </p:sp>
      <p:sp>
        <p:nvSpPr>
          <p:cNvPr id="110" name="타이틀을 입력하세요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1. Primitive Type</a:t>
            </a:r>
            <a:r>
              <a:rPr lang="ko-KR" altLang="en-US" dirty="0"/>
              <a:t>에서의 복사</a:t>
            </a:r>
            <a:endParaRPr dirty="0"/>
          </a:p>
        </p:txBody>
      </p:sp>
      <p:sp>
        <p:nvSpPr>
          <p:cNvPr id="111" name="강의 제목 혹은 현재 목차를 입력하세요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62355">
              <a:defRPr sz="2100"/>
            </a:pPr>
            <a:r>
              <a:rPr lang="en-US" dirty="0"/>
              <a:t>1. Primitive Type</a:t>
            </a:r>
            <a:r>
              <a:rPr lang="ko-KR" altLang="en-US" dirty="0"/>
              <a:t>과 </a:t>
            </a:r>
            <a:r>
              <a:rPr lang="en-US" altLang="ko-KR" dirty="0"/>
              <a:t>Reference Type</a:t>
            </a:r>
            <a:r>
              <a:rPr lang="ko-KR" altLang="en-US" dirty="0"/>
              <a:t>에서의 복사</a:t>
            </a:r>
            <a:endParaRPr dirty="0"/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42D357-08BB-13ED-1136-F6597B45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30" y="3171780"/>
            <a:ext cx="16451940" cy="94661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49B229-B9D4-61F5-5FF1-C312AF4D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030" y="3174475"/>
            <a:ext cx="16451940" cy="94661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타이틀에 관련된 간략한 설명 문구 등 기타 내용 입력하세요.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1724711">
              <a:spcBef>
                <a:spcPts val="1800"/>
              </a:spcBef>
              <a:defRPr sz="2200"/>
            </a:pPr>
            <a:r>
              <a:rPr lang="ko-KR" altLang="en-US" dirty="0"/>
              <a:t>같은 방식으로 </a:t>
            </a:r>
            <a:r>
              <a:rPr lang="en-US" altLang="ko-KR" dirty="0"/>
              <a:t>Reference Type</a:t>
            </a:r>
            <a:r>
              <a:rPr lang="ko-KR" altLang="en-US" dirty="0"/>
              <a:t>을 복사 할 수 있을까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10" name="타이틀을 입력하세요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2. Reference Type</a:t>
            </a:r>
            <a:r>
              <a:rPr lang="ko-KR" altLang="en-US" dirty="0"/>
              <a:t>에서의 복사</a:t>
            </a:r>
            <a:endParaRPr dirty="0"/>
          </a:p>
        </p:txBody>
      </p:sp>
      <p:sp>
        <p:nvSpPr>
          <p:cNvPr id="111" name="강의 제목 혹은 현재 목차를 입력하세요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62355">
              <a:defRPr sz="2100"/>
            </a:pPr>
            <a:r>
              <a:rPr lang="en-US" altLang="ko-KR" dirty="0"/>
              <a:t>1. Primitive Type</a:t>
            </a:r>
            <a:r>
              <a:rPr lang="ko-KR" altLang="en-US" dirty="0"/>
              <a:t>과 </a:t>
            </a:r>
            <a:r>
              <a:rPr lang="en-US" altLang="ko-KR" dirty="0"/>
              <a:t>Reference Type</a:t>
            </a:r>
            <a:r>
              <a:rPr lang="ko-KR" altLang="en-US" dirty="0"/>
              <a:t>에서의 복사</a:t>
            </a:r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3336F7-D3D8-C31A-426E-5F92ECCD8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26" y="3010091"/>
            <a:ext cx="19707947" cy="96448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9C2126-9894-CDF0-B935-5F7DB3B15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26" y="3010091"/>
            <a:ext cx="19707947" cy="96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5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D6BC51-C6A3-33A3-A60E-B190BC4FD284}"/>
              </a:ext>
            </a:extLst>
          </p:cNvPr>
          <p:cNvSpPr txBox="1"/>
          <p:nvPr/>
        </p:nvSpPr>
        <p:spPr>
          <a:xfrm>
            <a:off x="0" y="5613187"/>
            <a:ext cx="24384000" cy="1244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7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왜 이런 결과값이 나올까요</a:t>
            </a:r>
            <a:r>
              <a:rPr kumimoji="0" lang="en-US" altLang="ko-KR" sz="7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?</a:t>
            </a:r>
            <a:endParaRPr kumimoji="0" lang="ko-KR" altLang="en-US" sz="7000" b="0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FillTx/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05049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n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2355">
              <a:defRPr sz="2100"/>
            </a:lvl1pPr>
          </a:lstStyle>
          <a:p>
            <a:pPr>
              <a:defRPr sz="2100"/>
            </a:pPr>
            <a:r>
              <a:rPr lang="en-US" altLang="ko-KR" dirty="0"/>
              <a:t>1. Primitive Type</a:t>
            </a:r>
            <a:r>
              <a:rPr lang="ko-KR" altLang="en-US" dirty="0"/>
              <a:t>과 </a:t>
            </a:r>
            <a:r>
              <a:rPr lang="en-US" altLang="ko-KR" dirty="0"/>
              <a:t>Reference Type</a:t>
            </a:r>
            <a:r>
              <a:rPr lang="ko-KR" altLang="en-US" dirty="0"/>
              <a:t>에서의 복사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6164B-10EB-570A-2365-DEA366459F82}"/>
              </a:ext>
            </a:extLst>
          </p:cNvPr>
          <p:cNvSpPr txBox="1"/>
          <p:nvPr/>
        </p:nvSpPr>
        <p:spPr>
          <a:xfrm>
            <a:off x="601498" y="6920582"/>
            <a:ext cx="23525018" cy="7184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hangingPunct="1">
              <a:lnSpc>
                <a:spcPct val="160000"/>
              </a:lnSpc>
            </a:pPr>
            <a:r>
              <a:rPr lang="en-US" altLang="ko-KR" sz="4500" b="1" dirty="0"/>
              <a:t>2.</a:t>
            </a:r>
            <a:r>
              <a:rPr lang="ko-KR" altLang="en-US" sz="4500" b="1" dirty="0"/>
              <a:t> </a:t>
            </a:r>
            <a:r>
              <a:rPr lang="en-US" altLang="ko-KR" sz="4500" b="1" dirty="0"/>
              <a:t>Reference Type (</a:t>
            </a:r>
            <a:r>
              <a:rPr lang="ko-KR" altLang="en-US" sz="4500" b="1" dirty="0"/>
              <a:t>참조 타입</a:t>
            </a:r>
            <a:r>
              <a:rPr lang="en-US" altLang="ko-KR" sz="4500" b="1" dirty="0"/>
              <a:t>)</a:t>
            </a:r>
          </a:p>
          <a:p>
            <a:pPr marL="685800" indent="-685800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 err="1"/>
              <a:t>java.lang.Object</a:t>
            </a:r>
            <a:r>
              <a:rPr lang="en-US" altLang="ko-KR" sz="4000" dirty="0"/>
              <a:t> </a:t>
            </a:r>
            <a:r>
              <a:rPr lang="ko-KR" altLang="en-US" sz="4000" dirty="0"/>
              <a:t>클래스를 상속하는 모든 클래스</a:t>
            </a:r>
            <a:endParaRPr lang="en-US" altLang="ko-KR" sz="4000" dirty="0"/>
          </a:p>
          <a:p>
            <a:pPr marL="685800" indent="-685800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/>
              <a:t>위 </a:t>
            </a:r>
            <a:r>
              <a:rPr lang="en-US" altLang="ko-KR" sz="4000" dirty="0"/>
              <a:t>Primitive Type</a:t>
            </a:r>
            <a:r>
              <a:rPr lang="ko-KR" altLang="en-US" sz="4000" dirty="0"/>
              <a:t>을 제외한 타입 </a:t>
            </a:r>
            <a:r>
              <a:rPr lang="en-US" altLang="ko-KR" sz="4000" dirty="0"/>
              <a:t>(String, </a:t>
            </a:r>
            <a:r>
              <a:rPr lang="ko-KR" altLang="en-US" sz="4000" dirty="0"/>
              <a:t>배열</a:t>
            </a:r>
            <a:r>
              <a:rPr lang="en-US" altLang="ko-KR" sz="4000" dirty="0"/>
              <a:t>, Enum, </a:t>
            </a:r>
            <a:r>
              <a:rPr lang="ko-KR" altLang="en-US" sz="4000" dirty="0"/>
              <a:t>객체 </a:t>
            </a:r>
            <a:r>
              <a:rPr lang="en-US" altLang="ko-KR" sz="4000" dirty="0"/>
              <a:t>...)</a:t>
            </a:r>
          </a:p>
          <a:p>
            <a:pPr marL="685800" indent="-685800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/>
              <a:t>Garbage Collector</a:t>
            </a:r>
            <a:r>
              <a:rPr lang="ko-KR" altLang="en-US" sz="4000" dirty="0"/>
              <a:t>의 대상</a:t>
            </a:r>
            <a:endParaRPr lang="en-US" altLang="ko-KR" sz="4000" dirty="0"/>
          </a:p>
          <a:p>
            <a:pPr marL="685800" indent="-685800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/>
              <a:t>실제 객체는 </a:t>
            </a:r>
            <a:r>
              <a:rPr lang="en-US" altLang="ko-KR" sz="4000" b="1" dirty="0"/>
              <a:t>Heap </a:t>
            </a:r>
            <a:r>
              <a:rPr lang="ko-KR" altLang="en-US" sz="4000" b="1" dirty="0"/>
              <a:t>메모리에 저장</a:t>
            </a:r>
            <a:r>
              <a:rPr lang="ko-KR" altLang="en-US" sz="4000" dirty="0"/>
              <a:t>되며 </a:t>
            </a:r>
            <a:r>
              <a:rPr lang="en-US" altLang="ko-KR" sz="4000" b="1" dirty="0"/>
              <a:t>Stack </a:t>
            </a:r>
            <a:r>
              <a:rPr lang="ko-KR" altLang="en-US" sz="4000" b="1" dirty="0"/>
              <a:t>메모리의 참조 타입 변수</a:t>
            </a:r>
            <a:r>
              <a:rPr lang="ko-KR" altLang="en-US" sz="4000" dirty="0"/>
              <a:t>가 실제 객체들의 </a:t>
            </a:r>
            <a:r>
              <a:rPr lang="ko-KR" altLang="en-US" sz="4000" b="1" dirty="0"/>
              <a:t>주소를 저장</a:t>
            </a:r>
            <a:r>
              <a:rPr lang="ko-KR" altLang="en-US" sz="4000" dirty="0"/>
              <a:t>하여 객체를 사용할 때마다 참조 변수에 저장된 객체의 주소를 불러와 사용한다</a:t>
            </a:r>
            <a:endParaRPr lang="en-US" altLang="ko-KR" sz="4000" dirty="0"/>
          </a:p>
          <a:p>
            <a:pPr marL="685800" indent="-685800" hangingPunct="1">
              <a:lnSpc>
                <a:spcPct val="160000"/>
              </a:lnSpc>
              <a:buFontTx/>
              <a:buChar char="-"/>
            </a:pPr>
            <a:endParaRPr lang="en-US" altLang="ko-K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AB7CA-E5BD-7776-B925-8BBFFBD0B662}"/>
              </a:ext>
            </a:extLst>
          </p:cNvPr>
          <p:cNvSpPr txBox="1"/>
          <p:nvPr/>
        </p:nvSpPr>
        <p:spPr>
          <a:xfrm>
            <a:off x="643062" y="1828800"/>
            <a:ext cx="23172898" cy="3976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l" defTabSz="82987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500" b="1" dirty="0"/>
              <a:t>1. Primitive Type (</a:t>
            </a:r>
            <a:r>
              <a:rPr lang="ko-KR" altLang="en-US" sz="4500" b="1" dirty="0"/>
              <a:t>원시타입</a:t>
            </a:r>
            <a:r>
              <a:rPr lang="en-US" altLang="ko-KR" sz="4500" b="1" dirty="0"/>
              <a:t>)</a:t>
            </a:r>
            <a:endParaRPr lang="en-US" altLang="ko-KR" sz="4000" dirty="0"/>
          </a:p>
          <a:p>
            <a:pPr marL="571500" marR="0" indent="-571500" algn="l" defTabSz="82987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000" dirty="0"/>
              <a:t>int, long, double, float, Boolean, byte, short, char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총 </a:t>
            </a:r>
            <a:r>
              <a:rPr lang="en-US" altLang="ko-KR" sz="4000" b="1" dirty="0"/>
              <a:t>8</a:t>
            </a:r>
            <a:r>
              <a:rPr lang="ko-KR" altLang="en-US" sz="4000" b="1" dirty="0"/>
              <a:t>가지</a:t>
            </a:r>
            <a:r>
              <a:rPr lang="en-US" altLang="ko-KR" sz="4000" b="1" dirty="0"/>
              <a:t>)</a:t>
            </a:r>
          </a:p>
          <a:p>
            <a:pPr marL="571500" marR="0" indent="-571500" algn="l" defTabSz="829875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000" dirty="0"/>
              <a:t>자료형의 길이는 운영체제에 독립적이며 변하지 않는다</a:t>
            </a:r>
            <a:r>
              <a:rPr lang="en-US" altLang="ko-KR" sz="4000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/>
              <a:t>Stack </a:t>
            </a:r>
            <a:r>
              <a:rPr lang="ko-KR" altLang="en-US" sz="4000" b="1" dirty="0"/>
              <a:t>메모리</a:t>
            </a:r>
            <a:r>
              <a:rPr lang="ko-KR" altLang="en-US" sz="4000" dirty="0"/>
              <a:t>에 저장된다</a:t>
            </a:r>
            <a:r>
              <a:rPr lang="en-US" altLang="ko-KR" sz="4000" dirty="0"/>
              <a:t>.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8B7F5-ACDD-EBE9-30D1-17B0B9C4B2C2}"/>
              </a:ext>
            </a:extLst>
          </p:cNvPr>
          <p:cNvSpPr txBox="1"/>
          <p:nvPr/>
        </p:nvSpPr>
        <p:spPr>
          <a:xfrm>
            <a:off x="16901488" y="1882637"/>
            <a:ext cx="7255566" cy="783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l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을 통해 복사 가능</a:t>
            </a: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!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C40A4-3B1F-0F74-1A99-7691870A2DB9}"/>
              </a:ext>
            </a:extLst>
          </p:cNvPr>
          <p:cNvSpPr txBox="1"/>
          <p:nvPr/>
        </p:nvSpPr>
        <p:spPr>
          <a:xfrm>
            <a:off x="16901488" y="6879856"/>
            <a:ext cx="7255566" cy="783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l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을 통해 복사 불가능</a:t>
            </a: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!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141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타이틀에 관련된 간략한 설명 문구 등 기타 내용 입력하세요.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1724711">
              <a:spcBef>
                <a:spcPts val="1800"/>
              </a:spcBef>
              <a:defRPr sz="2200"/>
            </a:pPr>
            <a:r>
              <a:rPr lang="ko-KR" altLang="en-US" dirty="0"/>
              <a:t>자바에서는 </a:t>
            </a:r>
            <a:r>
              <a:rPr lang="en-US" altLang="ko-KR" dirty="0"/>
              <a:t>Primitive Type</a:t>
            </a:r>
            <a:r>
              <a:rPr lang="ko-KR" altLang="en-US" dirty="0"/>
              <a:t>을 어떻게 복사할 수 있을까</a:t>
            </a:r>
            <a:endParaRPr dirty="0"/>
          </a:p>
        </p:txBody>
      </p:sp>
      <p:sp>
        <p:nvSpPr>
          <p:cNvPr id="110" name="타이틀을 입력하세요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1. Primitive Type</a:t>
            </a:r>
            <a:r>
              <a:rPr lang="ko-KR" altLang="en-US" dirty="0"/>
              <a:t>에서의 복사</a:t>
            </a:r>
            <a:endParaRPr dirty="0"/>
          </a:p>
        </p:txBody>
      </p:sp>
      <p:sp>
        <p:nvSpPr>
          <p:cNvPr id="111" name="강의 제목 혹은 현재 목차를 입력하세요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62355">
              <a:defRPr sz="2100"/>
            </a:pPr>
            <a:r>
              <a:rPr lang="en-US" dirty="0"/>
              <a:t>1. Primitive Type</a:t>
            </a:r>
            <a:r>
              <a:rPr lang="ko-KR" altLang="en-US" dirty="0"/>
              <a:t>과 </a:t>
            </a:r>
            <a:r>
              <a:rPr lang="en-US" altLang="ko-KR" dirty="0"/>
              <a:t>Reference Type</a:t>
            </a:r>
            <a:r>
              <a:rPr lang="ko-KR" altLang="en-US" dirty="0"/>
              <a:t>에서의 복사</a:t>
            </a:r>
            <a:endParaRPr dirty="0"/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42D357-08BB-13ED-1136-F6597B45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30" y="3171780"/>
            <a:ext cx="16451940" cy="94661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49B229-B9D4-61F5-5FF1-C312AF4D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030" y="3174475"/>
            <a:ext cx="16451940" cy="946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91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n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62355">
              <a:defRPr sz="2100"/>
            </a:lvl1pPr>
          </a:lstStyle>
          <a:p>
            <a:pPr>
              <a:defRPr sz="2100"/>
            </a:pPr>
            <a:r>
              <a:rPr lang="en-US" altLang="ko-KR" dirty="0"/>
              <a:t>1. Primitive Type</a:t>
            </a:r>
            <a:r>
              <a:rPr lang="ko-KR" altLang="en-US" dirty="0"/>
              <a:t>과 </a:t>
            </a:r>
            <a:r>
              <a:rPr lang="en-US" altLang="ko-KR" dirty="0"/>
              <a:t>Reference Type</a:t>
            </a:r>
            <a:r>
              <a:rPr lang="ko-KR" altLang="en-US" dirty="0"/>
              <a:t>에서의 복사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220737" y="659790"/>
            <a:ext cx="127001" cy="304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DC06BC-7C7A-AD5A-6726-8E72925237FE}"/>
              </a:ext>
            </a:extLst>
          </p:cNvPr>
          <p:cNvSpPr/>
          <p:nvPr/>
        </p:nvSpPr>
        <p:spPr>
          <a:xfrm>
            <a:off x="3740730" y="4531440"/>
            <a:ext cx="5796243" cy="7543800"/>
          </a:xfrm>
          <a:prstGeom prst="rect">
            <a:avLst/>
          </a:prstGeom>
          <a:noFill/>
          <a:ln w="762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ctr">
            <a:spAutoFit/>
          </a:bodyPr>
          <a:lstStyle/>
          <a:p>
            <a:pPr marL="0" marR="0" indent="0" algn="l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84599-914B-E993-3D0D-5F553644100D}"/>
              </a:ext>
            </a:extLst>
          </p:cNvPr>
          <p:cNvSpPr txBox="1"/>
          <p:nvPr/>
        </p:nvSpPr>
        <p:spPr>
          <a:xfrm>
            <a:off x="3740730" y="12075240"/>
            <a:ext cx="5796243" cy="937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000" dirty="0">
                <a:latin typeface="+mj-lt"/>
              </a:rPr>
              <a:t>Stack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C6242-4291-C0DD-F374-E9040DE41438}"/>
              </a:ext>
            </a:extLst>
          </p:cNvPr>
          <p:cNvSpPr/>
          <p:nvPr/>
        </p:nvSpPr>
        <p:spPr>
          <a:xfrm>
            <a:off x="14768947" y="4531440"/>
            <a:ext cx="5796243" cy="7543800"/>
          </a:xfrm>
          <a:prstGeom prst="rect">
            <a:avLst/>
          </a:prstGeom>
          <a:noFill/>
          <a:ln w="762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ctr">
            <a:spAutoFit/>
          </a:bodyPr>
          <a:lstStyle/>
          <a:p>
            <a:pPr marL="0" marR="0" indent="0" algn="l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540D6-7AB7-B6A4-FE4D-799F852D1A25}"/>
              </a:ext>
            </a:extLst>
          </p:cNvPr>
          <p:cNvSpPr txBox="1"/>
          <p:nvPr/>
        </p:nvSpPr>
        <p:spPr>
          <a:xfrm>
            <a:off x="14768947" y="12075240"/>
            <a:ext cx="5796243" cy="937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000" dirty="0">
                <a:latin typeface="+mj-lt"/>
              </a:rPr>
              <a:t>Heap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D290B1-CFB4-DB01-179B-73734B463DF4}"/>
              </a:ext>
            </a:extLst>
          </p:cNvPr>
          <p:cNvGrpSpPr/>
          <p:nvPr/>
        </p:nvGrpSpPr>
        <p:grpSpPr>
          <a:xfrm>
            <a:off x="4228160" y="9674379"/>
            <a:ext cx="5482936" cy="1558636"/>
            <a:chOff x="4228160" y="9674379"/>
            <a:chExt cx="5482936" cy="155863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1AF3745-2F92-4AAC-F556-9B7551A595A8}"/>
                </a:ext>
              </a:extLst>
            </p:cNvPr>
            <p:cNvSpPr/>
            <p:nvPr/>
          </p:nvSpPr>
          <p:spPr>
            <a:xfrm>
              <a:off x="4228160" y="9674379"/>
              <a:ext cx="4821381" cy="1558636"/>
            </a:xfrm>
            <a:prstGeom prst="roundRect">
              <a:avLst/>
            </a:prstGeom>
            <a:noFill/>
            <a:ln w="5715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972CC3-0803-0441-55A3-3B68A6A2278C}"/>
                </a:ext>
              </a:extLst>
            </p:cNvPr>
            <p:cNvSpPr txBox="1"/>
            <p:nvPr/>
          </p:nvSpPr>
          <p:spPr>
            <a:xfrm>
              <a:off x="4827368" y="10123678"/>
              <a:ext cx="4883728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>
                  <a:latin typeface="+mj-lt"/>
                </a:rPr>
                <a:t>value = 1_000_000</a:t>
              </a:r>
              <a:endPara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F59EDE-5AF8-EDEC-2299-BDB6E2DA723E}"/>
              </a:ext>
            </a:extLst>
          </p:cNvPr>
          <p:cNvGrpSpPr/>
          <p:nvPr/>
        </p:nvGrpSpPr>
        <p:grpSpPr>
          <a:xfrm>
            <a:off x="4228159" y="7720947"/>
            <a:ext cx="4821381" cy="1558636"/>
            <a:chOff x="4228159" y="7720947"/>
            <a:chExt cx="4821381" cy="155863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AD01C0B-FB28-6209-A64B-3974D59F8196}"/>
                </a:ext>
              </a:extLst>
            </p:cNvPr>
            <p:cNvSpPr/>
            <p:nvPr/>
          </p:nvSpPr>
          <p:spPr>
            <a:xfrm>
              <a:off x="4228159" y="7720947"/>
              <a:ext cx="4821381" cy="1558636"/>
            </a:xfrm>
            <a:prstGeom prst="roundRect">
              <a:avLst/>
            </a:prstGeom>
            <a:noFill/>
            <a:ln w="5715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1E061B-A608-29FF-B6B7-E58F655BE939}"/>
                </a:ext>
              </a:extLst>
            </p:cNvPr>
            <p:cNvSpPr txBox="1"/>
            <p:nvPr/>
          </p:nvSpPr>
          <p:spPr>
            <a:xfrm>
              <a:off x="4692758" y="7971976"/>
              <a:ext cx="3956414" cy="1152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 err="1">
                  <a:latin typeface="+mj-lt"/>
                </a:rPr>
                <a:t>copiedValue</a:t>
              </a:r>
              <a:r>
                <a:rPr lang="en-US" altLang="ko-KR" b="1" dirty="0">
                  <a:latin typeface="+mj-lt"/>
                </a:rPr>
                <a:t> = 1_000_000</a:t>
              </a:r>
              <a:endParaRPr kumimoji="0" lang="ko-KR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F341D4-2DA8-B69F-EA6D-85489C88A5EC}"/>
              </a:ext>
            </a:extLst>
          </p:cNvPr>
          <p:cNvGrpSpPr/>
          <p:nvPr/>
        </p:nvGrpSpPr>
        <p:grpSpPr>
          <a:xfrm>
            <a:off x="4228160" y="9674379"/>
            <a:ext cx="5482936" cy="1558636"/>
            <a:chOff x="9411492" y="9279583"/>
            <a:chExt cx="5482936" cy="155863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E113B7A-26FF-7DF2-A806-5C653C10117E}"/>
                </a:ext>
              </a:extLst>
            </p:cNvPr>
            <p:cNvSpPr/>
            <p:nvPr/>
          </p:nvSpPr>
          <p:spPr>
            <a:xfrm>
              <a:off x="9411492" y="9279583"/>
              <a:ext cx="4821381" cy="1558636"/>
            </a:xfrm>
            <a:prstGeom prst="roundRect">
              <a:avLst/>
            </a:prstGeom>
            <a:solidFill>
              <a:srgbClr val="FFFFFF"/>
            </a:solidFill>
            <a:ln w="5715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5A63CC-0623-4FAB-E093-4E571727E46B}"/>
                </a:ext>
              </a:extLst>
            </p:cNvPr>
            <p:cNvSpPr txBox="1"/>
            <p:nvPr/>
          </p:nvSpPr>
          <p:spPr>
            <a:xfrm>
              <a:off x="10010700" y="9728882"/>
              <a:ext cx="4883728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>
                  <a:latin typeface="+mj-lt"/>
                </a:rPr>
                <a:t>value = 	1</a:t>
              </a:r>
              <a:endPara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타이틀에 관련된 간략한 설명 문구 등 기타 내용 입력하세요.">
            <a:extLst>
              <a:ext uri="{FF2B5EF4-FFF2-40B4-BE49-F238E27FC236}">
                <a16:creationId xmlns:a16="http://schemas.microsoft.com/office/drawing/2014/main" id="{70556932-D17B-62A4-F1D0-0EBA3BDEE1C3}"/>
              </a:ext>
            </a:extLst>
          </p:cNvPr>
          <p:cNvSpPr txBox="1">
            <a:spLocks/>
          </p:cNvSpPr>
          <p:nvPr/>
        </p:nvSpPr>
        <p:spPr>
          <a:xfrm>
            <a:off x="1015724" y="2487022"/>
            <a:ext cx="22352552" cy="61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89884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" b="0" i="0" u="none" strike="noStrike" cap="none" spc="0" baseline="0">
                <a:solidFill>
                  <a:srgbClr val="5F7F90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1pPr>
            <a:lvl2pPr marL="0" marR="0" indent="190037" algn="l" defTabSz="689884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" b="0" i="0" u="none" strike="noStrike" cap="none" spc="0" baseline="0">
                <a:solidFill>
                  <a:srgbClr val="5F7F90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2pPr>
            <a:lvl3pPr marL="0" marR="0" indent="380075" algn="l" defTabSz="689884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" b="0" i="0" u="none" strike="noStrike" cap="none" spc="0" baseline="0">
                <a:solidFill>
                  <a:srgbClr val="5F7F90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3pPr>
            <a:lvl4pPr marL="0" marR="0" indent="570112" algn="l" defTabSz="689884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" b="0" i="0" u="none" strike="noStrike" cap="none" spc="0" baseline="0">
                <a:solidFill>
                  <a:srgbClr val="5F7F90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4pPr>
            <a:lvl5pPr marL="0" marR="0" indent="760150" algn="l" defTabSz="689884" rtl="0" latinLnBrk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" b="0" i="0" u="none" strike="noStrike" cap="none" spc="0" baseline="0">
                <a:solidFill>
                  <a:srgbClr val="5F7F90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5pPr>
            <a:lvl6pPr marL="3220081" marR="0" indent="-844611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6pPr>
            <a:lvl7pPr marL="3695175" marR="0" indent="-844611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7pPr>
            <a:lvl8pPr marL="4170269" marR="0" indent="-844612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8pPr>
            <a:lvl9pPr marL="4645363" marR="0" indent="-844612" algn="l" defTabSz="1724711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6400" b="0" i="0" u="none" strike="noStrike" cap="none" spc="0" baseline="0">
                <a:solidFill>
                  <a:srgbClr val="B3C0CC"/>
                </a:solidFill>
                <a:uFillTx/>
                <a:latin typeface="+mj-lt"/>
                <a:ea typeface="+mj-ea"/>
                <a:cs typeface="+mj-cs"/>
                <a:sym typeface="Noto Sans KR Regular"/>
              </a:defRPr>
            </a:lvl9pPr>
          </a:lstStyle>
          <a:p>
            <a:pPr defTabSz="1724711" hangingPunct="1">
              <a:spcBef>
                <a:spcPts val="1800"/>
              </a:spcBef>
              <a:defRPr sz="2200"/>
            </a:pPr>
            <a:r>
              <a:rPr lang="en-US" altLang="ko-KR" sz="2200" dirty="0"/>
              <a:t>Primitive Type</a:t>
            </a:r>
            <a:r>
              <a:rPr lang="ko-KR" altLang="en-US" sz="2200" dirty="0"/>
              <a:t>에서 </a:t>
            </a:r>
            <a:r>
              <a:rPr lang="en-US" altLang="ko-KR" sz="2200" dirty="0"/>
              <a:t>= </a:t>
            </a:r>
            <a:r>
              <a:rPr lang="ko-KR" altLang="en-US" sz="2200" dirty="0"/>
              <a:t>를 통한</a:t>
            </a:r>
            <a:r>
              <a:rPr lang="en-US" altLang="ko-KR" sz="2200" dirty="0"/>
              <a:t> </a:t>
            </a:r>
            <a:r>
              <a:rPr lang="ko-KR" altLang="en-US" sz="2200" dirty="0"/>
              <a:t>복사 시 메모리 구조</a:t>
            </a:r>
          </a:p>
        </p:txBody>
      </p:sp>
      <p:sp>
        <p:nvSpPr>
          <p:cNvPr id="20" name="타이틀을 입력하세요.">
            <a:extLst>
              <a:ext uri="{FF2B5EF4-FFF2-40B4-BE49-F238E27FC236}">
                <a16:creationId xmlns:a16="http://schemas.microsoft.com/office/drawing/2014/main" id="{E769A383-96C5-0253-6965-39688F448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5724" y="1614530"/>
            <a:ext cx="22352552" cy="7994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1. Primitive Type</a:t>
            </a:r>
            <a:r>
              <a:rPr lang="ko-KR" altLang="en-US" dirty="0"/>
              <a:t>에서의 복사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202B3D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1163</Words>
  <Application>Microsoft Office PowerPoint</Application>
  <PresentationFormat>사용자 지정</PresentationFormat>
  <Paragraphs>180</Paragraphs>
  <Slides>24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Menlo</vt:lpstr>
      <vt:lpstr>Noto Sans KR</vt:lpstr>
      <vt:lpstr>Noto Sans KR Bold</vt:lpstr>
      <vt:lpstr>Noto Sans KR Regular</vt:lpstr>
      <vt:lpstr>Arial</vt:lpstr>
      <vt:lpstr>Calibri</vt:lpstr>
      <vt:lpstr>programmers-theme-1</vt:lpstr>
      <vt:lpstr>깊은 복사와  얕은 복사  (Deep Copy  &amp;  Shallow Copy)</vt:lpstr>
      <vt:lpstr>Contents</vt:lpstr>
      <vt:lpstr>1. Primitive Type과 Reference Type에서의 복사 </vt:lpstr>
      <vt:lpstr>1. Primitive Type에서의 복사</vt:lpstr>
      <vt:lpstr>2. Reference Type에서의 복사</vt:lpstr>
      <vt:lpstr>PowerPoint 프레젠테이션</vt:lpstr>
      <vt:lpstr>PowerPoint 프레젠테이션</vt:lpstr>
      <vt:lpstr>1. Primitive Type에서의 복사</vt:lpstr>
      <vt:lpstr>1. Primitive Type에서의 복사</vt:lpstr>
      <vt:lpstr>2. Reference Type에서의 복사</vt:lpstr>
      <vt:lpstr>2. Reference Type에서의 복사</vt:lpstr>
      <vt:lpstr>2. 깊은 복사와 얕은 복사</vt:lpstr>
      <vt:lpstr>깊은복사와 얕은복사란?</vt:lpstr>
      <vt:lpstr>깊은 복사시 메모리 구조</vt:lpstr>
      <vt:lpstr>3. Primitive Type 배열에서의 깊은 복사</vt:lpstr>
      <vt:lpstr>PowerPoint 프레젠테이션</vt:lpstr>
      <vt:lpstr>PowerPoint 프레젠테이션</vt:lpstr>
      <vt:lpstr>4. 방어적 복사</vt:lpstr>
      <vt:lpstr>방어적 복사란?</vt:lpstr>
      <vt:lpstr>계산기 미션의 MemoryCalculatorRepository</vt:lpstr>
      <vt:lpstr>계산기 미션의 MemoryCalculatorRepository의 문제점</vt:lpstr>
      <vt:lpstr>계산기 미션의 MemoryCalculatorRepository의 문제점</vt:lpstr>
      <vt:lpstr>계산기 미션의 MemoryCalculatorRepository의 문제점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HWANGJUNHO</cp:lastModifiedBy>
  <cp:revision>35</cp:revision>
  <dcterms:modified xsi:type="dcterms:W3CDTF">2023-06-28T09:50:13Z</dcterms:modified>
</cp:coreProperties>
</file>