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0"/>
  </p:notesMasterIdLst>
  <p:handoutMasterIdLst>
    <p:handoutMasterId r:id="rId31"/>
  </p:handoutMasterIdLst>
  <p:sldIdLst>
    <p:sldId id="259" r:id="rId6"/>
    <p:sldId id="837" r:id="rId7"/>
    <p:sldId id="838" r:id="rId8"/>
    <p:sldId id="897" r:id="rId9"/>
    <p:sldId id="858" r:id="rId10"/>
    <p:sldId id="903" r:id="rId11"/>
    <p:sldId id="880" r:id="rId12"/>
    <p:sldId id="843" r:id="rId13"/>
    <p:sldId id="861" r:id="rId14"/>
    <p:sldId id="844" r:id="rId15"/>
    <p:sldId id="884" r:id="rId16"/>
    <p:sldId id="898" r:id="rId17"/>
    <p:sldId id="846" r:id="rId18"/>
    <p:sldId id="848" r:id="rId19"/>
    <p:sldId id="849" r:id="rId20"/>
    <p:sldId id="902" r:id="rId21"/>
    <p:sldId id="851" r:id="rId22"/>
    <p:sldId id="856" r:id="rId23"/>
    <p:sldId id="886" r:id="rId24"/>
    <p:sldId id="892" r:id="rId25"/>
    <p:sldId id="904" r:id="rId26"/>
    <p:sldId id="853" r:id="rId27"/>
    <p:sldId id="896" r:id="rId28"/>
    <p:sldId id="854" r:id="rId2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E3DD"/>
    <a:srgbClr val="2F8ADE"/>
    <a:srgbClr val="FFC7CD"/>
    <a:srgbClr val="E4EDD5"/>
    <a:srgbClr val="D71E02"/>
    <a:srgbClr val="F68119"/>
    <a:srgbClr val="2129D2"/>
    <a:srgbClr val="D1F2F7"/>
    <a:srgbClr val="016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80" autoAdjust="0"/>
    <p:restoredTop sz="59516" autoAdjust="0"/>
  </p:normalViewPr>
  <p:slideViewPr>
    <p:cSldViewPr>
      <p:cViewPr varScale="1">
        <p:scale>
          <a:sx n="56" d="100"/>
          <a:sy n="56" d="100"/>
        </p:scale>
        <p:origin x="180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36" d="100"/>
        <a:sy n="13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67A72C1-0D2A-41F5-8ED0-3D3DC9E977B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1883E6-6D95-453C-9681-87383D52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64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E8C108-AB7E-41F9-BE29-EE918610279B}" type="datetimeFigureOut">
              <a:rPr lang="en-US" smtClean="0"/>
              <a:pPr/>
              <a:t>4/19/19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455AFA1-5136-4BEA-AE07-EA9BE3943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1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74"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BDC6-3B02-47EA-A92B-8996557DDF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9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4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61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9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04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94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04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41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27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0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37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90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26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43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9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89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6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4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4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04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24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1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94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8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2590800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10668000" cy="1981200"/>
          </a:xfrm>
        </p:spPr>
        <p:txBody>
          <a:bodyPr anchor="ctr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006781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rgbClr val="63656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744200" y="6096000"/>
            <a:ext cx="14478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086100" y="5257800"/>
            <a:ext cx="6019800" cy="1295400"/>
          </a:xfrm>
        </p:spPr>
        <p:txBody>
          <a:bodyPr/>
          <a:lstStyle>
            <a:lvl1pPr marL="0" indent="0" algn="ctr">
              <a:buFontTx/>
              <a:buNone/>
              <a:defRPr kumimoji="0" lang="en-US" sz="2000" b="0" i="1" u="none" strike="noStrike" kern="1200" cap="none" spc="0" normalizeH="0" baseline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Myriad Pro" charset="0"/>
                <a:cs typeface="Myriad Pro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9556426" y="6248400"/>
            <a:ext cx="2616131" cy="609600"/>
            <a:chOff x="2964610" y="5791200"/>
            <a:chExt cx="3283790" cy="765175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 l="31506" t="45283" r="14810" b="24528"/>
            <a:stretch>
              <a:fillRect/>
            </a:stretch>
          </p:blipFill>
          <p:spPr bwMode="auto">
            <a:xfrm>
              <a:off x="3581400" y="5791200"/>
              <a:ext cx="2667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r="66641"/>
            <a:stretch>
              <a:fillRect/>
            </a:stretch>
          </p:blipFill>
          <p:spPr bwMode="auto">
            <a:xfrm>
              <a:off x="2964610" y="5791200"/>
              <a:ext cx="692989" cy="765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33359" t="75472" r="5165" b="9789"/>
            <a:stretch/>
          </p:blipFill>
          <p:spPr bwMode="auto">
            <a:xfrm>
              <a:off x="3657600" y="6248400"/>
              <a:ext cx="2527671" cy="223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353274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 err="1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2590800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10668000" cy="1981200"/>
          </a:xfrm>
        </p:spPr>
        <p:txBody>
          <a:bodyPr anchor="ctr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006781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rgbClr val="63656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744200" y="6096000"/>
            <a:ext cx="14478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353274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+mn-lt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60216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>
              <a:defRPr>
                <a:latin typeface="Myriad Pro" charset="0"/>
                <a:ea typeface="Myriad Pro" charset="0"/>
                <a:cs typeface="Myriad Pro" charset="0"/>
              </a:defRPr>
            </a:lvl3pPr>
            <a:lvl4pPr>
              <a:defRPr>
                <a:latin typeface="Myriad Pro" charset="0"/>
                <a:ea typeface="Myriad Pro" charset="0"/>
                <a:cs typeface="Myriad Pro" charset="0"/>
              </a:defRPr>
            </a:lvl4pPr>
            <a:lvl5pPr>
              <a:defRPr>
                <a:latin typeface="Myriad Pro" charset="0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353274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+mj-lt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52578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uble Trou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353274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5334000" cy="4602164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248400" y="1524000"/>
            <a:ext cx="5334000" cy="4602164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bed Figu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353274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+mn-lt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0" y="1447799"/>
            <a:ext cx="5334000" cy="4678365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 sz="2400"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 sz="2000">
                <a:latin typeface="+mn-lt"/>
                <a:ea typeface="Myriad Pro" charset="0"/>
                <a:cs typeface="Myriad Pro" charset="0"/>
              </a:defRPr>
            </a:lvl3pPr>
            <a:lvl4pPr>
              <a:defRPr sz="1800">
                <a:latin typeface="+mn-lt"/>
                <a:ea typeface="Myriad Pro" charset="0"/>
                <a:cs typeface="Myriad Pro" charset="0"/>
              </a:defRPr>
            </a:lvl4pPr>
            <a:lvl5pPr>
              <a:defRPr sz="1800"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uble Trouble Lar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353274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5257800" cy="52578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248400" y="1524000"/>
            <a:ext cx="5334000" cy="52578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Grap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353274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76200" y="1600200"/>
            <a:ext cx="12039600" cy="51816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+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353274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+mj-lt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582424" y="640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F923FAA-E6BC-4A3B-B771-C476DAE0801B}" type="slidenum">
              <a:rPr lang="en-US" sz="1800" b="0" i="0" smtClean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pPr/>
              <a:t>‹#›</a:t>
            </a:fld>
            <a:endParaRPr lang="en-US" sz="1800" b="0" i="0" dirty="0">
              <a:solidFill>
                <a:schemeClr val="tx1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4141" y="6355788"/>
            <a:ext cx="1754659" cy="5302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66" r:id="rId4"/>
    <p:sldLayoutId id="2147483663" r:id="rId5"/>
    <p:sldLayoutId id="2147483667" r:id="rId6"/>
    <p:sldLayoutId id="2147483664" r:id="rId7"/>
    <p:sldLayoutId id="2147483661" r:id="rId8"/>
    <p:sldLayoutId id="2147483658" r:id="rId9"/>
    <p:sldLayoutId id="2147483662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+mj-lt"/>
          <a:ea typeface="Myriad Pro" charset="0"/>
          <a:cs typeface="Myriad Pro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+mn-lt"/>
          <a:ea typeface="Myriad Pro" charset="0"/>
          <a:cs typeface="Myriad Pro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2"/>
          </a:solidFill>
          <a:latin typeface="+mn-lt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+mn-lt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+mn-lt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+mn-lt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err="1"/>
              <a:t>Finding and Fixing Performance Pathologies in Persistent Memory Software Stacks</a:t>
            </a:r>
            <a:endParaRPr lang="en-US" sz="44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43000" y="3048000"/>
            <a:ext cx="9906000" cy="20574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Jian Xu</a:t>
            </a:r>
            <a:r>
              <a:rPr lang="ko-KR" altLang="en-US" dirty="0"/>
              <a:t>*</a:t>
            </a:r>
            <a:r>
              <a:rPr lang="en-US" dirty="0"/>
              <a:t>, </a:t>
            </a:r>
            <a:r>
              <a:rPr lang="en-US" b="1" dirty="0"/>
              <a:t>Juno Kim</a:t>
            </a:r>
            <a:r>
              <a:rPr lang="ko-KR" altLang="en-US" b="1" dirty="0"/>
              <a:t>*</a:t>
            </a:r>
            <a:r>
              <a:rPr lang="en-US" dirty="0"/>
              <a:t>, Amirsaman Memaripour, Steven Swanson</a:t>
            </a:r>
          </a:p>
          <a:p>
            <a:r>
              <a:rPr lang="en-US" dirty="0"/>
              <a:t>UC San Diego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A3EBF-DE85-8146-BB36-079E61997E88}"/>
              </a:ext>
            </a:extLst>
          </p:cNvPr>
          <p:cNvSpPr/>
          <p:nvPr/>
        </p:nvSpPr>
        <p:spPr>
          <a:xfrm>
            <a:off x="3900417" y="6324600"/>
            <a:ext cx="3803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* denotes equal contribution</a:t>
            </a:r>
          </a:p>
        </p:txBody>
      </p:sp>
    </p:spTree>
    <p:extLst>
      <p:ext uri="{BB962C8B-B14F-4D97-AF65-F5344CB8AC3E}">
        <p14:creationId xmlns:p14="http://schemas.microsoft.com/office/powerpoint/2010/main" val="249607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75"/>
    </mc:Choice>
    <mc:Fallback xmlns="">
      <p:transition spd="slow" advTm="1337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F6F1-6654-8F4F-9594-CD0E48C9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FLEX to applications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6CF1D3A-1A87-E146-A867-83BBAB4513A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" y="1828800"/>
            <a:ext cx="10972800" cy="4297364"/>
          </a:xfrm>
        </p:spPr>
        <p:txBody>
          <a:bodyPr anchor="t">
            <a:normAutofit lnSpcReduction="10000"/>
          </a:bodyPr>
          <a:lstStyle/>
          <a:p>
            <a:r>
              <a:rPr lang="en-US"/>
              <a:t>RocksDB, SQLite</a:t>
            </a:r>
          </a:p>
          <a:p>
            <a:pPr lvl="1"/>
            <a:r>
              <a:rPr lang="en-US"/>
              <a:t>Use file to implement Write-Ahead Logging (WAL) for consistency</a:t>
            </a:r>
          </a:p>
          <a:p>
            <a:endParaRPr lang="en-US" b="1"/>
          </a:p>
          <a:p>
            <a:r>
              <a:rPr lang="en-US" u="sng"/>
              <a:t>Most apps do NOT rely on the parts of POSIX that FLEX sacrifices [1]</a:t>
            </a:r>
          </a:p>
          <a:p>
            <a:pPr lvl="1"/>
            <a:r>
              <a:rPr lang="en-US"/>
              <a:t>Atomicity</a:t>
            </a:r>
          </a:p>
          <a:p>
            <a:pPr lvl="1"/>
            <a:r>
              <a:rPr lang="en-US"/>
              <a:t>File descriptor aliasing semantics</a:t>
            </a:r>
          </a:p>
          <a:p>
            <a:endParaRPr lang="en-US"/>
          </a:p>
          <a:p>
            <a:r>
              <a:rPr lang="en-US" u="sng"/>
              <a:t>Therefore, no logical change is required</a:t>
            </a:r>
          </a:p>
          <a:p>
            <a:pPr lvl="1"/>
            <a:r>
              <a:rPr lang="en-US"/>
              <a:t>RocksDB = 56 LOC, SQLite = 233 LOC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44802-80F8-4843-BFEB-6CE4DF061A04}"/>
              </a:ext>
            </a:extLst>
          </p:cNvPr>
          <p:cNvSpPr txBox="1"/>
          <p:nvPr/>
        </p:nvSpPr>
        <p:spPr>
          <a:xfrm>
            <a:off x="2057400" y="6143628"/>
            <a:ext cx="952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[1] Pillai et al, All File Systems Are Not Created Equal: On the Complexity of Crafting Crash-Consistent Applications, OSDI’14 </a:t>
            </a:r>
          </a:p>
        </p:txBody>
      </p:sp>
    </p:spTree>
    <p:extLst>
      <p:ext uri="{BB962C8B-B14F-4D97-AF65-F5344CB8AC3E}">
        <p14:creationId xmlns:p14="http://schemas.microsoft.com/office/powerpoint/2010/main" val="65998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2705-CC9E-9D4D-972D-E951D26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 achieves substantial speedups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91A74-872F-1840-8E71-84D1DDC1E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152" y="2097712"/>
            <a:ext cx="4846320" cy="3464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25A805-CE80-1F46-B073-FA3D68AD05B8}"/>
              </a:ext>
            </a:extLst>
          </p:cNvPr>
          <p:cNvSpPr txBox="1"/>
          <p:nvPr/>
        </p:nvSpPr>
        <p:spPr>
          <a:xfrm>
            <a:off x="7407552" y="193430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SQLite random 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0F3724-F1C3-D245-ABDC-14655CFCA599}"/>
              </a:ext>
            </a:extLst>
          </p:cNvPr>
          <p:cNvCxnSpPr>
            <a:cxnSpLocks/>
          </p:cNvCxnSpPr>
          <p:nvPr/>
        </p:nvCxnSpPr>
        <p:spPr>
          <a:xfrm flipV="1">
            <a:off x="8532217" y="2786843"/>
            <a:ext cx="383183" cy="77722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4E03B5-F0E6-5243-BE0D-1FAF74CF342D}"/>
              </a:ext>
            </a:extLst>
          </p:cNvPr>
          <p:cNvSpPr txBox="1"/>
          <p:nvPr/>
        </p:nvSpPr>
        <p:spPr>
          <a:xfrm>
            <a:off x="7195026" y="3079246"/>
            <a:ext cx="146065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7030A0"/>
                </a:solidFill>
              </a:rPr>
              <a:t>2 ~ 6x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3176C1-7CBD-E44C-BFC1-69E1718E307F}"/>
              </a:ext>
            </a:extLst>
          </p:cNvPr>
          <p:cNvCxnSpPr>
            <a:cxnSpLocks/>
          </p:cNvCxnSpPr>
          <p:nvPr/>
        </p:nvCxnSpPr>
        <p:spPr>
          <a:xfrm>
            <a:off x="9089429" y="2828779"/>
            <a:ext cx="121372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A95E64-F92E-4942-8C90-B52B626E35E5}"/>
              </a:ext>
            </a:extLst>
          </p:cNvPr>
          <p:cNvCxnSpPr>
            <a:cxnSpLocks/>
          </p:cNvCxnSpPr>
          <p:nvPr/>
        </p:nvCxnSpPr>
        <p:spPr>
          <a:xfrm>
            <a:off x="9086334" y="2623431"/>
            <a:ext cx="12168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6DDE06A-FBD0-D84B-8A97-45AF3C813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97712"/>
            <a:ext cx="4846320" cy="3464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E9A1ED-7FF8-C643-B923-B851BD8A84EA}"/>
              </a:ext>
            </a:extLst>
          </p:cNvPr>
          <p:cNvSpPr txBox="1"/>
          <p:nvPr/>
        </p:nvSpPr>
        <p:spPr>
          <a:xfrm>
            <a:off x="2286000" y="193430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RocksDB random SET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A9483B-7FAB-1349-BDEC-2BF7F9F85DDF}"/>
              </a:ext>
            </a:extLst>
          </p:cNvPr>
          <p:cNvCxnSpPr>
            <a:cxnSpLocks/>
          </p:cNvCxnSpPr>
          <p:nvPr/>
        </p:nvCxnSpPr>
        <p:spPr>
          <a:xfrm flipV="1">
            <a:off x="3393083" y="3015273"/>
            <a:ext cx="326845" cy="100390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8F0AE1-0005-5249-B708-9088A3342D3F}"/>
              </a:ext>
            </a:extLst>
          </p:cNvPr>
          <p:cNvSpPr txBox="1"/>
          <p:nvPr/>
        </p:nvSpPr>
        <p:spPr>
          <a:xfrm>
            <a:off x="2123837" y="3220565"/>
            <a:ext cx="14758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2 ~ 4x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FE1A64-0B17-144C-94E4-8930D36BBE1A}"/>
              </a:ext>
            </a:extLst>
          </p:cNvPr>
          <p:cNvCxnSpPr>
            <a:cxnSpLocks/>
          </p:cNvCxnSpPr>
          <p:nvPr/>
        </p:nvCxnSpPr>
        <p:spPr>
          <a:xfrm>
            <a:off x="3889295" y="3015273"/>
            <a:ext cx="121372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7ABAEF-678B-B648-A75B-D56316741DB3}"/>
              </a:ext>
            </a:extLst>
          </p:cNvPr>
          <p:cNvCxnSpPr>
            <a:cxnSpLocks/>
          </p:cNvCxnSpPr>
          <p:nvPr/>
        </p:nvCxnSpPr>
        <p:spPr>
          <a:xfrm>
            <a:off x="3886200" y="2791071"/>
            <a:ext cx="12168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0B73DB25-A053-ED42-88B9-EB571CF3C1E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24000" y="5569813"/>
            <a:ext cx="9067800" cy="1135787"/>
          </a:xfrm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7030A0"/>
                </a:solidFill>
              </a:rPr>
              <a:t>FLEX achieved 2 ~ 6x speedups over POSIX with simple changes.</a:t>
            </a:r>
          </a:p>
          <a:p>
            <a:pPr marL="0" indent="0" algn="ctr">
              <a:buNone/>
            </a:pPr>
            <a:r>
              <a:rPr lang="en-US">
                <a:solidFill>
                  <a:srgbClr val="7030A0"/>
                </a:solidFill>
              </a:rPr>
              <a:t>FLEX reduces the gap between three file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1BE270-3753-B24C-99E4-408A92CC8753}"/>
              </a:ext>
            </a:extLst>
          </p:cNvPr>
          <p:cNvCxnSpPr>
            <a:cxnSpLocks/>
          </p:cNvCxnSpPr>
          <p:nvPr/>
        </p:nvCxnSpPr>
        <p:spPr>
          <a:xfrm>
            <a:off x="7318494" y="3676783"/>
            <a:ext cx="12168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F9F95A-75B6-B84B-9D1A-8D0AA136FACD}"/>
              </a:ext>
            </a:extLst>
          </p:cNvPr>
          <p:cNvCxnSpPr>
            <a:cxnSpLocks/>
          </p:cNvCxnSpPr>
          <p:nvPr/>
        </p:nvCxnSpPr>
        <p:spPr>
          <a:xfrm>
            <a:off x="7318494" y="4677502"/>
            <a:ext cx="121372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BB8914-6124-0A4F-AAC9-EF3003B64F8E}"/>
              </a:ext>
            </a:extLst>
          </p:cNvPr>
          <p:cNvCxnSpPr>
            <a:cxnSpLocks/>
          </p:cNvCxnSpPr>
          <p:nvPr/>
        </p:nvCxnSpPr>
        <p:spPr>
          <a:xfrm>
            <a:off x="2123837" y="4559160"/>
            <a:ext cx="121372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02C7A1-BBFF-FB41-9BC0-A009F74DC846}"/>
              </a:ext>
            </a:extLst>
          </p:cNvPr>
          <p:cNvCxnSpPr>
            <a:cxnSpLocks/>
          </p:cNvCxnSpPr>
          <p:nvPr/>
        </p:nvCxnSpPr>
        <p:spPr>
          <a:xfrm>
            <a:off x="2123837" y="4130034"/>
            <a:ext cx="121372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61EC19-1397-3F43-B3E4-D83C90D460EB}"/>
              </a:ext>
            </a:extLst>
          </p:cNvPr>
          <p:cNvGrpSpPr/>
          <p:nvPr/>
        </p:nvGrpSpPr>
        <p:grpSpPr>
          <a:xfrm>
            <a:off x="3368273" y="4103687"/>
            <a:ext cx="874019" cy="476738"/>
            <a:chOff x="3368273" y="3859853"/>
            <a:chExt cx="874019" cy="476738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8BE9A03-7F90-1444-9D15-055B0620D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0804" y="3859853"/>
              <a:ext cx="0" cy="47673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69F35-0AE3-6D46-9CDB-BDFA8D1F03DC}"/>
                </a:ext>
              </a:extLst>
            </p:cNvPr>
            <p:cNvSpPr txBox="1"/>
            <p:nvPr/>
          </p:nvSpPr>
          <p:spPr>
            <a:xfrm>
              <a:off x="3368273" y="3907465"/>
              <a:ext cx="874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1.7x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3A2B1B-BDC0-EC48-9BF3-32DE3D640EAB}"/>
              </a:ext>
            </a:extLst>
          </p:cNvPr>
          <p:cNvGrpSpPr/>
          <p:nvPr/>
        </p:nvGrpSpPr>
        <p:grpSpPr>
          <a:xfrm>
            <a:off x="7372373" y="3729595"/>
            <a:ext cx="874019" cy="896693"/>
            <a:chOff x="7372373" y="3471693"/>
            <a:chExt cx="874019" cy="896693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F82AC3-9845-6F41-B351-F9B6A555D2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4800" y="3471693"/>
              <a:ext cx="0" cy="89669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EB2CA7-65FC-1D47-8064-42DDD8E117A6}"/>
                </a:ext>
              </a:extLst>
            </p:cNvPr>
            <p:cNvSpPr txBox="1"/>
            <p:nvPr/>
          </p:nvSpPr>
          <p:spPr>
            <a:xfrm>
              <a:off x="7372373" y="3747650"/>
              <a:ext cx="874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3.1x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E5273E1-FC5C-2148-A156-56EFBBEA1442}"/>
              </a:ext>
            </a:extLst>
          </p:cNvPr>
          <p:cNvSpPr txBox="1"/>
          <p:nvPr/>
        </p:nvSpPr>
        <p:spPr>
          <a:xfrm>
            <a:off x="609600" y="1447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On Optane DC PM</a:t>
            </a:r>
          </a:p>
        </p:txBody>
      </p:sp>
    </p:spTree>
    <p:extLst>
      <p:ext uri="{BB962C8B-B14F-4D97-AF65-F5344CB8AC3E}">
        <p14:creationId xmlns:p14="http://schemas.microsoft.com/office/powerpoint/2010/main" val="41473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E670-5DA8-7E4C-9099-01F3A904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try a harder 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CC752-D8AE-5C4D-BFEA-4C694A3C767E}"/>
              </a:ext>
            </a:extLst>
          </p:cNvPr>
          <p:cNvSpPr/>
          <p:nvPr/>
        </p:nvSpPr>
        <p:spPr>
          <a:xfrm>
            <a:off x="884912" y="5498903"/>
            <a:ext cx="10316488" cy="6090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Persistent 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17F62-45B0-B54A-A5BD-BB212F03F609}"/>
              </a:ext>
            </a:extLst>
          </p:cNvPr>
          <p:cNvSpPr/>
          <p:nvPr/>
        </p:nvSpPr>
        <p:spPr>
          <a:xfrm>
            <a:off x="1738997" y="4523175"/>
            <a:ext cx="2680603" cy="552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PM-aware file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8488A4-169B-BD4B-B880-FC124898F072}"/>
              </a:ext>
            </a:extLst>
          </p:cNvPr>
          <p:cNvSpPr/>
          <p:nvPr/>
        </p:nvSpPr>
        <p:spPr>
          <a:xfrm>
            <a:off x="2259610" y="3026587"/>
            <a:ext cx="1639376" cy="594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94D65F-249B-5341-908F-305CFC278B02}"/>
              </a:ext>
            </a:extLst>
          </p:cNvPr>
          <p:cNvCxnSpPr>
            <a:cxnSpLocks/>
          </p:cNvCxnSpPr>
          <p:nvPr/>
        </p:nvCxnSpPr>
        <p:spPr>
          <a:xfrm>
            <a:off x="304800" y="4233446"/>
            <a:ext cx="109728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B212E8-8A5F-4841-B987-DEBFE98B5D87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3079298" y="3620947"/>
            <a:ext cx="1" cy="902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C2E28F-8B9F-F64E-B810-CEC2DD4B5D8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079299" y="5075976"/>
            <a:ext cx="0" cy="422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C5A25A-7CD1-BB4D-8AEE-ADAB5E5B71B7}"/>
              </a:ext>
            </a:extLst>
          </p:cNvPr>
          <p:cNvSpPr txBox="1"/>
          <p:nvPr/>
        </p:nvSpPr>
        <p:spPr>
          <a:xfrm>
            <a:off x="1981200" y="3809570"/>
            <a:ext cx="1447800" cy="37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POSIX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B472-CE4D-B441-AC10-C5C4FABB6B23}"/>
              </a:ext>
            </a:extLst>
          </p:cNvPr>
          <p:cNvSpPr txBox="1"/>
          <p:nvPr/>
        </p:nvSpPr>
        <p:spPr>
          <a:xfrm>
            <a:off x="228600" y="386266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User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199517-14BE-FF40-8D63-695A4FAB110D}"/>
              </a:ext>
            </a:extLst>
          </p:cNvPr>
          <p:cNvSpPr txBox="1"/>
          <p:nvPr/>
        </p:nvSpPr>
        <p:spPr>
          <a:xfrm>
            <a:off x="228600" y="42334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Kernel space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4CFB6E-9AE2-574F-8BFF-DCCDBB2922CE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9414928" y="3907097"/>
            <a:ext cx="0" cy="15735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CC2FC15-62DB-054B-8485-6FCFC430A553}"/>
              </a:ext>
            </a:extLst>
          </p:cNvPr>
          <p:cNvSpPr/>
          <p:nvPr/>
        </p:nvSpPr>
        <p:spPr>
          <a:xfrm>
            <a:off x="8176678" y="3484169"/>
            <a:ext cx="2476500" cy="4229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PM data structure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5DBA06-92CE-6D44-B0F0-9E0A9BC4AD77}"/>
              </a:ext>
            </a:extLst>
          </p:cNvPr>
          <p:cNvSpPr/>
          <p:nvPr/>
        </p:nvSpPr>
        <p:spPr>
          <a:xfrm>
            <a:off x="8077200" y="3051223"/>
            <a:ext cx="2686768" cy="9698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F08853-500E-6B40-8C0E-A870569743DB}"/>
              </a:ext>
            </a:extLst>
          </p:cNvPr>
          <p:cNvSpPr txBox="1"/>
          <p:nvPr/>
        </p:nvSpPr>
        <p:spPr>
          <a:xfrm>
            <a:off x="9445407" y="4509206"/>
            <a:ext cx="140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284582-ADAA-5946-8673-0FA80312F2D2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194760" y="3907097"/>
            <a:ext cx="0" cy="15735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E117CC4-D6A4-5B42-AA60-82DCEB3A8E3D}"/>
              </a:ext>
            </a:extLst>
          </p:cNvPr>
          <p:cNvSpPr/>
          <p:nvPr/>
        </p:nvSpPr>
        <p:spPr>
          <a:xfrm>
            <a:off x="4956510" y="3484169"/>
            <a:ext cx="2476500" cy="4229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File IO emulation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3C1AE2-4B53-7A41-802B-8781D63F258D}"/>
              </a:ext>
            </a:extLst>
          </p:cNvPr>
          <p:cNvSpPr/>
          <p:nvPr/>
        </p:nvSpPr>
        <p:spPr>
          <a:xfrm>
            <a:off x="4857032" y="3051223"/>
            <a:ext cx="2686768" cy="9698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BB3020-2E29-BB4B-9BE4-0E7E78437160}"/>
              </a:ext>
            </a:extLst>
          </p:cNvPr>
          <p:cNvSpPr txBox="1"/>
          <p:nvPr/>
        </p:nvSpPr>
        <p:spPr>
          <a:xfrm>
            <a:off x="6248400" y="4509206"/>
            <a:ext cx="140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1F312-F61F-0449-9118-C989DA31CA45}"/>
              </a:ext>
            </a:extLst>
          </p:cNvPr>
          <p:cNvSpPr txBox="1"/>
          <p:nvPr/>
        </p:nvSpPr>
        <p:spPr>
          <a:xfrm>
            <a:off x="1860098" y="243813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Use PM file system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8740A8-E89C-204A-BB86-ECC23DB92511}"/>
              </a:ext>
            </a:extLst>
          </p:cNvPr>
          <p:cNvSpPr txBox="1"/>
          <p:nvPr/>
        </p:nvSpPr>
        <p:spPr>
          <a:xfrm>
            <a:off x="7890928" y="2438137"/>
            <a:ext cx="30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Build PM data structure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91F5F9-E9A4-D64B-B471-6D25B965F9BB}"/>
              </a:ext>
            </a:extLst>
          </p:cNvPr>
          <p:cNvSpPr txBox="1"/>
          <p:nvPr/>
        </p:nvSpPr>
        <p:spPr>
          <a:xfrm>
            <a:off x="4653824" y="2413997"/>
            <a:ext cx="30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Emulate file IO in userspace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F5FD5B-4A89-5946-923D-3475268E59D7}"/>
              </a:ext>
            </a:extLst>
          </p:cNvPr>
          <p:cNvSpPr/>
          <p:nvPr/>
        </p:nvSpPr>
        <p:spPr>
          <a:xfrm>
            <a:off x="7907802" y="2413997"/>
            <a:ext cx="3048956" cy="30666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AA67B23-0281-3E41-A555-1A3EBD91C634}"/>
              </a:ext>
            </a:extLst>
          </p:cNvPr>
          <p:cNvCxnSpPr>
            <a:cxnSpLocks/>
          </p:cNvCxnSpPr>
          <p:nvPr/>
        </p:nvCxnSpPr>
        <p:spPr>
          <a:xfrm>
            <a:off x="884912" y="2133600"/>
            <a:ext cx="1067989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31800A-D985-A24C-9201-9BB5E81C336D}"/>
              </a:ext>
            </a:extLst>
          </p:cNvPr>
          <p:cNvSpPr txBox="1"/>
          <p:nvPr/>
        </p:nvSpPr>
        <p:spPr>
          <a:xfrm>
            <a:off x="914400" y="2239795"/>
            <a:ext cx="81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Easy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892FE9-F82D-344E-923F-1639B3921D95}"/>
              </a:ext>
            </a:extLst>
          </p:cNvPr>
          <p:cNvSpPr txBox="1"/>
          <p:nvPr/>
        </p:nvSpPr>
        <p:spPr>
          <a:xfrm>
            <a:off x="10763968" y="2239795"/>
            <a:ext cx="81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Hard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057172-E81E-6040-9C27-24D01BF47729}"/>
              </a:ext>
            </a:extLst>
          </p:cNvPr>
          <p:cNvSpPr txBox="1"/>
          <p:nvPr/>
        </p:nvSpPr>
        <p:spPr>
          <a:xfrm>
            <a:off x="3962400" y="1723537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programming cost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632194-1405-CD48-BFF6-767BCE360524}"/>
              </a:ext>
            </a:extLst>
          </p:cNvPr>
          <p:cNvCxnSpPr>
            <a:cxnSpLocks/>
          </p:cNvCxnSpPr>
          <p:nvPr/>
        </p:nvCxnSpPr>
        <p:spPr>
          <a:xfrm>
            <a:off x="8153400" y="2010696"/>
            <a:ext cx="0" cy="25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723FFFC-3E6F-4D43-BB5B-943D25484E86}"/>
              </a:ext>
            </a:extLst>
          </p:cNvPr>
          <p:cNvCxnSpPr>
            <a:cxnSpLocks/>
          </p:cNvCxnSpPr>
          <p:nvPr/>
        </p:nvCxnSpPr>
        <p:spPr>
          <a:xfrm>
            <a:off x="10668000" y="2010696"/>
            <a:ext cx="0" cy="25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F5C4DC6-4BBB-CD42-B6D4-38DF47F52084}"/>
              </a:ext>
            </a:extLst>
          </p:cNvPr>
          <p:cNvSpPr txBox="1"/>
          <p:nvPr/>
        </p:nvSpPr>
        <p:spPr>
          <a:xfrm>
            <a:off x="8382000" y="16053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Vary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CCBE29-761D-9941-BC96-E7B9D6870D23}"/>
              </a:ext>
            </a:extLst>
          </p:cNvPr>
          <p:cNvCxnSpPr>
            <a:cxnSpLocks/>
          </p:cNvCxnSpPr>
          <p:nvPr/>
        </p:nvCxnSpPr>
        <p:spPr>
          <a:xfrm>
            <a:off x="3079298" y="1994349"/>
            <a:ext cx="0" cy="25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EA16170-5B99-0F4D-B510-D5F41011A1B6}"/>
              </a:ext>
            </a:extLst>
          </p:cNvPr>
          <p:cNvSpPr txBox="1"/>
          <p:nvPr/>
        </p:nvSpPr>
        <p:spPr>
          <a:xfrm>
            <a:off x="2095500" y="162074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Little to none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E4C9A10-A409-3945-95DE-9A38B6C77156}"/>
              </a:ext>
            </a:extLst>
          </p:cNvPr>
          <p:cNvCxnSpPr/>
          <p:nvPr/>
        </p:nvCxnSpPr>
        <p:spPr>
          <a:xfrm>
            <a:off x="8176678" y="2139993"/>
            <a:ext cx="2476500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531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F6F1-6654-8F4F-9594-CD0E48C9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PM data structures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7649DC0-1FB8-A04A-959B-D5B050B52EB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2791" y="1676400"/>
            <a:ext cx="10668000" cy="4724400"/>
          </a:xfrm>
        </p:spPr>
        <p:txBody>
          <a:bodyPr anchor="t">
            <a:normAutofit fontScale="92500" lnSpcReduction="10000"/>
          </a:bodyPr>
          <a:lstStyle/>
          <a:p>
            <a:r>
              <a:rPr lang="en-US"/>
              <a:t>Crash-consistent</a:t>
            </a:r>
          </a:p>
          <a:p>
            <a:pPr lvl="1"/>
            <a:r>
              <a:rPr lang="en-US"/>
              <a:t>No additional logging is required</a:t>
            </a:r>
          </a:p>
          <a:p>
            <a:endParaRPr lang="en-US"/>
          </a:p>
          <a:p>
            <a:r>
              <a:rPr lang="en-US"/>
              <a:t>Difficult to build</a:t>
            </a:r>
          </a:p>
          <a:p>
            <a:pPr lvl="1"/>
            <a:r>
              <a:rPr lang="en-US"/>
              <a:t>Complex operations (e.g. B-tree split/merge, hash table resizing)</a:t>
            </a:r>
          </a:p>
          <a:p>
            <a:pPr lvl="1"/>
            <a:r>
              <a:rPr lang="en-US"/>
              <a:t>More challenging for concurrent data structures</a:t>
            </a:r>
          </a:p>
          <a:p>
            <a:pPr lvl="1"/>
            <a:endParaRPr lang="en-US"/>
          </a:p>
          <a:p>
            <a:r>
              <a:rPr lang="en-US"/>
              <a:t>Recent progress</a:t>
            </a:r>
          </a:p>
          <a:p>
            <a:pPr lvl="1"/>
            <a:r>
              <a:rPr lang="en-US"/>
              <a:t>LSM-tree: </a:t>
            </a:r>
            <a:r>
              <a:rPr lang="en-US">
                <a:solidFill>
                  <a:schemeClr val="tx1"/>
                </a:solidFill>
              </a:rPr>
              <a:t>NoveLSM [ATC’18], SLM-DB [FAST’19]</a:t>
            </a:r>
          </a:p>
          <a:p>
            <a:pPr lvl="1"/>
            <a:r>
              <a:rPr lang="en-US"/>
              <a:t>Hash-table: </a:t>
            </a:r>
            <a:r>
              <a:rPr lang="en-US">
                <a:solidFill>
                  <a:schemeClr val="tx1"/>
                </a:solidFill>
              </a:rPr>
              <a:t>Level hashing [OSDI’18], CCEH [Fast’19]</a:t>
            </a:r>
          </a:p>
          <a:p>
            <a:pPr lvl="1"/>
            <a:r>
              <a:rPr lang="en-US"/>
              <a:t>B-tree: </a:t>
            </a:r>
            <a:r>
              <a:rPr lang="en-US">
                <a:solidFill>
                  <a:schemeClr val="tx1"/>
                </a:solidFill>
              </a:rPr>
              <a:t>NV-Tree [FAST’15], FP-tree [SIGMOD’16]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1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F6F1-6654-8F4F-9594-CD0E48C9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Persistent skiplist in RocksDB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229B778-D785-A742-B43A-6FA421364CE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" y="1600200"/>
            <a:ext cx="10820400" cy="4297364"/>
          </a:xfrm>
        </p:spPr>
        <p:txBody>
          <a:bodyPr anchor="t"/>
          <a:lstStyle/>
          <a:p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BA03B0-76A8-BA4E-8F6D-2DDC060AA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15434"/>
            <a:ext cx="4846320" cy="3464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868D24-4B01-3649-B308-9051501A8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2215434"/>
            <a:ext cx="4846320" cy="3464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525253-EC57-F749-9558-7B4F7A7F0486}"/>
              </a:ext>
            </a:extLst>
          </p:cNvPr>
          <p:cNvSpPr txBox="1"/>
          <p:nvPr/>
        </p:nvSpPr>
        <p:spPr>
          <a:xfrm>
            <a:off x="2286000" y="19859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Locking-based skiplist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B0BEE-24FE-B249-AABA-BBB326267912}"/>
              </a:ext>
            </a:extLst>
          </p:cNvPr>
          <p:cNvSpPr txBox="1"/>
          <p:nvPr/>
        </p:nvSpPr>
        <p:spPr>
          <a:xfrm>
            <a:off x="7536887" y="1981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Concurrent skiplist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C13AB-3980-D64C-9025-08FAFB3D11BF}"/>
              </a:ext>
            </a:extLst>
          </p:cNvPr>
          <p:cNvSpPr txBox="1"/>
          <p:nvPr/>
        </p:nvSpPr>
        <p:spPr>
          <a:xfrm>
            <a:off x="4160521" y="2819651"/>
            <a:ext cx="1447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20% slower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than FLEX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806A5-7571-EB46-93A3-F77FDD577A5B}"/>
              </a:ext>
            </a:extLst>
          </p:cNvPr>
          <p:cNvSpPr txBox="1"/>
          <p:nvPr/>
        </p:nvSpPr>
        <p:spPr>
          <a:xfrm>
            <a:off x="10832356" y="2538534"/>
            <a:ext cx="120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25% faster</a:t>
            </a:r>
          </a:p>
          <a:p>
            <a:r>
              <a:rPr lang="en-US">
                <a:solidFill>
                  <a:schemeClr val="accent1"/>
                </a:solidFill>
              </a:rPr>
              <a:t>than FLEX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A48F7B-39BB-994B-9CF1-3CED93B277D2}"/>
              </a:ext>
            </a:extLst>
          </p:cNvPr>
          <p:cNvSpPr/>
          <p:nvPr/>
        </p:nvSpPr>
        <p:spPr>
          <a:xfrm>
            <a:off x="4267200" y="2703083"/>
            <a:ext cx="1227487" cy="3547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2DDBCB-9CBC-684C-B7F8-4A83E1564E4F}"/>
              </a:ext>
            </a:extLst>
          </p:cNvPr>
          <p:cNvSpPr/>
          <p:nvPr/>
        </p:nvSpPr>
        <p:spPr>
          <a:xfrm>
            <a:off x="9524999" y="2372436"/>
            <a:ext cx="1219201" cy="387857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80D16-A165-6C4C-AB45-72E7389273A9}"/>
              </a:ext>
            </a:extLst>
          </p:cNvPr>
          <p:cNvSpPr txBox="1"/>
          <p:nvPr/>
        </p:nvSpPr>
        <p:spPr>
          <a:xfrm>
            <a:off x="609600" y="1447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On Optane DC PM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B3320-54EC-3F4D-B4D3-7F72CAC2CC8B}"/>
              </a:ext>
            </a:extLst>
          </p:cNvPr>
          <p:cNvSpPr txBox="1"/>
          <p:nvPr/>
        </p:nvSpPr>
        <p:spPr>
          <a:xfrm>
            <a:off x="1584961" y="5782868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Modified lines:          56                 380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5A1A8-F621-094C-8682-64100B728362}"/>
              </a:ext>
            </a:extLst>
          </p:cNvPr>
          <p:cNvSpPr txBox="1"/>
          <p:nvPr/>
        </p:nvSpPr>
        <p:spPr>
          <a:xfrm>
            <a:off x="6812281" y="5782868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Modified lines:          56                 380 </a:t>
            </a:r>
          </a:p>
        </p:txBody>
      </p:sp>
    </p:spTree>
    <p:extLst>
      <p:ext uri="{BB962C8B-B14F-4D97-AF65-F5344CB8AC3E}">
        <p14:creationId xmlns:p14="http://schemas.microsoft.com/office/powerpoint/2010/main" val="808666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F6F1-6654-8F4F-9594-CD0E48C9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E890726-544A-104D-90DD-845FD97A61F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" y="1524000"/>
            <a:ext cx="10896600" cy="4602164"/>
          </a:xfrm>
        </p:spPr>
        <p:txBody>
          <a:bodyPr anchor="ctr"/>
          <a:lstStyle/>
          <a:p>
            <a:r>
              <a:rPr lang="en-US"/>
              <a:t>FLEX is a cost effective option for accelerating applications.</a:t>
            </a:r>
          </a:p>
          <a:p>
            <a:pPr lvl="1"/>
            <a:r>
              <a:rPr lang="en-US"/>
              <a:t>Some applications can do this easily.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PM data structures can provide better performance but developers should carefully weigh the trade-offs.</a:t>
            </a:r>
          </a:p>
        </p:txBody>
      </p:sp>
    </p:spTree>
    <p:extLst>
      <p:ext uri="{BB962C8B-B14F-4D97-AF65-F5344CB8AC3E}">
        <p14:creationId xmlns:p14="http://schemas.microsoft.com/office/powerpoint/2010/main" val="1003562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223F-1F23-B147-8BAC-799DFDF6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questions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6CDF49-3CE3-214C-97D4-3DF838138EDA}"/>
              </a:ext>
            </a:extLst>
          </p:cNvPr>
          <p:cNvSpPr/>
          <p:nvPr/>
        </p:nvSpPr>
        <p:spPr>
          <a:xfrm>
            <a:off x="597949" y="5181600"/>
            <a:ext cx="2754851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Persistent memory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1C1DCE3-8144-8848-B718-B400C971A112}"/>
              </a:ext>
            </a:extLst>
          </p:cNvPr>
          <p:cNvSpPr/>
          <p:nvPr/>
        </p:nvSpPr>
        <p:spPr>
          <a:xfrm>
            <a:off x="593889" y="1676400"/>
            <a:ext cx="2758911" cy="571775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F58E690-FE51-ED48-968D-D31B8B2B2901}"/>
              </a:ext>
            </a:extLst>
          </p:cNvPr>
          <p:cNvSpPr/>
          <p:nvPr/>
        </p:nvSpPr>
        <p:spPr>
          <a:xfrm>
            <a:off x="593889" y="3124200"/>
            <a:ext cx="1615911" cy="1295400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PM-aware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file system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DFB10E-B1AD-564C-8C96-92D8D3D7E58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401845" y="4419600"/>
            <a:ext cx="0" cy="742210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47A707-3D51-D34E-9C1F-BFB356E0C408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401845" y="2248175"/>
            <a:ext cx="0" cy="876025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776F753-A3B6-104D-8B40-FF5BE717E0DC}"/>
              </a:ext>
            </a:extLst>
          </p:cNvPr>
          <p:cNvSpPr/>
          <p:nvPr/>
        </p:nvSpPr>
        <p:spPr>
          <a:xfrm>
            <a:off x="4729769" y="1676400"/>
            <a:ext cx="6663585" cy="1109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Which optimizations offer 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the best complexity/performance trade-offs?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CD94E5-D8D3-1C4A-9495-126D92EDEB21}"/>
              </a:ext>
            </a:extLst>
          </p:cNvPr>
          <p:cNvCxnSpPr>
            <a:cxnSpLocks/>
          </p:cNvCxnSpPr>
          <p:nvPr/>
        </p:nvCxnSpPr>
        <p:spPr>
          <a:xfrm>
            <a:off x="3048000" y="2456985"/>
            <a:ext cx="0" cy="2704825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3DD5F3-2C43-634C-9B81-4080C11BE1EA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352800" y="1962288"/>
            <a:ext cx="1376969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E3F90EA-04DA-A74D-9F3C-F48548B42EB2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209800" y="3771900"/>
            <a:ext cx="2519969" cy="959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5F88BDA-0C3E-C247-8337-BB2A362DE16D}"/>
              </a:ext>
            </a:extLst>
          </p:cNvPr>
          <p:cNvSpPr/>
          <p:nvPr/>
        </p:nvSpPr>
        <p:spPr>
          <a:xfrm>
            <a:off x="4729769" y="3429000"/>
            <a:ext cx="6663585" cy="704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Are custom file systems worth it?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77A721F-1BBD-8447-8709-178626821994}"/>
              </a:ext>
            </a:extLst>
          </p:cNvPr>
          <p:cNvSpPr/>
          <p:nvPr/>
        </p:nvSpPr>
        <p:spPr>
          <a:xfrm>
            <a:off x="4729769" y="4933485"/>
            <a:ext cx="6663585" cy="705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What bottlenecks remain?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EF867-F57F-5D43-9992-86008FFF9E24}"/>
              </a:ext>
            </a:extLst>
          </p:cNvPr>
          <p:cNvSpPr/>
          <p:nvPr/>
        </p:nvSpPr>
        <p:spPr>
          <a:xfrm>
            <a:off x="4882169" y="1828800"/>
            <a:ext cx="6663585" cy="1109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strike="sngStrike" dirty="0" err="1">
                <a:solidFill>
                  <a:srgbClr val="C00000"/>
                </a:solidFill>
              </a:rPr>
              <a:t>Analyze a range of optimization techniques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25E9E-A0AC-9D44-96A6-EEA1D677567F}"/>
              </a:ext>
            </a:extLst>
          </p:cNvPr>
          <p:cNvSpPr/>
          <p:nvPr/>
        </p:nvSpPr>
        <p:spPr>
          <a:xfrm>
            <a:off x="4882169" y="3581400"/>
            <a:ext cx="6663585" cy="704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rgbClr val="C00000"/>
                </a:solidFill>
              </a:rPr>
              <a:t>Show why custom file system is valuable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5E279C-FF27-C04B-B272-9F2A7F958703}"/>
              </a:ext>
            </a:extLst>
          </p:cNvPr>
          <p:cNvSpPr/>
          <p:nvPr/>
        </p:nvSpPr>
        <p:spPr>
          <a:xfrm>
            <a:off x="4882169" y="5085885"/>
            <a:ext cx="6663585" cy="705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rgbClr val="C00000"/>
                </a:solidFill>
              </a:rPr>
              <a:t>Improve scalability for PM file systems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A95003-7772-1649-BD2E-8C6EA0500B91}"/>
              </a:ext>
            </a:extLst>
          </p:cNvPr>
          <p:cNvSpPr/>
          <p:nvPr/>
        </p:nvSpPr>
        <p:spPr>
          <a:xfrm>
            <a:off x="4876800" y="3581400"/>
            <a:ext cx="6663585" cy="7049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endParaRPr lang="en-US" sz="22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67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F6F1-6654-8F4F-9594-CD0E48C9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need another new file system?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994D16D-B53C-D24A-A90E-4193C08D263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" y="1828800"/>
            <a:ext cx="10820400" cy="4297364"/>
          </a:xfrm>
        </p:spPr>
        <p:txBody>
          <a:bodyPr anchor="t"/>
          <a:lstStyle/>
          <a:p>
            <a:r>
              <a:rPr lang="en-US"/>
              <a:t>Legacy file systems already support PM access</a:t>
            </a:r>
          </a:p>
          <a:p>
            <a:pPr lvl="1"/>
            <a:r>
              <a:rPr lang="en-US"/>
              <a:t>XFS, EXT4 file systems are extended for PM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XFS-DAX, Ext4-DAX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Can’t we just improve them?</a:t>
            </a:r>
          </a:p>
          <a:p>
            <a:pPr lvl="1"/>
            <a:r>
              <a:rPr lang="en-US"/>
              <a:t>If we could get good performance out of one of these, we should!</a:t>
            </a:r>
          </a:p>
          <a:p>
            <a:pPr lvl="1"/>
            <a:endParaRPr lang="en-US"/>
          </a:p>
          <a:p>
            <a:r>
              <a:rPr lang="en-US"/>
              <a:t>Let’s try optimizing Ext4-DAX!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84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AD8C-2EF1-3043-89DC-952ABA47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Fine-grained journaling for Ext4-DAX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5184289-4D55-E54B-AD04-33962C77672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" y="1828800"/>
            <a:ext cx="10972800" cy="4297364"/>
          </a:xfrm>
        </p:spPr>
        <p:txBody>
          <a:bodyPr anchor="t">
            <a:normAutofit/>
          </a:bodyPr>
          <a:lstStyle/>
          <a:p>
            <a:r>
              <a:rPr lang="en-US"/>
              <a:t>Key overhead: </a:t>
            </a:r>
            <a:r>
              <a:rPr lang="en-US" b="1"/>
              <a:t>block-based legacy journaling device (JBD2) </a:t>
            </a:r>
          </a:p>
          <a:p>
            <a:pPr lvl="1"/>
            <a:r>
              <a:rPr lang="en-US"/>
              <a:t>Write amplification: E.g. 4KB data append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36KB writes to file/journal</a:t>
            </a:r>
          </a:p>
          <a:p>
            <a:pPr lvl="1"/>
            <a:r>
              <a:rPr lang="en-US">
                <a:sym typeface="Wingdings" pitchFamily="2" charset="2"/>
              </a:rPr>
              <a:t>Global journaling area 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No concurrency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Our solution: </a:t>
            </a:r>
            <a:r>
              <a:rPr lang="en-US" b="1"/>
              <a:t>Journaling DAX Device (JDD)</a:t>
            </a:r>
          </a:p>
          <a:p>
            <a:pPr lvl="1"/>
            <a:r>
              <a:rPr lang="en-US"/>
              <a:t>Journals individual metadata fields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No write amplification</a:t>
            </a:r>
          </a:p>
          <a:p>
            <a:pPr lvl="1"/>
            <a:r>
              <a:rPr lang="en-US">
                <a:sym typeface="Wingdings" pitchFamily="2" charset="2"/>
              </a:rPr>
              <a:t>Pre-allocates per-CPU journaling area 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 Good scalability</a:t>
            </a:r>
          </a:p>
          <a:p>
            <a:pPr lvl="1"/>
            <a:r>
              <a:rPr lang="en-US"/>
              <a:t>Undo logging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Simplified commit mechanism (e.g. no checkpointing)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125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7D5A377B-BF7F-974C-9A64-D80D0777F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6000"/>
            <a:ext cx="5262032" cy="3908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BEAD8C-2EF1-3043-89DC-952ABA47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JDD performance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5184289-4D55-E54B-AD04-33962C77672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" y="1828800"/>
            <a:ext cx="5638800" cy="4724400"/>
          </a:xfrm>
        </p:spPr>
        <p:txBody>
          <a:bodyPr anchor="t">
            <a:normAutofit/>
          </a:bodyPr>
          <a:lstStyle/>
          <a:p>
            <a:r>
              <a:rPr lang="en-US"/>
              <a:t>Compare with Ext4-DAX, NOVA</a:t>
            </a:r>
          </a:p>
          <a:p>
            <a:r>
              <a:rPr lang="en-US"/>
              <a:t>Run four benchmarks</a:t>
            </a:r>
          </a:p>
          <a:p>
            <a:pPr lvl="1"/>
            <a:r>
              <a:rPr lang="en-US"/>
              <a:t>Append 4KB</a:t>
            </a:r>
          </a:p>
          <a:p>
            <a:pPr lvl="1"/>
            <a:r>
              <a:rPr lang="en-US"/>
              <a:t>Filebench varmail</a:t>
            </a:r>
          </a:p>
          <a:p>
            <a:pPr lvl="1"/>
            <a:r>
              <a:rPr lang="en-US"/>
              <a:t>SQLite (the same before)</a:t>
            </a:r>
          </a:p>
          <a:p>
            <a:pPr lvl="1"/>
            <a:r>
              <a:rPr lang="en-US"/>
              <a:t>RocksDB (the same before)</a:t>
            </a:r>
          </a:p>
          <a:p>
            <a:r>
              <a:rPr lang="en-US"/>
              <a:t>Result</a:t>
            </a:r>
          </a:p>
          <a:p>
            <a:pPr lvl="1"/>
            <a:r>
              <a:rPr lang="en-US"/>
              <a:t>Faster than Ext4-DAX by 2.3x</a:t>
            </a:r>
          </a:p>
          <a:p>
            <a:pPr lvl="1"/>
            <a:r>
              <a:rPr lang="en-US" u="sng"/>
              <a:t>NOVA is still 1.5x faster.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827D11-B79B-9F48-915C-A9F8CCB8AF0A}"/>
              </a:ext>
            </a:extLst>
          </p:cNvPr>
          <p:cNvCxnSpPr>
            <a:cxnSpLocks/>
          </p:cNvCxnSpPr>
          <p:nvPr/>
        </p:nvCxnSpPr>
        <p:spPr>
          <a:xfrm flipV="1">
            <a:off x="7155097" y="3782904"/>
            <a:ext cx="0" cy="13433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B7BCEE-6797-8341-9AB1-A5A4407F3585}"/>
              </a:ext>
            </a:extLst>
          </p:cNvPr>
          <p:cNvCxnSpPr>
            <a:cxnSpLocks/>
          </p:cNvCxnSpPr>
          <p:nvPr/>
        </p:nvCxnSpPr>
        <p:spPr>
          <a:xfrm flipV="1">
            <a:off x="8193616" y="4973823"/>
            <a:ext cx="0" cy="1524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02298B-84C5-C848-A71F-B5928CB2A1EA}"/>
              </a:ext>
            </a:extLst>
          </p:cNvPr>
          <p:cNvCxnSpPr>
            <a:cxnSpLocks/>
          </p:cNvCxnSpPr>
          <p:nvPr/>
        </p:nvCxnSpPr>
        <p:spPr>
          <a:xfrm flipV="1">
            <a:off x="9212497" y="4888197"/>
            <a:ext cx="0" cy="26552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D96580-3CCA-2946-B254-94D3EABA17BA}"/>
              </a:ext>
            </a:extLst>
          </p:cNvPr>
          <p:cNvCxnSpPr>
            <a:cxnSpLocks/>
          </p:cNvCxnSpPr>
          <p:nvPr/>
        </p:nvCxnSpPr>
        <p:spPr>
          <a:xfrm flipV="1">
            <a:off x="10251016" y="4411358"/>
            <a:ext cx="0" cy="7148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3955C2-D653-AA46-9BA1-AEE2D75AAA25}"/>
              </a:ext>
            </a:extLst>
          </p:cNvPr>
          <p:cNvCxnSpPr>
            <a:cxnSpLocks/>
          </p:cNvCxnSpPr>
          <p:nvPr/>
        </p:nvCxnSpPr>
        <p:spPr>
          <a:xfrm>
            <a:off x="7243232" y="3782904"/>
            <a:ext cx="5310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54F1EF-6D0C-104C-82B6-55B799EFBF7F}"/>
              </a:ext>
            </a:extLst>
          </p:cNvPr>
          <p:cNvCxnSpPr>
            <a:cxnSpLocks/>
          </p:cNvCxnSpPr>
          <p:nvPr/>
        </p:nvCxnSpPr>
        <p:spPr>
          <a:xfrm>
            <a:off x="7243232" y="2743200"/>
            <a:ext cx="5310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B02BFF7-4D61-C74B-A7EC-3ADB25C907D3}"/>
              </a:ext>
            </a:extLst>
          </p:cNvPr>
          <p:cNvCxnSpPr>
            <a:cxnSpLocks/>
          </p:cNvCxnSpPr>
          <p:nvPr/>
        </p:nvCxnSpPr>
        <p:spPr>
          <a:xfrm>
            <a:off x="8310032" y="4973823"/>
            <a:ext cx="5310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35BE9DB-6559-DA49-8F36-08563AF9FAB2}"/>
              </a:ext>
            </a:extLst>
          </p:cNvPr>
          <p:cNvCxnSpPr>
            <a:cxnSpLocks/>
          </p:cNvCxnSpPr>
          <p:nvPr/>
        </p:nvCxnSpPr>
        <p:spPr>
          <a:xfrm>
            <a:off x="8310032" y="3905054"/>
            <a:ext cx="5310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D61123-551C-914F-B5D1-A257CDE21F6A}"/>
              </a:ext>
            </a:extLst>
          </p:cNvPr>
          <p:cNvCxnSpPr>
            <a:cxnSpLocks/>
          </p:cNvCxnSpPr>
          <p:nvPr/>
        </p:nvCxnSpPr>
        <p:spPr>
          <a:xfrm>
            <a:off x="9300632" y="4903909"/>
            <a:ext cx="5310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C032E48-F3E4-B148-9ECB-00838B8AA8B5}"/>
              </a:ext>
            </a:extLst>
          </p:cNvPr>
          <p:cNvCxnSpPr>
            <a:cxnSpLocks/>
          </p:cNvCxnSpPr>
          <p:nvPr/>
        </p:nvCxnSpPr>
        <p:spPr>
          <a:xfrm>
            <a:off x="9300632" y="4724400"/>
            <a:ext cx="5310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F794B0-6EF4-8E49-859C-25046502B77B}"/>
              </a:ext>
            </a:extLst>
          </p:cNvPr>
          <p:cNvCxnSpPr>
            <a:cxnSpLocks/>
          </p:cNvCxnSpPr>
          <p:nvPr/>
        </p:nvCxnSpPr>
        <p:spPr>
          <a:xfrm>
            <a:off x="10367432" y="3792331"/>
            <a:ext cx="5310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7930AB-2E78-2146-A659-9B516248A497}"/>
              </a:ext>
            </a:extLst>
          </p:cNvPr>
          <p:cNvCxnSpPr>
            <a:cxnSpLocks/>
          </p:cNvCxnSpPr>
          <p:nvPr/>
        </p:nvCxnSpPr>
        <p:spPr>
          <a:xfrm>
            <a:off x="10367432" y="4295481"/>
            <a:ext cx="5310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78A8652-3906-C54F-A726-6951CEC0D2D0}"/>
              </a:ext>
            </a:extLst>
          </p:cNvPr>
          <p:cNvCxnSpPr>
            <a:cxnSpLocks/>
          </p:cNvCxnSpPr>
          <p:nvPr/>
        </p:nvCxnSpPr>
        <p:spPr>
          <a:xfrm flipV="1">
            <a:off x="7395632" y="2743201"/>
            <a:ext cx="0" cy="103970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E6FCC0A-6FD7-A448-BFB0-815C68744BC1}"/>
              </a:ext>
            </a:extLst>
          </p:cNvPr>
          <p:cNvCxnSpPr>
            <a:cxnSpLocks/>
          </p:cNvCxnSpPr>
          <p:nvPr/>
        </p:nvCxnSpPr>
        <p:spPr>
          <a:xfrm flipV="1">
            <a:off x="8419227" y="3934120"/>
            <a:ext cx="0" cy="103970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5C66BB-8428-374E-B0E3-2DF5E2DAE071}"/>
              </a:ext>
            </a:extLst>
          </p:cNvPr>
          <p:cNvCxnSpPr>
            <a:cxnSpLocks/>
          </p:cNvCxnSpPr>
          <p:nvPr/>
        </p:nvCxnSpPr>
        <p:spPr>
          <a:xfrm flipV="1">
            <a:off x="9453032" y="4724400"/>
            <a:ext cx="0" cy="17950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53327C-1107-584D-869A-16172628C932}"/>
              </a:ext>
            </a:extLst>
          </p:cNvPr>
          <p:cNvCxnSpPr>
            <a:cxnSpLocks/>
          </p:cNvCxnSpPr>
          <p:nvPr/>
        </p:nvCxnSpPr>
        <p:spPr>
          <a:xfrm flipV="1">
            <a:off x="10481340" y="3797432"/>
            <a:ext cx="0" cy="49804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D9F50A8-8262-5D4F-9A74-5A3137AAB203}"/>
              </a:ext>
            </a:extLst>
          </p:cNvPr>
          <p:cNvSpPr txBox="1"/>
          <p:nvPr/>
        </p:nvSpPr>
        <p:spPr>
          <a:xfrm>
            <a:off x="7806410" y="3000681"/>
            <a:ext cx="1538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1.5x gap</a:t>
            </a:r>
          </a:p>
        </p:txBody>
      </p:sp>
    </p:spTree>
    <p:extLst>
      <p:ext uri="{BB962C8B-B14F-4D97-AF65-F5344CB8AC3E}">
        <p14:creationId xmlns:p14="http://schemas.microsoft.com/office/powerpoint/2010/main" val="166679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Persistent Memory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09600" y="1752600"/>
            <a:ext cx="6553200" cy="4373564"/>
          </a:xfrm>
        </p:spPr>
        <p:txBody>
          <a:bodyPr anchor="t">
            <a:normAutofit/>
          </a:bodyPr>
          <a:lstStyle/>
          <a:p>
            <a:r>
              <a:rPr lang="en-US"/>
              <a:t>New tier of memory</a:t>
            </a:r>
          </a:p>
          <a:p>
            <a:pPr lvl="1"/>
            <a:r>
              <a:rPr lang="en-US"/>
              <a:t>Low latency persistence (than SSD,HDD)</a:t>
            </a:r>
          </a:p>
          <a:p>
            <a:pPr lvl="1"/>
            <a:r>
              <a:rPr lang="en-US"/>
              <a:t>Large capacity (than DRAM)</a:t>
            </a:r>
          </a:p>
          <a:p>
            <a:pPr lvl="1"/>
            <a:endParaRPr lang="en-US"/>
          </a:p>
          <a:p>
            <a:r>
              <a:rPr lang="en-US"/>
              <a:t>Intel Optane DC Persistent Memory</a:t>
            </a:r>
          </a:p>
          <a:p>
            <a:pPr lvl="1"/>
            <a:r>
              <a:rPr lang="en-US"/>
              <a:t>First scalable persistent memory</a:t>
            </a:r>
          </a:p>
          <a:p>
            <a:pPr lvl="1"/>
            <a:r>
              <a:rPr lang="en-US"/>
              <a:t>Re-evaluated some of our results on this device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F3DFA-24FC-1A48-9F78-E5F49A50C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25" y="4511947"/>
            <a:ext cx="3409950" cy="18267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3D2168-0554-FE41-B0BB-29C3AEF99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263" y="1995169"/>
            <a:ext cx="3382074" cy="1367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C2535E-7DA3-7342-B7B8-AB6DA6EB810B}"/>
              </a:ext>
            </a:extLst>
          </p:cNvPr>
          <p:cNvSpPr txBox="1"/>
          <p:nvPr/>
        </p:nvSpPr>
        <p:spPr>
          <a:xfrm>
            <a:off x="7772400" y="3276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Battery-backed NVDIMM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A6A694-2A26-2942-8064-A40E9E31161E}"/>
              </a:ext>
            </a:extLst>
          </p:cNvPr>
          <p:cNvSpPr/>
          <p:nvPr/>
        </p:nvSpPr>
        <p:spPr>
          <a:xfrm>
            <a:off x="7239000" y="1995169"/>
            <a:ext cx="4114800" cy="17386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4C228-4ADD-7E4E-B73A-74A3434004DD}"/>
              </a:ext>
            </a:extLst>
          </p:cNvPr>
          <p:cNvSpPr txBox="1"/>
          <p:nvPr/>
        </p:nvSpPr>
        <p:spPr>
          <a:xfrm>
            <a:off x="7162800" y="1602192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Our paper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99094-F464-3842-AB47-F62E199666CC}"/>
              </a:ext>
            </a:extLst>
          </p:cNvPr>
          <p:cNvSpPr/>
          <p:nvPr/>
        </p:nvSpPr>
        <p:spPr>
          <a:xfrm>
            <a:off x="7239000" y="4355376"/>
            <a:ext cx="4114800" cy="212162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CED461-860F-9D46-AB6C-5108422AD248}"/>
              </a:ext>
            </a:extLst>
          </p:cNvPr>
          <p:cNvSpPr txBox="1"/>
          <p:nvPr/>
        </p:nvSpPr>
        <p:spPr>
          <a:xfrm>
            <a:off x="7162800" y="39624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This talk</a:t>
            </a:r>
          </a:p>
        </p:txBody>
      </p:sp>
    </p:spTree>
    <p:extLst>
      <p:ext uri="{BB962C8B-B14F-4D97-AF65-F5344CB8AC3E}">
        <p14:creationId xmlns:p14="http://schemas.microsoft.com/office/powerpoint/2010/main" val="296843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AD8C-2EF1-3043-89DC-952ABA47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we fill the gap further?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5184289-4D55-E54B-AD04-33962C77672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7109" y="1619489"/>
            <a:ext cx="11165291" cy="4297364"/>
          </a:xfrm>
        </p:spPr>
        <p:txBody>
          <a:bodyPr anchor="ctr"/>
          <a:lstStyle/>
          <a:p>
            <a:r>
              <a:rPr lang="en-US"/>
              <a:t>“Disk first”</a:t>
            </a:r>
          </a:p>
          <a:p>
            <a:pPr lvl="1"/>
            <a:r>
              <a:rPr lang="en-US"/>
              <a:t>Ext4-DAX shares codebase with disk-oriented Ext4</a:t>
            </a:r>
          </a:p>
          <a:p>
            <a:pPr lvl="1"/>
            <a:r>
              <a:rPr lang="en-US"/>
              <a:t>Disruptive changes are not likely to happen</a:t>
            </a:r>
          </a:p>
          <a:p>
            <a:pPr lvl="1"/>
            <a:r>
              <a:rPr lang="en-US" u="sng"/>
              <a:t>Further optimizations would make Ext4 a less-good disk-based file system.</a:t>
            </a:r>
          </a:p>
          <a:p>
            <a:pPr lvl="1"/>
            <a:endParaRPr lang="en-US"/>
          </a:p>
          <a:p>
            <a:r>
              <a:rPr lang="en-US"/>
              <a:t>We do actually need a custom file system for PM!</a:t>
            </a:r>
          </a:p>
        </p:txBody>
      </p:sp>
    </p:spTree>
    <p:extLst>
      <p:ext uri="{BB962C8B-B14F-4D97-AF65-F5344CB8AC3E}">
        <p14:creationId xmlns:p14="http://schemas.microsoft.com/office/powerpoint/2010/main" val="1306380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223F-1F23-B147-8BAC-799DFDF6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questions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6CDF49-3CE3-214C-97D4-3DF838138EDA}"/>
              </a:ext>
            </a:extLst>
          </p:cNvPr>
          <p:cNvSpPr/>
          <p:nvPr/>
        </p:nvSpPr>
        <p:spPr>
          <a:xfrm>
            <a:off x="597949" y="5181600"/>
            <a:ext cx="2754851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Persistent memory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1C1DCE3-8144-8848-B718-B400C971A112}"/>
              </a:ext>
            </a:extLst>
          </p:cNvPr>
          <p:cNvSpPr/>
          <p:nvPr/>
        </p:nvSpPr>
        <p:spPr>
          <a:xfrm>
            <a:off x="593889" y="1676400"/>
            <a:ext cx="2758911" cy="571775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F58E690-FE51-ED48-968D-D31B8B2B2901}"/>
              </a:ext>
            </a:extLst>
          </p:cNvPr>
          <p:cNvSpPr/>
          <p:nvPr/>
        </p:nvSpPr>
        <p:spPr>
          <a:xfrm>
            <a:off x="593889" y="3124200"/>
            <a:ext cx="1615911" cy="1295400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PM-aware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file system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DFB10E-B1AD-564C-8C96-92D8D3D7E58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401845" y="4419600"/>
            <a:ext cx="0" cy="742210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47A707-3D51-D34E-9C1F-BFB356E0C408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401845" y="2248175"/>
            <a:ext cx="0" cy="876025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776F753-A3B6-104D-8B40-FF5BE717E0DC}"/>
              </a:ext>
            </a:extLst>
          </p:cNvPr>
          <p:cNvSpPr/>
          <p:nvPr/>
        </p:nvSpPr>
        <p:spPr>
          <a:xfrm>
            <a:off x="4729769" y="1676400"/>
            <a:ext cx="6663585" cy="1109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Which optimizations offer 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the best complexity/performance trade-offs?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CD94E5-D8D3-1C4A-9495-126D92EDEB21}"/>
              </a:ext>
            </a:extLst>
          </p:cNvPr>
          <p:cNvCxnSpPr>
            <a:cxnSpLocks/>
          </p:cNvCxnSpPr>
          <p:nvPr/>
        </p:nvCxnSpPr>
        <p:spPr>
          <a:xfrm>
            <a:off x="3048000" y="2456985"/>
            <a:ext cx="0" cy="2704825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3DD5F3-2C43-634C-9B81-4080C11BE1EA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352800" y="1962288"/>
            <a:ext cx="1376969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E3F90EA-04DA-A74D-9F3C-F48548B42EB2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209800" y="3771900"/>
            <a:ext cx="2519969" cy="959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5F88BDA-0C3E-C247-8337-BB2A362DE16D}"/>
              </a:ext>
            </a:extLst>
          </p:cNvPr>
          <p:cNvSpPr/>
          <p:nvPr/>
        </p:nvSpPr>
        <p:spPr>
          <a:xfrm>
            <a:off x="4729769" y="3429000"/>
            <a:ext cx="6663585" cy="704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Are custom file systems worth it?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77A721F-1BBD-8447-8709-178626821994}"/>
              </a:ext>
            </a:extLst>
          </p:cNvPr>
          <p:cNvSpPr/>
          <p:nvPr/>
        </p:nvSpPr>
        <p:spPr>
          <a:xfrm>
            <a:off x="4729769" y="4933485"/>
            <a:ext cx="6663585" cy="705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What bottlenecks remain?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EF867-F57F-5D43-9992-86008FFF9E24}"/>
              </a:ext>
            </a:extLst>
          </p:cNvPr>
          <p:cNvSpPr/>
          <p:nvPr/>
        </p:nvSpPr>
        <p:spPr>
          <a:xfrm>
            <a:off x="4882169" y="1828800"/>
            <a:ext cx="6663585" cy="1109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strike="sngStrike" dirty="0" err="1">
                <a:solidFill>
                  <a:srgbClr val="C00000"/>
                </a:solidFill>
              </a:rPr>
              <a:t>Analyze a range of optimization techniques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25E9E-A0AC-9D44-96A6-EEA1D677567F}"/>
              </a:ext>
            </a:extLst>
          </p:cNvPr>
          <p:cNvSpPr/>
          <p:nvPr/>
        </p:nvSpPr>
        <p:spPr>
          <a:xfrm>
            <a:off x="4882169" y="3581400"/>
            <a:ext cx="6663585" cy="704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strike="sngStrike" dirty="0" err="1">
                <a:solidFill>
                  <a:srgbClr val="C00000"/>
                </a:solidFill>
              </a:rPr>
              <a:t>Show why custom file system is valuable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5E279C-FF27-C04B-B272-9F2A7F958703}"/>
              </a:ext>
            </a:extLst>
          </p:cNvPr>
          <p:cNvSpPr/>
          <p:nvPr/>
        </p:nvSpPr>
        <p:spPr>
          <a:xfrm>
            <a:off x="4882169" y="5085885"/>
            <a:ext cx="6663585" cy="705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rgbClr val="C00000"/>
                </a:solidFill>
              </a:rPr>
              <a:t>Improve scalability for PM file systems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B6E683-EDF8-AE49-B6F4-0F2F60431894}"/>
              </a:ext>
            </a:extLst>
          </p:cNvPr>
          <p:cNvSpPr/>
          <p:nvPr/>
        </p:nvSpPr>
        <p:spPr>
          <a:xfrm>
            <a:off x="4876800" y="5086212"/>
            <a:ext cx="6663585" cy="7049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endParaRPr lang="en-US" sz="22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885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F6F1-6654-8F4F-9594-CD0E48C9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Poor scalability by Virtual File System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A018CA3-A711-4240-942D-FFE9CF565AC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0662" y="1524000"/>
            <a:ext cx="10972800" cy="4297364"/>
          </a:xfrm>
        </p:spPr>
        <p:txBody>
          <a:bodyPr anchor="t"/>
          <a:lstStyle/>
          <a:p>
            <a:r>
              <a:rPr lang="en-US" b="1"/>
              <a:t>Bottleneck</a:t>
            </a:r>
            <a:r>
              <a:rPr lang="en-US"/>
              <a:t>: Global inode structure, per-inode locking</a:t>
            </a:r>
          </a:p>
          <a:p>
            <a:r>
              <a:rPr lang="en-US" b="1"/>
              <a:t>Solution</a:t>
            </a:r>
            <a:r>
              <a:rPr lang="en-US"/>
              <a:t>: Per-CPU inode structure, fine-grained locking</a:t>
            </a:r>
          </a:p>
          <a:p>
            <a:r>
              <a:rPr lang="en-US"/>
              <a:t>See our paper for details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AFB5B-9ED2-0641-A1A0-152A417C846D}"/>
              </a:ext>
            </a:extLst>
          </p:cNvPr>
          <p:cNvSpPr/>
          <p:nvPr/>
        </p:nvSpPr>
        <p:spPr>
          <a:xfrm>
            <a:off x="5638800" y="6447801"/>
            <a:ext cx="5486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[1] Min et al, Understanding Manycore Scalability of File Systems, ATC’16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059C60-970B-E74D-B53A-4385A2C76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73" y="3276600"/>
            <a:ext cx="10461927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92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BAFC-1AF1-764F-85FD-0AA8D082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scalability with NUMA-aware file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A8CE-50FC-9C49-A773-13A1B88DDB3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" y="1676400"/>
            <a:ext cx="11125200" cy="4449764"/>
          </a:xfrm>
        </p:spPr>
        <p:txBody>
          <a:bodyPr anchor="t"/>
          <a:lstStyle/>
          <a:p>
            <a:r>
              <a:rPr lang="en-US"/>
              <a:t>Enabled NUMA-aware file access in NOVA</a:t>
            </a:r>
          </a:p>
          <a:p>
            <a:pPr lvl="1"/>
            <a:r>
              <a:rPr lang="en-US"/>
              <a:t>Added simple interface for querying/setting NUMA location per file </a:t>
            </a:r>
          </a:p>
          <a:p>
            <a:pPr lvl="1"/>
            <a:r>
              <a:rPr lang="en-US"/>
              <a:t>Achieved 1.2 – 2.6x better throughput</a:t>
            </a:r>
          </a:p>
          <a:p>
            <a:r>
              <a:rPr lang="en-US"/>
              <a:t>See our paper for details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ED94F3-CE0F-434F-AE51-E7E03D097B8B}"/>
              </a:ext>
            </a:extLst>
          </p:cNvPr>
          <p:cNvGrpSpPr/>
          <p:nvPr/>
        </p:nvGrpSpPr>
        <p:grpSpPr>
          <a:xfrm>
            <a:off x="1066800" y="3559106"/>
            <a:ext cx="9677400" cy="3193196"/>
            <a:chOff x="1066800" y="3559106"/>
            <a:chExt cx="9677400" cy="319319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36BBA21-F683-2046-B275-9209E4448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0014" y="3571806"/>
              <a:ext cx="3730006" cy="318049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91BDF4-2094-2348-BCC2-32FE0FD81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1814" y="3571807"/>
              <a:ext cx="2252386" cy="256705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633A7B-60EF-B34A-913D-5A6F6ED3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3559106"/>
              <a:ext cx="4458489" cy="2755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4741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F6F1-6654-8F4F-9594-CD0E48C9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BD3F046-587F-B549-8857-E1C73C8C0EC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" y="1600200"/>
            <a:ext cx="10972800" cy="4297364"/>
          </a:xfrm>
        </p:spPr>
        <p:txBody>
          <a:bodyPr anchor="t"/>
          <a:lstStyle/>
          <a:p>
            <a:r>
              <a:rPr lang="en-US"/>
              <a:t>FLEX is a cost-effective app optimization technique.</a:t>
            </a:r>
          </a:p>
          <a:p>
            <a:r>
              <a:rPr lang="en-US"/>
              <a:t>PM data structures can provide better performance but developers should carefully weigh the trade-offs.</a:t>
            </a:r>
          </a:p>
          <a:p>
            <a:r>
              <a:rPr lang="en-US"/>
              <a:t>Custom file system provides better performance and legacy file systems are unlikely to close the gap.</a:t>
            </a:r>
          </a:p>
          <a:p>
            <a:r>
              <a:rPr lang="en-US"/>
              <a:t>Memory-centric optimizations (e.g. NUMA) are now applicable (and profitable) for file.</a:t>
            </a: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4CE34-E6AC-8247-828F-FCD618CCF640}"/>
              </a:ext>
            </a:extLst>
          </p:cNvPr>
          <p:cNvSpPr txBox="1"/>
          <p:nvPr/>
        </p:nvSpPr>
        <p:spPr>
          <a:xfrm>
            <a:off x="2247900" y="522116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/>
              <a:t>Thank you!  Questions?</a:t>
            </a:r>
          </a:p>
        </p:txBody>
      </p:sp>
    </p:spTree>
    <p:extLst>
      <p:ext uri="{BB962C8B-B14F-4D97-AF65-F5344CB8AC3E}">
        <p14:creationId xmlns:p14="http://schemas.microsoft.com/office/powerpoint/2010/main" val="52539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7823-7F6A-7341-B9A0-8D887EC8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are we now?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C015EBA-D771-004E-B3B8-9F6A601FBA96}"/>
              </a:ext>
            </a:extLst>
          </p:cNvPr>
          <p:cNvSpPr txBox="1"/>
          <p:nvPr/>
        </p:nvSpPr>
        <p:spPr>
          <a:xfrm>
            <a:off x="4524138" y="195298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Redis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6F38F8-D141-714A-BA7A-9867B8CA8611}"/>
              </a:ext>
            </a:extLst>
          </p:cNvPr>
          <p:cNvSpPr txBox="1"/>
          <p:nvPr/>
        </p:nvSpPr>
        <p:spPr>
          <a:xfrm>
            <a:off x="3858940" y="3985260"/>
            <a:ext cx="3456260" cy="1805940"/>
          </a:xfrm>
          <a:prstGeom prst="verticalScroll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274320" tIns="182880" rIns="274320" bIns="182880" rtlCol="0">
            <a:spAutoFit/>
          </a:bodyPr>
          <a:lstStyle/>
          <a:p>
            <a:r>
              <a:rPr lang="en-US" sz="2400"/>
              <a:t>Legacy file systems</a:t>
            </a:r>
          </a:p>
          <a:p>
            <a:pPr marL="342900" indent="-342900">
              <a:buFontTx/>
              <a:buChar char="-"/>
            </a:pPr>
            <a:r>
              <a:rPr lang="en-US" sz="2400"/>
              <a:t>XFS-DAX</a:t>
            </a:r>
          </a:p>
          <a:p>
            <a:pPr marL="342900" indent="-342900">
              <a:buFontTx/>
              <a:buChar char="-"/>
            </a:pPr>
            <a:r>
              <a:rPr lang="en-US" sz="2400"/>
              <a:t>Ext4-DAX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49B844-8FCC-6A43-9C9C-6F92DEA8250F}"/>
              </a:ext>
            </a:extLst>
          </p:cNvPr>
          <p:cNvSpPr txBox="1"/>
          <p:nvPr/>
        </p:nvSpPr>
        <p:spPr>
          <a:xfrm>
            <a:off x="5645460" y="1788491"/>
            <a:ext cx="157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SQLite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B40B986-7634-6C42-81AD-0A027AED6DA1}"/>
              </a:ext>
            </a:extLst>
          </p:cNvPr>
          <p:cNvSpPr txBox="1"/>
          <p:nvPr/>
        </p:nvSpPr>
        <p:spPr>
          <a:xfrm>
            <a:off x="7040084" y="1824865"/>
            <a:ext cx="157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RocksDB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DB99299-9FB7-0944-B0F0-9D3FC474D327}"/>
              </a:ext>
            </a:extLst>
          </p:cNvPr>
          <p:cNvSpPr txBox="1"/>
          <p:nvPr/>
        </p:nvSpPr>
        <p:spPr>
          <a:xfrm>
            <a:off x="8992692" y="1788491"/>
            <a:ext cx="157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SAP HANA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88CBE-2971-0F49-BABC-F0C87F388AD6}"/>
              </a:ext>
            </a:extLst>
          </p:cNvPr>
          <p:cNvSpPr txBox="1"/>
          <p:nvPr/>
        </p:nvSpPr>
        <p:spPr>
          <a:xfrm>
            <a:off x="5385316" y="2362429"/>
            <a:ext cx="157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MySQL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CBBB51-1EF7-8A47-A2C1-C742497C8734}"/>
              </a:ext>
            </a:extLst>
          </p:cNvPr>
          <p:cNvSpPr txBox="1"/>
          <p:nvPr/>
        </p:nvSpPr>
        <p:spPr>
          <a:xfrm>
            <a:off x="8564442" y="2265323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LMDB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E01243B-7D2D-7C4D-AC18-9B1C324D3406}"/>
              </a:ext>
            </a:extLst>
          </p:cNvPr>
          <p:cNvSpPr txBox="1"/>
          <p:nvPr/>
        </p:nvSpPr>
        <p:spPr>
          <a:xfrm>
            <a:off x="6770192" y="2371021"/>
            <a:ext cx="1655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Cassandra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EE00CDB-A93E-094E-8074-926167A95DCD}"/>
              </a:ext>
            </a:extLst>
          </p:cNvPr>
          <p:cNvCxnSpPr>
            <a:cxnSpLocks/>
          </p:cNvCxnSpPr>
          <p:nvPr/>
        </p:nvCxnSpPr>
        <p:spPr>
          <a:xfrm>
            <a:off x="588646" y="3200400"/>
            <a:ext cx="109728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25B679A-AC5F-3D45-A7CF-0AD67E4E8359}"/>
              </a:ext>
            </a:extLst>
          </p:cNvPr>
          <p:cNvSpPr txBox="1"/>
          <p:nvPr/>
        </p:nvSpPr>
        <p:spPr>
          <a:xfrm>
            <a:off x="7543800" y="3691890"/>
            <a:ext cx="4099420" cy="2708910"/>
          </a:xfrm>
          <a:prstGeom prst="verticalScroll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274320" tIns="182880" rIns="274320" bIns="182880" rtlCol="0">
            <a:spAutoFit/>
          </a:bodyPr>
          <a:lstStyle/>
          <a:p>
            <a:r>
              <a:rPr lang="en-US" sz="2400"/>
              <a:t>Custom file systems</a:t>
            </a:r>
          </a:p>
          <a:p>
            <a:pPr marL="342900" indent="-342900">
              <a:buFontTx/>
              <a:buChar char="-"/>
            </a:pPr>
            <a:r>
              <a:rPr lang="en-US" sz="2400"/>
              <a:t>BPFS [SOSP’09]</a:t>
            </a:r>
          </a:p>
          <a:p>
            <a:pPr marL="342900" indent="-342900">
              <a:buFontTx/>
              <a:buChar char="-"/>
            </a:pPr>
            <a:r>
              <a:rPr lang="en-US" sz="2400"/>
              <a:t>PMFS [Eurosys’14]</a:t>
            </a:r>
          </a:p>
          <a:p>
            <a:pPr marL="342900" indent="-342900">
              <a:buFontTx/>
              <a:buChar char="-"/>
            </a:pPr>
            <a:r>
              <a:rPr lang="en-US" sz="2400"/>
              <a:t>NOVA [FAST’16]</a:t>
            </a:r>
          </a:p>
          <a:p>
            <a:pPr marL="342900" indent="-342900">
              <a:buFontTx/>
              <a:buChar char="-"/>
            </a:pPr>
            <a:r>
              <a:rPr lang="en-US" sz="2400"/>
              <a:t>Strata [SOSP’17]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C3CD79-9975-ED49-93D7-AC9BF22268AB}"/>
              </a:ext>
            </a:extLst>
          </p:cNvPr>
          <p:cNvSpPr/>
          <p:nvPr/>
        </p:nvSpPr>
        <p:spPr>
          <a:xfrm>
            <a:off x="597949" y="5181600"/>
            <a:ext cx="2754851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Persistent memory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B94325-0D42-864B-A147-C70CDCD4CC97}"/>
              </a:ext>
            </a:extLst>
          </p:cNvPr>
          <p:cNvSpPr/>
          <p:nvPr/>
        </p:nvSpPr>
        <p:spPr>
          <a:xfrm>
            <a:off x="593889" y="1885210"/>
            <a:ext cx="2758911" cy="821988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8D15F90-6827-CC4C-93D6-2E5B3CF6B7B7}"/>
              </a:ext>
            </a:extLst>
          </p:cNvPr>
          <p:cNvSpPr/>
          <p:nvPr/>
        </p:nvSpPr>
        <p:spPr>
          <a:xfrm>
            <a:off x="593889" y="3639016"/>
            <a:ext cx="1996911" cy="1009184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PM-aware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file system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FF8D73-CA97-5741-AAC4-43ACA631BD0D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1592345" y="4648200"/>
            <a:ext cx="0" cy="513610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1D37FEA-F278-F54F-BDD8-927639EBBB9E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1592345" y="2726988"/>
            <a:ext cx="0" cy="912028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loud 60">
            <a:extLst>
              <a:ext uri="{FF2B5EF4-FFF2-40B4-BE49-F238E27FC236}">
                <a16:creationId xmlns:a16="http://schemas.microsoft.com/office/drawing/2014/main" id="{896BCDE6-A0B4-5543-9A18-31BF3FB3D411}"/>
              </a:ext>
            </a:extLst>
          </p:cNvPr>
          <p:cNvSpPr/>
          <p:nvPr/>
        </p:nvSpPr>
        <p:spPr>
          <a:xfrm>
            <a:off x="3655860" y="1588942"/>
            <a:ext cx="7621740" cy="1440732"/>
          </a:xfrm>
          <a:prstGeom prst="cloud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25C33D9-4C1D-5948-87BC-5AED01A7D2E8}"/>
              </a:ext>
            </a:extLst>
          </p:cNvPr>
          <p:cNvCxnSpPr>
            <a:cxnSpLocks/>
          </p:cNvCxnSpPr>
          <p:nvPr/>
        </p:nvCxnSpPr>
        <p:spPr>
          <a:xfrm>
            <a:off x="2895600" y="2726988"/>
            <a:ext cx="0" cy="2434822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FA28E2-AAD2-FF44-A425-AD5244D92DE9}"/>
              </a:ext>
            </a:extLst>
          </p:cNvPr>
          <p:cNvSpPr txBox="1"/>
          <p:nvPr/>
        </p:nvSpPr>
        <p:spPr>
          <a:xfrm>
            <a:off x="10432603" y="263100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17555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223F-1F23-B147-8BAC-799DFDF6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see the whole picture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61EB45CB-3422-B84E-B326-815CB00A12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" y="1828800"/>
            <a:ext cx="11811000" cy="4297364"/>
          </a:xfrm>
        </p:spPr>
        <p:txBody>
          <a:bodyPr anchor="t">
            <a:normAutofit/>
          </a:bodyPr>
          <a:lstStyle/>
          <a:p>
            <a:r>
              <a:rPr lang="en-US"/>
              <a:t>Let’s fix the old codes</a:t>
            </a:r>
          </a:p>
          <a:p>
            <a:pPr lvl="1"/>
            <a:r>
              <a:rPr lang="en-US"/>
              <a:t>Legacy codes built for disk run slow on PM</a:t>
            </a:r>
          </a:p>
          <a:p>
            <a:pPr lvl="1"/>
            <a:endParaRPr lang="en-US"/>
          </a:p>
          <a:p>
            <a:r>
              <a:rPr lang="en-US"/>
              <a:t>Let’s study the new trade-offs</a:t>
            </a:r>
          </a:p>
          <a:p>
            <a:pPr lvl="1"/>
            <a:r>
              <a:rPr lang="en-US"/>
              <a:t>What are the best ways to optimize software systems on PM?</a:t>
            </a:r>
          </a:p>
          <a:p>
            <a:pPr lvl="1"/>
            <a:r>
              <a:rPr lang="en-US"/>
              <a:t>What are the trade-offs? Complexity vs. Performance?</a:t>
            </a:r>
          </a:p>
          <a:p>
            <a:pPr marL="457200" lvl="1" indent="0">
              <a:buNone/>
            </a:pPr>
            <a:endParaRPr lang="en-US" b="1"/>
          </a:p>
          <a:p>
            <a:r>
              <a:rPr lang="en-US" b="1"/>
              <a:t>Our goal:</a:t>
            </a:r>
            <a:r>
              <a:rPr lang="en-US"/>
              <a:t> </a:t>
            </a:r>
            <a:r>
              <a:rPr lang="en-US" u="sng"/>
              <a:t>fix urgent problems</a:t>
            </a:r>
            <a:r>
              <a:rPr lang="en-US"/>
              <a:t> and </a:t>
            </a:r>
            <a:r>
              <a:rPr lang="en-US" u="sng"/>
              <a:t>provide best practices for optimization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683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223F-1F23-B147-8BAC-799DFDF6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questions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6CDF49-3CE3-214C-97D4-3DF838138EDA}"/>
              </a:ext>
            </a:extLst>
          </p:cNvPr>
          <p:cNvSpPr/>
          <p:nvPr/>
        </p:nvSpPr>
        <p:spPr>
          <a:xfrm>
            <a:off x="597949" y="5181600"/>
            <a:ext cx="2754851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Persistent memory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1C1DCE3-8144-8848-B718-B400C971A112}"/>
              </a:ext>
            </a:extLst>
          </p:cNvPr>
          <p:cNvSpPr/>
          <p:nvPr/>
        </p:nvSpPr>
        <p:spPr>
          <a:xfrm>
            <a:off x="593889" y="1676400"/>
            <a:ext cx="2758911" cy="571775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F58E690-FE51-ED48-968D-D31B8B2B2901}"/>
              </a:ext>
            </a:extLst>
          </p:cNvPr>
          <p:cNvSpPr/>
          <p:nvPr/>
        </p:nvSpPr>
        <p:spPr>
          <a:xfrm>
            <a:off x="593889" y="3124200"/>
            <a:ext cx="1615911" cy="1295400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PM-aware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file system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DFB10E-B1AD-564C-8C96-92D8D3D7E58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401845" y="4419600"/>
            <a:ext cx="0" cy="742210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47A707-3D51-D34E-9C1F-BFB356E0C408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401845" y="2248175"/>
            <a:ext cx="0" cy="876025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776F753-A3B6-104D-8B40-FF5BE717E0DC}"/>
              </a:ext>
            </a:extLst>
          </p:cNvPr>
          <p:cNvSpPr/>
          <p:nvPr/>
        </p:nvSpPr>
        <p:spPr>
          <a:xfrm>
            <a:off x="4729769" y="1676400"/>
            <a:ext cx="6663585" cy="1109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Which optimizations offer 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the best complexity/performance trade-offs?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3DD5F3-2C43-634C-9B81-4080C11BE1EA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352800" y="1962288"/>
            <a:ext cx="1376969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E3F90EA-04DA-A74D-9F3C-F48548B42EB2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209800" y="3771900"/>
            <a:ext cx="2519969" cy="959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5F88BDA-0C3E-C247-8337-BB2A362DE16D}"/>
              </a:ext>
            </a:extLst>
          </p:cNvPr>
          <p:cNvSpPr/>
          <p:nvPr/>
        </p:nvSpPr>
        <p:spPr>
          <a:xfrm>
            <a:off x="4729769" y="3429000"/>
            <a:ext cx="6663585" cy="704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Are custom file systems worth it?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77A721F-1BBD-8447-8709-178626821994}"/>
              </a:ext>
            </a:extLst>
          </p:cNvPr>
          <p:cNvSpPr/>
          <p:nvPr/>
        </p:nvSpPr>
        <p:spPr>
          <a:xfrm>
            <a:off x="4729769" y="4933485"/>
            <a:ext cx="6663585" cy="705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What bottlenecks remain?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6FBD16-28E6-E340-A15D-3F0AA21678A7}"/>
              </a:ext>
            </a:extLst>
          </p:cNvPr>
          <p:cNvCxnSpPr>
            <a:cxnSpLocks/>
          </p:cNvCxnSpPr>
          <p:nvPr/>
        </p:nvCxnSpPr>
        <p:spPr>
          <a:xfrm>
            <a:off x="2743200" y="2248175"/>
            <a:ext cx="0" cy="2913635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48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223F-1F23-B147-8BAC-799DFDF6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6CDF49-3CE3-214C-97D4-3DF838138EDA}"/>
              </a:ext>
            </a:extLst>
          </p:cNvPr>
          <p:cNvSpPr/>
          <p:nvPr/>
        </p:nvSpPr>
        <p:spPr>
          <a:xfrm>
            <a:off x="597949" y="5181600"/>
            <a:ext cx="2754851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Persistent memory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1C1DCE3-8144-8848-B718-B400C971A112}"/>
              </a:ext>
            </a:extLst>
          </p:cNvPr>
          <p:cNvSpPr/>
          <p:nvPr/>
        </p:nvSpPr>
        <p:spPr>
          <a:xfrm>
            <a:off x="593889" y="1676400"/>
            <a:ext cx="2758911" cy="571775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F58E690-FE51-ED48-968D-D31B8B2B2901}"/>
              </a:ext>
            </a:extLst>
          </p:cNvPr>
          <p:cNvSpPr/>
          <p:nvPr/>
        </p:nvSpPr>
        <p:spPr>
          <a:xfrm>
            <a:off x="593889" y="3124200"/>
            <a:ext cx="1615911" cy="1295400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PM-aware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file system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DFB10E-B1AD-564C-8C96-92D8D3D7E58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401845" y="4419600"/>
            <a:ext cx="0" cy="742210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47A707-3D51-D34E-9C1F-BFB356E0C408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401845" y="2248175"/>
            <a:ext cx="0" cy="876025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CD94E5-D8D3-1C4A-9495-126D92EDEB21}"/>
              </a:ext>
            </a:extLst>
          </p:cNvPr>
          <p:cNvCxnSpPr>
            <a:cxnSpLocks/>
          </p:cNvCxnSpPr>
          <p:nvPr/>
        </p:nvCxnSpPr>
        <p:spPr>
          <a:xfrm>
            <a:off x="2743200" y="2248175"/>
            <a:ext cx="0" cy="2913635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776F753-A3B6-104D-8B40-FF5BE717E0DC}"/>
              </a:ext>
            </a:extLst>
          </p:cNvPr>
          <p:cNvSpPr/>
          <p:nvPr/>
        </p:nvSpPr>
        <p:spPr>
          <a:xfrm>
            <a:off x="4729769" y="1676400"/>
            <a:ext cx="6663585" cy="1109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Which optimizations offer 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the best complexity/performance trade-offs?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3DD5F3-2C43-634C-9B81-4080C11BE1EA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352800" y="1962288"/>
            <a:ext cx="1376969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E3F90EA-04DA-A74D-9F3C-F48548B42EB2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209800" y="3771900"/>
            <a:ext cx="2519969" cy="959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5F88BDA-0C3E-C247-8337-BB2A362DE16D}"/>
              </a:ext>
            </a:extLst>
          </p:cNvPr>
          <p:cNvSpPr/>
          <p:nvPr/>
        </p:nvSpPr>
        <p:spPr>
          <a:xfrm>
            <a:off x="4729769" y="3429000"/>
            <a:ext cx="6663585" cy="704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Are custom file systems worth it?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77A721F-1BBD-8447-8709-178626821994}"/>
              </a:ext>
            </a:extLst>
          </p:cNvPr>
          <p:cNvSpPr/>
          <p:nvPr/>
        </p:nvSpPr>
        <p:spPr>
          <a:xfrm>
            <a:off x="4729769" y="4933485"/>
            <a:ext cx="6663585" cy="705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What bottlenecks remain?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EF867-F57F-5D43-9992-86008FFF9E24}"/>
              </a:ext>
            </a:extLst>
          </p:cNvPr>
          <p:cNvSpPr/>
          <p:nvPr/>
        </p:nvSpPr>
        <p:spPr>
          <a:xfrm>
            <a:off x="4882169" y="1828800"/>
            <a:ext cx="6663585" cy="1109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rgbClr val="C00000"/>
                </a:solidFill>
              </a:rPr>
              <a:t>Analyze a range of optimization techniques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25E9E-A0AC-9D44-96A6-EEA1D677567F}"/>
              </a:ext>
            </a:extLst>
          </p:cNvPr>
          <p:cNvSpPr/>
          <p:nvPr/>
        </p:nvSpPr>
        <p:spPr>
          <a:xfrm>
            <a:off x="4882169" y="3581400"/>
            <a:ext cx="6663585" cy="704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rgbClr val="C00000"/>
                </a:solidFill>
              </a:rPr>
              <a:t>Show why custom file system is valuable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5E279C-FF27-C04B-B272-9F2A7F958703}"/>
              </a:ext>
            </a:extLst>
          </p:cNvPr>
          <p:cNvSpPr/>
          <p:nvPr/>
        </p:nvSpPr>
        <p:spPr>
          <a:xfrm>
            <a:off x="4882169" y="5085885"/>
            <a:ext cx="6663585" cy="705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rgbClr val="C00000"/>
                </a:solidFill>
              </a:rPr>
              <a:t>Improve scalability for PM file systems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1EB41C-AD62-F34A-BAE5-748487A0ADB5}"/>
              </a:ext>
            </a:extLst>
          </p:cNvPr>
          <p:cNvSpPr/>
          <p:nvPr/>
        </p:nvSpPr>
        <p:spPr>
          <a:xfrm>
            <a:off x="4876800" y="1828800"/>
            <a:ext cx="6663585" cy="11094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endParaRPr lang="en-US" sz="22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7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E670-5DA8-7E4C-9099-01F3A904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Candidate techniques for optimizing apps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2267F-E8C8-5A4F-A851-A1AF0E317920}"/>
              </a:ext>
            </a:extLst>
          </p:cNvPr>
          <p:cNvCxnSpPr>
            <a:cxnSpLocks/>
          </p:cNvCxnSpPr>
          <p:nvPr/>
        </p:nvCxnSpPr>
        <p:spPr>
          <a:xfrm>
            <a:off x="884912" y="2133600"/>
            <a:ext cx="1067989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355526-2066-9542-935C-7B9D1E3D8CB6}"/>
              </a:ext>
            </a:extLst>
          </p:cNvPr>
          <p:cNvSpPr txBox="1"/>
          <p:nvPr/>
        </p:nvSpPr>
        <p:spPr>
          <a:xfrm>
            <a:off x="914400" y="2239795"/>
            <a:ext cx="81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Easy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E9CAF-9A18-C84A-A20C-EE97A39AFD12}"/>
              </a:ext>
            </a:extLst>
          </p:cNvPr>
          <p:cNvSpPr txBox="1"/>
          <p:nvPr/>
        </p:nvSpPr>
        <p:spPr>
          <a:xfrm>
            <a:off x="10763968" y="2239795"/>
            <a:ext cx="81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Hard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CC752-D8AE-5C4D-BFEA-4C694A3C767E}"/>
              </a:ext>
            </a:extLst>
          </p:cNvPr>
          <p:cNvSpPr/>
          <p:nvPr/>
        </p:nvSpPr>
        <p:spPr>
          <a:xfrm>
            <a:off x="884912" y="5498903"/>
            <a:ext cx="10316488" cy="6090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Persistent 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17F62-45B0-B54A-A5BD-BB212F03F609}"/>
              </a:ext>
            </a:extLst>
          </p:cNvPr>
          <p:cNvSpPr/>
          <p:nvPr/>
        </p:nvSpPr>
        <p:spPr>
          <a:xfrm>
            <a:off x="1738997" y="4523175"/>
            <a:ext cx="2680603" cy="552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PM-aware file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8488A4-169B-BD4B-B880-FC124898F072}"/>
              </a:ext>
            </a:extLst>
          </p:cNvPr>
          <p:cNvSpPr/>
          <p:nvPr/>
        </p:nvSpPr>
        <p:spPr>
          <a:xfrm>
            <a:off x="2259610" y="3026587"/>
            <a:ext cx="1639376" cy="594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94D65F-249B-5341-908F-305CFC278B02}"/>
              </a:ext>
            </a:extLst>
          </p:cNvPr>
          <p:cNvCxnSpPr>
            <a:cxnSpLocks/>
          </p:cNvCxnSpPr>
          <p:nvPr/>
        </p:nvCxnSpPr>
        <p:spPr>
          <a:xfrm>
            <a:off x="304800" y="4233446"/>
            <a:ext cx="109728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B212E8-8A5F-4841-B987-DEBFE98B5D87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3079298" y="3620947"/>
            <a:ext cx="1" cy="902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C2E28F-8B9F-F64E-B810-CEC2DD4B5D8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079299" y="5075976"/>
            <a:ext cx="0" cy="422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C5A25A-7CD1-BB4D-8AEE-ADAB5E5B71B7}"/>
              </a:ext>
            </a:extLst>
          </p:cNvPr>
          <p:cNvSpPr txBox="1"/>
          <p:nvPr/>
        </p:nvSpPr>
        <p:spPr>
          <a:xfrm>
            <a:off x="1981200" y="3809570"/>
            <a:ext cx="1447800" cy="37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POSIX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B472-CE4D-B441-AC10-C5C4FABB6B23}"/>
              </a:ext>
            </a:extLst>
          </p:cNvPr>
          <p:cNvSpPr txBox="1"/>
          <p:nvPr/>
        </p:nvSpPr>
        <p:spPr>
          <a:xfrm>
            <a:off x="228600" y="386266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User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199517-14BE-FF40-8D63-695A4FAB110D}"/>
              </a:ext>
            </a:extLst>
          </p:cNvPr>
          <p:cNvSpPr txBox="1"/>
          <p:nvPr/>
        </p:nvSpPr>
        <p:spPr>
          <a:xfrm>
            <a:off x="228600" y="42334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Kernel space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4CFB6E-9AE2-574F-8BFF-DCCDBB2922CE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9414928" y="3907097"/>
            <a:ext cx="0" cy="15735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CC2FC15-62DB-054B-8485-6FCFC430A553}"/>
              </a:ext>
            </a:extLst>
          </p:cNvPr>
          <p:cNvSpPr/>
          <p:nvPr/>
        </p:nvSpPr>
        <p:spPr>
          <a:xfrm>
            <a:off x="8176678" y="3484169"/>
            <a:ext cx="2476500" cy="4229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PM data structure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5DBA06-92CE-6D44-B0F0-9E0A9BC4AD77}"/>
              </a:ext>
            </a:extLst>
          </p:cNvPr>
          <p:cNvSpPr/>
          <p:nvPr/>
        </p:nvSpPr>
        <p:spPr>
          <a:xfrm>
            <a:off x="8077200" y="3051223"/>
            <a:ext cx="2686768" cy="9698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F08853-500E-6B40-8C0E-A870569743DB}"/>
              </a:ext>
            </a:extLst>
          </p:cNvPr>
          <p:cNvSpPr txBox="1"/>
          <p:nvPr/>
        </p:nvSpPr>
        <p:spPr>
          <a:xfrm>
            <a:off x="9445407" y="4509206"/>
            <a:ext cx="140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284582-ADAA-5946-8673-0FA80312F2D2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194760" y="3907097"/>
            <a:ext cx="0" cy="15735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E117CC4-D6A4-5B42-AA60-82DCEB3A8E3D}"/>
              </a:ext>
            </a:extLst>
          </p:cNvPr>
          <p:cNvSpPr/>
          <p:nvPr/>
        </p:nvSpPr>
        <p:spPr>
          <a:xfrm>
            <a:off x="4956510" y="3484169"/>
            <a:ext cx="2476500" cy="4229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File IO emulation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3C1AE2-4B53-7A41-802B-8781D63F258D}"/>
              </a:ext>
            </a:extLst>
          </p:cNvPr>
          <p:cNvSpPr/>
          <p:nvPr/>
        </p:nvSpPr>
        <p:spPr>
          <a:xfrm>
            <a:off x="4857032" y="3051223"/>
            <a:ext cx="2686768" cy="9698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BB3020-2E29-BB4B-9BE4-0E7E78437160}"/>
              </a:ext>
            </a:extLst>
          </p:cNvPr>
          <p:cNvSpPr txBox="1"/>
          <p:nvPr/>
        </p:nvSpPr>
        <p:spPr>
          <a:xfrm>
            <a:off x="6248400" y="4509206"/>
            <a:ext cx="140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7D4A0D-5612-C34E-9888-D308135F631A}"/>
              </a:ext>
            </a:extLst>
          </p:cNvPr>
          <p:cNvSpPr/>
          <p:nvPr/>
        </p:nvSpPr>
        <p:spPr>
          <a:xfrm>
            <a:off x="4572000" y="2413997"/>
            <a:ext cx="3242010" cy="30666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19745-09E7-4640-93E3-88C3A5980DA0}"/>
              </a:ext>
            </a:extLst>
          </p:cNvPr>
          <p:cNvSpPr txBox="1"/>
          <p:nvPr/>
        </p:nvSpPr>
        <p:spPr>
          <a:xfrm>
            <a:off x="3962400" y="1723537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programming cost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1F312-F61F-0449-9118-C989DA31CA45}"/>
              </a:ext>
            </a:extLst>
          </p:cNvPr>
          <p:cNvSpPr txBox="1"/>
          <p:nvPr/>
        </p:nvSpPr>
        <p:spPr>
          <a:xfrm>
            <a:off x="1860098" y="243813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Use PM file system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8740A8-E89C-204A-BB86-ECC23DB92511}"/>
              </a:ext>
            </a:extLst>
          </p:cNvPr>
          <p:cNvSpPr txBox="1"/>
          <p:nvPr/>
        </p:nvSpPr>
        <p:spPr>
          <a:xfrm>
            <a:off x="7890928" y="2438137"/>
            <a:ext cx="30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Build PM data structure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91F5F9-E9A4-D64B-B471-6D25B965F9BB}"/>
              </a:ext>
            </a:extLst>
          </p:cNvPr>
          <p:cNvSpPr txBox="1"/>
          <p:nvPr/>
        </p:nvSpPr>
        <p:spPr>
          <a:xfrm>
            <a:off x="4653824" y="2413997"/>
            <a:ext cx="30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Emulate POSIX IO in userspace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330367-07B9-B245-9753-8D4953769426}"/>
              </a:ext>
            </a:extLst>
          </p:cNvPr>
          <p:cNvCxnSpPr>
            <a:cxnSpLocks/>
          </p:cNvCxnSpPr>
          <p:nvPr/>
        </p:nvCxnSpPr>
        <p:spPr>
          <a:xfrm>
            <a:off x="8153400" y="2010696"/>
            <a:ext cx="0" cy="25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E7B298-43AF-1646-9D45-DF6C4F401683}"/>
              </a:ext>
            </a:extLst>
          </p:cNvPr>
          <p:cNvCxnSpPr>
            <a:cxnSpLocks/>
          </p:cNvCxnSpPr>
          <p:nvPr/>
        </p:nvCxnSpPr>
        <p:spPr>
          <a:xfrm>
            <a:off x="10668000" y="2010696"/>
            <a:ext cx="0" cy="25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EEB84FF-203A-6146-B982-932CBA7DEF35}"/>
              </a:ext>
            </a:extLst>
          </p:cNvPr>
          <p:cNvSpPr txBox="1"/>
          <p:nvPr/>
        </p:nvSpPr>
        <p:spPr>
          <a:xfrm>
            <a:off x="8382000" y="16053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Vary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878421-5947-7C4E-9995-F817AAB9FBBE}"/>
              </a:ext>
            </a:extLst>
          </p:cNvPr>
          <p:cNvCxnSpPr>
            <a:cxnSpLocks/>
          </p:cNvCxnSpPr>
          <p:nvPr/>
        </p:nvCxnSpPr>
        <p:spPr>
          <a:xfrm>
            <a:off x="3079298" y="1994349"/>
            <a:ext cx="0" cy="25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6C3E0AC-2E99-5B4B-B2C1-0F86D15912A7}"/>
              </a:ext>
            </a:extLst>
          </p:cNvPr>
          <p:cNvSpPr txBox="1"/>
          <p:nvPr/>
        </p:nvSpPr>
        <p:spPr>
          <a:xfrm>
            <a:off x="2095500" y="162074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Little to none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A536C9-F138-5745-8234-772F7D37B827}"/>
              </a:ext>
            </a:extLst>
          </p:cNvPr>
          <p:cNvCxnSpPr/>
          <p:nvPr/>
        </p:nvCxnSpPr>
        <p:spPr>
          <a:xfrm>
            <a:off x="8176678" y="2139993"/>
            <a:ext cx="2476500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4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  <p:bldP spid="29" grpId="0" animBg="1"/>
      <p:bldP spid="30" grpId="0" animBg="1"/>
      <p:bldP spid="43" grpId="0"/>
      <p:bldP spid="22" grpId="0" animBg="1"/>
      <p:bldP spid="23" grpId="0" animBg="1"/>
      <p:bldP spid="24" grpId="0"/>
      <p:bldP spid="25" grpId="0" animBg="1"/>
      <p:bldP spid="4" grpId="0"/>
      <p:bldP spid="27" grpId="0"/>
      <p:bldP spid="31" grpId="0"/>
      <p:bldP spid="26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F6F1-6654-8F4F-9594-CD0E48C9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 : FiLe Emulation with DAX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F671450-B83C-B34E-AC16-00D2BC0D35E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8653" y="1600200"/>
            <a:ext cx="7272797" cy="4834078"/>
          </a:xfrm>
        </p:spPr>
        <p:txBody>
          <a:bodyPr anchor="t">
            <a:normAutofit/>
          </a:bodyPr>
          <a:lstStyle/>
          <a:p>
            <a:r>
              <a:rPr lang="en-US"/>
              <a:t>Emulate POSIX IO in userspace with DAX</a:t>
            </a:r>
          </a:p>
          <a:p>
            <a:pPr lvl="1"/>
            <a:r>
              <a:rPr lang="en-US" b="1"/>
              <a:t>open + mmap</a:t>
            </a:r>
            <a:r>
              <a:rPr lang="en-US"/>
              <a:t> a file</a:t>
            </a:r>
          </a:p>
          <a:p>
            <a:pPr lvl="1"/>
            <a:r>
              <a:rPr lang="en-US" b="1"/>
              <a:t>memcpy + clflush/clwb </a:t>
            </a:r>
            <a:r>
              <a:rPr lang="en-US"/>
              <a:t>for write</a:t>
            </a:r>
          </a:p>
          <a:p>
            <a:pPr lvl="1"/>
            <a:r>
              <a:rPr lang="en-US" b="1"/>
              <a:t>memcpy </a:t>
            </a:r>
            <a:r>
              <a:rPr lang="en-US"/>
              <a:t>for read</a:t>
            </a:r>
          </a:p>
          <a:p>
            <a:pPr lvl="1"/>
            <a:r>
              <a:rPr lang="en-US" b="1"/>
              <a:t>fallocate + mmap</a:t>
            </a:r>
            <a:r>
              <a:rPr lang="en-US"/>
              <a:t> for extending file space</a:t>
            </a:r>
          </a:p>
          <a:p>
            <a:r>
              <a:rPr lang="en-US"/>
              <a:t>Pros</a:t>
            </a:r>
          </a:p>
          <a:p>
            <a:pPr lvl="1"/>
            <a:r>
              <a:rPr lang="en-US"/>
              <a:t>Bypass file system overhead (e.g. journaling)</a:t>
            </a:r>
          </a:p>
          <a:p>
            <a:pPr lvl="1"/>
            <a:r>
              <a:rPr lang="en-US"/>
              <a:t>Amortize PM allocation cost by preallocation</a:t>
            </a:r>
          </a:p>
          <a:p>
            <a:r>
              <a:rPr lang="en-US"/>
              <a:t>Cons</a:t>
            </a:r>
          </a:p>
          <a:p>
            <a:pPr lvl="1"/>
            <a:r>
              <a:rPr lang="en-US"/>
              <a:t>Guarantee only 8-byte atomicity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A1382E-8AD2-D746-B80F-88238FB30C8D}"/>
              </a:ext>
            </a:extLst>
          </p:cNvPr>
          <p:cNvSpPr/>
          <p:nvPr/>
        </p:nvSpPr>
        <p:spPr>
          <a:xfrm>
            <a:off x="7871952" y="1764437"/>
            <a:ext cx="1371600" cy="469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open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02B5E0-938D-6148-BA2E-3219C71A624A}"/>
              </a:ext>
            </a:extLst>
          </p:cNvPr>
          <p:cNvSpPr/>
          <p:nvPr/>
        </p:nvSpPr>
        <p:spPr>
          <a:xfrm>
            <a:off x="7871952" y="2755037"/>
            <a:ext cx="1371600" cy="469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mmap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AD0AE62A-87D4-FC41-B722-084105CE9E64}"/>
              </a:ext>
            </a:extLst>
          </p:cNvPr>
          <p:cNvSpPr/>
          <p:nvPr/>
        </p:nvSpPr>
        <p:spPr>
          <a:xfrm>
            <a:off x="7315200" y="3745637"/>
            <a:ext cx="2476500" cy="583337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space?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9CEA6E-C4DF-034E-9AA9-E77A470D869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557752" y="2233474"/>
            <a:ext cx="0" cy="521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09A6D4-FAB6-924E-AAE0-14B7FA0513AE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8553450" y="3224074"/>
            <a:ext cx="4302" cy="521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261EAA8-E3D3-8B46-85B9-F15305D1F7DC}"/>
              </a:ext>
            </a:extLst>
          </p:cNvPr>
          <p:cNvSpPr/>
          <p:nvPr/>
        </p:nvSpPr>
        <p:spPr>
          <a:xfrm>
            <a:off x="10190520" y="3802786"/>
            <a:ext cx="1371600" cy="469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fallocate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655CDB-8390-DF4A-8674-4CEF6F57A2E8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9791700" y="4037305"/>
            <a:ext cx="3988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E79032-2E2F-BB49-AB00-EECDB77831C4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>
            <a:off x="8553450" y="4328974"/>
            <a:ext cx="4302" cy="471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0440728-FEAB-8446-BB4A-F8D4BD78D27F}"/>
              </a:ext>
            </a:extLst>
          </p:cNvPr>
          <p:cNvSpPr/>
          <p:nvPr/>
        </p:nvSpPr>
        <p:spPr>
          <a:xfrm>
            <a:off x="7871952" y="4800600"/>
            <a:ext cx="1371600" cy="469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memcpy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A2F7B5-4BCF-5941-BD46-2FE8FA31BF90}"/>
              </a:ext>
            </a:extLst>
          </p:cNvPr>
          <p:cNvSpPr/>
          <p:nvPr/>
        </p:nvSpPr>
        <p:spPr>
          <a:xfrm>
            <a:off x="10119541" y="4942826"/>
            <a:ext cx="1374366" cy="10227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non-temporal store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76121D-84D8-644F-9841-9760321464C5}"/>
              </a:ext>
            </a:extLst>
          </p:cNvPr>
          <p:cNvSpPr/>
          <p:nvPr/>
        </p:nvSpPr>
        <p:spPr>
          <a:xfrm>
            <a:off x="7795752" y="5638800"/>
            <a:ext cx="1524000" cy="469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clflush/clwb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E4B2FBC-E911-3048-BFF1-2E82A2706146}"/>
              </a:ext>
            </a:extLst>
          </p:cNvPr>
          <p:cNvCxnSpPr>
            <a:cxnSpLocks/>
            <a:stCxn id="28" idx="0"/>
            <a:endCxn id="24" idx="3"/>
          </p:cNvCxnSpPr>
          <p:nvPr/>
        </p:nvCxnSpPr>
        <p:spPr>
          <a:xfrm rot="16200000" flipV="1">
            <a:off x="9653321" y="2579787"/>
            <a:ext cx="813230" cy="16327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A5D6A8-9120-9949-A83C-93BA866750DD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8557752" y="5269637"/>
            <a:ext cx="0" cy="369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D1DDF7-19FF-A647-898A-A70F26F6583E}"/>
              </a:ext>
            </a:extLst>
          </p:cNvPr>
          <p:cNvSpPr txBox="1"/>
          <p:nvPr/>
        </p:nvSpPr>
        <p:spPr>
          <a:xfrm>
            <a:off x="9510252" y="5269637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DBCB63-ACB6-1744-A737-C1A346B52666}"/>
              </a:ext>
            </a:extLst>
          </p:cNvPr>
          <p:cNvSpPr txBox="1"/>
          <p:nvPr/>
        </p:nvSpPr>
        <p:spPr>
          <a:xfrm>
            <a:off x="9547123" y="3600567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F54E64-C021-DB4F-9B29-F8956702CA50}"/>
              </a:ext>
            </a:extLst>
          </p:cNvPr>
          <p:cNvSpPr txBox="1"/>
          <p:nvPr/>
        </p:nvSpPr>
        <p:spPr>
          <a:xfrm>
            <a:off x="8042173" y="4271370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66206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47486" y="3463125"/>
            <a:ext cx="3237141" cy="6096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 append example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16636" y="2657994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User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16636" y="3357422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Kernel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39994" y="1761536"/>
            <a:ext cx="3273896" cy="6096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88063" y="3463125"/>
            <a:ext cx="653968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51852" y="3463125"/>
            <a:ext cx="653968" cy="6096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71952" y="1764437"/>
            <a:ext cx="1371600" cy="469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open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871952" y="2755037"/>
            <a:ext cx="1371600" cy="469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mmap</a:t>
            </a:r>
          </a:p>
        </p:txBody>
      </p:sp>
      <p:sp>
        <p:nvSpPr>
          <p:cNvPr id="41" name="Diamond 40"/>
          <p:cNvSpPr/>
          <p:nvPr/>
        </p:nvSpPr>
        <p:spPr>
          <a:xfrm>
            <a:off x="7315200" y="3745637"/>
            <a:ext cx="2476500" cy="583337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space?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557752" y="2233474"/>
            <a:ext cx="0" cy="521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553450" y="3224074"/>
            <a:ext cx="4302" cy="521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190520" y="3802786"/>
            <a:ext cx="1371600" cy="469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fallocate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9791700" y="4037305"/>
            <a:ext cx="3988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553450" y="4328974"/>
            <a:ext cx="4302" cy="471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871952" y="4800600"/>
            <a:ext cx="1371600" cy="469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memcpy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119541" y="4942826"/>
            <a:ext cx="1374366" cy="10227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non-temporal store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795752" y="5638800"/>
            <a:ext cx="1524000" cy="469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clflush/clwb</a:t>
            </a:r>
          </a:p>
        </p:txBody>
      </p:sp>
      <p:cxnSp>
        <p:nvCxnSpPr>
          <p:cNvPr id="50" name="Elbow Connector 49"/>
          <p:cNvCxnSpPr/>
          <p:nvPr/>
        </p:nvCxnSpPr>
        <p:spPr>
          <a:xfrm rot="16200000" flipV="1">
            <a:off x="9653321" y="2579787"/>
            <a:ext cx="813230" cy="16327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557752" y="5269637"/>
            <a:ext cx="0" cy="369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10252" y="5269637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547123" y="3600567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42173" y="4271370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59479" y="4957314"/>
            <a:ext cx="5948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64976" y="4957314"/>
            <a:ext cx="219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allocated PM space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60124" y="5479327"/>
            <a:ext cx="59480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70743" y="5479327"/>
            <a:ext cx="35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non-persisted data (in cache)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662123" y="6001340"/>
            <a:ext cx="594809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82368" y="6001340"/>
            <a:ext cx="189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persisted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104349" y="3461566"/>
            <a:ext cx="305041" cy="6111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659479" y="4456479"/>
            <a:ext cx="59480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64976" y="4456479"/>
            <a:ext cx="260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memory-mapped region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452287" y="3463125"/>
            <a:ext cx="957538" cy="6096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453042" y="2370362"/>
            <a:ext cx="1299875" cy="10827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453901" y="2369531"/>
            <a:ext cx="661335" cy="10827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448721" y="3210784"/>
            <a:ext cx="4647279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96938" y="1592490"/>
            <a:ext cx="1677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EF8F00"/>
                </a:solidFill>
              </a:rPr>
              <a:t>mmap address</a:t>
            </a:r>
          </a:p>
          <a:p>
            <a:pPr algn="r"/>
            <a:r>
              <a:rPr lang="en-US">
                <a:solidFill>
                  <a:srgbClr val="EF8F00"/>
                </a:solidFill>
              </a:rPr>
              <a:t>write offset</a:t>
            </a:r>
          </a:p>
          <a:p>
            <a:pPr algn="r"/>
            <a:r>
              <a:rPr lang="en-US">
                <a:solidFill>
                  <a:srgbClr val="EF8F00"/>
                </a:solidFill>
              </a:rPr>
              <a:t>allocated size</a:t>
            </a:r>
          </a:p>
        </p:txBody>
      </p:sp>
    </p:spTree>
    <p:extLst>
      <p:ext uri="{BB962C8B-B14F-4D97-AF65-F5344CB8AC3E}">
        <p14:creationId xmlns:p14="http://schemas.microsoft.com/office/powerpoint/2010/main" val="4955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3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300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300"/>
                                      </p:to>
                                    </p:animClr>
                                    <p:set>
                                      <p:cBhvr>
                                        <p:cTn id="25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300"/>
                                      </p:to>
                                    </p:animClr>
                                    <p:set>
                                      <p:cBhvr>
                                        <p:cTn id="35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300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300"/>
                                      </p:to>
                                    </p:animClr>
                                    <p:set>
                                      <p:cBhvr>
                                        <p:cTn id="61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300"/>
                                      </p:to>
                                    </p:animClr>
                                    <p:set>
                                      <p:cBhvr>
                                        <p:cTn id="71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300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300"/>
                                      </p:to>
                                    </p:animClr>
                                    <p:set>
                                      <p:cBhvr>
                                        <p:cTn id="95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5" grpId="0" animBg="1"/>
      <p:bldP spid="71" grpId="0" animBg="1"/>
      <p:bldP spid="66" grpId="0" animBg="1"/>
      <p:bldP spid="69" grpId="0" animBg="1"/>
      <p:bldP spid="69" grpId="1" animBg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UCSD Colors">
      <a:dk1>
        <a:srgbClr val="162A46"/>
      </a:dk1>
      <a:lt1>
        <a:srgbClr val="FFFFFF"/>
      </a:lt1>
      <a:dk2>
        <a:srgbClr val="01639C"/>
      </a:dk2>
      <a:lt2>
        <a:srgbClr val="FFFFFF"/>
      </a:lt2>
      <a:accent1>
        <a:srgbClr val="23B8D1"/>
      </a:accent1>
      <a:accent2>
        <a:srgbClr val="73953E"/>
      </a:accent2>
      <a:accent3>
        <a:srgbClr val="FEE70C"/>
      </a:accent3>
      <a:accent4>
        <a:srgbClr val="EE8F00"/>
      </a:accent4>
      <a:accent5>
        <a:srgbClr val="B3ACA3"/>
      </a:accent5>
      <a:accent6>
        <a:srgbClr val="C79100"/>
      </a:accent6>
      <a:hlink>
        <a:srgbClr val="0329D7"/>
      </a:hlink>
      <a:folHlink>
        <a:srgbClr val="0229D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/>
        </a:solidFill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16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VSL Theme 2017" id="{D6E9A553-D005-9843-8B58-57C3B9C3396B}" vid="{225CCB03-3A51-A043-AC07-DD6D672597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3DBABC677EAC4EB89D0E5813CE1C97" ma:contentTypeVersion="6" ma:contentTypeDescription="Create a new document." ma:contentTypeScope="" ma:versionID="358351ca2fb9834b45991cd07a49fd66">
  <xsd:schema xmlns:xsd="http://www.w3.org/2001/XMLSchema" xmlns:xs="http://www.w3.org/2001/XMLSchema" xmlns:p="http://schemas.microsoft.com/office/2006/metadata/properties" xmlns:ns1="http://schemas.microsoft.com/sharepoint/v3" xmlns:ns2="38f6e7a2-40cf-4302-a1d0-9363e537b5a7" targetNamespace="http://schemas.microsoft.com/office/2006/metadata/properties" ma:root="true" ma:fieldsID="4bd887af3a8eb19969b1c3516fc1fc7f" ns1:_="" ns2:_="">
    <xsd:import namespace="http://schemas.microsoft.com/sharepoint/v3"/>
    <xsd:import namespace="38f6e7a2-40cf-4302-a1d0-9363e537b5a7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8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9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0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  <xsd:element name="PublishingStartDate" ma:index="13" nillable="true" ma:displayName="Scheduling Start Date" ma:internalName="PublishingStartDate">
      <xsd:simpleType>
        <xsd:restriction base="dms:Unknown"/>
      </xsd:simpleType>
    </xsd:element>
    <xsd:element name="PublishingExpirationDate" ma:index="14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f6e7a2-40cf-4302-a1d0-9363e537b5a7" elementFormDefault="qualified">
    <xsd:import namespace="http://schemas.microsoft.com/office/2006/documentManagement/types"/>
    <xsd:import namespace="http://schemas.microsoft.com/office/infopath/2007/PartnerControls"/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>
  <documentManagement>
    <EmailTo xmlns="http://schemas.microsoft.com/sharepoint/v3">docs@archpoint.sctechies.com &amp;lt;docs@archpoint.sctechies.com&amp;gt;</EmailTo>
    <EmailSender xmlns="http://schemas.microsoft.com/sharepoint/v3">&lt;a href="mailto:acaulfie@cs.ucsd.edu"&gt;acaulfie@cs.ucsd.edu&lt;/a&gt;</EmailSender>
    <EmailFrom xmlns="http://schemas.microsoft.com/sharepoint/v3">Adrian Caulfield &lt;acaulfie@cs.ucsd.edu&gt;</EmailFrom>
    <EmailSubject xmlns="http://schemas.microsoft.com/sharepoint/v3">NVSL Slides Template</EmailSubject>
    <EmailCc xmlns="http://schemas.microsoft.com/sharepoint/v3" xsi:nil="true"/>
    <PublishingExpirationDate xmlns="http://schemas.microsoft.com/sharepoint/v3" xsi:nil="true"/>
    <PublishingStartDate xmlns="http://schemas.microsoft.com/sharepoint/v3" xsi:nil="true"/>
    <_dlc_DocId xmlns="38f6e7a2-40cf-4302-a1d0-9363e537b5a7">N65K4UY2P6DZ-8-1712</_dlc_DocId>
    <_dlc_DocIdUrl xmlns="38f6e7a2-40cf-4302-a1d0-9363e537b5a7">
      <Url>http://bit.ucsd.edu/Docs/_layouts/DocIdRedir.aspx?ID=N65K4UY2P6DZ-8-1712</Url>
      <Description>N65K4UY2P6DZ-8-1712</Description>
    </_dlc_DocIdUrl>
  </documentManagement>
</p:properties>
</file>

<file path=customXml/itemProps1.xml><?xml version="1.0" encoding="utf-8"?>
<ds:datastoreItem xmlns:ds="http://schemas.openxmlformats.org/officeDocument/2006/customXml" ds:itemID="{D0700612-5548-4C5F-B85B-1C0CBC7D8F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8f6e7a2-40cf-4302-a1d0-9363e537b5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B7DEAC-7366-45DE-8D92-51FE469856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F90320-62F0-4599-85DC-D14AF5AC78B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4E55384-0535-4827-BEC9-C0AA0AB52BCA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38f6e7a2-40cf-4302-a1d0-9363e537b5a7"/>
    <ds:schemaRef ds:uri="http://schemas.microsoft.com/office/2006/metadata/properties"/>
    <ds:schemaRef ds:uri="http://schemas.microsoft.com/sharepoint/v3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NVSL Theme 2017</Template>
  <TotalTime>72698</TotalTime>
  <Words>1192</Words>
  <Application>Microsoft Macintosh PowerPoint</Application>
  <PresentationFormat>Widescreen</PresentationFormat>
  <Paragraphs>303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Myriad Pro</vt:lpstr>
      <vt:lpstr>Myriad Pro Semibold</vt:lpstr>
      <vt:lpstr>Arial</vt:lpstr>
      <vt:lpstr>Calibri</vt:lpstr>
      <vt:lpstr>Wingdings</vt:lpstr>
      <vt:lpstr>Office Theme</vt:lpstr>
      <vt:lpstr>Finding and Fixing Performance Pathologies in Persistent Memory Software Stacks</vt:lpstr>
      <vt:lpstr>Persistent Memory</vt:lpstr>
      <vt:lpstr>Where are we now?</vt:lpstr>
      <vt:lpstr>Let’s see the whole picture</vt:lpstr>
      <vt:lpstr>Key questions</vt:lpstr>
      <vt:lpstr>Contributions</vt:lpstr>
      <vt:lpstr>Candidate techniques for optimizing apps</vt:lpstr>
      <vt:lpstr>FLEX : FiLe Emulation with DAX</vt:lpstr>
      <vt:lpstr>FLEX append example</vt:lpstr>
      <vt:lpstr>Applying FLEX to applications</vt:lpstr>
      <vt:lpstr>FLEX achieves substantial speedups</vt:lpstr>
      <vt:lpstr>Let’s try a harder one</vt:lpstr>
      <vt:lpstr>PM data structures</vt:lpstr>
      <vt:lpstr>Persistent skiplist in RocksDB</vt:lpstr>
      <vt:lpstr>Takeaway</vt:lpstr>
      <vt:lpstr>Key questions</vt:lpstr>
      <vt:lpstr>Why do we need another new file system?</vt:lpstr>
      <vt:lpstr>Fine-grained journaling for Ext4-DAX</vt:lpstr>
      <vt:lpstr>JDD performance</vt:lpstr>
      <vt:lpstr>Can we fill the gap further?</vt:lpstr>
      <vt:lpstr>Key questions</vt:lpstr>
      <vt:lpstr>Poor scalability by Virtual File System</vt:lpstr>
      <vt:lpstr>Better scalability with NUMA-aware file access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Proteus: A Flexible and Fast Software Supported Hardware Logging approach for NVM</dc:title>
  <dc:creator>Juno Kim</dc:creator>
  <cp:lastModifiedBy>Juno Kim</cp:lastModifiedBy>
  <cp:revision>6188</cp:revision>
  <cp:lastPrinted>2018-10-26T20:05:20Z</cp:lastPrinted>
  <dcterms:created xsi:type="dcterms:W3CDTF">2017-10-20T22:20:28Z</dcterms:created>
  <dcterms:modified xsi:type="dcterms:W3CDTF">2019-04-19T07:18:29Z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0x0101002F3DBABC677EAC4EB89D0E5813CE1C97</vt:lpwstr>
  </property>
  <property fmtid="{D5CDD505-2E9C-101B-9397-08002B2CF9AE}" pid="3" name="_dlc_DocIdItemGuid">
    <vt:lpwstr>672fea0e-6365-4b73-84cc-a1c7a9616c94</vt:lpwstr>
  </property>
</Properties>
</file>