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6" r:id="rId2"/>
    <p:sldId id="276" r:id="rId3"/>
    <p:sldId id="275" r:id="rId4"/>
    <p:sldId id="288" r:id="rId5"/>
    <p:sldId id="289" r:id="rId6"/>
    <p:sldId id="290" r:id="rId7"/>
    <p:sldId id="291" r:id="rId8"/>
    <p:sldId id="277" r:id="rId9"/>
    <p:sldId id="273" r:id="rId10"/>
    <p:sldId id="284" r:id="rId11"/>
    <p:sldId id="285" r:id="rId12"/>
    <p:sldId id="274" r:id="rId13"/>
    <p:sldId id="279" r:id="rId14"/>
    <p:sldId id="281" r:id="rId15"/>
    <p:sldId id="280" r:id="rId16"/>
    <p:sldId id="282" r:id="rId17"/>
    <p:sldId id="283" r:id="rId18"/>
    <p:sldId id="286" r:id="rId19"/>
    <p:sldId id="287" r:id="rId20"/>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5"/>
            <p14:sldId id="288"/>
            <p14:sldId id="289"/>
            <p14:sldId id="290"/>
            <p14:sldId id="291"/>
            <p14:sldId id="277"/>
            <p14:sldId id="273"/>
            <p14:sldId id="284"/>
            <p14:sldId id="285"/>
            <p14:sldId id="274"/>
            <p14:sldId id="279"/>
            <p14:sldId id="281"/>
            <p14:sldId id="280"/>
            <p14:sldId id="282"/>
            <p14:sldId id="283"/>
            <p14:sldId id="28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 id="1" name="t" initials="t" lastIdx="1" clrIdx="1">
    <p:extLst>
      <p:ext uri="{19B8F6BF-5375-455C-9EA6-DF929625EA0E}">
        <p15:presenceInfo xmlns:p15="http://schemas.microsoft.com/office/powerpoint/2012/main" userId="S::t4406@loffice.ink::aaf5b05c-4ed0-4a17-9e12-af968f5f4d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08" d="100"/>
          <a:sy n="108" d="100"/>
        </p:scale>
        <p:origin x="126" y="2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2021-03-10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669360"/>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95520" y="6113244"/>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12.jp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22.jp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g"/><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jp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회원가입 및 로그인</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2021.03.10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방준호</a:t>
            </a:r>
          </a:p>
        </p:txBody>
      </p:sp>
      <p:pic>
        <p:nvPicPr>
          <p:cNvPr id="7" name="그림 6">
            <a:extLst>
              <a:ext uri="{FF2B5EF4-FFF2-40B4-BE49-F238E27FC236}">
                <a16:creationId xmlns:a16="http://schemas.microsoft.com/office/drawing/2014/main" id="{692006A9-D761-4A93-BFED-161E5C9BD5F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631504" y="1241729"/>
            <a:ext cx="8488800" cy="4320000"/>
          </a:xfrm>
          <a:prstGeom prst="rect">
            <a:avLst/>
          </a:prstGeom>
        </p:spPr>
      </p:pic>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index.jsp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페이지</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942953301"/>
              </p:ext>
            </p:extLst>
          </p:nvPr>
        </p:nvGraphicFramePr>
        <p:xfrm>
          <a:off x="8688288" y="476672"/>
          <a:ext cx="3384376" cy="152834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메인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홈페이지 첫 접속 시 보여지는 화면입니다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회원가입 페이지로 이동합니다</a:t>
                      </a:r>
                      <a:r>
                        <a:rPr lang="en-US" altLang="ko-KR" sz="850" b="0" dirty="0">
                          <a:latin typeface="+mn-ea"/>
                          <a:ea typeface="+mn-ea"/>
                        </a:rPr>
                        <a:t>(Page.12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로그인 페이지로 이동 합니다</a:t>
                      </a:r>
                      <a:r>
                        <a:rPr kumimoji="1" lang="en-US" altLang="ko-KR" sz="850" dirty="0">
                          <a:solidFill>
                            <a:schemeClr val="tx1"/>
                          </a:solidFill>
                          <a:latin typeface="+mn-ea"/>
                        </a:rPr>
                        <a:t>(Page.15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13" name="그림 12">
            <a:extLst>
              <a:ext uri="{FF2B5EF4-FFF2-40B4-BE49-F238E27FC236}">
                <a16:creationId xmlns:a16="http://schemas.microsoft.com/office/drawing/2014/main" id="{0490BFD5-66DD-4CBE-BF2D-DEF71796A5E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1865" y="764704"/>
            <a:ext cx="8488800"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799856" y="1024842"/>
            <a:ext cx="144016" cy="195337"/>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56" t="11154" r="89860" b="76678"/>
          <a:stretch/>
        </p:blipFill>
        <p:spPr>
          <a:xfrm>
            <a:off x="3503712" y="1024842"/>
            <a:ext cx="108000" cy="216000"/>
          </a:xfrm>
          <a:prstGeom prst="rect">
            <a:avLst/>
          </a:prstGeom>
        </p:spPr>
      </p:pic>
    </p:spTree>
    <p:extLst>
      <p:ext uri="{BB962C8B-B14F-4D97-AF65-F5344CB8AC3E}">
        <p14:creationId xmlns:p14="http://schemas.microsoft.com/office/powerpoint/2010/main" val="278770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회원가입</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계정을 생성합니다</a:t>
            </a:r>
            <a:r>
              <a:rPr lang="en-US" altLang="ko-KR" dirty="0"/>
              <a:t>.</a:t>
            </a:r>
          </a:p>
        </p:txBody>
      </p:sp>
    </p:spTree>
    <p:extLst>
      <p:ext uri="{BB962C8B-B14F-4D97-AF65-F5344CB8AC3E}">
        <p14:creationId xmlns:p14="http://schemas.microsoft.com/office/powerpoint/2010/main" val="25233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join.jsp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74818000"/>
              </p:ext>
            </p:extLst>
          </p:nvPr>
        </p:nvGraphicFramePr>
        <p:xfrm>
          <a:off x="8688288" y="476672"/>
          <a:ext cx="3384376" cy="3617684"/>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서비스를 이용할 회원의 정보를 입력할 수 있는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회원가입을 위한 정보를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20796">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a:t>
                      </a:r>
                      <a:r>
                        <a:rPr kumimoji="1" lang="en-US" altLang="ko-KR" sz="850" dirty="0">
                          <a:solidFill>
                            <a:schemeClr val="tx1"/>
                          </a:solidFill>
                          <a:latin typeface="+mn-ea"/>
                        </a:rPr>
                        <a:t>ID</a:t>
                      </a:r>
                      <a:r>
                        <a:rPr kumimoji="1" lang="ko-KR" altLang="en-US" sz="850" dirty="0">
                          <a:solidFill>
                            <a:schemeClr val="tx1"/>
                          </a:solidFill>
                          <a:latin typeface="+mn-ea"/>
                        </a:rPr>
                        <a:t>가 중복인지 확인 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0">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비밀번호가 </a:t>
                      </a:r>
                      <a:r>
                        <a:rPr kumimoji="1" lang="en-US" altLang="ko-KR" sz="850" dirty="0">
                          <a:solidFill>
                            <a:schemeClr val="tx1"/>
                          </a:solidFill>
                          <a:latin typeface="+mn-ea"/>
                        </a:rPr>
                        <a:t>8</a:t>
                      </a:r>
                      <a:r>
                        <a:rPr kumimoji="1" lang="ko-KR" altLang="en-US" sz="850" dirty="0">
                          <a:solidFill>
                            <a:schemeClr val="tx1"/>
                          </a:solidFill>
                          <a:latin typeface="+mn-ea"/>
                        </a:rPr>
                        <a:t>자리 이상 </a:t>
                      </a:r>
                      <a:r>
                        <a:rPr kumimoji="1" lang="en-US" altLang="ko-KR" sz="850" dirty="0">
                          <a:solidFill>
                            <a:schemeClr val="tx1"/>
                          </a:solidFill>
                          <a:latin typeface="+mn-ea"/>
                        </a:rPr>
                        <a:t>16</a:t>
                      </a:r>
                      <a:r>
                        <a:rPr kumimoji="1" lang="ko-KR" altLang="en-US" sz="850" dirty="0">
                          <a:solidFill>
                            <a:schemeClr val="tx1"/>
                          </a:solidFill>
                          <a:latin typeface="+mn-ea"/>
                        </a:rPr>
                        <a:t>자리 이하인지 확인하고</a:t>
                      </a:r>
                      <a:r>
                        <a:rPr kumimoji="1" lang="en-US" altLang="ko-KR" sz="850" dirty="0">
                          <a:solidFill>
                            <a:schemeClr val="tx1"/>
                          </a:solidFill>
                          <a:latin typeface="+mn-ea"/>
                        </a:rPr>
                        <a:t>,</a:t>
                      </a: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사용자가 원하는 비밀번호를 정확하게 입력했는지 재차 확인 합니다</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663558277"/>
                  </a:ext>
                </a:extLst>
              </a:tr>
              <a:tr h="309626">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입력된 핸드폰 번호로 인증번호가 발송됩니다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593665118"/>
                  </a:ext>
                </a:extLst>
              </a:tr>
              <a:tr h="232220">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입력한 인증번호와 핸드폰으로 전송 받은 </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인증번호가 일치하는지 확인 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04480742"/>
                  </a:ext>
                </a:extLst>
              </a:tr>
              <a:tr h="154813">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이용약관 페이지로 이동 합니다</a:t>
                      </a:r>
                      <a:r>
                        <a:rPr kumimoji="1" lang="en-US" altLang="ko-KR" sz="850" dirty="0">
                          <a:solidFill>
                            <a:schemeClr val="tx1"/>
                          </a:solidFill>
                          <a:latin typeface="+mn-ea"/>
                        </a:rPr>
                        <a:t>(Page.13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980139750"/>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완료 시 메인 페이지로 이동합니다</a:t>
                      </a:r>
                      <a:r>
                        <a:rPr lang="en-US" altLang="ko-KR" sz="850" b="0" dirty="0">
                          <a:latin typeface="+mn-ea"/>
                          <a:ea typeface="+mn-ea"/>
                        </a:rPr>
                        <a:t>(Page.10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입력된 모든 정보를 초기화합니다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10" name="그림 9">
            <a:extLst>
              <a:ext uri="{FF2B5EF4-FFF2-40B4-BE49-F238E27FC236}">
                <a16:creationId xmlns:a16="http://schemas.microsoft.com/office/drawing/2014/main" id="{09D3252C-43C7-438D-9FD1-CD27A850CAF8}"/>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64687" y="764704"/>
            <a:ext cx="8488800" cy="4320000"/>
          </a:xfrm>
          <a:prstGeom prst="rect">
            <a:avLst/>
          </a:prstGeom>
        </p:spPr>
      </p:pic>
      <p:pic>
        <p:nvPicPr>
          <p:cNvPr id="11" name="그림 10">
            <a:extLst>
              <a:ext uri="{FF2B5EF4-FFF2-40B4-BE49-F238E27FC236}">
                <a16:creationId xmlns:a16="http://schemas.microsoft.com/office/drawing/2014/main" id="{05084555-96AF-4E2D-B77F-4B4B65B737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4511824" y="1826395"/>
            <a:ext cx="144016" cy="195337"/>
          </a:xfrm>
          <a:prstGeom prst="rect">
            <a:avLst/>
          </a:prstGeom>
        </p:spPr>
      </p:pic>
      <p:pic>
        <p:nvPicPr>
          <p:cNvPr id="13" name="그림 12">
            <a:extLst>
              <a:ext uri="{FF2B5EF4-FFF2-40B4-BE49-F238E27FC236}">
                <a16:creationId xmlns:a16="http://schemas.microsoft.com/office/drawing/2014/main" id="{81F1538C-E6EF-4C09-A16B-34D3AEFF72A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287688" y="2348880"/>
            <a:ext cx="116716" cy="195337"/>
          </a:xfrm>
          <a:prstGeom prst="rect">
            <a:avLst/>
          </a:prstGeom>
        </p:spPr>
      </p:pic>
      <p:pic>
        <p:nvPicPr>
          <p:cNvPr id="15" name="그림 14">
            <a:extLst>
              <a:ext uri="{FF2B5EF4-FFF2-40B4-BE49-F238E27FC236}">
                <a16:creationId xmlns:a16="http://schemas.microsoft.com/office/drawing/2014/main" id="{525FD199-18C4-4E0C-9EA1-D97BF308CF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4511824" y="3083423"/>
            <a:ext cx="126915" cy="170073"/>
          </a:xfrm>
          <a:prstGeom prst="rect">
            <a:avLst/>
          </a:prstGeom>
        </p:spPr>
      </p:pic>
      <p:pic>
        <p:nvPicPr>
          <p:cNvPr id="21" name="그림 20">
            <a:extLst>
              <a:ext uri="{FF2B5EF4-FFF2-40B4-BE49-F238E27FC236}">
                <a16:creationId xmlns:a16="http://schemas.microsoft.com/office/drawing/2014/main" id="{9F3BBBCB-257A-44FB-A219-726E14AD193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2999656" y="2780928"/>
            <a:ext cx="108000" cy="216000"/>
          </a:xfrm>
          <a:prstGeom prst="rect">
            <a:avLst/>
          </a:prstGeom>
        </p:spPr>
      </p:pic>
      <p:pic>
        <p:nvPicPr>
          <p:cNvPr id="14" name="그림 13">
            <a:extLst>
              <a:ext uri="{FF2B5EF4-FFF2-40B4-BE49-F238E27FC236}">
                <a16:creationId xmlns:a16="http://schemas.microsoft.com/office/drawing/2014/main" id="{7ABC1D3A-CE52-4B7F-8A4E-4165EF460CA2}"/>
              </a:ext>
            </a:extLst>
          </p:cNvPr>
          <p:cNvPicPr preferRelativeResize="0">
            <a:picLocks/>
          </p:cNvPicPr>
          <p:nvPr/>
        </p:nvPicPr>
        <p:blipFill rotWithShape="1">
          <a:blip r:embed="rId7" cstate="print">
            <a:extLst>
              <a:ext uri="{28A0092B-C50C-407E-A947-70E740481C1C}">
                <a14:useLocalDpi xmlns:a14="http://schemas.microsoft.com/office/drawing/2010/main" val="0"/>
              </a:ext>
            </a:extLst>
          </a:blip>
          <a:srcRect l="89899" t="11550" r="2751" b="77950"/>
          <a:stretch/>
        </p:blipFill>
        <p:spPr>
          <a:xfrm>
            <a:off x="4511824" y="3348000"/>
            <a:ext cx="126000" cy="162000"/>
          </a:xfrm>
          <a:prstGeom prst="rect">
            <a:avLst/>
          </a:prstGeom>
        </p:spPr>
      </p:pic>
      <p:pic>
        <p:nvPicPr>
          <p:cNvPr id="17" name="그림 16">
            <a:extLst>
              <a:ext uri="{FF2B5EF4-FFF2-40B4-BE49-F238E27FC236}">
                <a16:creationId xmlns:a16="http://schemas.microsoft.com/office/drawing/2014/main" id="{BB8DA127-5C3A-4468-AF4A-C14D2E4E95A7}"/>
              </a:ext>
            </a:extLst>
          </p:cNvPr>
          <p:cNvPicPr preferRelativeResize="0">
            <a:picLocks/>
          </p:cNvPicPr>
          <p:nvPr/>
        </p:nvPicPr>
        <p:blipFill rotWithShape="1">
          <a:blip r:embed="rId8" cstate="print">
            <a:extLst>
              <a:ext uri="{28A0092B-C50C-407E-A947-70E740481C1C}">
                <a14:useLocalDpi xmlns:a14="http://schemas.microsoft.com/office/drawing/2010/main" val="0"/>
              </a:ext>
            </a:extLst>
          </a:blip>
          <a:srcRect l="2750" t="32150" r="87800" b="56301"/>
          <a:stretch/>
        </p:blipFill>
        <p:spPr>
          <a:xfrm>
            <a:off x="3935760" y="4155948"/>
            <a:ext cx="126000" cy="180000"/>
          </a:xfrm>
          <a:prstGeom prst="rect">
            <a:avLst/>
          </a:prstGeom>
        </p:spPr>
      </p:pic>
      <p:pic>
        <p:nvPicPr>
          <p:cNvPr id="20" name="그림 19">
            <a:extLst>
              <a:ext uri="{FF2B5EF4-FFF2-40B4-BE49-F238E27FC236}">
                <a16:creationId xmlns:a16="http://schemas.microsoft.com/office/drawing/2014/main" id="{0A591074-2775-497B-A413-27D0B3B98464}"/>
              </a:ext>
            </a:extLst>
          </p:cNvPr>
          <p:cNvPicPr preferRelativeResize="0">
            <a:picLocks/>
          </p:cNvPicPr>
          <p:nvPr/>
        </p:nvPicPr>
        <p:blipFill rotWithShape="1">
          <a:blip r:embed="rId9" cstate="print">
            <a:extLst>
              <a:ext uri="{28A0092B-C50C-407E-A947-70E740481C1C}">
                <a14:useLocalDpi xmlns:a14="http://schemas.microsoft.com/office/drawing/2010/main" val="0"/>
              </a:ext>
            </a:extLst>
          </a:blip>
          <a:srcRect l="24801" t="32150" r="66799" b="55039"/>
          <a:stretch/>
        </p:blipFill>
        <p:spPr>
          <a:xfrm>
            <a:off x="3647728" y="4491136"/>
            <a:ext cx="126000" cy="162000"/>
          </a:xfrm>
          <a:prstGeom prst="rect">
            <a:avLst/>
          </a:prstGeom>
        </p:spPr>
      </p:pic>
      <p:pic>
        <p:nvPicPr>
          <p:cNvPr id="23" name="그림 22">
            <a:extLst>
              <a:ext uri="{FF2B5EF4-FFF2-40B4-BE49-F238E27FC236}">
                <a16:creationId xmlns:a16="http://schemas.microsoft.com/office/drawing/2014/main" id="{D55F2EBC-A900-434F-8C9D-1E3BF3B04A58}"/>
              </a:ext>
            </a:extLst>
          </p:cNvPr>
          <p:cNvPicPr preferRelativeResize="0">
            <a:picLocks/>
          </p:cNvPicPr>
          <p:nvPr/>
        </p:nvPicPr>
        <p:blipFill rotWithShape="1">
          <a:blip r:embed="rId10" cstate="print">
            <a:extLst>
              <a:ext uri="{28A0092B-C50C-407E-A947-70E740481C1C}">
                <a14:useLocalDpi xmlns:a14="http://schemas.microsoft.com/office/drawing/2010/main" val="0"/>
              </a:ext>
            </a:extLst>
          </a:blip>
          <a:srcRect l="45800" t="32150" r="44750" b="55039"/>
          <a:stretch/>
        </p:blipFill>
        <p:spPr>
          <a:xfrm>
            <a:off x="4871864" y="4491136"/>
            <a:ext cx="126000" cy="162000"/>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info.jsp</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회원가입</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515474401"/>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회원가입 이용약관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회원가입 이용약관에 대한 정보를 제공해주는 페이지입니다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회원가입 페이지로 이동 합니다</a:t>
                      </a:r>
                      <a:r>
                        <a:rPr lang="en-US" altLang="ko-KR" sz="850" b="0" dirty="0">
                          <a:latin typeface="+mn-ea"/>
                          <a:ea typeface="+mn-ea"/>
                        </a:rPr>
                        <a:t>(page.12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3" name="그림 2" descr="텍스트이(가) 표시된 사진&#10;&#10;자동 생성된 설명">
            <a:extLst>
              <a:ext uri="{FF2B5EF4-FFF2-40B4-BE49-F238E27FC236}">
                <a16:creationId xmlns:a16="http://schemas.microsoft.com/office/drawing/2014/main" id="{A9A3C1F1-B895-42FE-8BAB-D3B80300FF1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5483"/>
            <a:ext cx="8488800" cy="4318441"/>
          </a:xfrm>
          <a:prstGeom prst="rect">
            <a:avLst/>
          </a:prstGeom>
        </p:spPr>
      </p:pic>
      <p:pic>
        <p:nvPicPr>
          <p:cNvPr id="18" name="그림 17">
            <a:extLst>
              <a:ext uri="{FF2B5EF4-FFF2-40B4-BE49-F238E27FC236}">
                <a16:creationId xmlns:a16="http://schemas.microsoft.com/office/drawing/2014/main" id="{A8D26EE7-AE9A-436D-9347-F1DCA75C7C8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2682122" y="1763421"/>
            <a:ext cx="108000" cy="216000"/>
          </a:xfrm>
          <a:prstGeom prst="rect">
            <a:avLst/>
          </a:prstGeom>
        </p:spPr>
      </p:pic>
    </p:spTree>
    <p:extLst>
      <p:ext uri="{BB962C8B-B14F-4D97-AF65-F5344CB8AC3E}">
        <p14:creationId xmlns:p14="http://schemas.microsoft.com/office/powerpoint/2010/main" val="408571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로그인</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이용할 계정으로 접속합니다</a:t>
            </a:r>
            <a:r>
              <a:rPr lang="en-US" altLang="ko-KR" dirty="0"/>
              <a:t>.</a:t>
            </a:r>
          </a:p>
        </p:txBody>
      </p:sp>
    </p:spTree>
    <p:extLst>
      <p:ext uri="{BB962C8B-B14F-4D97-AF65-F5344CB8AC3E}">
        <p14:creationId xmlns:p14="http://schemas.microsoft.com/office/powerpoint/2010/main" val="1583211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login.jsp</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76353384"/>
              </p:ext>
            </p:extLst>
          </p:nvPr>
        </p:nvGraphicFramePr>
        <p:xfrm>
          <a:off x="8688288" y="476672"/>
          <a:ext cx="3384376" cy="253399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로그인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비밀번호를 통해 서비스를 이용할 계정으로 접속합니다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로그인을 </a:t>
                      </a:r>
                      <a:r>
                        <a:rPr lang="ko-KR" altLang="en-US" sz="850" b="0">
                          <a:latin typeface="+mn-ea"/>
                          <a:ea typeface="+mn-ea"/>
                        </a:rPr>
                        <a:t>하기 위해 </a:t>
                      </a:r>
                      <a:r>
                        <a:rPr lang="ko-KR" altLang="en-US" sz="850" b="0" dirty="0">
                          <a:latin typeface="+mn-ea"/>
                          <a:ea typeface="+mn-ea"/>
                        </a:rPr>
                        <a:t>아이디와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120796">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아이디 찾기 페이지로 이동 합니다</a:t>
                      </a:r>
                      <a:r>
                        <a:rPr kumimoji="1" lang="en-US" altLang="ko-KR" sz="850" dirty="0">
                          <a:solidFill>
                            <a:schemeClr val="tx1"/>
                          </a:solidFill>
                          <a:latin typeface="+mn-ea"/>
                        </a:rPr>
                        <a:t>(Page.16</a:t>
                      </a:r>
                      <a:r>
                        <a:rPr kumimoji="1" lang="ko-KR" altLang="en-US" sz="850" dirty="0">
                          <a:solidFill>
                            <a:schemeClr val="tx1"/>
                          </a:solidFill>
                          <a:latin typeface="+mn-ea"/>
                        </a:rPr>
                        <a:t> 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120796">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비밀번호 찾기 페이지로 이동 합니다</a:t>
                      </a:r>
                      <a:endParaRPr kumimoji="1" lang="en-US" altLang="ko-KR" sz="850" dirty="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en-US" altLang="ko-KR" sz="850" dirty="0">
                          <a:solidFill>
                            <a:schemeClr val="tx1"/>
                          </a:solidFill>
                          <a:latin typeface="+mn-ea"/>
                        </a:rPr>
                        <a:t>(Page.18 </a:t>
                      </a:r>
                      <a:r>
                        <a:rPr kumimoji="1" lang="ko-KR" altLang="en-US" sz="850" dirty="0">
                          <a:solidFill>
                            <a:schemeClr val="tx1"/>
                          </a:solidFill>
                          <a:latin typeface="+mn-ea"/>
                        </a:rPr>
                        <a:t>참조</a:t>
                      </a:r>
                      <a:r>
                        <a:rPr kumimoji="1" lang="en-US" altLang="ko-KR" sz="850" dirty="0">
                          <a:solidFill>
                            <a:schemeClr val="tx1"/>
                          </a:solidFill>
                          <a:latin typeface="+mn-ea"/>
                        </a:rPr>
                        <a: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6951851"/>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정보가 올바른 경우 메인 페이지로 이동합니다</a:t>
                      </a:r>
                      <a:endParaRPr lang="en-US" altLang="ko-KR" sz="850" b="0" dirty="0">
                        <a:latin typeface="+mn-ea"/>
                        <a:ea typeface="+mn-ea"/>
                      </a:endParaRPr>
                    </a:p>
                    <a:p>
                      <a:pPr algn="just" latinLnBrk="1">
                        <a:lnSpc>
                          <a:spcPct val="120000"/>
                        </a:lnSpc>
                      </a:pPr>
                      <a:r>
                        <a:rPr lang="en-US" altLang="ko-KR" sz="850" b="0" dirty="0">
                          <a:latin typeface="+mn-ea"/>
                          <a:ea typeface="+mn-ea"/>
                        </a:rPr>
                        <a:t>(Page.10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클릭 시 회원가입 페이지로 이동 합니다</a:t>
                      </a:r>
                      <a:r>
                        <a:rPr lang="en-US" altLang="ko-KR" sz="850" b="0" dirty="0">
                          <a:latin typeface="+mn-ea"/>
                          <a:ea typeface="+mn-ea"/>
                        </a:rPr>
                        <a:t>(page.12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pic>
        <p:nvPicPr>
          <p:cNvPr id="3" name="그림 2">
            <a:extLst>
              <a:ext uri="{FF2B5EF4-FFF2-40B4-BE49-F238E27FC236}">
                <a16:creationId xmlns:a16="http://schemas.microsoft.com/office/drawing/2014/main" id="{07E25D57-644B-4068-85C4-0BF731C19EF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34514" y="764704"/>
            <a:ext cx="8488800" cy="4320000"/>
          </a:xfrm>
          <a:prstGeom prst="rect">
            <a:avLst/>
          </a:prstGeom>
        </p:spPr>
      </p:pic>
      <p:pic>
        <p:nvPicPr>
          <p:cNvPr id="19" name="그림 18">
            <a:extLst>
              <a:ext uri="{FF2B5EF4-FFF2-40B4-BE49-F238E27FC236}">
                <a16:creationId xmlns:a16="http://schemas.microsoft.com/office/drawing/2014/main" id="{1F6E0D80-135B-41F5-B69F-78F0991B40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2953261" y="2818714"/>
            <a:ext cx="144016" cy="195337"/>
          </a:xfrm>
          <a:prstGeom prst="rect">
            <a:avLst/>
          </a:prstGeom>
        </p:spPr>
      </p:pic>
      <p:pic>
        <p:nvPicPr>
          <p:cNvPr id="20" name="그림 19">
            <a:extLst>
              <a:ext uri="{FF2B5EF4-FFF2-40B4-BE49-F238E27FC236}">
                <a16:creationId xmlns:a16="http://schemas.microsoft.com/office/drawing/2014/main" id="{8B7CD65D-8928-4A6D-9EFB-C8FB6AF183B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3287688" y="2822108"/>
            <a:ext cx="116716" cy="195337"/>
          </a:xfrm>
          <a:prstGeom prst="rect">
            <a:avLst/>
          </a:prstGeom>
        </p:spPr>
      </p:pic>
      <p:pic>
        <p:nvPicPr>
          <p:cNvPr id="21" name="그림 20">
            <a:extLst>
              <a:ext uri="{FF2B5EF4-FFF2-40B4-BE49-F238E27FC236}">
                <a16:creationId xmlns:a16="http://schemas.microsoft.com/office/drawing/2014/main" id="{5F320FF9-1257-44E6-BDE9-D615C888851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776099" y="2852936"/>
            <a:ext cx="126915" cy="170073"/>
          </a:xfrm>
          <a:prstGeom prst="rect">
            <a:avLst/>
          </a:prstGeom>
        </p:spPr>
      </p:pic>
      <p:pic>
        <p:nvPicPr>
          <p:cNvPr id="22" name="그림 21">
            <a:extLst>
              <a:ext uri="{FF2B5EF4-FFF2-40B4-BE49-F238E27FC236}">
                <a16:creationId xmlns:a16="http://schemas.microsoft.com/office/drawing/2014/main" id="{9636BA70-0212-4BB8-8DD8-20C02934981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2855640" y="2380197"/>
            <a:ext cx="108000" cy="216000"/>
          </a:xfrm>
          <a:prstGeom prst="rect">
            <a:avLst/>
          </a:prstGeom>
        </p:spPr>
      </p:pic>
      <p:pic>
        <p:nvPicPr>
          <p:cNvPr id="9" name="그림 8">
            <a:extLst>
              <a:ext uri="{FF2B5EF4-FFF2-40B4-BE49-F238E27FC236}">
                <a16:creationId xmlns:a16="http://schemas.microsoft.com/office/drawing/2014/main" id="{F9C8A9C8-AEE2-4DF4-A2AB-25507B61D71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3795630" y="3186919"/>
            <a:ext cx="108228" cy="170073"/>
          </a:xfrm>
          <a:prstGeom prst="rect">
            <a:avLst/>
          </a:prstGeom>
        </p:spPr>
      </p:pic>
    </p:spTree>
    <p:extLst>
      <p:ext uri="{BB962C8B-B14F-4D97-AF65-F5344CB8AC3E}">
        <p14:creationId xmlns:p14="http://schemas.microsoft.com/office/powerpoint/2010/main" val="2999616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findId.jsp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24354671"/>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핸드폰 번호 인증을 통해 가입 되어있는 아이디를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아이디 찾기 성공 페이지로 이동 합니다</a:t>
                      </a:r>
                      <a:r>
                        <a:rPr lang="en-US" altLang="ko-KR" sz="850" b="0" dirty="0">
                          <a:latin typeface="+mn-ea"/>
                          <a:ea typeface="+mn-ea"/>
                        </a:rPr>
                        <a:t>(Page.17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 15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pic>
        <p:nvPicPr>
          <p:cNvPr id="3" name="그림 2">
            <a:extLst>
              <a:ext uri="{FF2B5EF4-FFF2-40B4-BE49-F238E27FC236}">
                <a16:creationId xmlns:a16="http://schemas.microsoft.com/office/drawing/2014/main" id="{20184304-9520-4637-9B95-E3308944507F}"/>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55472" y="76470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087888" y="2225551"/>
            <a:ext cx="144016"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23414" y="2636888"/>
            <a:ext cx="116716"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2924704"/>
            <a:ext cx="126915"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15680" y="2420888"/>
            <a:ext cx="108000"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871864" y="2942705"/>
            <a:ext cx="108228" cy="170073"/>
          </a:xfrm>
          <a:prstGeom prst="rect">
            <a:avLst/>
          </a:prstGeom>
        </p:spPr>
      </p:pic>
    </p:spTree>
    <p:extLst>
      <p:ext uri="{BB962C8B-B14F-4D97-AF65-F5344CB8AC3E}">
        <p14:creationId xmlns:p14="http://schemas.microsoft.com/office/powerpoint/2010/main" val="170364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successId.jsp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455025648"/>
              </p:ext>
            </p:extLst>
          </p:nvPr>
        </p:nvGraphicFramePr>
        <p:xfrm>
          <a:off x="8688288" y="476672"/>
          <a:ext cx="3384376" cy="128674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아이디 찾기 성공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입력한 핸드폰 번호로 가입되어 있는 아이디를 제공합니다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(Page.15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pic>
        <p:nvPicPr>
          <p:cNvPr id="3" name="그림 2">
            <a:extLst>
              <a:ext uri="{FF2B5EF4-FFF2-40B4-BE49-F238E27FC236}">
                <a16:creationId xmlns:a16="http://schemas.microsoft.com/office/drawing/2014/main" id="{3ED96D52-6912-475E-9F18-D75663890F1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4704"/>
            <a:ext cx="8488800" cy="4320000"/>
          </a:xfrm>
          <a:prstGeom prst="rect">
            <a:avLst/>
          </a:prstGeom>
        </p:spPr>
      </p:pic>
      <p:pic>
        <p:nvPicPr>
          <p:cNvPr id="11" name="그림 10">
            <a:extLst>
              <a:ext uri="{FF2B5EF4-FFF2-40B4-BE49-F238E27FC236}">
                <a16:creationId xmlns:a16="http://schemas.microsoft.com/office/drawing/2014/main" id="{968B8EE7-A2AC-44D9-929B-2DE8DDB586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56" t="11154" r="89860" b="76678"/>
          <a:stretch/>
        </p:blipFill>
        <p:spPr>
          <a:xfrm>
            <a:off x="3863752" y="2276872"/>
            <a:ext cx="108000" cy="216000"/>
          </a:xfrm>
          <a:prstGeom prst="rect">
            <a:avLst/>
          </a:prstGeom>
        </p:spPr>
      </p:pic>
    </p:spTree>
    <p:extLst>
      <p:ext uri="{BB962C8B-B14F-4D97-AF65-F5344CB8AC3E}">
        <p14:creationId xmlns:p14="http://schemas.microsoft.com/office/powerpoint/2010/main" val="21437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findPw.jsp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18488560"/>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a:t>
                      </a:r>
                      <a:r>
                        <a:rPr lang="en-US" altLang="ko-KR" sz="900" b="1" dirty="0">
                          <a:solidFill>
                            <a:srgbClr val="4E5263"/>
                          </a:solidFill>
                          <a:latin typeface="+mn-ea"/>
                          <a:ea typeface="+mn-ea"/>
                          <a:sym typeface="맑은 고딕"/>
                        </a:rPr>
                        <a:t> </a:t>
                      </a:r>
                      <a:r>
                        <a:rPr lang="ko-KR" altLang="en-US" sz="900" b="1" dirty="0">
                          <a:solidFill>
                            <a:srgbClr val="4E5263"/>
                          </a:solidFill>
                          <a:latin typeface="+mn-ea"/>
                          <a:ea typeface="+mn-ea"/>
                          <a:sym typeface="맑은 고딕"/>
                        </a:rPr>
                        <a:t>찾기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아이디와 핸드폰 번호와 인증 번호를 작성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입력한 핸드폰 번호로 인증 번호가 발송 됩니다</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입력한 인증번호가 일치하는지 확인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인증번호가 일치한다면 클릭 시 비밀번호 찾기 성공 페이지로 이동 합니다</a:t>
                      </a:r>
                      <a:r>
                        <a:rPr lang="en-US" altLang="ko-KR" sz="850" b="0" dirty="0">
                          <a:latin typeface="+mn-ea"/>
                          <a:ea typeface="+mn-ea"/>
                        </a:rPr>
                        <a:t>(Page.19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클릭 시 로그인 페이지로 이동 합니다</a:t>
                      </a:r>
                      <a:r>
                        <a:rPr lang="en-US" altLang="ko-KR" sz="850" b="0" dirty="0">
                          <a:latin typeface="+mn-ea"/>
                          <a:ea typeface="+mn-ea"/>
                        </a:rPr>
                        <a:t>(Page.15 </a:t>
                      </a:r>
                      <a:r>
                        <a:rPr lang="ko-KR" altLang="en-US" sz="850" b="0" dirty="0">
                          <a:latin typeface="+mn-ea"/>
                          <a:ea typeface="+mn-ea"/>
                        </a:rPr>
                        <a:t>참조</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pic>
        <p:nvPicPr>
          <p:cNvPr id="6" name="그림 5">
            <a:extLst>
              <a:ext uri="{FF2B5EF4-FFF2-40B4-BE49-F238E27FC236}">
                <a16:creationId xmlns:a16="http://schemas.microsoft.com/office/drawing/2014/main" id="{C979B7E0-44F3-435A-B649-7658CF5952C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518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5182263" y="2618920"/>
            <a:ext cx="99282" cy="195337"/>
          </a:xfrm>
          <a:prstGeom prst="rect">
            <a:avLst/>
          </a:prstGeom>
        </p:spPr>
      </p:pic>
      <p:pic>
        <p:nvPicPr>
          <p:cNvPr id="17" name="그림 16">
            <a:extLst>
              <a:ext uri="{FF2B5EF4-FFF2-40B4-BE49-F238E27FC236}">
                <a16:creationId xmlns:a16="http://schemas.microsoft.com/office/drawing/2014/main" id="{1DAF3A60-097B-4A9C-B1B5-01E4B49714E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5800" t="11151" r="44750" b="77299"/>
          <a:stretch/>
        </p:blipFill>
        <p:spPr>
          <a:xfrm>
            <a:off x="5188731" y="2996952"/>
            <a:ext cx="80462" cy="195337"/>
          </a:xfrm>
          <a:prstGeom prst="rect">
            <a:avLst/>
          </a:prstGeom>
        </p:spPr>
      </p:pic>
      <p:pic>
        <p:nvPicPr>
          <p:cNvPr id="18" name="그림 17">
            <a:extLst>
              <a:ext uri="{FF2B5EF4-FFF2-40B4-BE49-F238E27FC236}">
                <a16:creationId xmlns:a16="http://schemas.microsoft.com/office/drawing/2014/main" id="{7FA97CDA-DB38-4CB3-83AE-54E8AC2C6BD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7526" t="11434" r="23617" b="77741"/>
          <a:stretch/>
        </p:blipFill>
        <p:spPr>
          <a:xfrm>
            <a:off x="3503712" y="3282247"/>
            <a:ext cx="87493" cy="170073"/>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056" t="11154" r="89860" b="76678"/>
          <a:stretch/>
        </p:blipFill>
        <p:spPr>
          <a:xfrm>
            <a:off x="3287688" y="2618920"/>
            <a:ext cx="74453" cy="216000"/>
          </a:xfrm>
          <a:prstGeom prst="rect">
            <a:avLst/>
          </a:prstGeom>
        </p:spPr>
      </p:pic>
      <p:pic>
        <p:nvPicPr>
          <p:cNvPr id="20" name="그림 19">
            <a:extLst>
              <a:ext uri="{FF2B5EF4-FFF2-40B4-BE49-F238E27FC236}">
                <a16:creationId xmlns:a16="http://schemas.microsoft.com/office/drawing/2014/main" id="{FF7D646A-4279-4ECC-8E5D-869C30545F9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900" t="11151" r="2750" b="77299"/>
          <a:stretch/>
        </p:blipFill>
        <p:spPr>
          <a:xfrm>
            <a:off x="4943872" y="3288057"/>
            <a:ext cx="74610" cy="170073"/>
          </a:xfrm>
          <a:prstGeom prst="rect">
            <a:avLst/>
          </a:prstGeom>
        </p:spPr>
      </p:pic>
    </p:spTree>
    <p:extLst>
      <p:ext uri="{BB962C8B-B14F-4D97-AF65-F5344CB8AC3E}">
        <p14:creationId xmlns:p14="http://schemas.microsoft.com/office/powerpoint/2010/main" val="105413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en-US" altLang="ko-KR" dirty="0" err="1"/>
              <a:t>changePw.jsp</a:t>
            </a:r>
            <a:endParaRPr lang="ko-KR" altLang="en-US"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로그인</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1348797400"/>
              </p:ext>
            </p:extLst>
          </p:nvPr>
        </p:nvGraphicFramePr>
        <p:xfrm>
          <a:off x="8688288" y="476672"/>
          <a:ext cx="3384376" cy="1673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 </a:t>
                      </a:r>
                      <a:r>
                        <a:rPr lang="ko-KR" altLang="en-US" sz="900" b="1" dirty="0">
                          <a:solidFill>
                            <a:srgbClr val="4E5263"/>
                          </a:solidFill>
                          <a:latin typeface="+mn-ea"/>
                          <a:ea typeface="+mn-ea"/>
                          <a:sym typeface="맑은 고딕"/>
                        </a:rPr>
                        <a:t>비밀번호 변경 페이지</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아이디와 핸드폰 번호 인증을 통해 비밀번호를 찾을 수 있습니다</a:t>
                      </a:r>
                      <a:r>
                        <a:rPr lang="en-US" altLang="ko-KR" sz="800" b="0" dirty="0">
                          <a:solidFill>
                            <a:schemeClr val="tx1"/>
                          </a:solidFill>
                          <a:latin typeface="+mn-ea"/>
                          <a:ea typeface="+mn-ea"/>
                          <a:sym typeface="맑은 고딕"/>
                        </a:rPr>
                        <a:t>.</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새로운 비밀번호를 입력 합니다</a:t>
                      </a:r>
                      <a:r>
                        <a:rPr lang="en-US" altLang="ko-KR" sz="850" b="0" dirty="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클릭 시 비밀번호 변경 후 로그인 페이지로 이동합니다</a:t>
                      </a:r>
                      <a:r>
                        <a:rPr kumimoji="1" lang="en-US" altLang="ko-KR" sz="850" dirty="0">
                          <a:solidFill>
                            <a:schemeClr val="tx1"/>
                          </a:solidFill>
                          <a:latin typeface="+mn-ea"/>
                        </a:rPr>
                        <a:t>(Page</a:t>
                      </a:r>
                      <a:r>
                        <a:rPr kumimoji="1" lang="en-US" altLang="ko-KR" sz="850">
                          <a:solidFill>
                            <a:schemeClr val="tx1"/>
                          </a:solidFill>
                          <a:latin typeface="+mn-ea"/>
                        </a:rPr>
                        <a:t>.15 </a:t>
                      </a:r>
                      <a:r>
                        <a:rPr kumimoji="1" lang="ko-KR" altLang="en-US" sz="850" dirty="0">
                          <a:solidFill>
                            <a:schemeClr val="tx1"/>
                          </a:solidFill>
                          <a:latin typeface="+mn-ea"/>
                        </a:rPr>
                        <a:t>참조</a:t>
                      </a:r>
                      <a:r>
                        <a:rPr kumimoji="1" lang="en-US" altLang="ko-KR" sz="850" dirty="0">
                          <a:solidFill>
                            <a:schemeClr val="tx1"/>
                          </a:solidFill>
                          <a:latin typeface="+mn-ea"/>
                        </a:rPr>
                        <a:t>)</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pic>
        <p:nvPicPr>
          <p:cNvPr id="6" name="그림 5" descr="텍스트이(가) 표시된 사진&#10;&#10;자동 생성된 설명">
            <a:extLst>
              <a:ext uri="{FF2B5EF4-FFF2-40B4-BE49-F238E27FC236}">
                <a16:creationId xmlns:a16="http://schemas.microsoft.com/office/drawing/2014/main" id="{43571D7B-D719-4B56-B2C4-ED4264EA8FB7}"/>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72573" y="764704"/>
            <a:ext cx="8488800" cy="4320000"/>
          </a:xfrm>
          <a:prstGeom prst="rect">
            <a:avLst/>
          </a:prstGeom>
        </p:spPr>
      </p:pic>
      <p:pic>
        <p:nvPicPr>
          <p:cNvPr id="15" name="그림 14">
            <a:extLst>
              <a:ext uri="{FF2B5EF4-FFF2-40B4-BE49-F238E27FC236}">
                <a16:creationId xmlns:a16="http://schemas.microsoft.com/office/drawing/2014/main" id="{CF020DFE-A0AF-4049-883C-1D2D5413C0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750" t="11151" r="65750" b="77299"/>
          <a:stretch/>
        </p:blipFill>
        <p:spPr>
          <a:xfrm>
            <a:off x="3935760" y="2492896"/>
            <a:ext cx="99282" cy="195337"/>
          </a:xfrm>
          <a:prstGeom prst="rect">
            <a:avLst/>
          </a:prstGeom>
        </p:spPr>
      </p:pic>
      <p:pic>
        <p:nvPicPr>
          <p:cNvPr id="19" name="그림 18">
            <a:extLst>
              <a:ext uri="{FF2B5EF4-FFF2-40B4-BE49-F238E27FC236}">
                <a16:creationId xmlns:a16="http://schemas.microsoft.com/office/drawing/2014/main" id="{522A620E-13BC-4762-95A8-0669B34B1D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056" t="11154" r="89860" b="76678"/>
          <a:stretch/>
        </p:blipFill>
        <p:spPr>
          <a:xfrm>
            <a:off x="3287688" y="2049655"/>
            <a:ext cx="74453" cy="216000"/>
          </a:xfrm>
          <a:prstGeom prst="rect">
            <a:avLst/>
          </a:prstGeom>
        </p:spPr>
      </p:pic>
    </p:spTree>
    <p:extLst>
      <p:ext uri="{BB962C8B-B14F-4D97-AF65-F5344CB8AC3E}">
        <p14:creationId xmlns:p14="http://schemas.microsoft.com/office/powerpoint/2010/main" val="425092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502266361"/>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취업을 하기 위해 홈페이지를 만들었습니다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이용하기 위한 계정을 생성합니다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홈페이지를 애용하는 회원의 수를 파악할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회원가입과 로그인</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ID</a:t>
                      </a:r>
                      <a:r>
                        <a:rPr lang="ko-KR" altLang="en-US" sz="900" dirty="0">
                          <a:solidFill>
                            <a:schemeClr val="tx1"/>
                          </a:solidFill>
                          <a:latin typeface="+mn-ea"/>
                          <a:ea typeface="+mn-ea"/>
                        </a:rPr>
                        <a:t>와 </a:t>
                      </a:r>
                      <a:r>
                        <a:rPr lang="en-US" altLang="ko-KR" sz="900" dirty="0">
                          <a:solidFill>
                            <a:schemeClr val="tx1"/>
                          </a:solidFill>
                          <a:latin typeface="+mn-ea"/>
                          <a:ea typeface="+mn-ea"/>
                        </a:rPr>
                        <a:t>PW</a:t>
                      </a:r>
                      <a:r>
                        <a:rPr lang="ko-KR" altLang="en-US" sz="900" dirty="0">
                          <a:solidFill>
                            <a:schemeClr val="tx1"/>
                          </a:solidFill>
                          <a:latin typeface="+mn-ea"/>
                          <a:ea typeface="+mn-ea"/>
                        </a:rPr>
                        <a:t>를 분실하는 경우 이메일을 통해 찾을 수 있습니다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개발환경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err="1">
                          <a:solidFill>
                            <a:schemeClr val="tx1"/>
                          </a:solidFill>
                          <a:latin typeface="+mn-ea"/>
                          <a:ea typeface="+mn-ea"/>
                        </a:rPr>
                        <a:t>Elipse</a:t>
                      </a:r>
                      <a:r>
                        <a:rPr lang="en-US" altLang="ko-KR" sz="900" dirty="0">
                          <a:solidFill>
                            <a:schemeClr val="tx1"/>
                          </a:solidFill>
                          <a:latin typeface="+mn-ea"/>
                          <a:ea typeface="+mn-ea"/>
                        </a:rPr>
                        <a:t> photon</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Business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Benchmarking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Value Proposition</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defTabSz="914400" rtl="0" eaLnBrk="1" latinLnBrk="1" hangingPunct="1">
                        <a:lnSpc>
                          <a:spcPct val="130000"/>
                        </a:lnSpc>
                        <a:buFont typeface="Arial" panose="020B0604020202020204" pitchFamily="34" charset="0"/>
                        <a:buNone/>
                      </a:pPr>
                      <a:endParaRPr lang="en-US" altLang="ko-KR" sz="700" kern="1200" dirty="0">
                        <a:solidFill>
                          <a:schemeClr val="tx1"/>
                        </a:solidFill>
                        <a:latin typeface="+mn-ea"/>
                        <a:ea typeface="+mn-ea"/>
                        <a:cs typeface="+mn-cs"/>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Modeling</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Service Policy</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User interface</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ERD</a:t>
            </a:r>
            <a:endParaRPr lang="ko-KR" altLang="en-US"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12" name="그림 11">
            <a:extLst>
              <a:ext uri="{FF2B5EF4-FFF2-40B4-BE49-F238E27FC236}">
                <a16:creationId xmlns:a16="http://schemas.microsoft.com/office/drawing/2014/main" id="{350233CD-AA54-44CB-9DE2-563F3009A33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851600" y="1412776"/>
            <a:ext cx="8488800" cy="4320000"/>
          </a:xfrm>
          <a:prstGeom prst="rect">
            <a:avLst/>
          </a:prstGeom>
        </p:spPr>
      </p:pic>
    </p:spTree>
    <p:extLst>
      <p:ext uri="{BB962C8B-B14F-4D97-AF65-F5344CB8AC3E}">
        <p14:creationId xmlns:p14="http://schemas.microsoft.com/office/powerpoint/2010/main" val="2688285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회원가입</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648712807"/>
              </p:ext>
            </p:extLst>
          </p:nvPr>
        </p:nvGraphicFramePr>
        <p:xfrm>
          <a:off x="1197870" y="1338124"/>
          <a:ext cx="9796259" cy="5187219"/>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8615620">
                  <a:extLst>
                    <a:ext uri="{9D8B030D-6E8A-4147-A177-3AD203B41FA5}">
                      <a16:colId xmlns:a16="http://schemas.microsoft.com/office/drawing/2014/main" val="20000"/>
                    </a:ext>
                  </a:extLst>
                </a:gridCol>
              </a:tblGrid>
              <a:tr h="368530">
                <a:tc rowSpan="2">
                  <a:txBody>
                    <a:bodyPr/>
                    <a:lstStyle/>
                    <a:p>
                      <a:pPr algn="ctr" latinLnBrk="1"/>
                      <a:r>
                        <a:rPr lang="en-US" altLang="ko-KR" sz="1000" b="1" dirty="0">
                          <a:solidFill>
                            <a:schemeClr val="tx1"/>
                          </a:solidFill>
                        </a:rPr>
                        <a:t>Join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en-US" altLang="ko-KR" sz="1000" b="1" dirty="0">
                          <a:solidFill>
                            <a:schemeClr val="tx1"/>
                          </a:solidFill>
                        </a:rPr>
                        <a:t>1 STEP. </a:t>
                      </a:r>
                      <a:r>
                        <a:rPr lang="ko-KR" altLang="en-US" sz="1000" b="0" dirty="0">
                          <a:solidFill>
                            <a:schemeClr val="tx1"/>
                          </a:solidFill>
                        </a:rPr>
                        <a:t>회원가입</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81868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0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pic>
        <p:nvPicPr>
          <p:cNvPr id="94" name="그림 93">
            <a:extLst>
              <a:ext uri="{FF2B5EF4-FFF2-40B4-BE49-F238E27FC236}">
                <a16:creationId xmlns:a16="http://schemas.microsoft.com/office/drawing/2014/main" id="{5F7EA0FD-5A62-4FB8-BB1B-70631E7DF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472" y="1700808"/>
            <a:ext cx="8591657" cy="4824535"/>
          </a:xfrm>
          <a:prstGeom prst="rect">
            <a:avLst/>
          </a:prstGeom>
        </p:spPr>
      </p:pic>
      <p:sp>
        <p:nvSpPr>
          <p:cNvPr id="99" name="순서도: 처리 98">
            <a:extLst>
              <a:ext uri="{FF2B5EF4-FFF2-40B4-BE49-F238E27FC236}">
                <a16:creationId xmlns:a16="http://schemas.microsoft.com/office/drawing/2014/main" id="{12897F37-932C-4B4D-BAE6-950C7ECC352F}"/>
              </a:ext>
            </a:extLst>
          </p:cNvPr>
          <p:cNvSpPr/>
          <p:nvPr/>
        </p:nvSpPr>
        <p:spPr>
          <a:xfrm>
            <a:off x="5879976" y="3429000"/>
            <a:ext cx="576064" cy="396000"/>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18" name="그림 117" descr="모니터, 컴퓨터이(가) 표시된 사진&#10;&#10;자동 생성된 설명">
            <a:extLst>
              <a:ext uri="{FF2B5EF4-FFF2-40B4-BE49-F238E27FC236}">
                <a16:creationId xmlns:a16="http://schemas.microsoft.com/office/drawing/2014/main" id="{92C55498-0E6A-4840-B45D-C32D5AC11E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76559" y="3320381"/>
            <a:ext cx="611352" cy="611352"/>
          </a:xfrm>
          <a:prstGeom prst="rect">
            <a:avLst/>
          </a:prstGeom>
        </p:spPr>
      </p:pic>
      <p:sp>
        <p:nvSpPr>
          <p:cNvPr id="100" name="순서도: 처리 99">
            <a:extLst>
              <a:ext uri="{FF2B5EF4-FFF2-40B4-BE49-F238E27FC236}">
                <a16:creationId xmlns:a16="http://schemas.microsoft.com/office/drawing/2014/main" id="{E2024D7A-7D4A-4EBE-B0E2-C5D291AA1351}"/>
              </a:ext>
            </a:extLst>
          </p:cNvPr>
          <p:cNvSpPr/>
          <p:nvPr/>
        </p:nvSpPr>
        <p:spPr>
          <a:xfrm>
            <a:off x="8328248" y="4869160"/>
            <a:ext cx="720080" cy="43204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2" name="그림 111">
            <a:extLst>
              <a:ext uri="{FF2B5EF4-FFF2-40B4-BE49-F238E27FC236}">
                <a16:creationId xmlns:a16="http://schemas.microsoft.com/office/drawing/2014/main" id="{9292FFFB-07C6-40E7-8F36-C3F6FB43953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423" t="13194" r="9391" b="26141"/>
          <a:stretch/>
        </p:blipFill>
        <p:spPr>
          <a:xfrm>
            <a:off x="8400256" y="4976479"/>
            <a:ext cx="459859" cy="361426"/>
          </a:xfrm>
          <a:prstGeom prst="rect">
            <a:avLst/>
          </a:prstGeom>
        </p:spPr>
      </p:pic>
    </p:spTree>
    <p:extLst>
      <p:ext uri="{BB962C8B-B14F-4D97-AF65-F5344CB8AC3E}">
        <p14:creationId xmlns:p14="http://schemas.microsoft.com/office/powerpoint/2010/main" val="188176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로그인</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52223645"/>
              </p:ext>
            </p:extLst>
          </p:nvPr>
        </p:nvGraphicFramePr>
        <p:xfrm>
          <a:off x="1197870" y="1338124"/>
          <a:ext cx="9796259" cy="5187219"/>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8615620">
                  <a:extLst>
                    <a:ext uri="{9D8B030D-6E8A-4147-A177-3AD203B41FA5}">
                      <a16:colId xmlns:a16="http://schemas.microsoft.com/office/drawing/2014/main" val="20000"/>
                    </a:ext>
                  </a:extLst>
                </a:gridCol>
              </a:tblGrid>
              <a:tr h="368530">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en-US" altLang="ko-KR" sz="1000" b="1" dirty="0">
                          <a:solidFill>
                            <a:schemeClr val="tx1"/>
                          </a:solidFill>
                        </a:rPr>
                        <a:t>2 STEP. </a:t>
                      </a:r>
                      <a:r>
                        <a:rPr lang="ko-KR" altLang="en-US" sz="1000" b="0" dirty="0">
                          <a:solidFill>
                            <a:schemeClr val="tx1"/>
                          </a:solidFill>
                        </a:rPr>
                        <a:t>로그인</a:t>
                      </a: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81868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0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99" name="순서도: 처리 98">
            <a:extLst>
              <a:ext uri="{FF2B5EF4-FFF2-40B4-BE49-F238E27FC236}">
                <a16:creationId xmlns:a16="http://schemas.microsoft.com/office/drawing/2014/main" id="{12897F37-932C-4B4D-BAE6-950C7ECC352F}"/>
              </a:ext>
            </a:extLst>
          </p:cNvPr>
          <p:cNvSpPr/>
          <p:nvPr/>
        </p:nvSpPr>
        <p:spPr>
          <a:xfrm>
            <a:off x="5879976" y="3429000"/>
            <a:ext cx="576064" cy="396000"/>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순서도: 처리 99">
            <a:extLst>
              <a:ext uri="{FF2B5EF4-FFF2-40B4-BE49-F238E27FC236}">
                <a16:creationId xmlns:a16="http://schemas.microsoft.com/office/drawing/2014/main" id="{E2024D7A-7D4A-4EBE-B0E2-C5D291AA1351}"/>
              </a:ext>
            </a:extLst>
          </p:cNvPr>
          <p:cNvSpPr/>
          <p:nvPr/>
        </p:nvSpPr>
        <p:spPr>
          <a:xfrm>
            <a:off x="8328248" y="4869160"/>
            <a:ext cx="720080" cy="43204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a:extLst>
              <a:ext uri="{FF2B5EF4-FFF2-40B4-BE49-F238E27FC236}">
                <a16:creationId xmlns:a16="http://schemas.microsoft.com/office/drawing/2014/main" id="{975DE1C6-1CB1-48EC-9CB4-BD4C3B695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656" y="1799970"/>
            <a:ext cx="7305675" cy="4581358"/>
          </a:xfrm>
          <a:prstGeom prst="rect">
            <a:avLst/>
          </a:prstGeom>
        </p:spPr>
      </p:pic>
      <p:pic>
        <p:nvPicPr>
          <p:cNvPr id="14" name="그림 13" descr="모니터, 컴퓨터이(가) 표시된 사진&#10;&#10;자동 생성된 설명">
            <a:extLst>
              <a:ext uri="{FF2B5EF4-FFF2-40B4-BE49-F238E27FC236}">
                <a16:creationId xmlns:a16="http://schemas.microsoft.com/office/drawing/2014/main" id="{9C48ECA7-601F-44DC-9281-122461CABA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395" y="4707500"/>
            <a:ext cx="936104" cy="755368"/>
          </a:xfrm>
          <a:prstGeom prst="rect">
            <a:avLst/>
          </a:prstGeom>
        </p:spPr>
      </p:pic>
    </p:spTree>
    <p:extLst>
      <p:ext uri="{BB962C8B-B14F-4D97-AF65-F5344CB8AC3E}">
        <p14:creationId xmlns:p14="http://schemas.microsoft.com/office/powerpoint/2010/main" val="101072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ID </a:t>
            </a:r>
            <a:r>
              <a:rPr lang="ko-KR" altLang="en-US" dirty="0"/>
              <a:t>찾기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2058850449"/>
              </p:ext>
            </p:extLst>
          </p:nvPr>
        </p:nvGraphicFramePr>
        <p:xfrm>
          <a:off x="1197870" y="1338124"/>
          <a:ext cx="9796259" cy="5187219"/>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8615620">
                  <a:extLst>
                    <a:ext uri="{9D8B030D-6E8A-4147-A177-3AD203B41FA5}">
                      <a16:colId xmlns:a16="http://schemas.microsoft.com/office/drawing/2014/main" val="20000"/>
                    </a:ext>
                  </a:extLst>
                </a:gridCol>
              </a:tblGrid>
              <a:tr h="368530">
                <a:tc rowSpan="2">
                  <a:txBody>
                    <a:bodyPr/>
                    <a:lstStyle/>
                    <a:p>
                      <a:pPr algn="ctr" latinLnBrk="1"/>
                      <a:r>
                        <a:rPr lang="en-US" altLang="ko-KR" sz="1000" b="1" dirty="0" err="1">
                          <a:solidFill>
                            <a:schemeClr val="tx1"/>
                          </a:solidFill>
                        </a:rPr>
                        <a:t>FindID</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en-US" altLang="ko-KR" sz="1000" b="1" dirty="0">
                          <a:solidFill>
                            <a:schemeClr val="tx1"/>
                          </a:solidFill>
                        </a:rPr>
                        <a:t>3 STEP. ID</a:t>
                      </a:r>
                      <a:r>
                        <a:rPr lang="ko-KR" altLang="en-US" sz="1000" b="1" dirty="0">
                          <a:solidFill>
                            <a:schemeClr val="tx1"/>
                          </a:solidFill>
                        </a:rPr>
                        <a:t> 찾기</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81868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0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99" name="순서도: 처리 98">
            <a:extLst>
              <a:ext uri="{FF2B5EF4-FFF2-40B4-BE49-F238E27FC236}">
                <a16:creationId xmlns:a16="http://schemas.microsoft.com/office/drawing/2014/main" id="{12897F37-932C-4B4D-BAE6-950C7ECC352F}"/>
              </a:ext>
            </a:extLst>
          </p:cNvPr>
          <p:cNvSpPr/>
          <p:nvPr/>
        </p:nvSpPr>
        <p:spPr>
          <a:xfrm>
            <a:off x="5879976" y="3429000"/>
            <a:ext cx="576064" cy="396000"/>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순서도: 처리 99">
            <a:extLst>
              <a:ext uri="{FF2B5EF4-FFF2-40B4-BE49-F238E27FC236}">
                <a16:creationId xmlns:a16="http://schemas.microsoft.com/office/drawing/2014/main" id="{E2024D7A-7D4A-4EBE-B0E2-C5D291AA1351}"/>
              </a:ext>
            </a:extLst>
          </p:cNvPr>
          <p:cNvSpPr/>
          <p:nvPr/>
        </p:nvSpPr>
        <p:spPr>
          <a:xfrm>
            <a:off x="8328248" y="4869160"/>
            <a:ext cx="720080" cy="43204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F26BA00F-29C6-46E2-9104-779748F05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772816"/>
            <a:ext cx="8426621" cy="4608512"/>
          </a:xfrm>
          <a:prstGeom prst="rect">
            <a:avLst/>
          </a:prstGeom>
        </p:spPr>
      </p:pic>
    </p:spTree>
    <p:extLst>
      <p:ext uri="{BB962C8B-B14F-4D97-AF65-F5344CB8AC3E}">
        <p14:creationId xmlns:p14="http://schemas.microsoft.com/office/powerpoint/2010/main" val="199008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 : </a:t>
            </a:r>
            <a:r>
              <a:rPr lang="ko-KR" altLang="en-US" dirty="0"/>
              <a:t>비밀번호</a:t>
            </a:r>
            <a:r>
              <a:rPr lang="en-US" altLang="ko-KR" dirty="0"/>
              <a:t> </a:t>
            </a:r>
            <a:r>
              <a:rPr lang="ko-KR" altLang="en-US" dirty="0"/>
              <a:t>찾기 및 변경하기</a:t>
            </a:r>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667892969"/>
              </p:ext>
            </p:extLst>
          </p:nvPr>
        </p:nvGraphicFramePr>
        <p:xfrm>
          <a:off x="1197870" y="1338124"/>
          <a:ext cx="9796259" cy="5187219"/>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8615620">
                  <a:extLst>
                    <a:ext uri="{9D8B030D-6E8A-4147-A177-3AD203B41FA5}">
                      <a16:colId xmlns:a16="http://schemas.microsoft.com/office/drawing/2014/main" val="20000"/>
                    </a:ext>
                  </a:extLst>
                </a:gridCol>
              </a:tblGrid>
              <a:tr h="368530">
                <a:tc rowSpan="2">
                  <a:txBody>
                    <a:bodyPr/>
                    <a:lstStyle/>
                    <a:p>
                      <a:pPr algn="ctr" latinLnBrk="1"/>
                      <a:r>
                        <a:rPr lang="en-US" altLang="ko-KR" sz="1000" b="1" dirty="0" err="1">
                          <a:solidFill>
                            <a:schemeClr val="tx1"/>
                          </a:solidFill>
                        </a:rPr>
                        <a:t>FindPw</a:t>
                      </a:r>
                      <a:r>
                        <a:rPr lang="en-US" altLang="ko-KR" sz="1000" b="1" dirty="0">
                          <a:solidFill>
                            <a:schemeClr val="tx1"/>
                          </a:solidFill>
                        </a:rPr>
                        <a:t>,</a:t>
                      </a:r>
                    </a:p>
                    <a:p>
                      <a:pPr algn="ctr" latinLnBrk="1"/>
                      <a:r>
                        <a:rPr lang="en-US" altLang="ko-KR" sz="1000" b="1" dirty="0" err="1">
                          <a:solidFill>
                            <a:schemeClr val="tx1"/>
                          </a:solidFill>
                        </a:rPr>
                        <a:t>ChangePw</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r>
                        <a:rPr lang="en-US" altLang="ko-KR" sz="1000" b="1" dirty="0">
                          <a:solidFill>
                            <a:schemeClr val="tx1"/>
                          </a:solidFill>
                        </a:rPr>
                        <a:t>4 STEP. </a:t>
                      </a:r>
                      <a:r>
                        <a:rPr lang="ko-KR" altLang="en-US" sz="1000" b="1" dirty="0">
                          <a:solidFill>
                            <a:schemeClr val="tx1"/>
                          </a:solidFill>
                        </a:rPr>
                        <a:t>비밀번호 찾기 및 변경하기</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4818689">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10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99" name="순서도: 처리 98">
            <a:extLst>
              <a:ext uri="{FF2B5EF4-FFF2-40B4-BE49-F238E27FC236}">
                <a16:creationId xmlns:a16="http://schemas.microsoft.com/office/drawing/2014/main" id="{12897F37-932C-4B4D-BAE6-950C7ECC352F}"/>
              </a:ext>
            </a:extLst>
          </p:cNvPr>
          <p:cNvSpPr/>
          <p:nvPr/>
        </p:nvSpPr>
        <p:spPr>
          <a:xfrm>
            <a:off x="5879976" y="3429000"/>
            <a:ext cx="576064" cy="396000"/>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0" name="순서도: 처리 99">
            <a:extLst>
              <a:ext uri="{FF2B5EF4-FFF2-40B4-BE49-F238E27FC236}">
                <a16:creationId xmlns:a16="http://schemas.microsoft.com/office/drawing/2014/main" id="{E2024D7A-7D4A-4EBE-B0E2-C5D291AA1351}"/>
              </a:ext>
            </a:extLst>
          </p:cNvPr>
          <p:cNvSpPr/>
          <p:nvPr/>
        </p:nvSpPr>
        <p:spPr>
          <a:xfrm>
            <a:off x="8328248" y="4869160"/>
            <a:ext cx="720080" cy="43204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209BD377-54F4-474D-9516-9382EB323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593" y="1772817"/>
            <a:ext cx="8496944" cy="4713454"/>
          </a:xfrm>
          <a:prstGeom prst="rect">
            <a:avLst/>
          </a:prstGeom>
        </p:spPr>
      </p:pic>
    </p:spTree>
    <p:extLst>
      <p:ext uri="{BB962C8B-B14F-4D97-AF65-F5344CB8AC3E}">
        <p14:creationId xmlns:p14="http://schemas.microsoft.com/office/powerpoint/2010/main" val="253421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Logic process</a:t>
            </a:r>
            <a:endParaRPr lang="ko-KR" altLang="en-US" dirty="0"/>
          </a:p>
        </p:txBody>
      </p:sp>
      <p:pic>
        <p:nvPicPr>
          <p:cNvPr id="23" name="그림 22">
            <a:extLst>
              <a:ext uri="{FF2B5EF4-FFF2-40B4-BE49-F238E27FC236}">
                <a16:creationId xmlns:a16="http://schemas.microsoft.com/office/drawing/2014/main" id="{E41CBB73-F475-4E9C-BA48-D842FB2E7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825" y="1268760"/>
            <a:ext cx="8896350" cy="5332487"/>
          </a:xfrm>
          <a:prstGeom prst="rect">
            <a:avLst/>
          </a:prstGeom>
        </p:spPr>
      </p:pic>
    </p:spTree>
    <p:extLst>
      <p:ext uri="{BB962C8B-B14F-4D97-AF65-F5344CB8AC3E}">
        <p14:creationId xmlns:p14="http://schemas.microsoft.com/office/powerpoint/2010/main" val="947082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ko-KR" altLang="en-US" dirty="0"/>
              <a:t>메인 페이지</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서비스를 제공하는 홈페이지의 메인 화면입니다</a:t>
            </a:r>
            <a:r>
              <a:rPr lang="en-US" altLang="ko-KR" dirty="0"/>
              <a:t>.</a:t>
            </a:r>
          </a:p>
        </p:txBody>
      </p:sp>
    </p:spTree>
    <p:extLst>
      <p:ext uri="{BB962C8B-B14F-4D97-AF65-F5344CB8AC3E}">
        <p14:creationId xmlns:p14="http://schemas.microsoft.com/office/powerpoint/2010/main" val="261169081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3935</TotalTime>
  <Words>660</Words>
  <Application>Microsoft Office PowerPoint</Application>
  <PresentationFormat>와이드스크린</PresentationFormat>
  <Paragraphs>193</Paragraphs>
  <Slides>19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19</vt:i4>
      </vt:variant>
    </vt:vector>
  </HeadingPairs>
  <TitlesOfParts>
    <vt:vector size="23" baseType="lpstr">
      <vt:lpstr>SF Pro Text Regular</vt:lpstr>
      <vt:lpstr>맑은 고딕</vt:lpstr>
      <vt:lpstr>Arial</vt:lpstr>
      <vt:lpstr>Office 테마</vt:lpstr>
      <vt:lpstr>회원가입 및 로그인</vt:lpstr>
      <vt:lpstr>서비스 개요</vt:lpstr>
      <vt:lpstr>ERD</vt:lpstr>
      <vt:lpstr>User flow : 회원가입</vt:lpstr>
      <vt:lpstr>User flow : 로그인</vt:lpstr>
      <vt:lpstr>User flow : ID 찾기</vt:lpstr>
      <vt:lpstr>User flow : 비밀번호 찾기 및 변경하기</vt:lpstr>
      <vt:lpstr>Logic process</vt:lpstr>
      <vt:lpstr>메인 페이지</vt:lpstr>
      <vt:lpstr>PowerPoint 프레젠테이션</vt:lpstr>
      <vt:lpstr>회원가입</vt:lpstr>
      <vt:lpstr>PowerPoint 프레젠테이션</vt:lpstr>
      <vt:lpstr>PowerPoint 프레젠테이션</vt:lpstr>
      <vt:lpstr>로그인</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t</cp:lastModifiedBy>
  <cp:revision>179</cp:revision>
  <cp:lastPrinted>2019-05-29T05:54:36Z</cp:lastPrinted>
  <dcterms:created xsi:type="dcterms:W3CDTF">2019-03-11T07:43:12Z</dcterms:created>
  <dcterms:modified xsi:type="dcterms:W3CDTF">2021-03-10T14:12:35Z</dcterms:modified>
</cp:coreProperties>
</file>