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303" r:id="rId2"/>
    <p:sldId id="281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 autoAdjust="0"/>
    <p:restoredTop sz="94660"/>
  </p:normalViewPr>
  <p:slideViewPr>
    <p:cSldViewPr>
      <p:cViewPr varScale="1">
        <p:scale>
          <a:sx n="68" d="100"/>
          <a:sy n="68" d="100"/>
        </p:scale>
        <p:origin x="-80" y="-10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다양한 예제로 쉽게 배우는</a:t>
            </a:r>
            <a:r>
              <a:rPr lang="en-US" altLang="ko-KR" sz="5600" dirty="0" smtClean="0"/>
              <a:t/>
            </a:r>
            <a:br>
              <a:rPr lang="en-US" altLang="ko-KR" sz="5600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55361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서진수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4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7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755576" y="1412776"/>
            <a:ext cx="5976664" cy="406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new_emp2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ADD  CONSTRAINT  emp2_name_fk  FOREIGN KEY(name)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REFERENCES  emp2(name)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REFERENCES  emp2(name)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3: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ORA-02270: no matching unique or primary key for this column-list  </a:t>
            </a:r>
            <a:endParaRPr kumimoji="1" lang="en-US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emp2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ADD  CONSTRAINT  emp2_name_uk  UNIQUE(name);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new_emp2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ADD  CONSTRAINT  emp2_name_fk  FOREIGN KEY(name)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REFERENCES  emp2(name)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  <a:endParaRPr kumimoji="1" lang="ko-KR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" name="그림 9" descr="C:\책 출간 자료\7권 - 진수쌤이 알려주는 완전쉬운 SQL과 PLSQL\완전 새로 쓰는 원고용 그림 모음\최종\캐리커쳐모음\8번.png"/>
          <p:cNvPicPr/>
          <p:nvPr/>
        </p:nvPicPr>
        <p:blipFill>
          <a:blip r:embed="rId2" cstate="print"/>
          <a:srcRect b="14185"/>
          <a:stretch>
            <a:fillRect/>
          </a:stretch>
        </p:blipFill>
        <p:spPr bwMode="auto">
          <a:xfrm>
            <a:off x="5940152" y="1628800"/>
            <a:ext cx="81661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6516216" y="2996952"/>
            <a:ext cx="2448272" cy="12961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500" dirty="0" smtClean="0">
                <a:solidFill>
                  <a:schemeClr val="tx1"/>
                </a:solidFill>
              </a:rPr>
              <a:t>부모 테이블 쪽에 설정되는 </a:t>
            </a:r>
            <a:r>
              <a:rPr lang="ko-KR" altLang="ko-KR" sz="1500" dirty="0" err="1" smtClean="0">
                <a:solidFill>
                  <a:schemeClr val="tx1"/>
                </a:solidFill>
              </a:rPr>
              <a:t>컬럼이</a:t>
            </a:r>
            <a:r>
              <a:rPr lang="en-US" altLang="ko-KR" sz="1500" dirty="0" smtClean="0">
                <a:solidFill>
                  <a:schemeClr val="tx1"/>
                </a:solidFill>
              </a:rPr>
              <a:t> Primary Key </a:t>
            </a:r>
            <a:r>
              <a:rPr lang="ko-KR" altLang="ko-KR" sz="1500" dirty="0" smtClean="0">
                <a:solidFill>
                  <a:schemeClr val="tx1"/>
                </a:solidFill>
              </a:rPr>
              <a:t>이거나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 Unique Key</a:t>
            </a:r>
            <a:r>
              <a:rPr lang="ko-KR" altLang="ko-KR" sz="1500" dirty="0" smtClean="0">
                <a:solidFill>
                  <a:schemeClr val="tx1"/>
                </a:solidFill>
              </a:rPr>
              <a:t>가 설정되어 있어야 </a:t>
            </a:r>
            <a:r>
              <a:rPr lang="ko-KR" altLang="en-US" sz="1500" dirty="0" smtClean="0">
                <a:solidFill>
                  <a:schemeClr val="tx1"/>
                </a:solidFill>
              </a:rPr>
              <a:t>합니다 </a:t>
            </a:r>
            <a:r>
              <a:rPr lang="en-US" altLang="ko-KR" sz="1500" dirty="0" smtClean="0">
                <a:solidFill>
                  <a:schemeClr val="tx1"/>
                </a:solidFill>
              </a:rPr>
              <a:t>!</a:t>
            </a:r>
            <a:endParaRPr lang="ko-KR" altLang="en-US" sz="1500" b="1" dirty="0" smtClean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7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5656" y="2564904"/>
            <a:ext cx="5400600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ON DELETE CASCADE </a:t>
            </a:r>
            <a:r>
              <a:rPr lang="ko-KR" altLang="en-US" b="1" dirty="0" smtClean="0">
                <a:solidFill>
                  <a:schemeClr val="tx1"/>
                </a:solidFill>
              </a:rPr>
              <a:t>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ON DELETE SET NULL </a:t>
            </a:r>
            <a:r>
              <a:rPr lang="ko-KR" altLang="en-US" b="1" dirty="0" smtClean="0">
                <a:solidFill>
                  <a:schemeClr val="tx1"/>
                </a:solidFill>
              </a:rPr>
              <a:t>실습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교재를 참고하세요 </a:t>
            </a:r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7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352839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ko-KR" b="1" dirty="0" smtClean="0">
                <a:solidFill>
                  <a:schemeClr val="tx1"/>
                </a:solidFill>
              </a:rPr>
              <a:t>제약조건 관리하기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556792"/>
            <a:ext cx="360040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</a:t>
            </a:r>
            <a:r>
              <a:rPr lang="ko-KR" altLang="ko-KR" b="1" dirty="0" smtClean="0">
                <a:solidFill>
                  <a:schemeClr val="tx1"/>
                </a:solidFill>
              </a:rPr>
              <a:t>제약 조건</a:t>
            </a:r>
            <a:r>
              <a:rPr lang="en-US" altLang="ko-KR" b="1" dirty="0" smtClean="0">
                <a:solidFill>
                  <a:schemeClr val="tx1"/>
                </a:solidFill>
              </a:rPr>
              <a:t> DISABLE </a:t>
            </a:r>
            <a:r>
              <a:rPr lang="ko-KR" altLang="ko-KR" b="1" dirty="0" smtClean="0">
                <a:solidFill>
                  <a:schemeClr val="tx1"/>
                </a:solidFill>
              </a:rPr>
              <a:t>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1988840"/>
            <a:ext cx="43924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(1) DISABLE  NOVALIDATE  </a:t>
            </a:r>
            <a:r>
              <a:rPr lang="ko-KR" altLang="ko-KR" b="1" dirty="0" smtClean="0">
                <a:solidFill>
                  <a:schemeClr val="tx1"/>
                </a:solidFill>
              </a:rPr>
              <a:t>사용하기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55576" y="2555874"/>
            <a:ext cx="7200800" cy="36094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t_novalidate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VALUES(1,'DDD');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t_novalidate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VALUES(1,'DDD')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ORA-00001: unique constraint (SCOTT.SYS_C0014418) violated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Primary Key </a:t>
            </a:r>
            <a:r>
              <a:rPr kumimoji="1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가 설정되어 있는 컬럼이므로 중복된 데이터가 입력이 안됩니다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t_novalidate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DISABLE  NOVALIDATE  CONSTRAINT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SYS_C0014418 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 INTO 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t_novalidate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VALUES(1,'DDD');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 &lt;- </a:t>
            </a:r>
            <a:r>
              <a:rPr kumimoji="1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정상적으로 입력됩니다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</a:t>
            </a:r>
            <a:endParaRPr kumimoji="1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7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980728"/>
            <a:ext cx="46085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(2) DISABLE  VALIDATE </a:t>
            </a:r>
            <a:r>
              <a:rPr lang="ko-KR" altLang="ko-KR" b="1" dirty="0" smtClean="0">
                <a:solidFill>
                  <a:schemeClr val="tx1"/>
                </a:solidFill>
              </a:rPr>
              <a:t>사용하기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7544" y="1556793"/>
            <a:ext cx="7776864" cy="44644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VALUES(4,NULL);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VALUES(4,NULL)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ORA-01400: cannot insert NULL into ("SCOTT"."T_VALIDATE"."NAME")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NAME </a:t>
            </a:r>
            <a:r>
              <a:rPr kumimoji="1" lang="ko-KR" altLang="en-US" sz="13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컬럼에</a:t>
            </a:r>
            <a:r>
              <a:rPr kumimoji="1" lang="ko-KR" altLang="en-US" sz="13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NOT NULL </a:t>
            </a:r>
            <a:r>
              <a:rPr kumimoji="1" lang="ko-KR" altLang="en-US" sz="13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제약 조건이 설정 되어 있어서 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null </a:t>
            </a:r>
            <a:r>
              <a:rPr kumimoji="1" lang="ko-KR" altLang="en-US" sz="13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값을 허용하지 않습니다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NOT NULL </a:t>
            </a:r>
            <a:r>
              <a:rPr kumimoji="1" lang="ko-KR" altLang="en-US" sz="13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제약조건을 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DISABLE VALIDATE </a:t>
            </a:r>
            <a:r>
              <a:rPr kumimoji="1" lang="ko-KR" altLang="en-US" sz="13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한 후 다시 입력해 보겠습니다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DISABLE  VALIDATE  CONSTRAINT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tv_name_nn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VALUES(4,NULL);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VALUES(4,NULL)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ORA-25128: No insert/update/delete on table with constraint (SCOTT.TV_NAME_NN)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disabled and validated</a:t>
            </a:r>
            <a:endParaRPr kumimoji="1" lang="ko-KR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7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899592" y="1052736"/>
            <a:ext cx="7223076" cy="52002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VALUES(4,'DDD');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VALUES(4,'DDD')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ORA-25128: No insert/update/delete on table with constraint (SCOTT.TV_NAME_NN)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disabled and validated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</a:t>
            </a: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NULL </a:t>
            </a:r>
            <a:r>
              <a:rPr kumimoji="1" lang="ko-KR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값 입력 하기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VALUES(4,NULL);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VALUES(4,NULL)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ORA-25128: No insert/update/delete on table with constraint (SCOTT.TV_NAME_NN)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disabled and validated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 </a:t>
            </a:r>
            <a:r>
              <a:rPr kumimoji="1" lang="ko-KR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다른 </a:t>
            </a:r>
            <a:r>
              <a:rPr kumimoji="1" lang="ko-KR" altLang="en-US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컬럼에만</a:t>
            </a:r>
            <a:r>
              <a:rPr kumimoji="1" lang="ko-KR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데이터 입력하기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(no)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VALUES(4)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(no)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ORA-25128: No insert/update/delete on table with constraint (SCOTT.TV_NAME_NN)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disabled and validated</a:t>
            </a:r>
            <a:endParaRPr kumimoji="1" lang="ko-KR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52120" y="2276872"/>
            <a:ext cx="3240360" cy="8640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/>
                </a:solidFill>
              </a:rPr>
              <a:t>DISABLE VALIDATE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옵션 설정 후 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ko-KR" sz="1500" b="1" dirty="0" smtClean="0">
                <a:solidFill>
                  <a:schemeClr val="tx1"/>
                </a:solidFill>
              </a:rPr>
              <a:t>다른 </a:t>
            </a:r>
            <a:r>
              <a:rPr lang="ko-KR" altLang="ko-KR" sz="1500" b="1" dirty="0" err="1" smtClean="0">
                <a:solidFill>
                  <a:schemeClr val="tx1"/>
                </a:solidFill>
              </a:rPr>
              <a:t>컬럼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 내용 변경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하기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7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1196752"/>
            <a:ext cx="80648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ko-KR" b="1" dirty="0" smtClean="0">
                <a:solidFill>
                  <a:schemeClr val="tx1"/>
                </a:solidFill>
              </a:rPr>
              <a:t>제약 조건</a:t>
            </a:r>
            <a:r>
              <a:rPr lang="en-US" altLang="ko-KR" b="1" dirty="0" smtClean="0">
                <a:solidFill>
                  <a:schemeClr val="tx1"/>
                </a:solidFill>
              </a:rPr>
              <a:t> ENABLE </a:t>
            </a:r>
            <a:r>
              <a:rPr lang="ko-KR" altLang="ko-KR" b="1" dirty="0" smtClean="0">
                <a:solidFill>
                  <a:schemeClr val="tx1"/>
                </a:solidFill>
              </a:rPr>
              <a:t>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23528" y="1988840"/>
            <a:ext cx="6624736" cy="29523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 INTO 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t_enable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VALUES(1,'AAA');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 INTO 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t_enable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VALUES(2,'BBB');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 INTO 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t_enable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VALUES(3,</a:t>
            </a: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NULL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t_enable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VALUES(3,NULL)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ORA-01400: cannot insert NULL into ("SCOTT"."T_ENABLE"."NAME“)</a:t>
            </a:r>
            <a:endParaRPr kumimoji="1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24128" y="2852936"/>
            <a:ext cx="2952328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테스트용 데이터 입력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7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67544" y="1412776"/>
            <a:ext cx="5688632" cy="2376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t_enable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DISABLE  CONSTRAINT 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te_name_nn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 INTO 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t_enable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VALUES(3,</a:t>
            </a: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NULL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   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  <a:sym typeface="Wingdings" pitchFamily="2" charset="2"/>
              </a:rPr>
              <a:t>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NULL </a:t>
            </a:r>
            <a:r>
              <a:rPr kumimoji="1" lang="ko-KR" altLang="en-US" sz="15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값도 잘 입력됩니다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5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36096" y="2492896"/>
            <a:ext cx="3312368" cy="1080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DISABLE NOVALIDATE </a:t>
            </a:r>
            <a:r>
              <a:rPr lang="ko-KR" altLang="en-US" b="1" dirty="0" smtClean="0">
                <a:solidFill>
                  <a:schemeClr val="tx1"/>
                </a:solidFill>
              </a:rPr>
              <a:t>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문제 될 데이터 입력하기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7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496" y="1124744"/>
            <a:ext cx="86409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(1) ENABLE NOVALIDATE </a:t>
            </a:r>
            <a:r>
              <a:rPr lang="ko-KR" altLang="ko-KR" b="1" dirty="0" smtClean="0">
                <a:solidFill>
                  <a:schemeClr val="tx1"/>
                </a:solidFill>
              </a:rPr>
              <a:t>로</a:t>
            </a:r>
            <a:r>
              <a:rPr lang="en-US" altLang="ko-KR" b="1" dirty="0" smtClean="0">
                <a:solidFill>
                  <a:schemeClr val="tx1"/>
                </a:solidFill>
              </a:rPr>
              <a:t> name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</a:t>
            </a:r>
            <a:r>
              <a:rPr lang="ko-KR" altLang="ko-KR" b="1" dirty="0" smtClean="0">
                <a:solidFill>
                  <a:schemeClr val="tx1"/>
                </a:solidFill>
              </a:rPr>
              <a:t> 제약조건</a:t>
            </a:r>
            <a:r>
              <a:rPr lang="en-US" altLang="ko-KR" b="1" dirty="0" smtClean="0">
                <a:solidFill>
                  <a:schemeClr val="tx1"/>
                </a:solidFill>
              </a:rPr>
              <a:t> ENABLE </a:t>
            </a:r>
            <a:r>
              <a:rPr lang="ko-KR" altLang="ko-KR" b="1" dirty="0" smtClean="0">
                <a:solidFill>
                  <a:schemeClr val="tx1"/>
                </a:solidFill>
              </a:rPr>
              <a:t>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115616" y="1916832"/>
            <a:ext cx="5976664" cy="4059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t_enable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ENABLE  NOVALIDATE</a:t>
            </a: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CONSTRAINT  te_name_nn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* FROM t_enable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NO   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 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1  AAA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2  BBB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</a:t>
            </a:r>
            <a:r>
              <a:rPr kumimoji="1" lang="en-US" altLang="ko-KR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         &lt;-  </a:t>
            </a:r>
            <a:r>
              <a:rPr kumimoji="1" lang="ko-KR" altLang="en-US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행이 잘못된 데이터입니다</a:t>
            </a: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 INTO  t_enable  VALUES(4,NULL);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 INTO  t_enable VALUES(4,NULL)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ORA-01400: cannot insert NULL into ("SCOTT"."T_ENABLE"."NAME")</a:t>
            </a:r>
            <a:endParaRPr kumimoji="1" lang="ko-KR" alt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32040" y="2780928"/>
            <a:ext cx="3888432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기존 데이터 검사 안하고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새로 입력되는 데이터는 검사 함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7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871296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(2) ENABLE  VALIDATE </a:t>
            </a:r>
            <a:r>
              <a:rPr lang="ko-KR" altLang="ko-KR" b="1" dirty="0" smtClean="0">
                <a:solidFill>
                  <a:schemeClr val="tx1"/>
                </a:solidFill>
              </a:rPr>
              <a:t>로</a:t>
            </a:r>
            <a:r>
              <a:rPr lang="en-US" altLang="ko-KR" b="1" dirty="0" smtClean="0">
                <a:solidFill>
                  <a:schemeClr val="tx1"/>
                </a:solidFill>
              </a:rPr>
              <a:t> name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</a:t>
            </a:r>
            <a:r>
              <a:rPr lang="ko-KR" altLang="ko-KR" b="1" dirty="0" smtClean="0">
                <a:solidFill>
                  <a:schemeClr val="tx1"/>
                </a:solidFill>
              </a:rPr>
              <a:t> 제약조건</a:t>
            </a:r>
            <a:r>
              <a:rPr lang="en-US" altLang="ko-KR" b="1" dirty="0" smtClean="0">
                <a:solidFill>
                  <a:schemeClr val="tx1"/>
                </a:solidFill>
              </a:rPr>
              <a:t> ENABLE </a:t>
            </a:r>
            <a:r>
              <a:rPr lang="ko-KR" altLang="ko-KR" b="1" dirty="0" smtClean="0">
                <a:solidFill>
                  <a:schemeClr val="tx1"/>
                </a:solidFill>
              </a:rPr>
              <a:t>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55576" y="2060848"/>
            <a:ext cx="6741244" cy="2517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t_enable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DISABLE  CONSTRAINT  te_name_nn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 </a:t>
            </a:r>
            <a:endParaRPr kumimoji="1" lang="en-US" alt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t_enable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ENABLE  VALIDATE  CONSTRAINT  te_name_nn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ENABLE VALIDATE CONSTRAINT te_name_nn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2: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ORA-02293: cannot validate (SCOTT.TE_NAME_NN) - CHECK constraint violated </a:t>
            </a:r>
            <a:endParaRPr kumimoji="1" lang="en-US" alt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63688" y="4725144"/>
            <a:ext cx="4824536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기존 데이터도 문제가 있는 지 검사함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7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1916832"/>
            <a:ext cx="8496944" cy="2088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EXCEPTIONS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ENABLE VALIDATE </a:t>
            </a:r>
            <a:r>
              <a:rPr lang="ko-KR" altLang="ko-KR" b="1" dirty="0" smtClean="0">
                <a:solidFill>
                  <a:schemeClr val="tx1"/>
                </a:solidFill>
              </a:rPr>
              <a:t>하기</a:t>
            </a:r>
            <a:r>
              <a:rPr lang="en-US" altLang="ko-KR" b="1" dirty="0" smtClean="0">
                <a:solidFill>
                  <a:schemeClr val="tx1"/>
                </a:solidFill>
              </a:rPr>
              <a:t> - SYS </a:t>
            </a:r>
            <a:r>
              <a:rPr lang="ko-KR" altLang="ko-KR" b="1" dirty="0" smtClean="0">
                <a:solidFill>
                  <a:schemeClr val="tx1"/>
                </a:solidFill>
              </a:rPr>
              <a:t>계정 사용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4) EXCEPTIONS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ENABLE VALIDATE </a:t>
            </a:r>
            <a:r>
              <a:rPr lang="ko-KR" altLang="ko-KR" b="1" dirty="0" smtClean="0">
                <a:solidFill>
                  <a:schemeClr val="tx1"/>
                </a:solidFill>
              </a:rPr>
              <a:t>하기</a:t>
            </a:r>
            <a:r>
              <a:rPr lang="en-US" altLang="ko-KR" b="1" dirty="0" smtClean="0">
                <a:solidFill>
                  <a:schemeClr val="tx1"/>
                </a:solidFill>
              </a:rPr>
              <a:t> -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scott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계정 사용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교재 실습 참고하세요</a:t>
            </a:r>
            <a:endParaRPr lang="ko-KR" altLang="ko-KR" dirty="0" smtClean="0">
              <a:solidFill>
                <a:schemeClr val="tx1"/>
              </a:solidFill>
            </a:endParaRPr>
          </a:p>
          <a:p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8134672" cy="1470025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7</a:t>
            </a:r>
            <a:r>
              <a:rPr lang="ko-KR" altLang="ko-KR" sz="3600" b="1" dirty="0" smtClean="0"/>
              <a:t>장</a:t>
            </a:r>
            <a:r>
              <a:rPr lang="en-US" altLang="ko-KR" sz="3600" b="1" dirty="0" smtClean="0"/>
              <a:t>. Constraint(</a:t>
            </a:r>
            <a:r>
              <a:rPr lang="ko-KR" altLang="ko-KR" sz="3600" b="1" dirty="0" smtClean="0"/>
              <a:t>제약조건</a:t>
            </a:r>
            <a:r>
              <a:rPr lang="en-US" altLang="ko-KR" sz="3600" b="1" dirty="0" smtClean="0"/>
              <a:t>)</a:t>
            </a:r>
            <a:r>
              <a:rPr lang="ko-KR" altLang="ko-KR" sz="3600" b="1" dirty="0" smtClean="0"/>
              <a:t>를 배웁니다</a:t>
            </a:r>
            <a:r>
              <a:rPr lang="en-US" altLang="ko-KR" sz="3600" b="1" dirty="0" smtClean="0"/>
              <a:t>.</a:t>
            </a:r>
            <a:endParaRPr lang="ko-KR" altLang="ko-KR" sz="3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2564904"/>
            <a:ext cx="6336704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10" name="그림 9" descr="3번.png"/>
          <p:cNvPicPr/>
          <p:nvPr/>
        </p:nvPicPr>
        <p:blipFill>
          <a:blip r:embed="rId2" cstate="print"/>
          <a:srcRect t="2727" b="15732"/>
          <a:stretch>
            <a:fillRect/>
          </a:stretch>
        </p:blipFill>
        <p:spPr>
          <a:xfrm>
            <a:off x="7524328" y="2852936"/>
            <a:ext cx="1127362" cy="122413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3568" y="2852936"/>
            <a:ext cx="7344816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 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이번 장에서 배울 내용들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]</a:t>
            </a:r>
          </a:p>
          <a:p>
            <a:pPr>
              <a:lnSpc>
                <a:spcPct val="150000"/>
              </a:lnSpc>
            </a:pP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1. </a:t>
            </a:r>
            <a:r>
              <a:rPr lang="ko-KR" altLang="ko-KR" sz="1600" dirty="0" smtClean="0">
                <a:solidFill>
                  <a:schemeClr val="tx1"/>
                </a:solidFill>
              </a:rPr>
              <a:t>제약조건의 개념을 이해할 수 있어야 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2. </a:t>
            </a:r>
            <a:r>
              <a:rPr lang="ko-KR" altLang="ko-KR" sz="1600" dirty="0" smtClean="0">
                <a:solidFill>
                  <a:schemeClr val="tx1"/>
                </a:solidFill>
              </a:rPr>
              <a:t>테이블 생성시에 제약조건을 적용할 수 있어야 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3. </a:t>
            </a:r>
            <a:r>
              <a:rPr lang="ko-KR" altLang="ko-KR" sz="1600" dirty="0" smtClean="0">
                <a:solidFill>
                  <a:schemeClr val="tx1"/>
                </a:solidFill>
              </a:rPr>
              <a:t>테이블 생성 후 제약조건을 추가할 수 있어야 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4. </a:t>
            </a:r>
            <a:r>
              <a:rPr lang="ko-KR" altLang="ko-KR" sz="1600" dirty="0" smtClean="0">
                <a:solidFill>
                  <a:schemeClr val="tx1"/>
                </a:solidFill>
              </a:rPr>
              <a:t>제약조건을</a:t>
            </a:r>
            <a:r>
              <a:rPr lang="en-US" altLang="ko-KR" sz="1600" dirty="0" smtClean="0">
                <a:solidFill>
                  <a:schemeClr val="tx1"/>
                </a:solidFill>
              </a:rPr>
              <a:t> DISABLE / ENABLE </a:t>
            </a:r>
            <a:r>
              <a:rPr lang="ko-KR" altLang="ko-KR" sz="1600" dirty="0" smtClean="0">
                <a:solidFill>
                  <a:schemeClr val="tx1"/>
                </a:solidFill>
              </a:rPr>
              <a:t>할 수 있어야 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5. EXCEPTIONS Table </a:t>
            </a:r>
            <a:r>
              <a:rPr lang="ko-KR" altLang="ko-KR" sz="1600" dirty="0" smtClean="0">
                <a:solidFill>
                  <a:schemeClr val="tx1"/>
                </a:solidFill>
              </a:rPr>
              <a:t>을 사용할 수 있어야 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/>
                </a:solidFill>
              </a:rPr>
              <a:t>.                 </a:t>
            </a:r>
            <a:endParaRPr lang="ko-KR" altLang="ko-KR" sz="1500" dirty="0" smtClean="0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7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40324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5) </a:t>
            </a:r>
            <a:r>
              <a:rPr lang="ko-KR" altLang="ko-KR" b="1" dirty="0" smtClean="0">
                <a:solidFill>
                  <a:schemeClr val="tx1"/>
                </a:solidFill>
              </a:rPr>
              <a:t>제약조건 조회하기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7" y="1556792"/>
            <a:ext cx="6813575" cy="2171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" y="3861048"/>
            <a:ext cx="6770712" cy="219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7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95536" y="1277938"/>
            <a:ext cx="8568952" cy="495937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SELECT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a.table_name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"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Child_Table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      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c.column_name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"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Child_Column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       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a.constraint_name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"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Child_Cons_name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     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b.table_name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"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Parent_Table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      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a.r_constraint_name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"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Parent_Cons_name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       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d.column_name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"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Parent_Column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FROM 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user_constraints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a ,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user_constraints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b ,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user_cons_columns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c,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      (SELECT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constraint_name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column_name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       FROM 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user_cons_columns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WHERE 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a.r_constraint_name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b.constraint_name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11  AND   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a.constraint_name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c.constraint_name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12  AND   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a.r_constraint_name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d.constraint_name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13  AND   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a.constraint_type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='R' ;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Child_Table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Child_Column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Child_Cons_name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Parent_Table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Parent_Cons_nam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Parent_Column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 -----------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 ---------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 ---------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 ----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 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             DEPTNO            FK_DEPTNO           DEPT           PK_DEPT                DEPTNO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EMP4            DEPTNO           SYS_C0014411        DEPT2          SYS_C0014275        DCODE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EMP3            DEPTNO           EMP3_DEPTNO_FK   DEPT2          SYS_C0014275        DCODE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EMP4            NO                 EMP4_NO_FK          EMP2           SYS_C0014273        EMPNO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EMP8            NO                 EMP8_NO_FK          EMP2           SYS_C0014273        EMPNO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EMP4            NAME             EMP4_NAME_FK       EMP2           EMP2_NAME_UK     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6 rows selected. ( </a:t>
            </a:r>
            <a:r>
              <a:rPr kumimoji="1" lang="ko-KR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위 출력 결과는 각자 다를 수 있습니다 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7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1196752"/>
            <a:ext cx="525658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6) </a:t>
            </a:r>
            <a:r>
              <a:rPr lang="ko-KR" altLang="ko-KR" b="1" dirty="0" smtClean="0">
                <a:solidFill>
                  <a:schemeClr val="tx1"/>
                </a:solidFill>
              </a:rPr>
              <a:t>제약조건 삭제하기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23528" y="1772816"/>
            <a:ext cx="5438775" cy="7920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new_emp2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DROP  CONSTRAINT  emp2_name_fk ;</a:t>
            </a:r>
            <a:endParaRPr kumimoji="1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7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28083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 </a:t>
            </a:r>
            <a:r>
              <a:rPr lang="ko-KR" altLang="ko-KR" b="1" dirty="0" smtClean="0">
                <a:solidFill>
                  <a:schemeClr val="tx1"/>
                </a:solidFill>
              </a:rPr>
              <a:t>연습 문제</a:t>
            </a:r>
            <a:r>
              <a:rPr lang="en-US" altLang="ko-KR" b="1" dirty="0" smtClean="0">
                <a:solidFill>
                  <a:schemeClr val="tx1"/>
                </a:solidFill>
              </a:rPr>
              <a:t> ]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67544" y="2636912"/>
          <a:ext cx="7632848" cy="2736304"/>
        </p:xfrm>
        <a:graphic>
          <a:graphicData uri="http://schemas.openxmlformats.org/drawingml/2006/table">
            <a:tbl>
              <a:tblPr/>
              <a:tblGrid>
                <a:gridCol w="1260440"/>
                <a:gridCol w="923442"/>
                <a:gridCol w="1285219"/>
                <a:gridCol w="1303391"/>
                <a:gridCol w="1404160"/>
                <a:gridCol w="1456196"/>
              </a:tblGrid>
              <a:tr h="6840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 dirty="0">
                          <a:latin typeface="맑은 고딕"/>
                          <a:ea typeface="맑은 고딕"/>
                          <a:cs typeface="Times New Roman"/>
                        </a:rPr>
                        <a:t>테이블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 dirty="0"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컬럼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데이터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타입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제약조건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종류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제약조건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 dirty="0">
                          <a:latin typeface="맑은 고딕"/>
                          <a:ea typeface="맑은 고딕"/>
                          <a:cs typeface="Times New Roman"/>
                        </a:rPr>
                        <a:t>기타사항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맑은 고딕"/>
                          <a:ea typeface="맑은 고딕"/>
                          <a:cs typeface="Times New Roman"/>
                        </a:rPr>
                        <a:t>tcons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no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number(5)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primary key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tcons_no_pk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name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varchar2(20)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nont null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tcons_name_nn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jumin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varchar2(13)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not null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tcons_jumin_nn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jumin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varchar2(13)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unique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맑은 고딕"/>
                          <a:ea typeface="맑은 고딕"/>
                          <a:cs typeface="Times New Roman"/>
                        </a:rPr>
                        <a:t>tcons_jumin_uk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area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number(1)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check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맑은 고딕"/>
                          <a:ea typeface="맑은 고딕"/>
                          <a:cs typeface="Times New Roman"/>
                        </a:rPr>
                        <a:t>tcons_area_ck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1-4 </a:t>
                      </a:r>
                      <a:r>
                        <a:rPr lang="ko-KR" sz="1300" kern="100" dirty="0">
                          <a:latin typeface="맑은 고딕"/>
                          <a:ea typeface="맑은 고딕"/>
                          <a:cs typeface="Times New Roman"/>
                        </a:rPr>
                        <a:t>까지 숫자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deptno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varchar2(6)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foreign key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tcons_deptno_fk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dept2(</a:t>
                      </a:r>
                      <a:r>
                        <a:rPr lang="en-US" sz="1300" kern="100" dirty="0" err="1">
                          <a:latin typeface="맑은 고딕"/>
                          <a:ea typeface="맑은 고딕"/>
                          <a:cs typeface="Times New Roman"/>
                        </a:rPr>
                        <a:t>dcode</a:t>
                      </a: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23528" y="1844824"/>
            <a:ext cx="79928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ko-KR" b="1" dirty="0" smtClean="0">
                <a:solidFill>
                  <a:schemeClr val="tx1"/>
                </a:solidFill>
              </a:rPr>
              <a:t>아래의 표를 보고 테이블을 생성하면서 제약조건을 설정하세요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7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8856984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tcons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테이블의</a:t>
            </a:r>
            <a:r>
              <a:rPr lang="en-US" altLang="ko-KR" b="1" dirty="0" smtClean="0">
                <a:solidFill>
                  <a:schemeClr val="tx1"/>
                </a:solidFill>
              </a:rPr>
              <a:t> name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컬럼이</a:t>
            </a:r>
            <a:r>
              <a:rPr lang="en-US" altLang="ko-KR" b="1" dirty="0" smtClean="0">
                <a:solidFill>
                  <a:schemeClr val="tx1"/>
                </a:solidFill>
              </a:rPr>
              <a:t> emp2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테이블의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ename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컬럼의</a:t>
            </a:r>
            <a:r>
              <a:rPr lang="ko-KR" altLang="ko-KR" b="1" dirty="0" smtClean="0">
                <a:solidFill>
                  <a:schemeClr val="tx1"/>
                </a:solidFill>
              </a:rPr>
              <a:t> 값을 참조하도록 참조키 제약조건을 추가 설정하는 쿼리를 쓰세요</a:t>
            </a:r>
            <a:r>
              <a:rPr lang="en-US" altLang="ko-KR" b="1" dirty="0" smtClean="0">
                <a:solidFill>
                  <a:schemeClr val="tx1"/>
                </a:solidFill>
              </a:rPr>
              <a:t>.(</a:t>
            </a:r>
            <a:r>
              <a:rPr lang="en-US" altLang="ko-KR" b="1" dirty="0" err="1" smtClean="0">
                <a:solidFill>
                  <a:schemeClr val="tx1"/>
                </a:solidFill>
              </a:rPr>
              <a:t>tcons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테이블이 자식테이블입니다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2420888"/>
            <a:ext cx="8784976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test10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테이블의</a:t>
            </a:r>
            <a:r>
              <a:rPr lang="en-US" altLang="ko-KR" b="1" dirty="0" smtClean="0">
                <a:solidFill>
                  <a:schemeClr val="tx1"/>
                </a:solidFill>
              </a:rPr>
              <a:t> name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컬럼에</a:t>
            </a:r>
            <a:r>
              <a:rPr lang="ko-KR" altLang="ko-KR" b="1" dirty="0" smtClean="0">
                <a:solidFill>
                  <a:schemeClr val="tx1"/>
                </a:solidFill>
              </a:rPr>
              <a:t> 만들어져 있는</a:t>
            </a:r>
            <a:r>
              <a:rPr lang="en-US" altLang="ko-KR" b="1" dirty="0" smtClean="0">
                <a:solidFill>
                  <a:schemeClr val="tx1"/>
                </a:solidFill>
              </a:rPr>
              <a:t> unique </a:t>
            </a:r>
            <a:r>
              <a:rPr lang="ko-KR" altLang="ko-KR" b="1" dirty="0" smtClean="0">
                <a:solidFill>
                  <a:schemeClr val="tx1"/>
                </a:solidFill>
              </a:rPr>
              <a:t>제약조건을</a:t>
            </a:r>
            <a:r>
              <a:rPr lang="en-US" altLang="ko-KR" b="1" dirty="0" smtClean="0">
                <a:solidFill>
                  <a:schemeClr val="tx1"/>
                </a:solidFill>
              </a:rPr>
              <a:t> "</a:t>
            </a:r>
            <a:r>
              <a:rPr lang="ko-KR" altLang="ko-KR" b="1" dirty="0" err="1" smtClean="0">
                <a:solidFill>
                  <a:schemeClr val="tx1"/>
                </a:solidFill>
              </a:rPr>
              <a:t>사용안함</a:t>
            </a:r>
            <a:r>
              <a:rPr lang="en-US" altLang="ko-KR" b="1" dirty="0" smtClean="0">
                <a:solidFill>
                  <a:schemeClr val="tx1"/>
                </a:solidFill>
              </a:rPr>
              <a:t>"</a:t>
            </a:r>
            <a:r>
              <a:rPr lang="ko-KR" altLang="ko-KR" b="1" dirty="0" smtClean="0">
                <a:solidFill>
                  <a:schemeClr val="tx1"/>
                </a:solidFill>
              </a:rPr>
              <a:t>으로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변경하되해당</a:t>
            </a:r>
            <a:r>
              <a:rPr lang="ko-KR" altLang="ko-KR" b="1" dirty="0" smtClean="0">
                <a:solidFill>
                  <a:schemeClr val="tx1"/>
                </a:solidFill>
              </a:rPr>
              <a:t> 테이블의 데이터에</a:t>
            </a:r>
            <a:r>
              <a:rPr lang="en-US" altLang="ko-KR" b="1" dirty="0" smtClean="0">
                <a:solidFill>
                  <a:schemeClr val="tx1"/>
                </a:solidFill>
              </a:rPr>
              <a:t> DML </a:t>
            </a:r>
            <a:r>
              <a:rPr lang="ko-KR" altLang="ko-KR" b="1" dirty="0" smtClean="0">
                <a:solidFill>
                  <a:schemeClr val="tx1"/>
                </a:solidFill>
              </a:rPr>
              <a:t>까지 안되도록 변경하는 쿼리를 쓰세요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( </a:t>
            </a:r>
            <a:r>
              <a:rPr lang="ko-KR" altLang="ko-KR" b="1" dirty="0" smtClean="0">
                <a:solidFill>
                  <a:schemeClr val="tx1"/>
                </a:solidFill>
              </a:rPr>
              <a:t>제약조건 이름은</a:t>
            </a:r>
            <a:r>
              <a:rPr lang="en-US" altLang="ko-KR" b="1" dirty="0" smtClean="0">
                <a:solidFill>
                  <a:schemeClr val="tx1"/>
                </a:solidFill>
              </a:rPr>
              <a:t> test10_name_uk </a:t>
            </a:r>
            <a:r>
              <a:rPr lang="ko-KR" altLang="ko-KR" b="1" dirty="0" smtClean="0">
                <a:solidFill>
                  <a:schemeClr val="tx1"/>
                </a:solidFill>
              </a:rPr>
              <a:t>입니다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512" y="3645024"/>
            <a:ext cx="896448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ko-KR" altLang="ko-KR" b="1" dirty="0" smtClean="0">
                <a:solidFill>
                  <a:schemeClr val="tx1"/>
                </a:solidFill>
              </a:rPr>
              <a:t>위</a:t>
            </a:r>
            <a:r>
              <a:rPr lang="en-US" altLang="ko-KR" b="1" dirty="0" smtClean="0">
                <a:solidFill>
                  <a:schemeClr val="tx1"/>
                </a:solidFill>
              </a:rPr>
              <a:t> 3</a:t>
            </a:r>
            <a:r>
              <a:rPr lang="ko-KR" altLang="ko-KR" b="1" dirty="0" smtClean="0">
                <a:solidFill>
                  <a:schemeClr val="tx1"/>
                </a:solidFill>
              </a:rPr>
              <a:t>번 문제에서 </a:t>
            </a:r>
            <a:r>
              <a:rPr lang="en-US" altLang="ko-KR" b="1" dirty="0" smtClean="0">
                <a:solidFill>
                  <a:schemeClr val="tx1"/>
                </a:solidFill>
              </a:rPr>
              <a:t>"</a:t>
            </a:r>
            <a:r>
              <a:rPr lang="ko-KR" altLang="ko-KR" b="1" dirty="0" err="1" smtClean="0">
                <a:solidFill>
                  <a:schemeClr val="tx1"/>
                </a:solidFill>
              </a:rPr>
              <a:t>사용안함</a:t>
            </a:r>
            <a:r>
              <a:rPr lang="en-US" altLang="ko-KR" b="1" dirty="0" smtClean="0">
                <a:solidFill>
                  <a:schemeClr val="tx1"/>
                </a:solidFill>
              </a:rPr>
              <a:t>"</a:t>
            </a:r>
            <a:r>
              <a:rPr lang="ko-KR" altLang="ko-KR" b="1" dirty="0" smtClean="0">
                <a:solidFill>
                  <a:schemeClr val="tx1"/>
                </a:solidFill>
              </a:rPr>
              <a:t>으로 설정한 제약조건</a:t>
            </a:r>
            <a:r>
              <a:rPr lang="en-US" altLang="ko-KR" b="1" dirty="0" smtClean="0">
                <a:solidFill>
                  <a:schemeClr val="tx1"/>
                </a:solidFill>
              </a:rPr>
              <a:t> test10_name_uk </a:t>
            </a:r>
            <a:r>
              <a:rPr lang="ko-KR" altLang="ko-KR" b="1" dirty="0" smtClean="0">
                <a:solidFill>
                  <a:schemeClr val="tx1"/>
                </a:solidFill>
              </a:rPr>
              <a:t>을 사용함으로 변경하되 기존에 있던 내용과 새로 들어올 내용 모두를 체크하는 옵션으로 변경하세요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r>
              <a:rPr lang="ko-KR" altLang="ko-KR" b="1" dirty="0" smtClean="0">
                <a:solidFill>
                  <a:schemeClr val="tx1"/>
                </a:solidFill>
              </a:rPr>
              <a:t>그리고 문제가 되는 데이터들은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sys.execptions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 저장하도록 설정하세요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520" y="4941168"/>
            <a:ext cx="8712968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 설정되어 있는 제약조건 중 자신이 생성한 제약 조건들을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테이블명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컬럼명</a:t>
            </a:r>
            <a:r>
              <a:rPr lang="en-US" altLang="ko-KR" b="1" dirty="0" smtClean="0">
                <a:solidFill>
                  <a:schemeClr val="tx1"/>
                </a:solidFill>
              </a:rPr>
              <a:t> ,</a:t>
            </a:r>
            <a:r>
              <a:rPr lang="ko-KR" altLang="ko-KR" b="1" dirty="0" err="1" smtClean="0">
                <a:solidFill>
                  <a:schemeClr val="tx1"/>
                </a:solidFill>
              </a:rPr>
              <a:t>제약조건명으로</a:t>
            </a:r>
            <a:r>
              <a:rPr lang="ko-KR" altLang="ko-KR" b="1" dirty="0" smtClean="0">
                <a:solidFill>
                  <a:schemeClr val="tx1"/>
                </a:solidFill>
              </a:rPr>
              <a:t> 검색하는 쿼리를 쓰세요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ko-KR" b="1" dirty="0" smtClean="0">
                <a:solidFill>
                  <a:schemeClr val="tx1"/>
                </a:solidFill>
              </a:rPr>
              <a:t>단</a:t>
            </a:r>
            <a:r>
              <a:rPr lang="en-US" altLang="ko-KR" b="1" dirty="0" smtClean="0">
                <a:solidFill>
                  <a:schemeClr val="tx1"/>
                </a:solidFill>
              </a:rPr>
              <a:t> Foreign key </a:t>
            </a:r>
            <a:r>
              <a:rPr lang="ko-KR" altLang="ko-KR" b="1" dirty="0" smtClean="0">
                <a:solidFill>
                  <a:schemeClr val="tx1"/>
                </a:solidFill>
              </a:rPr>
              <a:t>는 제외합니다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b="1" dirty="0" smtClean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7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1340768"/>
            <a:ext cx="8784976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제약 조건</a:t>
            </a:r>
            <a:r>
              <a:rPr lang="en-US" altLang="ko-KR" b="1" dirty="0" smtClean="0">
                <a:solidFill>
                  <a:schemeClr val="tx1"/>
                </a:solidFill>
              </a:rPr>
              <a:t>(Constraint)</a:t>
            </a:r>
            <a:r>
              <a:rPr lang="ko-KR" altLang="ko-KR" b="1" dirty="0" smtClean="0">
                <a:solidFill>
                  <a:schemeClr val="tx1"/>
                </a:solidFill>
              </a:rPr>
              <a:t>이란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 테이블에 올바른 데이터만 입력 받고 잘못된 데이터는 들어오지 못하도록 컬럼마다 정하는 규칙을 의미</a:t>
            </a:r>
            <a:r>
              <a:rPr lang="ko-KR" altLang="en-US" dirty="0" smtClean="0">
                <a:solidFill>
                  <a:schemeClr val="tx1"/>
                </a:solidFill>
              </a:rPr>
              <a:t>함</a:t>
            </a:r>
            <a:endParaRPr lang="ko-KR" altLang="ko-KR" dirty="0" smtClean="0">
              <a:solidFill>
                <a:schemeClr val="tx1"/>
              </a:solidFill>
            </a:endParaRPr>
          </a:p>
          <a:p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28" y="2511152"/>
            <a:ext cx="7254577" cy="352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7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47525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ko-KR" b="1" dirty="0" smtClean="0">
                <a:solidFill>
                  <a:schemeClr val="tx1"/>
                </a:solidFill>
              </a:rPr>
              <a:t>제약 조건의 종류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062163"/>
            <a:ext cx="81343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7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1052736"/>
            <a:ext cx="8640960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FOREIGN KEY </a:t>
            </a:r>
            <a:r>
              <a:rPr lang="ko-KR" altLang="en-US" b="1" dirty="0" smtClean="0">
                <a:solidFill>
                  <a:schemeClr val="tx1"/>
                </a:solidFill>
              </a:rPr>
              <a:t>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두 개의 테이블을 서로 참조하도록 설정</a:t>
            </a:r>
            <a:r>
              <a:rPr lang="ko-KR" altLang="en-US" dirty="0" smtClean="0">
                <a:solidFill>
                  <a:schemeClr val="tx1"/>
                </a:solidFill>
              </a:rPr>
              <a:t>됨</a:t>
            </a:r>
            <a:endParaRPr lang="ko-KR" altLang="ko-KR" dirty="0" smtClean="0">
              <a:solidFill>
                <a:schemeClr val="tx1"/>
              </a:solidFill>
            </a:endParaRPr>
          </a:p>
          <a:p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2263079"/>
            <a:ext cx="78581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7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980728"/>
            <a:ext cx="439248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ko-KR" b="1" dirty="0" smtClean="0">
                <a:solidFill>
                  <a:schemeClr val="tx1"/>
                </a:solidFill>
              </a:rPr>
              <a:t>제약 조건 사용하기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484784"/>
            <a:ext cx="36004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 생성시에 지정하기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02" y="2132856"/>
            <a:ext cx="796290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7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0079" y="1340768"/>
            <a:ext cx="2736304" cy="7920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요약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약식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방법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333625"/>
            <a:ext cx="79057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7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1196752"/>
            <a:ext cx="32403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 생성 후 추가하기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23528" y="1916832"/>
            <a:ext cx="5112568" cy="7200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new_emp2</a:t>
            </a:r>
            <a:endParaRPr kumimoji="1" lang="en-US" altLang="ko-KR" sz="13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ADD  CONSTRAINT  emp2_name_uk  UNIQUE(name) ;</a:t>
            </a:r>
            <a:endParaRPr kumimoji="1" lang="ko-KR" altLang="ko-KR" sz="13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20072" y="1988840"/>
            <a:ext cx="367240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</a:rPr>
              <a:t>new_emp2 </a:t>
            </a:r>
            <a:r>
              <a:rPr lang="ko-KR" altLang="ko-KR" sz="1300" b="1" dirty="0" smtClean="0">
                <a:solidFill>
                  <a:schemeClr val="tx1"/>
                </a:solidFill>
              </a:rPr>
              <a:t>테이블의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name </a:t>
            </a:r>
            <a:r>
              <a:rPr lang="ko-KR" altLang="ko-KR" sz="1300" b="1" dirty="0" err="1" smtClean="0">
                <a:solidFill>
                  <a:schemeClr val="tx1"/>
                </a:solidFill>
              </a:rPr>
              <a:t>컬럼에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300" b="1" dirty="0" smtClean="0">
                <a:solidFill>
                  <a:schemeClr val="tx1"/>
                </a:solidFill>
              </a:rPr>
              <a:t>UNIQUE </a:t>
            </a:r>
            <a:r>
              <a:rPr lang="ko-KR" altLang="ko-KR" sz="1300" b="1" dirty="0" smtClean="0">
                <a:solidFill>
                  <a:schemeClr val="tx1"/>
                </a:solidFill>
              </a:rPr>
              <a:t>제약조건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추가하기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23528" y="3068960"/>
            <a:ext cx="5638800" cy="26642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new_emp2</a:t>
            </a:r>
            <a:endParaRPr kumimoji="1" lang="en-US" alt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ADD  CONSTRAINT  emp2_loccode_nn  NOT  NULL(loc_code)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ADD CONSTRAINT emp2_loccode_nn NOT NULL(loc_code)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2: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ORA-00904: : invalid identifier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new_emp2                              </a:t>
            </a:r>
            <a:endParaRPr kumimoji="1" lang="en-US" alt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MODIFY</a:t>
            </a: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(loc_code  constraint  emp2_loccode_nn  NOT NULL)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  <a:endParaRPr kumimoji="1" lang="ko-KR" alt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24128" y="4005064"/>
            <a:ext cx="3096344" cy="792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new_emp2 </a:t>
            </a:r>
            <a:r>
              <a:rPr lang="ko-KR" altLang="ko-KR" sz="1300" b="1" dirty="0" smtClean="0">
                <a:solidFill>
                  <a:schemeClr val="tx1"/>
                </a:solidFill>
              </a:rPr>
              <a:t>테이블의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loc_code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</a:t>
            </a:r>
            <a:r>
              <a:rPr lang="ko-KR" altLang="ko-KR" sz="1300" b="1" dirty="0" err="1" smtClean="0">
                <a:solidFill>
                  <a:schemeClr val="tx1"/>
                </a:solidFill>
              </a:rPr>
              <a:t>컬럼에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NOT NULL </a:t>
            </a:r>
            <a:r>
              <a:rPr lang="ko-KR" altLang="ko-KR" sz="1300" b="1" dirty="0" smtClean="0">
                <a:solidFill>
                  <a:schemeClr val="tx1"/>
                </a:solidFill>
              </a:rPr>
              <a:t>제약 조건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추가 하기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7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2332" y="4218240"/>
            <a:ext cx="7848060" cy="9361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tx1"/>
                </a:solidFill>
              </a:rPr>
              <a:t>new_emp2 </a:t>
            </a:r>
            <a:r>
              <a:rPr lang="ko-KR" altLang="ko-KR" sz="1300" b="1" dirty="0" smtClean="0">
                <a:solidFill>
                  <a:schemeClr val="tx1"/>
                </a:solidFill>
              </a:rPr>
              <a:t>테이블의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no </a:t>
            </a:r>
            <a:r>
              <a:rPr lang="ko-KR" altLang="ko-KR" sz="1300" b="1" dirty="0" err="1" smtClean="0">
                <a:solidFill>
                  <a:schemeClr val="tx1"/>
                </a:solidFill>
              </a:rPr>
              <a:t>컬럼이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emp2 </a:t>
            </a:r>
            <a:r>
              <a:rPr lang="ko-KR" altLang="ko-KR" sz="1300" b="1" dirty="0" smtClean="0">
                <a:solidFill>
                  <a:schemeClr val="tx1"/>
                </a:solidFill>
              </a:rPr>
              <a:t>테이블의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empno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</a:t>
            </a:r>
            <a:r>
              <a:rPr lang="ko-KR" altLang="ko-KR" sz="1300" b="1" dirty="0" err="1" smtClean="0">
                <a:solidFill>
                  <a:schemeClr val="tx1"/>
                </a:solidFill>
              </a:rPr>
              <a:t>컬럼의</a:t>
            </a:r>
            <a:r>
              <a:rPr lang="ko-KR" altLang="ko-KR" sz="1300" b="1" dirty="0" smtClean="0">
                <a:solidFill>
                  <a:schemeClr val="tx1"/>
                </a:solidFill>
              </a:rPr>
              <a:t> 값을 참조하도록 참조키 제약조건을 설정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하기</a:t>
            </a: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emp4 </a:t>
            </a:r>
            <a:r>
              <a:rPr lang="ko-KR" altLang="ko-KR" sz="1300" b="1" dirty="0" smtClean="0">
                <a:solidFill>
                  <a:schemeClr val="tx1"/>
                </a:solidFill>
              </a:rPr>
              <a:t>테이블이 자식테이블입니다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)</a:t>
            </a:r>
            <a:endParaRPr lang="ko-KR" altLang="en-US" sz="1300" b="1" dirty="0" smtClean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79819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7784</TotalTime>
  <Words>1657</Words>
  <Application>Microsoft Office PowerPoint</Application>
  <PresentationFormat>화면 슬라이드 쇼(4:3)</PresentationFormat>
  <Paragraphs>335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다양한 예제로 쉽게 배우는 오라클 SQL 과 PL/SQL</vt:lpstr>
      <vt:lpstr>7장. Constraint(제약조건)를 배웁니다.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진수쌤이 전해주는 실전 SQL 과 PL/SQL</dc:title>
  <dc:creator>jinsu</dc:creator>
  <cp:lastModifiedBy>Windows 사용자</cp:lastModifiedBy>
  <cp:revision>257</cp:revision>
  <dcterms:created xsi:type="dcterms:W3CDTF">2012-11-06T06:53:25Z</dcterms:created>
  <dcterms:modified xsi:type="dcterms:W3CDTF">2017-09-07T09:12:10Z</dcterms:modified>
</cp:coreProperties>
</file>