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6" r:id="rId2"/>
    <p:sldId id="355" r:id="rId3"/>
    <p:sldId id="281" r:id="rId4"/>
    <p:sldId id="358" r:id="rId5"/>
    <p:sldId id="371" r:id="rId6"/>
    <p:sldId id="415" r:id="rId7"/>
    <p:sldId id="414" r:id="rId8"/>
    <p:sldId id="413" r:id="rId9"/>
    <p:sldId id="416" r:id="rId10"/>
    <p:sldId id="417" r:id="rId11"/>
    <p:sldId id="418" r:id="rId12"/>
    <p:sldId id="359" r:id="rId13"/>
    <p:sldId id="357" r:id="rId14"/>
    <p:sldId id="424" r:id="rId15"/>
    <p:sldId id="419" r:id="rId16"/>
    <p:sldId id="420" r:id="rId17"/>
    <p:sldId id="422" r:id="rId18"/>
    <p:sldId id="421" r:id="rId19"/>
    <p:sldId id="42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준오[ 학부재학 / 기계공학부 ]" initials="김학/기]" lastIdx="1" clrIdx="0">
    <p:extLst>
      <p:ext uri="{19B8F6BF-5375-455C-9EA6-DF929625EA0E}">
        <p15:presenceInfo xmlns:p15="http://schemas.microsoft.com/office/powerpoint/2012/main" userId="S::juno1028@korea.edu::d557893c-8718-4c90-b087-615cd1fc9e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0E2"/>
    <a:srgbClr val="F890AD"/>
    <a:srgbClr val="FAEFF6"/>
    <a:srgbClr val="ED8074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3" autoAdjust="0"/>
    <p:restoredTop sz="96296"/>
  </p:normalViewPr>
  <p:slideViewPr>
    <p:cSldViewPr snapToGrid="0">
      <p:cViewPr>
        <p:scale>
          <a:sx n="141" d="100"/>
          <a:sy n="141" d="100"/>
        </p:scale>
        <p:origin x="104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9E58-7255-4887-A618-C2FB9911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D8CC5-923F-4F7B-836B-32DF2F669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6AC75-AE10-4F39-B327-DBFAC4E3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25C57-7DBF-470C-BF92-D986B32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34B54-A126-47D8-9AA8-06094733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AA3DC-3949-44C4-9909-C4C9634F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1AF8C-50E4-4170-9539-41413E19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956F0-8776-450A-B8E1-4EA3D137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02E5E-1AAD-4503-B9C3-75BFCE4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68CD-2DE2-4214-95CF-1077745F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4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A5DB9D-7CC3-4B13-AF3C-A6D8DD437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F1924-FBFD-4BB9-B7B8-91A41799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C5556-3582-4819-B8A7-8A106C2A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4DD32-55D0-47A5-907B-8768799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A0CCC-4514-43A6-AC8E-C5325A84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8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A29C-3439-4399-9ED8-A2BD913C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D07D0-C2E1-44DF-97D5-E092FD25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C5DAA-4234-4125-842F-227C6AE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AC6EC-9242-4FA1-A94E-2594A8D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D5D6A-5FFB-4C4E-B140-9DC2F50B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3A1D-8955-45E3-8CDD-1B491289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F39D9-559C-4F99-809D-619DEF02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5819F-1EE2-4529-815E-7EC48BA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17F30-B943-4D1E-AA66-A5122C2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AFB21-2FC1-45AD-9D0D-13965838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2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F29AC-8522-4F80-9E9E-3EB6D68A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509BF-2F43-456A-B480-E44CDD8AB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C3D7F-D117-4214-BF55-331AA4CC5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2E462-5F22-48E0-8372-9F636199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13F9F-857F-40AE-8BA0-F9D2EC30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E33A1-DE88-49B0-8177-11512415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9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1EAC4-321B-4122-8263-05C982E8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14712-75FA-4EB6-BD9C-A571DE75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79CCC-8ED4-48DE-8EDA-81EC0A65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75A36-CE92-4FCE-A32F-F5260ADB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67F4B-BA22-4D84-B612-1D514CA4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1306C-429A-4C06-9922-DADD9521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8C4AC-C7E9-4CE7-B9DA-91752A0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5C73-604A-4FBE-9FC2-0F9DF088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2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FFA8-6623-4D3F-9502-C90056E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AF2BA-A3EB-4595-A13F-2C806D7B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05C81-E050-4B93-B531-AAA375FF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A689A-ED0A-4F0A-A7AB-B1A3C605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5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F8C49-4A74-4C45-BAF0-5BE51BC3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1FCC57-010A-40CA-A4E3-1B03C00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A555BA-1E9C-4BBB-9DF9-07A08B1D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26FD6-F430-4A6B-9FDC-6D6CE64C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25D86-761B-4ABD-94A8-D2F6643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A3687-A740-418A-803E-A847F1C4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F2A25-CB19-4DA6-AA4A-7D051850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4E3C0-F3BE-4184-904B-541D63D8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5778F-FF54-4321-976E-3DA9A02E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0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55CD-197A-4FF0-8507-412FDCEF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7D2CB-B3ED-4299-95E5-58FCA3F37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8A99E-F19D-4A57-9ADE-5611F811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D6836-BE01-4E60-92CB-E01A3FF2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65311-7B1E-45D7-8ABE-B8CA30EB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1E412-8AB0-4814-B24F-923AD26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4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F59780-DC6B-4F6E-BD25-EAED7E9D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70512-04EF-431A-83B2-7FB8A471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7BF53-3D61-43F2-8C09-AF58CA58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26E91-952F-4504-B73B-42B0C718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F782F-DFF3-4893-9485-CE843572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rgbClr val="FAEFF5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D3F5D50-8F83-1142-AD8E-5F0B779E7543}"/>
              </a:ext>
            </a:extLst>
          </p:cNvPr>
          <p:cNvSpPr txBox="1"/>
          <p:nvPr/>
        </p:nvSpPr>
        <p:spPr>
          <a:xfrm>
            <a:off x="2268948" y="1808588"/>
            <a:ext cx="7654102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微软雅黑"/>
              </a:rPr>
              <a:t>BOSTON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anumSquare Bold" panose="020B0600000101010101" pitchFamily="34" charset="-127"/>
              </a:rPr>
              <a:t>집값 예측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3AC91E-6EC4-F647-AF9D-A3DBE5D279C0}"/>
              </a:ext>
            </a:extLst>
          </p:cNvPr>
          <p:cNvSpPr/>
          <p:nvPr/>
        </p:nvSpPr>
        <p:spPr>
          <a:xfrm>
            <a:off x="2887927" y="4497185"/>
            <a:ext cx="6641432" cy="46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집값에 영향을 주는 요인 분석</a:t>
            </a:r>
            <a:endParaRPr lang="ko-KR" altLang="en-US" sz="2000" b="1" spc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20">
            <a:extLst>
              <a:ext uri="{FF2B5EF4-FFF2-40B4-BE49-F238E27FC236}">
                <a16:creationId xmlns:a16="http://schemas.microsoft.com/office/drawing/2014/main" id="{367546EF-7348-624F-88C9-F4C92AED18A7}"/>
              </a:ext>
            </a:extLst>
          </p:cNvPr>
          <p:cNvCxnSpPr>
            <a:cxnSpLocks/>
          </p:cNvCxnSpPr>
          <p:nvPr/>
        </p:nvCxnSpPr>
        <p:spPr>
          <a:xfrm>
            <a:off x="2887927" y="1694746"/>
            <a:ext cx="641614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B562A7-A0B0-0C43-BFEC-C02DB07324F8}"/>
              </a:ext>
            </a:extLst>
          </p:cNvPr>
          <p:cNvSpPr/>
          <p:nvPr/>
        </p:nvSpPr>
        <p:spPr>
          <a:xfrm>
            <a:off x="2887927" y="1113020"/>
            <a:ext cx="1220206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kern="0" dirty="0" err="1">
                <a:solidFill>
                  <a:schemeClr val="bg2">
                    <a:lumMod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종합실습</a:t>
            </a:r>
            <a:r>
              <a:rPr lang="ko-KR" altLang="en-US" kern="0" dirty="0">
                <a:solidFill>
                  <a:schemeClr val="bg2">
                    <a:lumMod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kern="0" dirty="0">
                <a:solidFill>
                  <a:schemeClr val="bg2">
                    <a:lumMod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1</a:t>
            </a:r>
          </a:p>
        </p:txBody>
      </p:sp>
      <p:sp>
        <p:nvSpPr>
          <p:cNvPr id="12" name="직사각형 2">
            <a:extLst>
              <a:ext uri="{FF2B5EF4-FFF2-40B4-BE49-F238E27FC236}">
                <a16:creationId xmlns:a16="http://schemas.microsoft.com/office/drawing/2014/main" id="{E73E72BC-8B57-F440-9E53-4FBCAB4F37FB}"/>
              </a:ext>
            </a:extLst>
          </p:cNvPr>
          <p:cNvSpPr/>
          <p:nvPr/>
        </p:nvSpPr>
        <p:spPr>
          <a:xfrm>
            <a:off x="10435429" y="6269681"/>
            <a:ext cx="1640193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A</a:t>
            </a:r>
            <a:r>
              <a:rPr lang="ko-KR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반 </a:t>
            </a:r>
            <a:r>
              <a:rPr lang="en-US" altLang="ko-KR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3</a:t>
            </a:r>
            <a:r>
              <a:rPr lang="ko-KR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조 </a:t>
            </a:r>
            <a:r>
              <a:rPr lang="ko-KR" altLang="en-US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김준오</a:t>
            </a:r>
            <a:endParaRPr lang="en-US" altLang="ko-KR" b="1" kern="0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999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탐색적 분석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3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" name="직사각형 17">
            <a:extLst>
              <a:ext uri="{FF2B5EF4-FFF2-40B4-BE49-F238E27FC236}">
                <a16:creationId xmlns:a16="http://schemas.microsoft.com/office/drawing/2014/main" id="{62C52B59-DDBC-EC4F-B90A-35C85EBABCA8}"/>
              </a:ext>
            </a:extLst>
          </p:cNvPr>
          <p:cNvSpPr/>
          <p:nvPr/>
        </p:nvSpPr>
        <p:spPr>
          <a:xfrm>
            <a:off x="350128" y="5430073"/>
            <a:ext cx="11426367" cy="114767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21">
            <a:extLst>
              <a:ext uri="{FF2B5EF4-FFF2-40B4-BE49-F238E27FC236}">
                <a16:creationId xmlns:a16="http://schemas.microsoft.com/office/drawing/2014/main" id="{7080569B-F489-4342-A351-ABCA3ED9B3A8}"/>
              </a:ext>
            </a:extLst>
          </p:cNvPr>
          <p:cNvSpPr/>
          <p:nvPr/>
        </p:nvSpPr>
        <p:spPr>
          <a:xfrm>
            <a:off x="946710" y="5659830"/>
            <a:ext cx="1023320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가설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3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중심지 접근 거리와 주택가격 사이의 확실한 상관관계를 파악하기 어려웠다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가설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4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학생당 교사 비율과 주택가격 사이의 확실한 상관관계를 파악하기 어려웠다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.</a:t>
            </a:r>
          </a:p>
        </p:txBody>
      </p:sp>
      <p:sp>
        <p:nvSpPr>
          <p:cNvPr id="9" name="직사각형 11">
            <a:extLst>
              <a:ext uri="{FF2B5EF4-FFF2-40B4-BE49-F238E27FC236}">
                <a16:creationId xmlns:a16="http://schemas.microsoft.com/office/drawing/2014/main" id="{BA0AC9D9-F6F8-8143-84D8-14D5BDE783F1}"/>
              </a:ext>
            </a:extLst>
          </p:cNvPr>
          <p:cNvSpPr/>
          <p:nvPr/>
        </p:nvSpPr>
        <p:spPr>
          <a:xfrm>
            <a:off x="2726651" y="4561597"/>
            <a:ext cx="2569935" cy="584775"/>
          </a:xfrm>
          <a:prstGeom prst="rect">
            <a:avLst/>
          </a:prstGeom>
          <a:solidFill>
            <a:srgbClr val="F890AD">
              <a:alpha val="70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가설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3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중심지 접근 거리와 주택가격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1">
            <a:extLst>
              <a:ext uri="{FF2B5EF4-FFF2-40B4-BE49-F238E27FC236}">
                <a16:creationId xmlns:a16="http://schemas.microsoft.com/office/drawing/2014/main" id="{73BCC205-6721-E045-99A8-813C35B1D991}"/>
              </a:ext>
            </a:extLst>
          </p:cNvPr>
          <p:cNvSpPr/>
          <p:nvPr/>
        </p:nvSpPr>
        <p:spPr>
          <a:xfrm>
            <a:off x="7139365" y="4561597"/>
            <a:ext cx="2569935" cy="584775"/>
          </a:xfrm>
          <a:prstGeom prst="rect">
            <a:avLst/>
          </a:prstGeom>
          <a:solidFill>
            <a:srgbClr val="F890AD">
              <a:alpha val="70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가설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4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학생당 교사 비율과 주택가격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BD3F566-C363-A94F-96DA-3F93C0390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15" y="1581071"/>
            <a:ext cx="2692099" cy="284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EF58390-2DCD-274A-9C1B-8556305C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87" y="1578087"/>
            <a:ext cx="2692099" cy="284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8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탐색적 분석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3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" name="직사각형 17">
            <a:extLst>
              <a:ext uri="{FF2B5EF4-FFF2-40B4-BE49-F238E27FC236}">
                <a16:creationId xmlns:a16="http://schemas.microsoft.com/office/drawing/2014/main" id="{62C52B59-DDBC-EC4F-B90A-35C85EBABCA8}"/>
              </a:ext>
            </a:extLst>
          </p:cNvPr>
          <p:cNvSpPr/>
          <p:nvPr/>
        </p:nvSpPr>
        <p:spPr>
          <a:xfrm>
            <a:off x="350128" y="5430073"/>
            <a:ext cx="11426367" cy="114767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21">
            <a:extLst>
              <a:ext uri="{FF2B5EF4-FFF2-40B4-BE49-F238E27FC236}">
                <a16:creationId xmlns:a16="http://schemas.microsoft.com/office/drawing/2014/main" id="{7080569B-F489-4342-A351-ABCA3ED9B3A8}"/>
              </a:ext>
            </a:extLst>
          </p:cNvPr>
          <p:cNvSpPr/>
          <p:nvPr/>
        </p:nvSpPr>
        <p:spPr>
          <a:xfrm>
            <a:off x="850153" y="5802633"/>
            <a:ext cx="10233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가설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5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저소득층 비율이 커질수록 주택가격이 내려가는 경향성을 확인할 수 있었다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.</a:t>
            </a:r>
          </a:p>
        </p:txBody>
      </p:sp>
      <p:sp>
        <p:nvSpPr>
          <p:cNvPr id="11" name="직사각형 11">
            <a:extLst>
              <a:ext uri="{FF2B5EF4-FFF2-40B4-BE49-F238E27FC236}">
                <a16:creationId xmlns:a16="http://schemas.microsoft.com/office/drawing/2014/main" id="{73BCC205-6721-E045-99A8-813C35B1D991}"/>
              </a:ext>
            </a:extLst>
          </p:cNvPr>
          <p:cNvSpPr/>
          <p:nvPr/>
        </p:nvSpPr>
        <p:spPr>
          <a:xfrm>
            <a:off x="5253925" y="4424999"/>
            <a:ext cx="2332691" cy="584775"/>
          </a:xfrm>
          <a:prstGeom prst="rect">
            <a:avLst/>
          </a:prstGeom>
          <a:solidFill>
            <a:srgbClr val="F890AD">
              <a:alpha val="70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가설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5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저소득층 비율과 주택가격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9587BE5-0444-0B4C-855F-D1C23BA7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739" y="1527127"/>
            <a:ext cx="2636520" cy="278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22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모델링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4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5DE54D90-0B2F-9747-AFFD-7AA7F2DF9E7F}"/>
              </a:ext>
            </a:extLst>
          </p:cNvPr>
          <p:cNvSpPr>
            <a:spLocks/>
          </p:cNvSpPr>
          <p:nvPr/>
        </p:nvSpPr>
        <p:spPr bwMode="auto">
          <a:xfrm>
            <a:off x="983486" y="2188099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F9D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BEE05AAA-59E1-9441-891A-BA0CF9ABB4FD}"/>
              </a:ext>
            </a:extLst>
          </p:cNvPr>
          <p:cNvSpPr>
            <a:spLocks/>
          </p:cNvSpPr>
          <p:nvPr/>
        </p:nvSpPr>
        <p:spPr bwMode="auto">
          <a:xfrm>
            <a:off x="980555" y="383812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F9D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BE00B59-854D-F240-A0A8-8648E7472D60}"/>
              </a:ext>
            </a:extLst>
          </p:cNvPr>
          <p:cNvGrpSpPr/>
          <p:nvPr/>
        </p:nvGrpSpPr>
        <p:grpSpPr>
          <a:xfrm>
            <a:off x="3504254" y="2188099"/>
            <a:ext cx="7825155" cy="2901461"/>
            <a:chOff x="3460714" y="2188099"/>
            <a:chExt cx="7825155" cy="2901461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CEEEACC9-A6A0-E548-B320-68F28AF45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237" y="3525996"/>
              <a:ext cx="117231" cy="197827"/>
            </a:xfrm>
            <a:custGeom>
              <a:avLst/>
              <a:gdLst>
                <a:gd name="T0" fmla="*/ 0 w 80"/>
                <a:gd name="T1" fmla="*/ 0 h 135"/>
                <a:gd name="T2" fmla="*/ 80 w 80"/>
                <a:gd name="T3" fmla="*/ 68 h 135"/>
                <a:gd name="T4" fmla="*/ 0 w 80"/>
                <a:gd name="T5" fmla="*/ 135 h 135"/>
                <a:gd name="T6" fmla="*/ 0 w 80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35">
                  <a:moveTo>
                    <a:pt x="0" y="0"/>
                  </a:moveTo>
                  <a:lnTo>
                    <a:pt x="80" y="68"/>
                  </a:lnTo>
                  <a:lnTo>
                    <a:pt x="0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01873514-DD89-F742-9255-62071CB6F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7145" y="3525996"/>
              <a:ext cx="117231" cy="197827"/>
            </a:xfrm>
            <a:custGeom>
              <a:avLst/>
              <a:gdLst>
                <a:gd name="T0" fmla="*/ 0 w 80"/>
                <a:gd name="T1" fmla="*/ 0 h 135"/>
                <a:gd name="T2" fmla="*/ 80 w 80"/>
                <a:gd name="T3" fmla="*/ 68 h 135"/>
                <a:gd name="T4" fmla="*/ 0 w 80"/>
                <a:gd name="T5" fmla="*/ 135 h 135"/>
                <a:gd name="T6" fmla="*/ 0 w 80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35">
                  <a:moveTo>
                    <a:pt x="0" y="0"/>
                  </a:moveTo>
                  <a:lnTo>
                    <a:pt x="80" y="68"/>
                  </a:lnTo>
                  <a:lnTo>
                    <a:pt x="0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4CF7C14-1C14-FD4C-8371-96CA694C3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14" y="3838122"/>
              <a:ext cx="2785697" cy="1251438"/>
            </a:xfrm>
            <a:custGeom>
              <a:avLst/>
              <a:gdLst>
                <a:gd name="T0" fmla="*/ 402 w 804"/>
                <a:gd name="T1" fmla="*/ 282 h 360"/>
                <a:gd name="T2" fmla="*/ 79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6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F5B4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C33B9951-5AA0-CB49-BF99-3571D29F6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780" y="3838122"/>
              <a:ext cx="2785697" cy="1251438"/>
            </a:xfrm>
            <a:custGeom>
              <a:avLst/>
              <a:gdLst>
                <a:gd name="T0" fmla="*/ 402 w 804"/>
                <a:gd name="T1" fmla="*/ 282 h 360"/>
                <a:gd name="T2" fmla="*/ 78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6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ED80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8DB47281-9380-7847-9F66-13EFA56FE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45" y="2188099"/>
              <a:ext cx="2782766" cy="1239715"/>
            </a:xfrm>
            <a:custGeom>
              <a:avLst/>
              <a:gdLst>
                <a:gd name="T0" fmla="*/ 401 w 803"/>
                <a:gd name="T1" fmla="*/ 78 h 357"/>
                <a:gd name="T2" fmla="*/ 724 w 803"/>
                <a:gd name="T3" fmla="*/ 357 h 357"/>
                <a:gd name="T4" fmla="*/ 803 w 803"/>
                <a:gd name="T5" fmla="*/ 357 h 357"/>
                <a:gd name="T6" fmla="*/ 401 w 803"/>
                <a:gd name="T7" fmla="*/ 0 h 357"/>
                <a:gd name="T8" fmla="*/ 0 w 803"/>
                <a:gd name="T9" fmla="*/ 357 h 357"/>
                <a:gd name="T10" fmla="*/ 78 w 803"/>
                <a:gd name="T11" fmla="*/ 357 h 357"/>
                <a:gd name="T12" fmla="*/ 401 w 803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357">
                  <a:moveTo>
                    <a:pt x="401" y="78"/>
                  </a:moveTo>
                  <a:cubicBezTo>
                    <a:pt x="565" y="78"/>
                    <a:pt x="701" y="200"/>
                    <a:pt x="724" y="357"/>
                  </a:cubicBezTo>
                  <a:cubicBezTo>
                    <a:pt x="803" y="357"/>
                    <a:pt x="803" y="357"/>
                    <a:pt x="803" y="357"/>
                  </a:cubicBezTo>
                  <a:cubicBezTo>
                    <a:pt x="779" y="157"/>
                    <a:pt x="608" y="0"/>
                    <a:pt x="401" y="0"/>
                  </a:cubicBezTo>
                  <a:cubicBezTo>
                    <a:pt x="194" y="0"/>
                    <a:pt x="23" y="157"/>
                    <a:pt x="0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101" y="200"/>
                    <a:pt x="237" y="78"/>
                    <a:pt x="401" y="78"/>
                  </a:cubicBezTo>
                  <a:close/>
                </a:path>
              </a:pathLst>
            </a:custGeom>
            <a:solidFill>
              <a:srgbClr val="F5B4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3632BE21-0EFF-F64A-B77D-B4569688B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780" y="2188099"/>
              <a:ext cx="2785697" cy="1239715"/>
            </a:xfrm>
            <a:custGeom>
              <a:avLst/>
              <a:gdLst>
                <a:gd name="T0" fmla="*/ 402 w 804"/>
                <a:gd name="T1" fmla="*/ 78 h 357"/>
                <a:gd name="T2" fmla="*/ 725 w 804"/>
                <a:gd name="T3" fmla="*/ 357 h 357"/>
                <a:gd name="T4" fmla="*/ 804 w 804"/>
                <a:gd name="T5" fmla="*/ 357 h 357"/>
                <a:gd name="T6" fmla="*/ 402 w 804"/>
                <a:gd name="T7" fmla="*/ 0 h 357"/>
                <a:gd name="T8" fmla="*/ 0 w 804"/>
                <a:gd name="T9" fmla="*/ 357 h 357"/>
                <a:gd name="T10" fmla="*/ 79 w 804"/>
                <a:gd name="T11" fmla="*/ 357 h 357"/>
                <a:gd name="T12" fmla="*/ 402 w 804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57">
                  <a:moveTo>
                    <a:pt x="402" y="78"/>
                  </a:moveTo>
                  <a:cubicBezTo>
                    <a:pt x="566" y="78"/>
                    <a:pt x="702" y="200"/>
                    <a:pt x="725" y="357"/>
                  </a:cubicBezTo>
                  <a:cubicBezTo>
                    <a:pt x="804" y="357"/>
                    <a:pt x="804" y="357"/>
                    <a:pt x="804" y="357"/>
                  </a:cubicBezTo>
                  <a:cubicBezTo>
                    <a:pt x="780" y="157"/>
                    <a:pt x="609" y="0"/>
                    <a:pt x="402" y="0"/>
                  </a:cubicBezTo>
                  <a:cubicBezTo>
                    <a:pt x="195" y="0"/>
                    <a:pt x="24" y="157"/>
                    <a:pt x="0" y="357"/>
                  </a:cubicBezTo>
                  <a:cubicBezTo>
                    <a:pt x="79" y="357"/>
                    <a:pt x="79" y="357"/>
                    <a:pt x="79" y="357"/>
                  </a:cubicBezTo>
                  <a:cubicBezTo>
                    <a:pt x="102" y="200"/>
                    <a:pt x="238" y="78"/>
                    <a:pt x="402" y="78"/>
                  </a:cubicBezTo>
                  <a:close/>
                </a:path>
              </a:pathLst>
            </a:custGeom>
            <a:solidFill>
              <a:srgbClr val="ED80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EB5827CD-9FCC-BD45-A4D4-C0445D74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0172" y="3838122"/>
              <a:ext cx="2785697" cy="1251438"/>
            </a:xfrm>
            <a:custGeom>
              <a:avLst/>
              <a:gdLst>
                <a:gd name="T0" fmla="*/ 402 w 804"/>
                <a:gd name="T1" fmla="*/ 282 h 360"/>
                <a:gd name="T2" fmla="*/ 78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5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5" y="0"/>
                    <a:pt x="725" y="0"/>
                    <a:pt x="725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EC933BDD-02A3-CA4D-9B33-3A6DFFC71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0173" y="2188099"/>
              <a:ext cx="2782766" cy="1239715"/>
            </a:xfrm>
            <a:custGeom>
              <a:avLst/>
              <a:gdLst>
                <a:gd name="T0" fmla="*/ 402 w 803"/>
                <a:gd name="T1" fmla="*/ 78 h 357"/>
                <a:gd name="T2" fmla="*/ 725 w 803"/>
                <a:gd name="T3" fmla="*/ 357 h 357"/>
                <a:gd name="T4" fmla="*/ 803 w 803"/>
                <a:gd name="T5" fmla="*/ 357 h 357"/>
                <a:gd name="T6" fmla="*/ 402 w 803"/>
                <a:gd name="T7" fmla="*/ 0 h 357"/>
                <a:gd name="T8" fmla="*/ 0 w 803"/>
                <a:gd name="T9" fmla="*/ 357 h 357"/>
                <a:gd name="T10" fmla="*/ 78 w 803"/>
                <a:gd name="T11" fmla="*/ 357 h 357"/>
                <a:gd name="T12" fmla="*/ 402 w 803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357">
                  <a:moveTo>
                    <a:pt x="402" y="78"/>
                  </a:moveTo>
                  <a:cubicBezTo>
                    <a:pt x="566" y="78"/>
                    <a:pt x="702" y="200"/>
                    <a:pt x="725" y="357"/>
                  </a:cubicBezTo>
                  <a:cubicBezTo>
                    <a:pt x="803" y="357"/>
                    <a:pt x="803" y="357"/>
                    <a:pt x="803" y="357"/>
                  </a:cubicBezTo>
                  <a:cubicBezTo>
                    <a:pt x="780" y="157"/>
                    <a:pt x="609" y="0"/>
                    <a:pt x="402" y="0"/>
                  </a:cubicBezTo>
                  <a:cubicBezTo>
                    <a:pt x="195" y="0"/>
                    <a:pt x="24" y="157"/>
                    <a:pt x="0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101" y="200"/>
                    <a:pt x="238" y="78"/>
                    <a:pt x="402" y="7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6B12ABEA-3A8E-A246-A0A3-E1A549657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557" y="2649695"/>
              <a:ext cx="2000250" cy="2006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 dirty="0"/>
            </a:p>
          </p:txBody>
        </p:sp>
        <p:sp>
          <p:nvSpPr>
            <p:cNvPr id="33" name="Oval 15">
              <a:extLst>
                <a:ext uri="{FF2B5EF4-FFF2-40B4-BE49-F238E27FC236}">
                  <a16:creationId xmlns:a16="http://schemas.microsoft.com/office/drawing/2014/main" id="{081B770C-CEF5-3D47-BE61-D1DED124C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9792" y="2649695"/>
              <a:ext cx="2000250" cy="2006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cxnSp>
          <p:nvCxnSpPr>
            <p:cNvPr id="40" name="직선 연결선 22">
              <a:extLst>
                <a:ext uri="{FF2B5EF4-FFF2-40B4-BE49-F238E27FC236}">
                  <a16:creationId xmlns:a16="http://schemas.microsoft.com/office/drawing/2014/main" id="{1140752F-C4A1-9C42-9DCB-E8AA1BEDE854}"/>
                </a:ext>
              </a:extLst>
            </p:cNvPr>
            <p:cNvCxnSpPr/>
            <p:nvPr/>
          </p:nvCxnSpPr>
          <p:spPr>
            <a:xfrm>
              <a:off x="4146384" y="3506118"/>
              <a:ext cx="1437861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23">
              <a:extLst>
                <a:ext uri="{FF2B5EF4-FFF2-40B4-BE49-F238E27FC236}">
                  <a16:creationId xmlns:a16="http://schemas.microsoft.com/office/drawing/2014/main" id="{961F381F-CBED-A941-9F40-331A449E1846}"/>
                </a:ext>
              </a:extLst>
            </p:cNvPr>
            <p:cNvCxnSpPr/>
            <p:nvPr/>
          </p:nvCxnSpPr>
          <p:spPr>
            <a:xfrm>
              <a:off x="6669746" y="3500410"/>
              <a:ext cx="1437861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24">
              <a:extLst>
                <a:ext uri="{FF2B5EF4-FFF2-40B4-BE49-F238E27FC236}">
                  <a16:creationId xmlns:a16="http://schemas.microsoft.com/office/drawing/2014/main" id="{16CBC678-F572-1949-ADE0-93BDC12E8423}"/>
                </a:ext>
              </a:extLst>
            </p:cNvPr>
            <p:cNvCxnSpPr/>
            <p:nvPr/>
          </p:nvCxnSpPr>
          <p:spPr>
            <a:xfrm>
              <a:off x="9241830" y="3500410"/>
              <a:ext cx="1437861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28672C5-CFF3-ED43-91B0-CA012F0DACF8}"/>
              </a:ext>
            </a:extLst>
          </p:cNvPr>
          <p:cNvSpPr txBox="1"/>
          <p:nvPr/>
        </p:nvSpPr>
        <p:spPr>
          <a:xfrm>
            <a:off x="1569636" y="3617198"/>
            <a:ext cx="1653017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다중 회귀분석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A81D57-81DE-084C-8C45-C909CA3BC931}"/>
              </a:ext>
            </a:extLst>
          </p:cNvPr>
          <p:cNvSpPr txBox="1"/>
          <p:nvPr/>
        </p:nvSpPr>
        <p:spPr>
          <a:xfrm>
            <a:off x="2092009" y="2957159"/>
            <a:ext cx="595035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01.</a:t>
            </a:r>
          </a:p>
        </p:txBody>
      </p:sp>
      <p:cxnSp>
        <p:nvCxnSpPr>
          <p:cNvPr id="45" name="직선 연결선 29">
            <a:extLst>
              <a:ext uri="{FF2B5EF4-FFF2-40B4-BE49-F238E27FC236}">
                <a16:creationId xmlns:a16="http://schemas.microsoft.com/office/drawing/2014/main" id="{15A64F8A-A332-D847-99C0-5ED9AC4316A9}"/>
              </a:ext>
            </a:extLst>
          </p:cNvPr>
          <p:cNvCxnSpPr/>
          <p:nvPr/>
        </p:nvCxnSpPr>
        <p:spPr>
          <a:xfrm>
            <a:off x="1666225" y="3506118"/>
            <a:ext cx="1437861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5">
            <a:extLst>
              <a:ext uri="{FF2B5EF4-FFF2-40B4-BE49-F238E27FC236}">
                <a16:creationId xmlns:a16="http://schemas.microsoft.com/office/drawing/2014/main" id="{21B87AAC-2719-AA49-90DE-402ECD14F2E8}"/>
              </a:ext>
            </a:extLst>
          </p:cNvPr>
          <p:cNvSpPr>
            <a:spLocks/>
          </p:cNvSpPr>
          <p:nvPr/>
        </p:nvSpPr>
        <p:spPr bwMode="auto">
          <a:xfrm>
            <a:off x="3626078" y="3517872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9234BB-BD5D-7B4D-B15D-E3D20CC5D796}"/>
              </a:ext>
            </a:extLst>
          </p:cNvPr>
          <p:cNvSpPr txBox="1"/>
          <p:nvPr/>
        </p:nvSpPr>
        <p:spPr>
          <a:xfrm>
            <a:off x="4117407" y="3617198"/>
            <a:ext cx="1588898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의사결정나무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62690A-7C7D-6E4B-800C-357BEF9E2DE4}"/>
              </a:ext>
            </a:extLst>
          </p:cNvPr>
          <p:cNvSpPr txBox="1"/>
          <p:nvPr/>
        </p:nvSpPr>
        <p:spPr>
          <a:xfrm>
            <a:off x="4607720" y="2957159"/>
            <a:ext cx="595035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EFB5F5-0556-6441-946F-3EB1A6FBD1DD}"/>
              </a:ext>
            </a:extLst>
          </p:cNvPr>
          <p:cNvSpPr txBox="1"/>
          <p:nvPr/>
        </p:nvSpPr>
        <p:spPr>
          <a:xfrm>
            <a:off x="6633118" y="3617198"/>
            <a:ext cx="1588898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랜덤포레스트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83EBA0-D11F-A942-B94B-845A0D7D02E7}"/>
              </a:ext>
            </a:extLst>
          </p:cNvPr>
          <p:cNvSpPr txBox="1"/>
          <p:nvPr/>
        </p:nvSpPr>
        <p:spPr>
          <a:xfrm>
            <a:off x="7123431" y="2957159"/>
            <a:ext cx="595035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E54218-4C91-304F-AE11-A4E4CA3BE398}"/>
              </a:ext>
            </a:extLst>
          </p:cNvPr>
          <p:cNvSpPr txBox="1"/>
          <p:nvPr/>
        </p:nvSpPr>
        <p:spPr>
          <a:xfrm>
            <a:off x="9265849" y="3507470"/>
            <a:ext cx="1354858" cy="971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그래디언트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부스팅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C2D14F-367A-2B44-95CF-F1939C1F26DD}"/>
              </a:ext>
            </a:extLst>
          </p:cNvPr>
          <p:cNvSpPr txBox="1"/>
          <p:nvPr/>
        </p:nvSpPr>
        <p:spPr>
          <a:xfrm>
            <a:off x="9639142" y="2957159"/>
            <a:ext cx="595035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352677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09CFBED2-9E54-1544-8768-34268D9FE334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모델링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–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01.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다중 회귀분석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직사각형 22">
            <a:extLst>
              <a:ext uri="{FF2B5EF4-FFF2-40B4-BE49-F238E27FC236}">
                <a16:creationId xmlns:a16="http://schemas.microsoft.com/office/drawing/2014/main" id="{7C0B7B78-A097-AF46-8598-C5A326C1A400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4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EBC65F5-962A-3A4C-B20C-66ACEAFF8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5" y="1511757"/>
            <a:ext cx="5268122" cy="4420120"/>
          </a:xfrm>
          <a:prstGeom prst="rect">
            <a:avLst/>
          </a:prstGeom>
        </p:spPr>
      </p:pic>
      <p:sp>
        <p:nvSpPr>
          <p:cNvPr id="22" name="îŝḷîḓé-Rectangle 8">
            <a:extLst>
              <a:ext uri="{FF2B5EF4-FFF2-40B4-BE49-F238E27FC236}">
                <a16:creationId xmlns:a16="http://schemas.microsoft.com/office/drawing/2014/main" id="{1DB85A58-942F-DC49-A067-303C9488C7E0}"/>
              </a:ext>
            </a:extLst>
          </p:cNvPr>
          <p:cNvSpPr/>
          <p:nvPr/>
        </p:nvSpPr>
        <p:spPr>
          <a:xfrm>
            <a:off x="5745364" y="2685002"/>
            <a:ext cx="503918" cy="503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1</a:t>
            </a:r>
            <a:endParaRPr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4" name="矩形 48">
            <a:extLst>
              <a:ext uri="{FF2B5EF4-FFF2-40B4-BE49-F238E27FC236}">
                <a16:creationId xmlns:a16="http://schemas.microsoft.com/office/drawing/2014/main" id="{064B83AB-1C1E-154D-8BBF-54E3DFF63AF3}"/>
              </a:ext>
            </a:extLst>
          </p:cNvPr>
          <p:cNvSpPr/>
          <p:nvPr/>
        </p:nvSpPr>
        <p:spPr>
          <a:xfrm>
            <a:off x="6249282" y="4331259"/>
            <a:ext cx="5512885" cy="3440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INDUS, AGE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값은 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P-value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가 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0.05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보다 매우 크므로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의미가 없는 값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이다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25" name="îŝḷîḓé-Rectangle 14">
            <a:extLst>
              <a:ext uri="{FF2B5EF4-FFF2-40B4-BE49-F238E27FC236}">
                <a16:creationId xmlns:a16="http://schemas.microsoft.com/office/drawing/2014/main" id="{E7EA3B87-D35D-944D-8CB5-3277E2F015C7}"/>
              </a:ext>
            </a:extLst>
          </p:cNvPr>
          <p:cNvSpPr/>
          <p:nvPr/>
        </p:nvSpPr>
        <p:spPr>
          <a:xfrm>
            <a:off x="5745364" y="3480294"/>
            <a:ext cx="503918" cy="503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2</a:t>
            </a:r>
            <a:endParaRPr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" name="îŝḷîḓé-Rectangle 9">
            <a:extLst>
              <a:ext uri="{FF2B5EF4-FFF2-40B4-BE49-F238E27FC236}">
                <a16:creationId xmlns:a16="http://schemas.microsoft.com/office/drawing/2014/main" id="{5668C27B-8F68-764B-9BB3-BCE3503F872F}"/>
              </a:ext>
            </a:extLst>
          </p:cNvPr>
          <p:cNvSpPr/>
          <p:nvPr/>
        </p:nvSpPr>
        <p:spPr>
          <a:xfrm>
            <a:off x="5745364" y="4275586"/>
            <a:ext cx="503918" cy="503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3</a:t>
            </a:r>
            <a:endParaRPr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7" name="矩形 51">
            <a:extLst>
              <a:ext uri="{FF2B5EF4-FFF2-40B4-BE49-F238E27FC236}">
                <a16:creationId xmlns:a16="http://schemas.microsoft.com/office/drawing/2014/main" id="{DF3DC435-8CA2-4B49-8620-238024D23BCB}"/>
              </a:ext>
            </a:extLst>
          </p:cNvPr>
          <p:cNvSpPr/>
          <p:nvPr/>
        </p:nvSpPr>
        <p:spPr>
          <a:xfrm>
            <a:off x="6249282" y="3535967"/>
            <a:ext cx="5319064" cy="3440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F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-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검정 결과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P-value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는 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0.05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보다 매우 작으므로 </a:t>
            </a:r>
            <a:r>
              <a:rPr lang="ko-KR" altLang="en-US" sz="1400" b="1" dirty="0" err="1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통계값은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 유효하다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28" name="矩形 52">
            <a:extLst>
              <a:ext uri="{FF2B5EF4-FFF2-40B4-BE49-F238E27FC236}">
                <a16:creationId xmlns:a16="http://schemas.microsoft.com/office/drawing/2014/main" id="{8545E282-5C2B-904E-AD97-BC24F19C3A35}"/>
              </a:ext>
            </a:extLst>
          </p:cNvPr>
          <p:cNvSpPr/>
          <p:nvPr/>
        </p:nvSpPr>
        <p:spPr>
          <a:xfrm>
            <a:off x="6249282" y="2761196"/>
            <a:ext cx="2957246" cy="3440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모델의 설명력은 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0.741(74.1%)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이다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29" name="矩形 55">
            <a:extLst>
              <a:ext uri="{FF2B5EF4-FFF2-40B4-BE49-F238E27FC236}">
                <a16:creationId xmlns:a16="http://schemas.microsoft.com/office/drawing/2014/main" id="{CAE4BFFD-28CE-A543-ADD4-94357435DC49}"/>
              </a:ext>
            </a:extLst>
          </p:cNvPr>
          <p:cNvSpPr/>
          <p:nvPr/>
        </p:nvSpPr>
        <p:spPr>
          <a:xfrm>
            <a:off x="5652766" y="2158216"/>
            <a:ext cx="3635957" cy="4055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다중 회귀분석 결과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14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09CFBED2-9E54-1544-8768-34268D9FE334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모델링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–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01.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다중 회귀분석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: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가설 검증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직사각형 22">
            <a:extLst>
              <a:ext uri="{FF2B5EF4-FFF2-40B4-BE49-F238E27FC236}">
                <a16:creationId xmlns:a16="http://schemas.microsoft.com/office/drawing/2014/main" id="{7C0B7B78-A097-AF46-8598-C5A326C1A400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4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EBC65F5-962A-3A4C-B20C-66ACEAFF8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5" y="1511757"/>
            <a:ext cx="5268122" cy="4420120"/>
          </a:xfrm>
          <a:prstGeom prst="rect">
            <a:avLst/>
          </a:prstGeom>
        </p:spPr>
      </p:pic>
      <p:sp>
        <p:nvSpPr>
          <p:cNvPr id="13" name="îŝḷîḓé-Rectangle 8">
            <a:extLst>
              <a:ext uri="{FF2B5EF4-FFF2-40B4-BE49-F238E27FC236}">
                <a16:creationId xmlns:a16="http://schemas.microsoft.com/office/drawing/2014/main" id="{4029E573-DF61-4740-95C3-85632C4B5B3F}"/>
              </a:ext>
            </a:extLst>
          </p:cNvPr>
          <p:cNvSpPr/>
          <p:nvPr/>
        </p:nvSpPr>
        <p:spPr>
          <a:xfrm>
            <a:off x="5749003" y="1843054"/>
            <a:ext cx="503918" cy="503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1</a:t>
            </a:r>
            <a:endParaRPr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4" name="矩形 48">
            <a:extLst>
              <a:ext uri="{FF2B5EF4-FFF2-40B4-BE49-F238E27FC236}">
                <a16:creationId xmlns:a16="http://schemas.microsoft.com/office/drawing/2014/main" id="{036F9E78-9341-AF43-B98F-87EAC0D4FBE6}"/>
              </a:ext>
            </a:extLst>
          </p:cNvPr>
          <p:cNvSpPr/>
          <p:nvPr/>
        </p:nvSpPr>
        <p:spPr>
          <a:xfrm>
            <a:off x="6401409" y="3354208"/>
            <a:ext cx="5499662" cy="3440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중심지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노동센터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접근 거리가 작을수록 주택가격은 상승할 것이다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(-)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15" name="îŝḷîḓé-Rectangle 14">
            <a:extLst>
              <a:ext uri="{FF2B5EF4-FFF2-40B4-BE49-F238E27FC236}">
                <a16:creationId xmlns:a16="http://schemas.microsoft.com/office/drawing/2014/main" id="{8743A724-004E-E944-9325-2667B29D23B9}"/>
              </a:ext>
            </a:extLst>
          </p:cNvPr>
          <p:cNvSpPr/>
          <p:nvPr/>
        </p:nvSpPr>
        <p:spPr>
          <a:xfrm>
            <a:off x="5749003" y="2638346"/>
            <a:ext cx="503918" cy="503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2</a:t>
            </a:r>
            <a:endParaRPr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6" name="îŝḷîḓé-Rectangle 9">
            <a:extLst>
              <a:ext uri="{FF2B5EF4-FFF2-40B4-BE49-F238E27FC236}">
                <a16:creationId xmlns:a16="http://schemas.microsoft.com/office/drawing/2014/main" id="{0D6FF9DF-637D-F043-B907-CA29716EDDE3}"/>
              </a:ext>
            </a:extLst>
          </p:cNvPr>
          <p:cNvSpPr/>
          <p:nvPr/>
        </p:nvSpPr>
        <p:spPr>
          <a:xfrm>
            <a:off x="5749003" y="3433638"/>
            <a:ext cx="503918" cy="503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3</a:t>
            </a:r>
            <a:endParaRPr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7" name="矩形 51">
            <a:extLst>
              <a:ext uri="{FF2B5EF4-FFF2-40B4-BE49-F238E27FC236}">
                <a16:creationId xmlns:a16="http://schemas.microsoft.com/office/drawing/2014/main" id="{15D24FF7-0605-2F4C-9065-AA5BE6CA46D6}"/>
              </a:ext>
            </a:extLst>
          </p:cNvPr>
          <p:cNvSpPr/>
          <p:nvPr/>
        </p:nvSpPr>
        <p:spPr>
          <a:xfrm>
            <a:off x="6401409" y="2564957"/>
            <a:ext cx="5298494" cy="3416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</a:rPr>
              <a:t>주거당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</a:rPr>
              <a:t> 평균 객실 수가 클수록 주택가격은 올라갈 것이다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</a:rPr>
              <a:t>(+)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20" name="矩形 52">
            <a:extLst>
              <a:ext uri="{FF2B5EF4-FFF2-40B4-BE49-F238E27FC236}">
                <a16:creationId xmlns:a16="http://schemas.microsoft.com/office/drawing/2014/main" id="{C0C22AB3-A2DC-F543-88CD-4E23E423B267}"/>
              </a:ext>
            </a:extLst>
          </p:cNvPr>
          <p:cNvSpPr/>
          <p:nvPr/>
        </p:nvSpPr>
        <p:spPr>
          <a:xfrm>
            <a:off x="6401409" y="1764391"/>
            <a:ext cx="4420670" cy="3440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범죄율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(CRIM)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이 높을수록 주택가격은 낮아질 것이다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(-)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21" name="矩形 48">
            <a:extLst>
              <a:ext uri="{FF2B5EF4-FFF2-40B4-BE49-F238E27FC236}">
                <a16:creationId xmlns:a16="http://schemas.microsoft.com/office/drawing/2014/main" id="{CE8212D5-D9E4-444B-8722-6427265126F4}"/>
              </a:ext>
            </a:extLst>
          </p:cNvPr>
          <p:cNvSpPr/>
          <p:nvPr/>
        </p:nvSpPr>
        <p:spPr>
          <a:xfrm>
            <a:off x="6401409" y="4957734"/>
            <a:ext cx="4963181" cy="3440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저소득층 비율이 높을수록 주택 가격은 내려갈 것이다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(-)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23" name="îŝḷîḓé-Rectangle 14">
            <a:extLst>
              <a:ext uri="{FF2B5EF4-FFF2-40B4-BE49-F238E27FC236}">
                <a16:creationId xmlns:a16="http://schemas.microsoft.com/office/drawing/2014/main" id="{9DCED323-D8C7-0B44-A93B-691C54E37266}"/>
              </a:ext>
            </a:extLst>
          </p:cNvPr>
          <p:cNvSpPr/>
          <p:nvPr/>
        </p:nvSpPr>
        <p:spPr>
          <a:xfrm>
            <a:off x="5749003" y="4228930"/>
            <a:ext cx="503918" cy="503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4</a:t>
            </a:r>
            <a:endParaRPr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0" name="îŝḷîḓé-Rectangle 9">
            <a:extLst>
              <a:ext uri="{FF2B5EF4-FFF2-40B4-BE49-F238E27FC236}">
                <a16:creationId xmlns:a16="http://schemas.microsoft.com/office/drawing/2014/main" id="{235AF2BA-1D8F-F246-876F-602DB20AD4AC}"/>
              </a:ext>
            </a:extLst>
          </p:cNvPr>
          <p:cNvSpPr/>
          <p:nvPr/>
        </p:nvSpPr>
        <p:spPr>
          <a:xfrm>
            <a:off x="5749003" y="5024222"/>
            <a:ext cx="503918" cy="503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5</a:t>
            </a:r>
            <a:endParaRPr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1" name="矩形 51">
            <a:extLst>
              <a:ext uri="{FF2B5EF4-FFF2-40B4-BE49-F238E27FC236}">
                <a16:creationId xmlns:a16="http://schemas.microsoft.com/office/drawing/2014/main" id="{94258CE4-71A0-6646-ABB9-5C1CF066B30C}"/>
              </a:ext>
            </a:extLst>
          </p:cNvPr>
          <p:cNvSpPr/>
          <p:nvPr/>
        </p:nvSpPr>
        <p:spPr>
          <a:xfrm>
            <a:off x="6401409" y="4160379"/>
            <a:ext cx="4719159" cy="3440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학생당 교사 비율이 높을수록 주택 가격은 올라갈 것이다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(+)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32" name="矩形 48">
            <a:extLst>
              <a:ext uri="{FF2B5EF4-FFF2-40B4-BE49-F238E27FC236}">
                <a16:creationId xmlns:a16="http://schemas.microsoft.com/office/drawing/2014/main" id="{CB653D7A-EC99-7043-AD7A-D8115E91BA9E}"/>
              </a:ext>
            </a:extLst>
          </p:cNvPr>
          <p:cNvSpPr/>
          <p:nvPr/>
        </p:nvSpPr>
        <p:spPr>
          <a:xfrm>
            <a:off x="6401409" y="3666440"/>
            <a:ext cx="4963181" cy="50167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à"/>
            </a:pP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DIS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의 </a:t>
            </a:r>
            <a:r>
              <a:rPr lang="en-US" altLang="ko-KR" sz="1100" dirty="0" err="1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coef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는 큰 음수로 음의 상관관계를 보이는 듯 하나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,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P-value</a:t>
            </a:r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가 </a:t>
            </a: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0.05</a:t>
            </a:r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보다 크므로 </a:t>
            </a:r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highlight>
                  <a:srgbClr val="F890AD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성립하지 않는다</a:t>
            </a: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highlight>
                  <a:srgbClr val="F890AD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.</a:t>
            </a:r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highlight>
                  <a:srgbClr val="F890AD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highlight>
                  <a:srgbClr val="F890AD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(X)</a:t>
            </a:r>
            <a:endParaRPr lang="zh-CN" altLang="en-US" sz="1100" b="1" dirty="0">
              <a:solidFill>
                <a:schemeClr val="bg2">
                  <a:lumMod val="25000"/>
                </a:schemeClr>
              </a:solidFill>
              <a:highlight>
                <a:srgbClr val="F890AD"/>
              </a:highlight>
              <a:latin typeface="NanumSquare Bold" panose="020B0600000101010101" pitchFamily="34" charset="-127"/>
            </a:endParaRPr>
          </a:p>
        </p:txBody>
      </p:sp>
      <p:sp>
        <p:nvSpPr>
          <p:cNvPr id="33" name="矩形 51">
            <a:extLst>
              <a:ext uri="{FF2B5EF4-FFF2-40B4-BE49-F238E27FC236}">
                <a16:creationId xmlns:a16="http://schemas.microsoft.com/office/drawing/2014/main" id="{5E37E117-BB81-8544-AA23-CF2BAE470B13}"/>
              </a:ext>
            </a:extLst>
          </p:cNvPr>
          <p:cNvSpPr/>
          <p:nvPr/>
        </p:nvSpPr>
        <p:spPr>
          <a:xfrm>
            <a:off x="6401409" y="2877189"/>
            <a:ext cx="5298494" cy="3416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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RM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의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coef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는 큰 양수로 </a:t>
            </a:r>
            <a:r>
              <a:rPr lang="ko-KR" altLang="en-US" sz="1400" b="1" u="sng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양의 상관관계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를 보인다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ighlight>
                  <a:srgbClr val="C1D0E2"/>
                </a:highlight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ighlight>
                  <a:srgbClr val="C1D0E2"/>
                </a:highlight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가설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ighlight>
                  <a:srgbClr val="C1D0E2"/>
                </a:highlight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O)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highlight>
                <a:srgbClr val="C1D0E2"/>
              </a:highlight>
              <a:latin typeface="NanumSquare Bold" panose="020B0600000101010101" pitchFamily="34" charset="-127"/>
            </a:endParaRPr>
          </a:p>
        </p:txBody>
      </p:sp>
      <p:sp>
        <p:nvSpPr>
          <p:cNvPr id="34" name="矩形 52">
            <a:extLst>
              <a:ext uri="{FF2B5EF4-FFF2-40B4-BE49-F238E27FC236}">
                <a16:creationId xmlns:a16="http://schemas.microsoft.com/office/drawing/2014/main" id="{0C50AD30-34CC-804D-A419-210DD09328EC}"/>
              </a:ext>
            </a:extLst>
          </p:cNvPr>
          <p:cNvSpPr/>
          <p:nvPr/>
        </p:nvSpPr>
        <p:spPr>
          <a:xfrm>
            <a:off x="6401409" y="2076623"/>
            <a:ext cx="4569158" cy="3420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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CRIM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의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coef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는 음수로 </a:t>
            </a:r>
            <a:r>
              <a:rPr lang="ko-KR" altLang="en-US" sz="1400" b="1" u="sng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음의 상관관계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를 보인다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ighlight>
                  <a:srgbClr val="C1D0E2"/>
                </a:highlight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ighlight>
                  <a:srgbClr val="C1D0E2"/>
                </a:highlight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가설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ighlight>
                  <a:srgbClr val="C1D0E2"/>
                </a:highlight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O)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highlight>
                <a:srgbClr val="C1D0E2"/>
              </a:highlight>
              <a:latin typeface="NanumSquare Bold" panose="020B0600000101010101" pitchFamily="34" charset="-127"/>
            </a:endParaRPr>
          </a:p>
        </p:txBody>
      </p:sp>
      <p:sp>
        <p:nvSpPr>
          <p:cNvPr id="35" name="矩形 48">
            <a:extLst>
              <a:ext uri="{FF2B5EF4-FFF2-40B4-BE49-F238E27FC236}">
                <a16:creationId xmlns:a16="http://schemas.microsoft.com/office/drawing/2014/main" id="{9EF29B29-5582-CE43-935D-8C511FB1E4ED}"/>
              </a:ext>
            </a:extLst>
          </p:cNvPr>
          <p:cNvSpPr/>
          <p:nvPr/>
        </p:nvSpPr>
        <p:spPr>
          <a:xfrm>
            <a:off x="6401409" y="5269966"/>
            <a:ext cx="4963181" cy="3440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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LSTAT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의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coef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는 음수로 </a:t>
            </a:r>
            <a:r>
              <a:rPr lang="ko-KR" altLang="en-US" sz="1400" b="1" u="sng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음의 상관관계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를 보인다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ighlight>
                  <a:srgbClr val="C1D0E2"/>
                </a:highlight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ighlight>
                  <a:srgbClr val="C1D0E2"/>
                </a:highlight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가설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ighlight>
                  <a:srgbClr val="C1D0E2"/>
                </a:highlight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O)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highlight>
                <a:srgbClr val="C1D0E2"/>
              </a:highlight>
              <a:latin typeface="NanumSquare Bold" panose="020B0600000101010101" pitchFamily="34" charset="-127"/>
            </a:endParaRPr>
          </a:p>
        </p:txBody>
      </p:sp>
      <p:sp>
        <p:nvSpPr>
          <p:cNvPr id="36" name="矩形 51">
            <a:extLst>
              <a:ext uri="{FF2B5EF4-FFF2-40B4-BE49-F238E27FC236}">
                <a16:creationId xmlns:a16="http://schemas.microsoft.com/office/drawing/2014/main" id="{278B0572-554A-A147-958E-5B33ECD2FD52}"/>
              </a:ext>
            </a:extLst>
          </p:cNvPr>
          <p:cNvSpPr/>
          <p:nvPr/>
        </p:nvSpPr>
        <p:spPr>
          <a:xfrm>
            <a:off x="6401409" y="4472611"/>
            <a:ext cx="5440462" cy="3420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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PTRATIO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의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coef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는 음수로 </a:t>
            </a:r>
            <a:r>
              <a:rPr lang="ko-KR" altLang="en-US" sz="1400" b="1" u="sng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음의 상관관계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를 보인다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ighlight>
                  <a:srgbClr val="F890AD"/>
                </a:highlight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ighlight>
                  <a:srgbClr val="F890AD"/>
                </a:highlight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가설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ighlight>
                  <a:srgbClr val="F890AD"/>
                </a:highlight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X)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highlight>
                <a:srgbClr val="F890AD"/>
              </a:highlight>
              <a:latin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44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09CFBED2-9E54-1544-8768-34268D9FE334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모델링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–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01.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다중 회귀분석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: VIF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직사각형 22">
            <a:extLst>
              <a:ext uri="{FF2B5EF4-FFF2-40B4-BE49-F238E27FC236}">
                <a16:creationId xmlns:a16="http://schemas.microsoft.com/office/drawing/2014/main" id="{7C0B7B78-A097-AF46-8598-C5A326C1A400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4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595EB9A-319E-0C48-80AB-7834F3F7A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5" y="1510843"/>
            <a:ext cx="1913991" cy="4394251"/>
          </a:xfrm>
          <a:prstGeom prst="rect">
            <a:avLst/>
          </a:prstGeom>
        </p:spPr>
      </p:pic>
      <p:sp>
        <p:nvSpPr>
          <p:cNvPr id="16" name="직사각형 11">
            <a:extLst>
              <a:ext uri="{FF2B5EF4-FFF2-40B4-BE49-F238E27FC236}">
                <a16:creationId xmlns:a16="http://schemas.microsoft.com/office/drawing/2014/main" id="{F69568FE-C766-1C4A-BC22-66DB59875141}"/>
              </a:ext>
            </a:extLst>
          </p:cNvPr>
          <p:cNvSpPr/>
          <p:nvPr/>
        </p:nvSpPr>
        <p:spPr>
          <a:xfrm>
            <a:off x="2481144" y="5984400"/>
            <a:ext cx="902811" cy="338554"/>
          </a:xfrm>
          <a:prstGeom prst="rect">
            <a:avLst/>
          </a:prstGeom>
          <a:solidFill>
            <a:srgbClr val="F890AD">
              <a:alpha val="70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VIF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결과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55">
            <a:extLst>
              <a:ext uri="{FF2B5EF4-FFF2-40B4-BE49-F238E27FC236}">
                <a16:creationId xmlns:a16="http://schemas.microsoft.com/office/drawing/2014/main" id="{AAB9620A-00E8-0741-9286-7B0D29A44B61}"/>
              </a:ext>
            </a:extLst>
          </p:cNvPr>
          <p:cNvSpPr/>
          <p:nvPr/>
        </p:nvSpPr>
        <p:spPr>
          <a:xfrm>
            <a:off x="4517293" y="3338988"/>
            <a:ext cx="7674707" cy="73795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à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highlight>
                  <a:srgbClr val="FAEFF6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다중공선성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도 확인한 결과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,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 모든 설명변수들의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VIF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값이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10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 이하로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다중공선성을 보이는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설명변수는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 없는 것으로 판단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할 수 있다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.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39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09CFBED2-9E54-1544-8768-34268D9FE334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모델링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–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01.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다중 회귀분석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: </a:t>
            </a:r>
            <a:r>
              <a:rPr lang="ko-KR" altLang="en-US" sz="2400" b="1" dirty="0" err="1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후진제거법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직사각형 22">
            <a:extLst>
              <a:ext uri="{FF2B5EF4-FFF2-40B4-BE49-F238E27FC236}">
                <a16:creationId xmlns:a16="http://schemas.microsoft.com/office/drawing/2014/main" id="{7C0B7B78-A097-AF46-8598-C5A326C1A400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4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7" name="矩形 55">
            <a:extLst>
              <a:ext uri="{FF2B5EF4-FFF2-40B4-BE49-F238E27FC236}">
                <a16:creationId xmlns:a16="http://schemas.microsoft.com/office/drawing/2014/main" id="{AAB9620A-00E8-0741-9286-7B0D29A44B61}"/>
              </a:ext>
            </a:extLst>
          </p:cNvPr>
          <p:cNvSpPr/>
          <p:nvPr/>
        </p:nvSpPr>
        <p:spPr>
          <a:xfrm>
            <a:off x="1248714" y="2637632"/>
            <a:ext cx="9694570" cy="80970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err="1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후진제거법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 적용 후 선택된 변수들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: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highlight>
                  <a:srgbClr val="FAEFF6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‘NOX’, ‘RM’, ‘DIS’, ‘PTRATIO’, ‘LSTAT‘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(5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개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후진제거법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 적용 후 제거된 변수들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: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‘CRIM’, ‘ZN’, ’INDUS’, ‘AGE’, ‘RAD’, ‘TAX’, ‘B’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 (7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개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)</a:t>
            </a:r>
          </a:p>
        </p:txBody>
      </p:sp>
      <p:sp>
        <p:nvSpPr>
          <p:cNvPr id="8" name="직사각형 17">
            <a:extLst>
              <a:ext uri="{FF2B5EF4-FFF2-40B4-BE49-F238E27FC236}">
                <a16:creationId xmlns:a16="http://schemas.microsoft.com/office/drawing/2014/main" id="{E3CDB25D-3FDB-DC44-A069-87F33E70EED0}"/>
              </a:ext>
            </a:extLst>
          </p:cNvPr>
          <p:cNvSpPr/>
          <p:nvPr/>
        </p:nvSpPr>
        <p:spPr>
          <a:xfrm>
            <a:off x="350128" y="5430073"/>
            <a:ext cx="11426367" cy="114767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21">
            <a:extLst>
              <a:ext uri="{FF2B5EF4-FFF2-40B4-BE49-F238E27FC236}">
                <a16:creationId xmlns:a16="http://schemas.microsoft.com/office/drawing/2014/main" id="{86B4CE39-F444-FE43-B16A-49F32D2250AD}"/>
              </a:ext>
            </a:extLst>
          </p:cNvPr>
          <p:cNvSpPr/>
          <p:nvPr/>
        </p:nvSpPr>
        <p:spPr>
          <a:xfrm>
            <a:off x="946710" y="5659830"/>
            <a:ext cx="10233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후진제거법을 적용해 선택된 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5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개의 변수 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NOX(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산화질소 농도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),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RM(</a:t>
            </a:r>
            <a:r>
              <a:rPr lang="ko-KR" altLang="en-US" dirty="0" err="1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주거당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평균 객실 수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),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DIS(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중심지 접근 거리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),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PTRATIO(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학생당 교사 비율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),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LSTAT(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저소득층 비율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이 다중 회귀분석에서 주요 변수들이다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2300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09CFBED2-9E54-1544-8768-34268D9FE334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모델링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–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01.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다중 회귀분석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직사각형 22">
            <a:extLst>
              <a:ext uri="{FF2B5EF4-FFF2-40B4-BE49-F238E27FC236}">
                <a16:creationId xmlns:a16="http://schemas.microsoft.com/office/drawing/2014/main" id="{7C0B7B78-A097-AF46-8598-C5A326C1A400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4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9" name="矩形 55">
            <a:extLst>
              <a:ext uri="{FF2B5EF4-FFF2-40B4-BE49-F238E27FC236}">
                <a16:creationId xmlns:a16="http://schemas.microsoft.com/office/drawing/2014/main" id="{CAE4BFFD-28CE-A543-ADD4-94357435DC49}"/>
              </a:ext>
            </a:extLst>
          </p:cNvPr>
          <p:cNvSpPr/>
          <p:nvPr/>
        </p:nvSpPr>
        <p:spPr>
          <a:xfrm>
            <a:off x="5837962" y="1849020"/>
            <a:ext cx="3635957" cy="4055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다중 회귀분석 결과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NanumSquare Bold" panose="020B0600000101010101" pitchFamily="34" charset="-127"/>
            </a:endParaRP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EE6D150C-BEF7-114F-9279-3B035D77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7" y="1849020"/>
            <a:ext cx="5279497" cy="346850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830FD76-AD08-C142-B6D7-0CEE452431E3}"/>
              </a:ext>
            </a:extLst>
          </p:cNvPr>
          <p:cNvGrpSpPr/>
          <p:nvPr/>
        </p:nvGrpSpPr>
        <p:grpSpPr>
          <a:xfrm>
            <a:off x="5930560" y="2375806"/>
            <a:ext cx="6016803" cy="2841227"/>
            <a:chOff x="5745364" y="2685002"/>
            <a:chExt cx="6016803" cy="2841227"/>
          </a:xfrm>
        </p:grpSpPr>
        <p:sp>
          <p:nvSpPr>
            <p:cNvPr id="22" name="îŝḷîḓé-Rectangle 8">
              <a:extLst>
                <a:ext uri="{FF2B5EF4-FFF2-40B4-BE49-F238E27FC236}">
                  <a16:creationId xmlns:a16="http://schemas.microsoft.com/office/drawing/2014/main" id="{1DB85A58-942F-DC49-A067-303C9488C7E0}"/>
                </a:ext>
              </a:extLst>
            </p:cNvPr>
            <p:cNvSpPr/>
            <p:nvPr/>
          </p:nvSpPr>
          <p:spPr>
            <a:xfrm>
              <a:off x="5745364" y="2685002"/>
              <a:ext cx="503918" cy="5039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1</a:t>
              </a:r>
              <a:endParaRPr sz="2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24" name="矩形 48">
              <a:extLst>
                <a:ext uri="{FF2B5EF4-FFF2-40B4-BE49-F238E27FC236}">
                  <a16:creationId xmlns:a16="http://schemas.microsoft.com/office/drawing/2014/main" id="{064B83AB-1C1E-154D-8BBF-54E3DFF63AF3}"/>
                </a:ext>
              </a:extLst>
            </p:cNvPr>
            <p:cNvSpPr/>
            <p:nvPr/>
          </p:nvSpPr>
          <p:spPr>
            <a:xfrm>
              <a:off x="6249282" y="4331259"/>
              <a:ext cx="5512885" cy="3440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1400" b="1" dirty="0">
                  <a:solidFill>
                    <a:schemeClr val="bg2">
                      <a:lumMod val="10000"/>
                    </a:schemeClr>
                  </a:solidFill>
                  <a:highlight>
                    <a:srgbClr val="C1D0E2"/>
                  </a:highlight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모든 설명변수들의</a:t>
              </a:r>
              <a:r>
                <a:rPr lang="ko-KR" altLang="en-US" sz="1400" b="1" dirty="0">
                  <a:solidFill>
                    <a:schemeClr val="bg2">
                      <a:lumMod val="10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P-value</a:t>
              </a:r>
              <a:r>
                <a:rPr lang="ko-KR" altLang="en-US" sz="1400" b="1" dirty="0">
                  <a:solidFill>
                    <a:schemeClr val="bg2">
                      <a:lumMod val="10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가 </a:t>
              </a:r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0.05</a:t>
              </a:r>
              <a:r>
                <a:rPr lang="ko-KR" altLang="en-US" sz="1400" b="1" dirty="0">
                  <a:solidFill>
                    <a:schemeClr val="bg2">
                      <a:lumMod val="10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보다 작으므로 </a:t>
              </a:r>
              <a:r>
                <a:rPr lang="ko-KR" altLang="en-US" sz="1400" b="1" dirty="0">
                  <a:solidFill>
                    <a:schemeClr val="bg2">
                      <a:lumMod val="10000"/>
                    </a:schemeClr>
                  </a:solidFill>
                  <a:highlight>
                    <a:srgbClr val="C1D0E2"/>
                  </a:highlight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의미가 있다</a:t>
              </a:r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  <a:highlight>
                    <a:srgbClr val="C1D0E2"/>
                  </a:highlight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.</a:t>
              </a:r>
              <a:endParaRPr lang="zh-CN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</a:endParaRPr>
            </a:p>
          </p:txBody>
        </p:sp>
        <p:sp>
          <p:nvSpPr>
            <p:cNvPr id="25" name="îŝḷîḓé-Rectangle 14">
              <a:extLst>
                <a:ext uri="{FF2B5EF4-FFF2-40B4-BE49-F238E27FC236}">
                  <a16:creationId xmlns:a16="http://schemas.microsoft.com/office/drawing/2014/main" id="{E7EA3B87-D35D-944D-8CB5-3277E2F015C7}"/>
                </a:ext>
              </a:extLst>
            </p:cNvPr>
            <p:cNvSpPr/>
            <p:nvPr/>
          </p:nvSpPr>
          <p:spPr>
            <a:xfrm>
              <a:off x="5745364" y="3480294"/>
              <a:ext cx="503918" cy="5039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2</a:t>
              </a:r>
              <a:endParaRPr sz="2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26" name="îŝḷîḓé-Rectangle 9">
              <a:extLst>
                <a:ext uri="{FF2B5EF4-FFF2-40B4-BE49-F238E27FC236}">
                  <a16:creationId xmlns:a16="http://schemas.microsoft.com/office/drawing/2014/main" id="{5668C27B-8F68-764B-9BB3-BCE3503F872F}"/>
                </a:ext>
              </a:extLst>
            </p:cNvPr>
            <p:cNvSpPr/>
            <p:nvPr/>
          </p:nvSpPr>
          <p:spPr>
            <a:xfrm>
              <a:off x="5745364" y="4275586"/>
              <a:ext cx="503918" cy="5039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3</a:t>
              </a:r>
              <a:endParaRPr sz="2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27" name="矩形 51">
              <a:extLst>
                <a:ext uri="{FF2B5EF4-FFF2-40B4-BE49-F238E27FC236}">
                  <a16:creationId xmlns:a16="http://schemas.microsoft.com/office/drawing/2014/main" id="{DF3DC435-8CA2-4B49-8620-238024D23BCB}"/>
                </a:ext>
              </a:extLst>
            </p:cNvPr>
            <p:cNvSpPr/>
            <p:nvPr/>
          </p:nvSpPr>
          <p:spPr>
            <a:xfrm>
              <a:off x="6249282" y="3535967"/>
              <a:ext cx="5319064" cy="3440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bg2">
                      <a:lumMod val="10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F</a:t>
              </a:r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-</a:t>
              </a:r>
              <a:r>
                <a:rPr lang="ko-KR" altLang="en-US" sz="1400" b="1" dirty="0">
                  <a:solidFill>
                    <a:schemeClr val="bg2">
                      <a:lumMod val="10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검정 결과</a:t>
              </a:r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,</a:t>
              </a:r>
              <a:r>
                <a:rPr lang="ko-KR" altLang="en-US" sz="1400" b="1" dirty="0">
                  <a:solidFill>
                    <a:schemeClr val="bg2">
                      <a:lumMod val="10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P-value</a:t>
              </a:r>
              <a:r>
                <a:rPr lang="ko-KR" altLang="en-US" sz="1400" b="1" dirty="0">
                  <a:solidFill>
                    <a:schemeClr val="bg2">
                      <a:lumMod val="10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는 </a:t>
              </a:r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0.05</a:t>
              </a:r>
              <a:r>
                <a:rPr lang="ko-KR" altLang="en-US" sz="1400" b="1" dirty="0">
                  <a:solidFill>
                    <a:schemeClr val="bg2">
                      <a:lumMod val="10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보다 매우 작으므로 </a:t>
              </a:r>
              <a:r>
                <a:rPr lang="ko-KR" altLang="en-US" sz="1400" b="1" dirty="0" err="1">
                  <a:solidFill>
                    <a:schemeClr val="bg2">
                      <a:lumMod val="10000"/>
                    </a:schemeClr>
                  </a:solidFill>
                  <a:highlight>
                    <a:srgbClr val="C1D0E2"/>
                  </a:highlight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통계값은</a:t>
              </a:r>
              <a:r>
                <a:rPr lang="ko-KR" altLang="en-US" sz="1400" b="1" dirty="0">
                  <a:solidFill>
                    <a:schemeClr val="bg2">
                      <a:lumMod val="10000"/>
                    </a:schemeClr>
                  </a:solidFill>
                  <a:highlight>
                    <a:srgbClr val="C1D0E2"/>
                  </a:highlight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 유효하다</a:t>
              </a:r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.</a:t>
              </a:r>
              <a:endParaRPr lang="zh-CN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</a:endParaRPr>
            </a:p>
          </p:txBody>
        </p:sp>
        <p:sp>
          <p:nvSpPr>
            <p:cNvPr id="28" name="矩形 52">
              <a:extLst>
                <a:ext uri="{FF2B5EF4-FFF2-40B4-BE49-F238E27FC236}">
                  <a16:creationId xmlns:a16="http://schemas.microsoft.com/office/drawing/2014/main" id="{8545E282-5C2B-904E-AD97-BC24F19C3A35}"/>
                </a:ext>
              </a:extLst>
            </p:cNvPr>
            <p:cNvSpPr/>
            <p:nvPr/>
          </p:nvSpPr>
          <p:spPr>
            <a:xfrm>
              <a:off x="6249282" y="2761196"/>
              <a:ext cx="2957246" cy="3440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1400" b="1" dirty="0">
                  <a:solidFill>
                    <a:schemeClr val="bg2">
                      <a:lumMod val="10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모델의 설명력은 </a:t>
              </a:r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  <a:highlight>
                    <a:srgbClr val="C1D0E2"/>
                  </a:highlight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0.708(70.8%)</a:t>
              </a:r>
              <a:r>
                <a:rPr lang="ko-KR" altLang="en-US" sz="1400" b="1" dirty="0">
                  <a:solidFill>
                    <a:schemeClr val="bg2">
                      <a:lumMod val="10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이다</a:t>
              </a:r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.</a:t>
              </a:r>
              <a:endParaRPr lang="zh-CN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</a:endParaRPr>
            </a:p>
          </p:txBody>
        </p:sp>
        <p:sp>
          <p:nvSpPr>
            <p:cNvPr id="14" name="矩形 48">
              <a:extLst>
                <a:ext uri="{FF2B5EF4-FFF2-40B4-BE49-F238E27FC236}">
                  <a16:creationId xmlns:a16="http://schemas.microsoft.com/office/drawing/2014/main" id="{ABBE2F79-5A67-E24C-BDAC-1D90A557B733}"/>
                </a:ext>
              </a:extLst>
            </p:cNvPr>
            <p:cNvSpPr/>
            <p:nvPr/>
          </p:nvSpPr>
          <p:spPr>
            <a:xfrm>
              <a:off x="6249282" y="5077984"/>
              <a:ext cx="5512885" cy="3440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1400" b="1" dirty="0">
                  <a:solidFill>
                    <a:schemeClr val="bg2">
                      <a:lumMod val="10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식으로 표현하자면 다음과 같다</a:t>
              </a:r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.</a:t>
              </a:r>
              <a:endParaRPr lang="zh-CN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</a:endParaRPr>
            </a:p>
          </p:txBody>
        </p:sp>
        <p:sp>
          <p:nvSpPr>
            <p:cNvPr id="15" name="îŝḷîḓé-Rectangle 9">
              <a:extLst>
                <a:ext uri="{FF2B5EF4-FFF2-40B4-BE49-F238E27FC236}">
                  <a16:creationId xmlns:a16="http://schemas.microsoft.com/office/drawing/2014/main" id="{B579D055-35A3-F440-A26B-E13327327675}"/>
                </a:ext>
              </a:extLst>
            </p:cNvPr>
            <p:cNvSpPr/>
            <p:nvPr/>
          </p:nvSpPr>
          <p:spPr>
            <a:xfrm>
              <a:off x="5745364" y="5022311"/>
              <a:ext cx="503918" cy="5039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4</a:t>
              </a:r>
              <a:endParaRPr sz="2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C7979D2-CF22-7447-809B-F51F87843929}"/>
              </a:ext>
            </a:extLst>
          </p:cNvPr>
          <p:cNvSpPr/>
          <p:nvPr/>
        </p:nvSpPr>
        <p:spPr>
          <a:xfrm>
            <a:off x="899365" y="5636543"/>
            <a:ext cx="9668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highlight>
                  <a:srgbClr val="F890AD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MEDV</a:t>
            </a:r>
            <a:r>
              <a:rPr lang="en-US" sz="1400" b="1" dirty="0">
                <a:solidFill>
                  <a:srgbClr val="00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= 37.4992 + (-17.9966)*</a:t>
            </a:r>
            <a:r>
              <a:rPr lang="en-US" sz="1400" b="1" dirty="0">
                <a:solidFill>
                  <a:srgbClr val="000000"/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NOX</a:t>
            </a:r>
            <a:r>
              <a:rPr lang="en-US" sz="1400" b="1" dirty="0">
                <a:solidFill>
                  <a:srgbClr val="00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+ (4.1633)*</a:t>
            </a:r>
            <a:r>
              <a:rPr lang="en-US" sz="1400" b="1" dirty="0">
                <a:solidFill>
                  <a:srgbClr val="000000"/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RM</a:t>
            </a:r>
            <a:r>
              <a:rPr lang="en-US" sz="1400" b="1" dirty="0">
                <a:solidFill>
                  <a:srgbClr val="00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+ (-1.1847)*</a:t>
            </a:r>
            <a:r>
              <a:rPr lang="en-US" sz="1400" b="1" dirty="0">
                <a:solidFill>
                  <a:srgbClr val="000000"/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DIS</a:t>
            </a:r>
            <a:r>
              <a:rPr lang="en-US" sz="1400" b="1" dirty="0">
                <a:solidFill>
                  <a:srgbClr val="00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+ (-1.0458)*</a:t>
            </a:r>
            <a:r>
              <a:rPr lang="en-US" sz="1400" b="1" dirty="0">
                <a:solidFill>
                  <a:srgbClr val="000000"/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PTRATIO</a:t>
            </a:r>
            <a:r>
              <a:rPr lang="en-US" sz="1400" b="1" dirty="0">
                <a:solidFill>
                  <a:srgbClr val="00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+ (-0.5811)*</a:t>
            </a:r>
            <a:r>
              <a:rPr lang="en-US" sz="1400" b="1" dirty="0">
                <a:solidFill>
                  <a:srgbClr val="000000"/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LSTAT</a:t>
            </a:r>
            <a:endParaRPr lang="en-KR" sz="1400" b="1" dirty="0">
              <a:highlight>
                <a:srgbClr val="C1D0E2"/>
              </a:highlight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585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09CFBED2-9E54-1544-8768-34268D9FE334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분석결과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–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다양한 모델 테스트 결과 비교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직사각형 22">
            <a:extLst>
              <a:ext uri="{FF2B5EF4-FFF2-40B4-BE49-F238E27FC236}">
                <a16:creationId xmlns:a16="http://schemas.microsoft.com/office/drawing/2014/main" id="{7C0B7B78-A097-AF46-8598-C5A326C1A400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5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8" name="직사각형 17">
            <a:extLst>
              <a:ext uri="{FF2B5EF4-FFF2-40B4-BE49-F238E27FC236}">
                <a16:creationId xmlns:a16="http://schemas.microsoft.com/office/drawing/2014/main" id="{E3CDB25D-3FDB-DC44-A069-87F33E70EED0}"/>
              </a:ext>
            </a:extLst>
          </p:cNvPr>
          <p:cNvSpPr/>
          <p:nvPr/>
        </p:nvSpPr>
        <p:spPr>
          <a:xfrm>
            <a:off x="350128" y="5430073"/>
            <a:ext cx="11426367" cy="114767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21">
            <a:extLst>
              <a:ext uri="{FF2B5EF4-FFF2-40B4-BE49-F238E27FC236}">
                <a16:creationId xmlns:a16="http://schemas.microsoft.com/office/drawing/2014/main" id="{86B4CE39-F444-FE43-B16A-49F32D2250AD}"/>
              </a:ext>
            </a:extLst>
          </p:cNvPr>
          <p:cNvSpPr/>
          <p:nvPr/>
        </p:nvSpPr>
        <p:spPr>
          <a:xfrm>
            <a:off x="946710" y="5659830"/>
            <a:ext cx="1023320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dirty="0" err="1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에러값들을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모델별로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산출해보았다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MSE, RMSE, MAE, MAPE</a:t>
            </a:r>
            <a:r>
              <a:rPr lang="ko-KR" altLang="en-US" dirty="0" err="1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를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계산했으며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,</a:t>
            </a:r>
          </a:p>
          <a:p>
            <a:pPr>
              <a:spcBef>
                <a:spcPts val="600"/>
              </a:spcBef>
            </a:pP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그 결과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에러는 </a:t>
            </a:r>
            <a:r>
              <a:rPr lang="ko-KR" altLang="en-US" dirty="0" err="1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그래디언트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dirty="0" err="1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부스팅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&lt;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랜덤 </a:t>
            </a:r>
            <a:r>
              <a:rPr lang="ko-KR" altLang="en-US" dirty="0" err="1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포레스트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&lt;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의사결정나무 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&lt;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회귀분석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순으로 산출되었다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.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8366857-6FE0-1540-A4CB-46EE723C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365" y="1229443"/>
            <a:ext cx="5251892" cy="408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12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09CFBED2-9E54-1544-8768-34268D9FE334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소감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직사각형 22">
            <a:extLst>
              <a:ext uri="{FF2B5EF4-FFF2-40B4-BE49-F238E27FC236}">
                <a16:creationId xmlns:a16="http://schemas.microsoft.com/office/drawing/2014/main" id="{7C0B7B78-A097-AF46-8598-C5A326C1A400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6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10" name="그룹 37">
            <a:extLst>
              <a:ext uri="{FF2B5EF4-FFF2-40B4-BE49-F238E27FC236}">
                <a16:creationId xmlns:a16="http://schemas.microsoft.com/office/drawing/2014/main" id="{11534E60-A310-E549-9AE9-1DF523F3425E}"/>
              </a:ext>
            </a:extLst>
          </p:cNvPr>
          <p:cNvGrpSpPr/>
          <p:nvPr/>
        </p:nvGrpSpPr>
        <p:grpSpPr>
          <a:xfrm>
            <a:off x="1737273" y="1423143"/>
            <a:ext cx="9015090" cy="3537421"/>
            <a:chOff x="2082928" y="1358475"/>
            <a:chExt cx="6714000" cy="3537421"/>
          </a:xfrm>
        </p:grpSpPr>
        <p:sp>
          <p:nvSpPr>
            <p:cNvPr id="11" name="직사각형 38">
              <a:extLst>
                <a:ext uri="{FF2B5EF4-FFF2-40B4-BE49-F238E27FC236}">
                  <a16:creationId xmlns:a16="http://schemas.microsoft.com/office/drawing/2014/main" id="{2AEECD46-7F9B-9342-A01F-B56EA69CAF43}"/>
                </a:ext>
              </a:extLst>
            </p:cNvPr>
            <p:cNvSpPr/>
            <p:nvPr/>
          </p:nvSpPr>
          <p:spPr>
            <a:xfrm>
              <a:off x="3275006" y="1358475"/>
              <a:ext cx="410817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b="1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분석을 하며</a:t>
              </a:r>
              <a:r>
                <a:rPr lang="en-US" altLang="ko-KR" sz="2800" b="1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endParaRPr lang="ko-KR" altLang="en-US" sz="2800" b="1" spc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직사각형 40">
              <a:extLst>
                <a:ext uri="{FF2B5EF4-FFF2-40B4-BE49-F238E27FC236}">
                  <a16:creationId xmlns:a16="http://schemas.microsoft.com/office/drawing/2014/main" id="{4C63A9DE-DCF0-C545-BA16-2A8D586B07E2}"/>
                </a:ext>
              </a:extLst>
            </p:cNvPr>
            <p:cNvSpPr/>
            <p:nvPr/>
          </p:nvSpPr>
          <p:spPr>
            <a:xfrm>
              <a:off x="2082928" y="2678109"/>
              <a:ext cx="6714000" cy="22177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집값 분석이라는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와 닿는 주제를 활용하여 공부해서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더 흥미를 가지고 분석 실습에 임할 수 있었습니다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통계에 대한 기본을 더 확실히 하고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이를 전공 영역에 접목시킬 수 있는 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역량을 가진다면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정말 큰 도움이 될 것이라 생각했습니다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</p:grpSp>
      <p:cxnSp>
        <p:nvCxnSpPr>
          <p:cNvPr id="13" name="직선 연결선 35">
            <a:extLst>
              <a:ext uri="{FF2B5EF4-FFF2-40B4-BE49-F238E27FC236}">
                <a16:creationId xmlns:a16="http://schemas.microsoft.com/office/drawing/2014/main" id="{D352AC34-AE71-6E4A-B046-A0FD53255BC7}"/>
              </a:ext>
            </a:extLst>
          </p:cNvPr>
          <p:cNvCxnSpPr>
            <a:cxnSpLocks/>
          </p:cNvCxnSpPr>
          <p:nvPr/>
        </p:nvCxnSpPr>
        <p:spPr>
          <a:xfrm>
            <a:off x="3009830" y="1986281"/>
            <a:ext cx="6081161" cy="0"/>
          </a:xfrm>
          <a:prstGeom prst="line">
            <a:avLst/>
          </a:prstGeom>
          <a:ln w="38100">
            <a:solidFill>
              <a:srgbClr val="ED8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8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rgbClr val="FAEFF5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929F617E-8010-874E-B125-9DA62173D5A4}"/>
              </a:ext>
            </a:extLst>
          </p:cNvPr>
          <p:cNvSpPr/>
          <p:nvPr/>
        </p:nvSpPr>
        <p:spPr>
          <a:xfrm>
            <a:off x="558563" y="3036585"/>
            <a:ext cx="219643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500" b="1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endParaRPr lang="ko-KR" alt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1" name="직선 연결선 5">
            <a:extLst>
              <a:ext uri="{FF2B5EF4-FFF2-40B4-BE49-F238E27FC236}">
                <a16:creationId xmlns:a16="http://schemas.microsoft.com/office/drawing/2014/main" id="{6AB8BDFB-7810-A74E-9913-3BFC5B25A2C3}"/>
              </a:ext>
            </a:extLst>
          </p:cNvPr>
          <p:cNvCxnSpPr>
            <a:cxnSpLocks/>
          </p:cNvCxnSpPr>
          <p:nvPr/>
        </p:nvCxnSpPr>
        <p:spPr>
          <a:xfrm>
            <a:off x="3416968" y="923913"/>
            <a:ext cx="0" cy="517209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F2AF73E-439A-CE46-8E34-270E4599BD52}"/>
              </a:ext>
            </a:extLst>
          </p:cNvPr>
          <p:cNvGrpSpPr/>
          <p:nvPr/>
        </p:nvGrpSpPr>
        <p:grpSpPr>
          <a:xfrm>
            <a:off x="3919599" y="2012063"/>
            <a:ext cx="5287687" cy="2833874"/>
            <a:chOff x="3808923" y="923913"/>
            <a:chExt cx="5287687" cy="283387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FC435ED-B9B0-5246-8C6F-F8E9343C5C64}"/>
                </a:ext>
              </a:extLst>
            </p:cNvPr>
            <p:cNvGrpSpPr/>
            <p:nvPr/>
          </p:nvGrpSpPr>
          <p:grpSpPr>
            <a:xfrm>
              <a:off x="3808923" y="923913"/>
              <a:ext cx="5287687" cy="2833874"/>
              <a:chOff x="3808923" y="1257739"/>
              <a:chExt cx="5287687" cy="2833874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881314B5-4D8F-AD4C-AB39-5798F724B810}"/>
                  </a:ext>
                </a:extLst>
              </p:cNvPr>
              <p:cNvGrpSpPr/>
              <p:nvPr/>
            </p:nvGrpSpPr>
            <p:grpSpPr>
              <a:xfrm>
                <a:off x="3808923" y="1257739"/>
                <a:ext cx="4915791" cy="2833874"/>
                <a:chOff x="3795671" y="1261611"/>
                <a:chExt cx="4915791" cy="2833874"/>
              </a:xfrm>
            </p:grpSpPr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3C638FCA-AE83-614E-A16E-655BEC0395B9}"/>
                    </a:ext>
                  </a:extLst>
                </p:cNvPr>
                <p:cNvGrpSpPr/>
                <p:nvPr/>
              </p:nvGrpSpPr>
              <p:grpSpPr>
                <a:xfrm>
                  <a:off x="3795671" y="1261611"/>
                  <a:ext cx="2043197" cy="548141"/>
                  <a:chOff x="3795671" y="1261611"/>
                  <a:chExt cx="2043197" cy="548141"/>
                </a:xfrm>
              </p:grpSpPr>
              <p:sp>
                <p:nvSpPr>
                  <p:cNvPr id="66" name="직사각형 65">
                    <a:extLst>
                      <a:ext uri="{FF2B5EF4-FFF2-40B4-BE49-F238E27FC236}">
                        <a16:creationId xmlns:a16="http://schemas.microsoft.com/office/drawing/2014/main" id="{4E69B962-0EF0-4E47-A07B-A273484E797D}"/>
                      </a:ext>
                    </a:extLst>
                  </p:cNvPr>
                  <p:cNvSpPr/>
                  <p:nvPr/>
                </p:nvSpPr>
                <p:spPr>
                  <a:xfrm>
                    <a:off x="3795671" y="1261611"/>
                    <a:ext cx="526071" cy="548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3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haroni" panose="02010803020104030203" pitchFamily="2" charset="-79"/>
                      </a:rPr>
                      <a:t>0</a:t>
                    </a:r>
                    <a:endParaRPr lang="ko-KR" altLang="en-US" sz="3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67" name="직사각형 66">
                    <a:extLst>
                      <a:ext uri="{FF2B5EF4-FFF2-40B4-BE49-F238E27FC236}">
                        <a16:creationId xmlns:a16="http://schemas.microsoft.com/office/drawing/2014/main" id="{4A68477F-BB2D-A941-9C06-D81A3A2DB966}"/>
                      </a:ext>
                    </a:extLst>
                  </p:cNvPr>
                  <p:cNvSpPr/>
                  <p:nvPr/>
                </p:nvSpPr>
                <p:spPr>
                  <a:xfrm>
                    <a:off x="4407066" y="1279736"/>
                    <a:ext cx="1431802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2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과제 정의</a:t>
                    </a:r>
                    <a:endParaRPr lang="ko-KR" altLang="en-US" sz="2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C291282E-1203-B446-AB15-1637CE52EF02}"/>
                    </a:ext>
                  </a:extLst>
                </p:cNvPr>
                <p:cNvGrpSpPr/>
                <p:nvPr/>
              </p:nvGrpSpPr>
              <p:grpSpPr>
                <a:xfrm>
                  <a:off x="3798987" y="2030028"/>
                  <a:ext cx="2043197" cy="548141"/>
                  <a:chOff x="3795671" y="1261611"/>
                  <a:chExt cx="2043197" cy="548141"/>
                </a:xfrm>
              </p:grpSpPr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1A179F67-6302-B547-87BE-778CFFD8109E}"/>
                      </a:ext>
                    </a:extLst>
                  </p:cNvPr>
                  <p:cNvSpPr/>
                  <p:nvPr/>
                </p:nvSpPr>
                <p:spPr>
                  <a:xfrm>
                    <a:off x="3795671" y="1261611"/>
                    <a:ext cx="526071" cy="548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3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haroni" panose="02010803020104030203" pitchFamily="2" charset="-79"/>
                      </a:rPr>
                      <a:t>1</a:t>
                    </a:r>
                    <a:endParaRPr lang="ko-KR" altLang="en-US" sz="3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49B68605-3056-524A-B432-E0E37F080C48}"/>
                      </a:ext>
                    </a:extLst>
                  </p:cNvPr>
                  <p:cNvSpPr/>
                  <p:nvPr/>
                </p:nvSpPr>
                <p:spPr>
                  <a:xfrm>
                    <a:off x="4407066" y="1279736"/>
                    <a:ext cx="1431802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2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가설 설정</a:t>
                    </a:r>
                    <a:endParaRPr lang="ko-KR" altLang="en-US" sz="2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B12ED71B-450A-F240-8E44-8F1CA727A5E2}"/>
                    </a:ext>
                  </a:extLst>
                </p:cNvPr>
                <p:cNvGrpSpPr/>
                <p:nvPr/>
              </p:nvGrpSpPr>
              <p:grpSpPr>
                <a:xfrm>
                  <a:off x="3795671" y="2778927"/>
                  <a:ext cx="2334944" cy="548141"/>
                  <a:chOff x="3795671" y="1261611"/>
                  <a:chExt cx="2334944" cy="548141"/>
                </a:xfrm>
              </p:grpSpPr>
              <p:sp>
                <p:nvSpPr>
                  <p:cNvPr id="62" name="직사각형 61">
                    <a:extLst>
                      <a:ext uri="{FF2B5EF4-FFF2-40B4-BE49-F238E27FC236}">
                        <a16:creationId xmlns:a16="http://schemas.microsoft.com/office/drawing/2014/main" id="{C4826EF6-F84A-1B47-85A7-CCAD4DB9CDFD}"/>
                      </a:ext>
                    </a:extLst>
                  </p:cNvPr>
                  <p:cNvSpPr/>
                  <p:nvPr/>
                </p:nvSpPr>
                <p:spPr>
                  <a:xfrm>
                    <a:off x="3795671" y="1261611"/>
                    <a:ext cx="526071" cy="548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3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haroni" panose="02010803020104030203" pitchFamily="2" charset="-79"/>
                      </a:rPr>
                      <a:t>2</a:t>
                    </a:r>
                    <a:endParaRPr lang="ko-KR" altLang="en-US" sz="3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63" name="직사각형 62">
                    <a:extLst>
                      <a:ext uri="{FF2B5EF4-FFF2-40B4-BE49-F238E27FC236}">
                        <a16:creationId xmlns:a16="http://schemas.microsoft.com/office/drawing/2014/main" id="{0FDE4C3D-0AE8-B84E-85E0-F7960D2682FF}"/>
                      </a:ext>
                    </a:extLst>
                  </p:cNvPr>
                  <p:cNvSpPr/>
                  <p:nvPr/>
                </p:nvSpPr>
                <p:spPr>
                  <a:xfrm>
                    <a:off x="4407066" y="1279736"/>
                    <a:ext cx="1723549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2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데이터 처리</a:t>
                    </a:r>
                    <a:endParaRPr lang="ko-KR" altLang="en-US" sz="2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83A9DF62-3C6D-F743-B8E6-3F9D3E469B3D}"/>
                    </a:ext>
                  </a:extLst>
                </p:cNvPr>
                <p:cNvGrpSpPr/>
                <p:nvPr/>
              </p:nvGrpSpPr>
              <p:grpSpPr>
                <a:xfrm>
                  <a:off x="3798987" y="3547344"/>
                  <a:ext cx="2334944" cy="548141"/>
                  <a:chOff x="3795671" y="1261611"/>
                  <a:chExt cx="2334944" cy="548141"/>
                </a:xfrm>
              </p:grpSpPr>
              <p:sp>
                <p:nvSpPr>
                  <p:cNvPr id="60" name="직사각형 59">
                    <a:extLst>
                      <a:ext uri="{FF2B5EF4-FFF2-40B4-BE49-F238E27FC236}">
                        <a16:creationId xmlns:a16="http://schemas.microsoft.com/office/drawing/2014/main" id="{73803AE5-6256-F341-854B-B7AAC7703FFD}"/>
                      </a:ext>
                    </a:extLst>
                  </p:cNvPr>
                  <p:cNvSpPr/>
                  <p:nvPr/>
                </p:nvSpPr>
                <p:spPr>
                  <a:xfrm>
                    <a:off x="3795671" y="1261611"/>
                    <a:ext cx="526071" cy="548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3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haroni" panose="02010803020104030203" pitchFamily="2" charset="-79"/>
                      </a:rPr>
                      <a:t>3</a:t>
                    </a:r>
                    <a:endParaRPr lang="ko-KR" altLang="en-US" sz="3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61" name="직사각형 60">
                    <a:extLst>
                      <a:ext uri="{FF2B5EF4-FFF2-40B4-BE49-F238E27FC236}">
                        <a16:creationId xmlns:a16="http://schemas.microsoft.com/office/drawing/2014/main" id="{C1AD8DF3-24DC-7D4A-9BFC-7B61FF40947C}"/>
                      </a:ext>
                    </a:extLst>
                  </p:cNvPr>
                  <p:cNvSpPr/>
                  <p:nvPr/>
                </p:nvSpPr>
                <p:spPr>
                  <a:xfrm>
                    <a:off x="4407066" y="1279736"/>
                    <a:ext cx="1723549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2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탐색적 분석</a:t>
                    </a:r>
                    <a:endParaRPr lang="ko-KR" altLang="en-US" sz="2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57" name="그룹 56">
                  <a:extLst>
                    <a:ext uri="{FF2B5EF4-FFF2-40B4-BE49-F238E27FC236}">
                      <a16:creationId xmlns:a16="http://schemas.microsoft.com/office/drawing/2014/main" id="{B99C3839-C796-BC48-A35C-33AFB0654A79}"/>
                    </a:ext>
                  </a:extLst>
                </p:cNvPr>
                <p:cNvGrpSpPr/>
                <p:nvPr/>
              </p:nvGrpSpPr>
              <p:grpSpPr>
                <a:xfrm>
                  <a:off x="7040161" y="1261611"/>
                  <a:ext cx="1671301" cy="548141"/>
                  <a:chOff x="7040161" y="-1756610"/>
                  <a:chExt cx="1671301" cy="548141"/>
                </a:xfrm>
              </p:grpSpPr>
              <p:sp>
                <p:nvSpPr>
                  <p:cNvPr id="58" name="직사각형 57">
                    <a:extLst>
                      <a:ext uri="{FF2B5EF4-FFF2-40B4-BE49-F238E27FC236}">
                        <a16:creationId xmlns:a16="http://schemas.microsoft.com/office/drawing/2014/main" id="{3331E523-0809-5249-A8DD-B74CBE97C0F8}"/>
                      </a:ext>
                    </a:extLst>
                  </p:cNvPr>
                  <p:cNvSpPr/>
                  <p:nvPr/>
                </p:nvSpPr>
                <p:spPr>
                  <a:xfrm>
                    <a:off x="7040161" y="-1756610"/>
                    <a:ext cx="526071" cy="548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3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haroni" panose="02010803020104030203" pitchFamily="2" charset="-79"/>
                      </a:rPr>
                      <a:t>4</a:t>
                    </a:r>
                    <a:endParaRPr lang="ko-KR" altLang="en-US" sz="3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827B5964-419E-6443-9CFB-A8E9B0D65FFE}"/>
                      </a:ext>
                    </a:extLst>
                  </p:cNvPr>
                  <p:cNvSpPr/>
                  <p:nvPr/>
                </p:nvSpPr>
                <p:spPr>
                  <a:xfrm>
                    <a:off x="7651556" y="-1738485"/>
                    <a:ext cx="1059906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2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모델링</a:t>
                    </a:r>
                    <a:endParaRPr lang="ko-KR" altLang="en-US" sz="2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7D4708D-0B3C-194D-B440-3B658297FCA0}"/>
                  </a:ext>
                </a:extLst>
              </p:cNvPr>
              <p:cNvGrpSpPr/>
              <p:nvPr/>
            </p:nvGrpSpPr>
            <p:grpSpPr>
              <a:xfrm>
                <a:off x="7053413" y="2017772"/>
                <a:ext cx="2043197" cy="548141"/>
                <a:chOff x="2851746" y="2003519"/>
                <a:chExt cx="2043197" cy="548141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656C4984-B320-9046-9BEC-958E2B378128}"/>
                    </a:ext>
                  </a:extLst>
                </p:cNvPr>
                <p:cNvSpPr/>
                <p:nvPr/>
              </p:nvSpPr>
              <p:spPr>
                <a:xfrm>
                  <a:off x="2851746" y="2003519"/>
                  <a:ext cx="526071" cy="548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3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Aharoni" panose="02010803020104030203" pitchFamily="2" charset="-79"/>
                    </a:rPr>
                    <a:t>5</a:t>
                  </a:r>
                  <a:endParaRPr lang="ko-KR" alt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00862B00-CD60-F94B-B1E2-1CCAF6E8CC25}"/>
                    </a:ext>
                  </a:extLst>
                </p:cNvPr>
                <p:cNvSpPr/>
                <p:nvPr/>
              </p:nvSpPr>
              <p:spPr>
                <a:xfrm>
                  <a:off x="3463141" y="2021644"/>
                  <a:ext cx="1431802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2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분석 결과</a:t>
                  </a:r>
                  <a:endParaRPr lang="ko-KR" altLang="en-US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3" name="직사각형 79">
              <a:extLst>
                <a:ext uri="{FF2B5EF4-FFF2-40B4-BE49-F238E27FC236}">
                  <a16:creationId xmlns:a16="http://schemas.microsoft.com/office/drawing/2014/main" id="{0AC5B0C3-8D2E-5848-B047-1D6F35785F07}"/>
                </a:ext>
              </a:extLst>
            </p:cNvPr>
            <p:cNvSpPr/>
            <p:nvPr/>
          </p:nvSpPr>
          <p:spPr>
            <a:xfrm>
              <a:off x="7053413" y="2388267"/>
              <a:ext cx="526071" cy="548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haroni" panose="02010803020104030203" pitchFamily="2" charset="-79"/>
                </a:rPr>
                <a:t>6</a:t>
              </a:r>
              <a:endPara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44" name="직사각형 80">
              <a:extLst>
                <a:ext uri="{FF2B5EF4-FFF2-40B4-BE49-F238E27FC236}">
                  <a16:creationId xmlns:a16="http://schemas.microsoft.com/office/drawing/2014/main" id="{B18E0A88-9547-354A-BDA4-FA7884984DC6}"/>
                </a:ext>
              </a:extLst>
            </p:cNvPr>
            <p:cNvSpPr/>
            <p:nvPr/>
          </p:nvSpPr>
          <p:spPr>
            <a:xfrm>
              <a:off x="7664808" y="2406392"/>
              <a:ext cx="76815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소감</a:t>
              </a:r>
              <a:endPara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44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과제 정의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0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707E95F-6562-BC4F-9270-7FC227146425}"/>
              </a:ext>
            </a:extLst>
          </p:cNvPr>
          <p:cNvGrpSpPr/>
          <p:nvPr/>
        </p:nvGrpSpPr>
        <p:grpSpPr>
          <a:xfrm>
            <a:off x="1737273" y="1429993"/>
            <a:ext cx="8717451" cy="3598152"/>
            <a:chOff x="2082928" y="1365325"/>
            <a:chExt cx="8717451" cy="359815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BC2DF0-EADB-CB45-BF7C-6B6E5B4CD4CD}"/>
                </a:ext>
              </a:extLst>
            </p:cNvPr>
            <p:cNvSpPr/>
            <p:nvPr/>
          </p:nvSpPr>
          <p:spPr>
            <a:xfrm>
              <a:off x="4387564" y="1365325"/>
              <a:ext cx="410817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b="1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분석 배경</a:t>
              </a:r>
              <a:endParaRPr lang="ko-KR" altLang="en-US" sz="2800" b="1" spc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7523C24-E37E-F847-99B6-2F718BA70D5F}"/>
                </a:ext>
              </a:extLst>
            </p:cNvPr>
            <p:cNvSpPr/>
            <p:nvPr/>
          </p:nvSpPr>
          <p:spPr>
            <a:xfrm>
              <a:off x="2082928" y="2610525"/>
              <a:ext cx="8717451" cy="235295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미국 인구 </a:t>
              </a:r>
              <a:r>
                <a:rPr lang="ko-KR" altLang="en-U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조사국에서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수집한 보스턴 시의 주택 가격에 대한 데이터를 통해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주택의 가격에 영향을 미치는 인자를 분석하고자 한다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다양한 예측모델을 이용하여 집값에 영향을 주는 </a:t>
              </a:r>
              <a:r>
                <a:rPr lang="ko-KR" altLang="en-U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영향인자를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객관적으로 도출하고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선정한 </a:t>
              </a:r>
              <a:r>
                <a:rPr lang="ko-KR" altLang="en-U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영향인자를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활용하여 예측한다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49" name="직선 연결선 35">
            <a:extLst>
              <a:ext uri="{FF2B5EF4-FFF2-40B4-BE49-F238E27FC236}">
                <a16:creationId xmlns:a16="http://schemas.microsoft.com/office/drawing/2014/main" id="{3C339B79-B071-5746-AA4B-D09E4469953F}"/>
              </a:ext>
            </a:extLst>
          </p:cNvPr>
          <p:cNvCxnSpPr>
            <a:cxnSpLocks/>
          </p:cNvCxnSpPr>
          <p:nvPr/>
        </p:nvCxnSpPr>
        <p:spPr>
          <a:xfrm>
            <a:off x="3009830" y="1986281"/>
            <a:ext cx="6081161" cy="0"/>
          </a:xfrm>
          <a:prstGeom prst="line">
            <a:avLst/>
          </a:prstGeom>
          <a:ln w="38100">
            <a:solidFill>
              <a:srgbClr val="ED8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15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가설 설정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1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5" name="îŝḷîḓé-Rectangle 8">
            <a:extLst>
              <a:ext uri="{FF2B5EF4-FFF2-40B4-BE49-F238E27FC236}">
                <a16:creationId xmlns:a16="http://schemas.microsoft.com/office/drawing/2014/main" id="{A7452092-6B7B-AF44-8098-72701CF5DAE0}"/>
              </a:ext>
            </a:extLst>
          </p:cNvPr>
          <p:cNvSpPr/>
          <p:nvPr/>
        </p:nvSpPr>
        <p:spPr>
          <a:xfrm>
            <a:off x="1439636" y="1874134"/>
            <a:ext cx="503918" cy="503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1</a:t>
            </a:r>
            <a:endParaRPr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6" name="矩形 48">
            <a:extLst>
              <a:ext uri="{FF2B5EF4-FFF2-40B4-BE49-F238E27FC236}">
                <a16:creationId xmlns:a16="http://schemas.microsoft.com/office/drawing/2014/main" id="{E1F3C619-8A99-AF4D-9D40-CB77CB6C8A79}"/>
              </a:ext>
            </a:extLst>
          </p:cNvPr>
          <p:cNvSpPr/>
          <p:nvPr/>
        </p:nvSpPr>
        <p:spPr>
          <a:xfrm>
            <a:off x="2092042" y="3540145"/>
            <a:ext cx="5499662" cy="3440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중심지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노동센터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접근 거리가 작을수록 주택가격은 상승할 것이다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(-)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17" name="îŝḷîḓé-Rectangle 14">
            <a:extLst>
              <a:ext uri="{FF2B5EF4-FFF2-40B4-BE49-F238E27FC236}">
                <a16:creationId xmlns:a16="http://schemas.microsoft.com/office/drawing/2014/main" id="{17C2E04D-70B9-7A4E-BD9A-B458FB9F9066}"/>
              </a:ext>
            </a:extLst>
          </p:cNvPr>
          <p:cNvSpPr/>
          <p:nvPr/>
        </p:nvSpPr>
        <p:spPr>
          <a:xfrm>
            <a:off x="1439636" y="2669426"/>
            <a:ext cx="503918" cy="503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2</a:t>
            </a:r>
            <a:endParaRPr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îŝḷîḓé-Rectangle 9">
            <a:extLst>
              <a:ext uri="{FF2B5EF4-FFF2-40B4-BE49-F238E27FC236}">
                <a16:creationId xmlns:a16="http://schemas.microsoft.com/office/drawing/2014/main" id="{78554DFE-4434-3847-B6FE-37680793ABB6}"/>
              </a:ext>
            </a:extLst>
          </p:cNvPr>
          <p:cNvSpPr/>
          <p:nvPr/>
        </p:nvSpPr>
        <p:spPr>
          <a:xfrm>
            <a:off x="1439636" y="3464718"/>
            <a:ext cx="503918" cy="503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3</a:t>
            </a:r>
            <a:endParaRPr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矩形 51">
            <a:extLst>
              <a:ext uri="{FF2B5EF4-FFF2-40B4-BE49-F238E27FC236}">
                <a16:creationId xmlns:a16="http://schemas.microsoft.com/office/drawing/2014/main" id="{2DE36468-006C-5248-A46A-2B15087CA0D8}"/>
              </a:ext>
            </a:extLst>
          </p:cNvPr>
          <p:cNvSpPr/>
          <p:nvPr/>
        </p:nvSpPr>
        <p:spPr>
          <a:xfrm>
            <a:off x="2092042" y="2750894"/>
            <a:ext cx="5298494" cy="3416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</a:rPr>
              <a:t>주거당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</a:rPr>
              <a:t> 평균 객실 수가 클수록 주택가격은 올라갈 것이다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</a:rPr>
              <a:t>(+)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20" name="矩形 52">
            <a:extLst>
              <a:ext uri="{FF2B5EF4-FFF2-40B4-BE49-F238E27FC236}">
                <a16:creationId xmlns:a16="http://schemas.microsoft.com/office/drawing/2014/main" id="{F2AE0BDB-C25E-254D-B3D9-ABEC3880E7E7}"/>
              </a:ext>
            </a:extLst>
          </p:cNvPr>
          <p:cNvSpPr/>
          <p:nvPr/>
        </p:nvSpPr>
        <p:spPr>
          <a:xfrm>
            <a:off x="2092042" y="1950328"/>
            <a:ext cx="4420670" cy="3440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범죄율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(CRIM)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이 높을수록 주택가격은 낮아질 것이다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(-)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21" name="矩形 48">
            <a:extLst>
              <a:ext uri="{FF2B5EF4-FFF2-40B4-BE49-F238E27FC236}">
                <a16:creationId xmlns:a16="http://schemas.microsoft.com/office/drawing/2014/main" id="{4912C0A9-AE47-A144-A5E9-7B6CF2303274}"/>
              </a:ext>
            </a:extLst>
          </p:cNvPr>
          <p:cNvSpPr/>
          <p:nvPr/>
        </p:nvSpPr>
        <p:spPr>
          <a:xfrm>
            <a:off x="2092042" y="5143671"/>
            <a:ext cx="4963181" cy="3440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저소득층 비율이 높을수록 주택 가격은 내려갈 것이다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(-)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22" name="îŝḷîḓé-Rectangle 14">
            <a:extLst>
              <a:ext uri="{FF2B5EF4-FFF2-40B4-BE49-F238E27FC236}">
                <a16:creationId xmlns:a16="http://schemas.microsoft.com/office/drawing/2014/main" id="{3D9C2A24-990F-D344-8ACC-AAF5D26FF682}"/>
              </a:ext>
            </a:extLst>
          </p:cNvPr>
          <p:cNvSpPr/>
          <p:nvPr/>
        </p:nvSpPr>
        <p:spPr>
          <a:xfrm>
            <a:off x="1439636" y="4260010"/>
            <a:ext cx="503918" cy="503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4</a:t>
            </a:r>
            <a:endParaRPr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4" name="îŝḷîḓé-Rectangle 9">
            <a:extLst>
              <a:ext uri="{FF2B5EF4-FFF2-40B4-BE49-F238E27FC236}">
                <a16:creationId xmlns:a16="http://schemas.microsoft.com/office/drawing/2014/main" id="{5FA8B06B-4FB8-D940-8906-729092EFBF91}"/>
              </a:ext>
            </a:extLst>
          </p:cNvPr>
          <p:cNvSpPr/>
          <p:nvPr/>
        </p:nvSpPr>
        <p:spPr>
          <a:xfrm>
            <a:off x="1439636" y="5055302"/>
            <a:ext cx="503918" cy="503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5</a:t>
            </a:r>
            <a:endParaRPr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5" name="矩形 51">
            <a:extLst>
              <a:ext uri="{FF2B5EF4-FFF2-40B4-BE49-F238E27FC236}">
                <a16:creationId xmlns:a16="http://schemas.microsoft.com/office/drawing/2014/main" id="{3E9F7D70-B9BF-464D-A9FC-FA23EE9FEE49}"/>
              </a:ext>
            </a:extLst>
          </p:cNvPr>
          <p:cNvSpPr/>
          <p:nvPr/>
        </p:nvSpPr>
        <p:spPr>
          <a:xfrm>
            <a:off x="2092042" y="4346316"/>
            <a:ext cx="4719159" cy="3440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학생당 교사 비율이 높을수록 주택 가격은 올라갈 것이다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(+)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latin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97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처리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– </a:t>
            </a:r>
            <a:r>
              <a:rPr lang="ko-KR" altLang="en-US" sz="2400" b="1" dirty="0" err="1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결측치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데이터 타입 확인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2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506D19-0A77-DD44-AB98-58AE163C353A}"/>
              </a:ext>
            </a:extLst>
          </p:cNvPr>
          <p:cNvSpPr/>
          <p:nvPr/>
        </p:nvSpPr>
        <p:spPr>
          <a:xfrm>
            <a:off x="7719004" y="2161836"/>
            <a:ext cx="2647200" cy="400110"/>
          </a:xfrm>
          <a:prstGeom prst="rect">
            <a:avLst/>
          </a:prstGeom>
          <a:solidFill>
            <a:srgbClr val="F890AD">
              <a:alpha val="70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데이터 확인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: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df.head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()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0843F7F-86D7-AF43-900F-54F98BD24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24" y="1481553"/>
            <a:ext cx="5941591" cy="1354276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BB480445-1FCA-1347-B230-414AD7466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24" y="2797298"/>
            <a:ext cx="2741078" cy="2863954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3CCF8C62-AACB-8843-ADD2-FF403BDE1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876" y="2797298"/>
            <a:ext cx="3068939" cy="3527119"/>
          </a:xfrm>
          <a:prstGeom prst="rect">
            <a:avLst/>
          </a:prstGeom>
        </p:spPr>
      </p:pic>
      <p:sp>
        <p:nvSpPr>
          <p:cNvPr id="15" name="직사각형 11">
            <a:extLst>
              <a:ext uri="{FF2B5EF4-FFF2-40B4-BE49-F238E27FC236}">
                <a16:creationId xmlns:a16="http://schemas.microsoft.com/office/drawing/2014/main" id="{C1AB82DA-5080-3046-8CCD-AEB3800EBC07}"/>
              </a:ext>
            </a:extLst>
          </p:cNvPr>
          <p:cNvSpPr/>
          <p:nvPr/>
        </p:nvSpPr>
        <p:spPr>
          <a:xfrm>
            <a:off x="8333116" y="3481983"/>
            <a:ext cx="1418979" cy="400110"/>
          </a:xfrm>
          <a:prstGeom prst="rect">
            <a:avLst/>
          </a:prstGeom>
          <a:solidFill>
            <a:srgbClr val="F890AD">
              <a:alpha val="70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결측치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 확인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1">
            <a:extLst>
              <a:ext uri="{FF2B5EF4-FFF2-40B4-BE49-F238E27FC236}">
                <a16:creationId xmlns:a16="http://schemas.microsoft.com/office/drawing/2014/main" id="{E84306D0-EDA5-B14E-8D43-7D59C07BC752}"/>
              </a:ext>
            </a:extLst>
          </p:cNvPr>
          <p:cNvSpPr/>
          <p:nvPr/>
        </p:nvSpPr>
        <p:spPr>
          <a:xfrm>
            <a:off x="8067019" y="4802130"/>
            <a:ext cx="1951175" cy="400110"/>
          </a:xfrm>
          <a:prstGeom prst="rect">
            <a:avLst/>
          </a:prstGeom>
          <a:solidFill>
            <a:srgbClr val="F890AD">
              <a:alpha val="70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데이터 타입 확인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04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처리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– 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이상치 확인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2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5" name="직사각형 11">
            <a:extLst>
              <a:ext uri="{FF2B5EF4-FFF2-40B4-BE49-F238E27FC236}">
                <a16:creationId xmlns:a16="http://schemas.microsoft.com/office/drawing/2014/main" id="{C1AB82DA-5080-3046-8CCD-AEB3800EBC07}"/>
              </a:ext>
            </a:extLst>
          </p:cNvPr>
          <p:cNvSpPr/>
          <p:nvPr/>
        </p:nvSpPr>
        <p:spPr>
          <a:xfrm>
            <a:off x="7762240" y="5626071"/>
            <a:ext cx="1418979" cy="400110"/>
          </a:xfrm>
          <a:prstGeom prst="rect">
            <a:avLst/>
          </a:prstGeom>
          <a:solidFill>
            <a:srgbClr val="F890AD">
              <a:alpha val="70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이상치 확인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CC0F79-E59E-694C-A60C-888368F0A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" y="1582670"/>
            <a:ext cx="7040880" cy="4571007"/>
          </a:xfrm>
          <a:prstGeom prst="rect">
            <a:avLst/>
          </a:prstGeom>
        </p:spPr>
      </p:pic>
      <p:sp>
        <p:nvSpPr>
          <p:cNvPr id="17" name="직사각형 9">
            <a:extLst>
              <a:ext uri="{FF2B5EF4-FFF2-40B4-BE49-F238E27FC236}">
                <a16:creationId xmlns:a16="http://schemas.microsoft.com/office/drawing/2014/main" id="{F772F6D6-E768-4B47-A528-8E224F2F097F}"/>
              </a:ext>
            </a:extLst>
          </p:cNvPr>
          <p:cNvSpPr/>
          <p:nvPr/>
        </p:nvSpPr>
        <p:spPr>
          <a:xfrm>
            <a:off x="8244691" y="2466576"/>
            <a:ext cx="2717950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spcBef>
                <a:spcPts val="181"/>
              </a:spcBef>
              <a:tabLst>
                <a:tab pos="60873" algn="l"/>
                <a:tab pos="97396" algn="l"/>
              </a:tabLst>
            </a:pPr>
            <a:r>
              <a:rPr lang="en-US" altLang="ko-KR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Boxplot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을 활용하여</a:t>
            </a:r>
            <a:endParaRPr lang="en-US" altLang="ko-KR" sz="24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spcBef>
                <a:spcPts val="181"/>
              </a:spcBef>
              <a:tabLst>
                <a:tab pos="60873" algn="l"/>
                <a:tab pos="97396" algn="l"/>
              </a:tabLst>
            </a:pP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데이터의 </a:t>
            </a:r>
            <a:r>
              <a:rPr lang="ko-KR" altLang="en-US" sz="24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이상치를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확인한 결과</a:t>
            </a:r>
            <a:r>
              <a:rPr lang="en-US" altLang="ko-KR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latinLnBrk="0">
              <a:spcBef>
                <a:spcPts val="181"/>
              </a:spcBef>
              <a:tabLst>
                <a:tab pos="60873" algn="l"/>
                <a:tab pos="97396" algn="l"/>
              </a:tabLst>
            </a:pP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특별한 </a:t>
            </a:r>
            <a:r>
              <a:rPr lang="ko-KR" altLang="en-US" sz="24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이상치를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확인할 수 없었다</a:t>
            </a:r>
            <a:r>
              <a:rPr lang="en-US" altLang="ko-KR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815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처리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2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506D19-0A77-DD44-AB98-58AE163C353A}"/>
              </a:ext>
            </a:extLst>
          </p:cNvPr>
          <p:cNvSpPr/>
          <p:nvPr/>
        </p:nvSpPr>
        <p:spPr>
          <a:xfrm>
            <a:off x="7719004" y="2161836"/>
            <a:ext cx="2647200" cy="400110"/>
          </a:xfrm>
          <a:prstGeom prst="rect">
            <a:avLst/>
          </a:prstGeom>
          <a:solidFill>
            <a:srgbClr val="F890AD">
              <a:alpha val="70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데이터 확인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: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df.head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()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0843F7F-86D7-AF43-900F-54F98BD24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24" y="1481553"/>
            <a:ext cx="5941591" cy="1354276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BB480445-1FCA-1347-B230-414AD7466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24" y="2797298"/>
            <a:ext cx="2741078" cy="2863954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3CCF8C62-AACB-8843-ADD2-FF403BDE1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876" y="2797298"/>
            <a:ext cx="3068939" cy="3527119"/>
          </a:xfrm>
          <a:prstGeom prst="rect">
            <a:avLst/>
          </a:prstGeom>
        </p:spPr>
      </p:pic>
      <p:sp>
        <p:nvSpPr>
          <p:cNvPr id="15" name="직사각형 11">
            <a:extLst>
              <a:ext uri="{FF2B5EF4-FFF2-40B4-BE49-F238E27FC236}">
                <a16:creationId xmlns:a16="http://schemas.microsoft.com/office/drawing/2014/main" id="{C1AB82DA-5080-3046-8CCD-AEB3800EBC07}"/>
              </a:ext>
            </a:extLst>
          </p:cNvPr>
          <p:cNvSpPr/>
          <p:nvPr/>
        </p:nvSpPr>
        <p:spPr>
          <a:xfrm>
            <a:off x="8333116" y="3481983"/>
            <a:ext cx="1418979" cy="400110"/>
          </a:xfrm>
          <a:prstGeom prst="rect">
            <a:avLst/>
          </a:prstGeom>
          <a:solidFill>
            <a:srgbClr val="F890AD">
              <a:alpha val="70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결측치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 확인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1">
            <a:extLst>
              <a:ext uri="{FF2B5EF4-FFF2-40B4-BE49-F238E27FC236}">
                <a16:creationId xmlns:a16="http://schemas.microsoft.com/office/drawing/2014/main" id="{E84306D0-EDA5-B14E-8D43-7D59C07BC752}"/>
              </a:ext>
            </a:extLst>
          </p:cNvPr>
          <p:cNvSpPr/>
          <p:nvPr/>
        </p:nvSpPr>
        <p:spPr>
          <a:xfrm>
            <a:off x="8067019" y="4802130"/>
            <a:ext cx="1951175" cy="400110"/>
          </a:xfrm>
          <a:prstGeom prst="rect">
            <a:avLst/>
          </a:prstGeom>
          <a:solidFill>
            <a:srgbClr val="F890AD">
              <a:alpha val="70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데이터 타입 확인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그룹 6">
            <a:extLst>
              <a:ext uri="{FF2B5EF4-FFF2-40B4-BE49-F238E27FC236}">
                <a16:creationId xmlns:a16="http://schemas.microsoft.com/office/drawing/2014/main" id="{F1F4C511-61E4-D446-8219-D9968AFEA9C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42775" y="3016647"/>
            <a:chExt cx="11906450" cy="2020726"/>
          </a:xfrm>
        </p:grpSpPr>
        <p:sp>
          <p:nvSpPr>
            <p:cNvPr id="17" name="직사각형 7">
              <a:extLst>
                <a:ext uri="{FF2B5EF4-FFF2-40B4-BE49-F238E27FC236}">
                  <a16:creationId xmlns:a16="http://schemas.microsoft.com/office/drawing/2014/main" id="{56DD8FFA-294D-0D47-A79B-B33856AED88B}"/>
                </a:ext>
              </a:extLst>
            </p:cNvPr>
            <p:cNvSpPr/>
            <p:nvPr/>
          </p:nvSpPr>
          <p:spPr>
            <a:xfrm>
              <a:off x="142775" y="3016647"/>
              <a:ext cx="11906450" cy="20207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8">
              <a:extLst>
                <a:ext uri="{FF2B5EF4-FFF2-40B4-BE49-F238E27FC236}">
                  <a16:creationId xmlns:a16="http://schemas.microsoft.com/office/drawing/2014/main" id="{F6876DFA-2707-4542-931D-07FABCF339B3}"/>
                </a:ext>
              </a:extLst>
            </p:cNvPr>
            <p:cNvSpPr/>
            <p:nvPr/>
          </p:nvSpPr>
          <p:spPr>
            <a:xfrm>
              <a:off x="764423" y="3800311"/>
              <a:ext cx="10663154" cy="4851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</a:rPr>
                <a:t>데이터 확인 결과</a:t>
              </a:r>
              <a:r>
                <a:rPr lang="en-US" altLang="ko-KR" dirty="0">
                  <a:solidFill>
                    <a:schemeClr val="bg1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</a:rPr>
                <a:t>,</a:t>
              </a:r>
            </a:p>
            <a:p>
              <a:pPr algn="ctr"/>
              <a:endParaRPr lang="en-US" altLang="ko-KR" sz="1100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endParaRPr>
            </a:p>
            <a:p>
              <a:pPr marL="457200" indent="-457200" algn="ctr">
                <a:buAutoNum type="arabicPeriod"/>
              </a:pPr>
              <a:r>
                <a:rPr lang="ko-KR" altLang="en-US" sz="2400" b="1" dirty="0" err="1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결측치</a:t>
              </a:r>
              <a:r>
                <a:rPr lang="en-US" altLang="ko-KR" sz="2400" b="1" dirty="0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,</a:t>
              </a:r>
              <a:r>
                <a:rPr lang="ko-KR" altLang="en-US" sz="2400" b="1" dirty="0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 이상치 모두 존재하지 않았다</a:t>
              </a:r>
              <a:r>
                <a:rPr lang="en-US" altLang="ko-KR" sz="2400" b="1" dirty="0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.</a:t>
              </a:r>
            </a:p>
            <a:p>
              <a:pPr marL="457200" indent="-457200" algn="ctr">
                <a:buAutoNum type="arabicPeriod"/>
              </a:pPr>
              <a:endParaRPr lang="en-US" altLang="ko-KR" sz="2000" b="1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  <a:sym typeface="Wingdings" pitchFamily="2" charset="2"/>
              </a:endParaRPr>
            </a:p>
            <a:p>
              <a:pPr marL="342900" indent="-342900" algn="ctr">
                <a:buAutoNum type="arabicPeriod"/>
              </a:pPr>
              <a:r>
                <a:rPr lang="en-US" altLang="ko-KR" sz="2400" b="1" dirty="0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“CHAS” </a:t>
              </a:r>
              <a:r>
                <a:rPr lang="ko-KR" altLang="en-US" sz="2400" b="1" dirty="0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데이터 타입을 </a:t>
              </a:r>
              <a:r>
                <a:rPr lang="en-US" altLang="ko-KR" sz="2400" b="1" dirty="0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object </a:t>
              </a:r>
              <a:r>
                <a:rPr lang="ko-KR" altLang="en-US" sz="2400" b="1" dirty="0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로 변경해야한다</a:t>
              </a:r>
              <a:r>
                <a:rPr lang="en-US" altLang="ko-KR" sz="2400" b="1" dirty="0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.</a:t>
              </a:r>
              <a:endParaRPr lang="en-US" altLang="ko-KR" b="1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5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탐색적 분석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3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D1DC89-BDCD-FC49-8D2D-3B4143C52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006" y="1337126"/>
            <a:ext cx="7771985" cy="436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11">
            <a:extLst>
              <a:ext uri="{FF2B5EF4-FFF2-40B4-BE49-F238E27FC236}">
                <a16:creationId xmlns:a16="http://schemas.microsoft.com/office/drawing/2014/main" id="{06A2EF46-F928-C846-ABF8-9DDF4FFEE6E5}"/>
              </a:ext>
            </a:extLst>
          </p:cNvPr>
          <p:cNvSpPr/>
          <p:nvPr/>
        </p:nvSpPr>
        <p:spPr>
          <a:xfrm>
            <a:off x="4003117" y="5938696"/>
            <a:ext cx="4185762" cy="400110"/>
          </a:xfrm>
          <a:prstGeom prst="rect">
            <a:avLst/>
          </a:prstGeom>
          <a:solidFill>
            <a:srgbClr val="F890AD">
              <a:alpha val="70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히트맵을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 통해 전체적인 상관관계 분석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5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탐색적 분석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3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" name="직사각형 17">
            <a:extLst>
              <a:ext uri="{FF2B5EF4-FFF2-40B4-BE49-F238E27FC236}">
                <a16:creationId xmlns:a16="http://schemas.microsoft.com/office/drawing/2014/main" id="{62C52B59-DDBC-EC4F-B90A-35C85EBABCA8}"/>
              </a:ext>
            </a:extLst>
          </p:cNvPr>
          <p:cNvSpPr/>
          <p:nvPr/>
        </p:nvSpPr>
        <p:spPr>
          <a:xfrm>
            <a:off x="350128" y="5430073"/>
            <a:ext cx="11426367" cy="114767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21">
            <a:extLst>
              <a:ext uri="{FF2B5EF4-FFF2-40B4-BE49-F238E27FC236}">
                <a16:creationId xmlns:a16="http://schemas.microsoft.com/office/drawing/2014/main" id="{7080569B-F489-4342-A351-ABCA3ED9B3A8}"/>
              </a:ext>
            </a:extLst>
          </p:cNvPr>
          <p:cNvSpPr/>
          <p:nvPr/>
        </p:nvSpPr>
        <p:spPr>
          <a:xfrm>
            <a:off x="946710" y="5659830"/>
            <a:ext cx="1023320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가설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범죄율이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올라갈수록 주택가격이 내려가는 경향을 확인할 수 있다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가설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평균 객실 수가 커지면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주택가격이 올라가는 경향을 확인할 수 있다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.</a:t>
            </a:r>
          </a:p>
        </p:txBody>
      </p:sp>
      <p:sp>
        <p:nvSpPr>
          <p:cNvPr id="9" name="직사각형 11">
            <a:extLst>
              <a:ext uri="{FF2B5EF4-FFF2-40B4-BE49-F238E27FC236}">
                <a16:creationId xmlns:a16="http://schemas.microsoft.com/office/drawing/2014/main" id="{BA0AC9D9-F6F8-8143-84D8-14D5BDE783F1}"/>
              </a:ext>
            </a:extLst>
          </p:cNvPr>
          <p:cNvSpPr/>
          <p:nvPr/>
        </p:nvSpPr>
        <p:spPr>
          <a:xfrm>
            <a:off x="3149843" y="4561597"/>
            <a:ext cx="1723549" cy="584775"/>
          </a:xfrm>
          <a:prstGeom prst="rect">
            <a:avLst/>
          </a:prstGeom>
          <a:solidFill>
            <a:srgbClr val="F890AD">
              <a:alpha val="70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가설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1</a:t>
            </a:r>
          </a:p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범죄율과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 주택가격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1">
            <a:extLst>
              <a:ext uri="{FF2B5EF4-FFF2-40B4-BE49-F238E27FC236}">
                <a16:creationId xmlns:a16="http://schemas.microsoft.com/office/drawing/2014/main" id="{73BCC205-6721-E045-99A8-813C35B1D991}"/>
              </a:ext>
            </a:extLst>
          </p:cNvPr>
          <p:cNvSpPr/>
          <p:nvPr/>
        </p:nvSpPr>
        <p:spPr>
          <a:xfrm>
            <a:off x="7020740" y="4561597"/>
            <a:ext cx="2807179" cy="584775"/>
          </a:xfrm>
          <a:prstGeom prst="rect">
            <a:avLst/>
          </a:prstGeom>
          <a:solidFill>
            <a:srgbClr val="F890AD">
              <a:alpha val="70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가설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2</a:t>
            </a:r>
          </a:p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주거당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 평균 객실 수와 주택가격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85D402-E385-4648-9E6D-C172C171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84" y="1539687"/>
            <a:ext cx="2692100" cy="28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608C00B-8250-2D48-B1FB-2BF931DD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528" y="1539687"/>
            <a:ext cx="2692099" cy="284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2019"/>
      </p:ext>
    </p:extLst>
  </p:cSld>
  <p:clrMapOvr>
    <a:masterClrMapping/>
  </p:clrMapOvr>
</p:sld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832</Words>
  <Application>Microsoft Macintosh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맑은 고딕</vt:lpstr>
      <vt:lpstr>NanumSquare</vt:lpstr>
      <vt:lpstr>NanumSquare Bold</vt:lpstr>
      <vt:lpstr>나눔바른고딕</vt:lpstr>
      <vt:lpstr>나눔스퀘어</vt:lpstr>
      <vt:lpstr>Arial</vt:lpstr>
      <vt:lpstr>Wingdings</vt:lpstr>
      <vt:lpstr>12_Office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김준오[ 학부재학 / 기계공학부 ]</cp:lastModifiedBy>
  <cp:revision>175</cp:revision>
  <dcterms:created xsi:type="dcterms:W3CDTF">2020-04-02T04:07:25Z</dcterms:created>
  <dcterms:modified xsi:type="dcterms:W3CDTF">2020-11-24T21:29:22Z</dcterms:modified>
</cp:coreProperties>
</file>