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6" r:id="rId2"/>
    <p:sldId id="355" r:id="rId3"/>
    <p:sldId id="281" r:id="rId4"/>
    <p:sldId id="358" r:id="rId5"/>
    <p:sldId id="371" r:id="rId6"/>
    <p:sldId id="425" r:id="rId7"/>
    <p:sldId id="415" r:id="rId8"/>
    <p:sldId id="426" r:id="rId9"/>
    <p:sldId id="413" r:id="rId10"/>
    <p:sldId id="428" r:id="rId11"/>
    <p:sldId id="429" r:id="rId12"/>
    <p:sldId id="427" r:id="rId13"/>
    <p:sldId id="430" r:id="rId14"/>
    <p:sldId id="431" r:id="rId15"/>
    <p:sldId id="432" r:id="rId16"/>
    <p:sldId id="433" r:id="rId17"/>
    <p:sldId id="359" r:id="rId18"/>
    <p:sldId id="357" r:id="rId19"/>
    <p:sldId id="434" r:id="rId20"/>
    <p:sldId id="435" r:id="rId21"/>
    <p:sldId id="436" r:id="rId22"/>
    <p:sldId id="438" r:id="rId23"/>
    <p:sldId id="42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준오[ 학부재학 / 기계공학부 ]" initials="김학/기]" lastIdx="1" clrIdx="0">
    <p:extLst>
      <p:ext uri="{19B8F6BF-5375-455C-9EA6-DF929625EA0E}">
        <p15:presenceInfo xmlns:p15="http://schemas.microsoft.com/office/powerpoint/2012/main" userId="S::juno1028@korea.edu::d557893c-8718-4c90-b087-615cd1fc9e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0E2"/>
    <a:srgbClr val="F890AD"/>
    <a:srgbClr val="FAEFF6"/>
    <a:srgbClr val="ED807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0" autoAdjust="0"/>
    <p:restoredTop sz="96296"/>
  </p:normalViewPr>
  <p:slideViewPr>
    <p:cSldViewPr snapToGrid="0">
      <p:cViewPr>
        <p:scale>
          <a:sx n="82" d="100"/>
          <a:sy n="82" d="100"/>
        </p:scale>
        <p:origin x="3368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0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4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FAEFF5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D3F5D50-8F83-1142-AD8E-5F0B779E7543}"/>
              </a:ext>
            </a:extLst>
          </p:cNvPr>
          <p:cNvSpPr txBox="1"/>
          <p:nvPr/>
        </p:nvSpPr>
        <p:spPr>
          <a:xfrm>
            <a:off x="2268948" y="2311136"/>
            <a:ext cx="7654102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</a:rPr>
              <a:t>불량 발생 원인 파악</a:t>
            </a:r>
            <a:endParaRPr lang="en-US" altLang="ko-KR" sz="5400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</a:rPr>
              <a:t>및 결과 해석</a:t>
            </a:r>
            <a:endParaRPr lang="en-US" altLang="ko-KR" sz="5400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3AC91E-6EC4-F647-AF9D-A3DBE5D279C0}"/>
              </a:ext>
            </a:extLst>
          </p:cNvPr>
          <p:cNvSpPr/>
          <p:nvPr/>
        </p:nvSpPr>
        <p:spPr>
          <a:xfrm>
            <a:off x="2887927" y="4497185"/>
            <a:ext cx="6641432" cy="46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Scale </a:t>
            </a:r>
            <a:r>
              <a:rPr lang="ko-KR" altLang="en-US" sz="2000" b="1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불량 발생 증가 문제 개선 기회 도출</a:t>
            </a:r>
            <a:endParaRPr lang="ko-KR" altLang="en-US" sz="2000" b="1" spc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20">
            <a:extLst>
              <a:ext uri="{FF2B5EF4-FFF2-40B4-BE49-F238E27FC236}">
                <a16:creationId xmlns:a16="http://schemas.microsoft.com/office/drawing/2014/main" id="{367546EF-7348-624F-88C9-F4C92AED18A7}"/>
              </a:ext>
            </a:extLst>
          </p:cNvPr>
          <p:cNvCxnSpPr>
            <a:cxnSpLocks/>
          </p:cNvCxnSpPr>
          <p:nvPr/>
        </p:nvCxnSpPr>
        <p:spPr>
          <a:xfrm>
            <a:off x="2887927" y="1694746"/>
            <a:ext cx="64161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B562A7-A0B0-0C43-BFEC-C02DB07324F8}"/>
              </a:ext>
            </a:extLst>
          </p:cNvPr>
          <p:cNvSpPr/>
          <p:nvPr/>
        </p:nvSpPr>
        <p:spPr>
          <a:xfrm>
            <a:off x="2887927" y="1113020"/>
            <a:ext cx="1220206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kern="0" dirty="0" err="1">
                <a:solidFill>
                  <a:schemeClr val="bg2">
                    <a:lumMod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종합실습</a:t>
            </a:r>
            <a:r>
              <a:rPr lang="ko-KR" altLang="en-US" kern="0" dirty="0">
                <a:solidFill>
                  <a:schemeClr val="bg2">
                    <a:lumMod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</a:p>
        </p:txBody>
      </p:sp>
      <p:sp>
        <p:nvSpPr>
          <p:cNvPr id="12" name="직사각형 2">
            <a:extLst>
              <a:ext uri="{FF2B5EF4-FFF2-40B4-BE49-F238E27FC236}">
                <a16:creationId xmlns:a16="http://schemas.microsoft.com/office/drawing/2014/main" id="{E73E72BC-8B57-F440-9E53-4FBCAB4F37FB}"/>
              </a:ext>
            </a:extLst>
          </p:cNvPr>
          <p:cNvSpPr/>
          <p:nvPr/>
        </p:nvSpPr>
        <p:spPr>
          <a:xfrm>
            <a:off x="10435429" y="6269681"/>
            <a:ext cx="1640193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A</a:t>
            </a:r>
            <a:r>
              <a:rPr lang="ko-KR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반 </a:t>
            </a:r>
            <a:r>
              <a:rPr lang="en-US" altLang="ko-KR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3</a:t>
            </a:r>
            <a:r>
              <a:rPr lang="ko-KR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조 </a:t>
            </a:r>
            <a:r>
              <a:rPr lang="ko-KR" altLang="en-US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김준오</a:t>
            </a:r>
            <a:endParaRPr lang="en-US" altLang="ko-KR" b="1" kern="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99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연속형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변수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: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가설 검증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22777E-7A1A-2A44-9476-C139C49B18CF}"/>
              </a:ext>
            </a:extLst>
          </p:cNvPr>
          <p:cNvGrpSpPr/>
          <p:nvPr/>
        </p:nvGrpSpPr>
        <p:grpSpPr>
          <a:xfrm>
            <a:off x="1439636" y="1748630"/>
            <a:ext cx="7804376" cy="4229517"/>
            <a:chOff x="1439636" y="2053424"/>
            <a:chExt cx="7804376" cy="4229517"/>
          </a:xfrm>
        </p:grpSpPr>
        <p:sp>
          <p:nvSpPr>
            <p:cNvPr id="8" name="îŝḷîḓé-Rectangle 8">
              <a:extLst>
                <a:ext uri="{FF2B5EF4-FFF2-40B4-BE49-F238E27FC236}">
                  <a16:creationId xmlns:a16="http://schemas.microsoft.com/office/drawing/2014/main" id="{97864DC6-AAA0-9745-8F46-A7CA9C2F98AE}"/>
                </a:ext>
              </a:extLst>
            </p:cNvPr>
            <p:cNvSpPr/>
            <p:nvPr/>
          </p:nvSpPr>
          <p:spPr>
            <a:xfrm>
              <a:off x="1439636" y="2053424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9" name="矩形 48">
              <a:extLst>
                <a:ext uri="{FF2B5EF4-FFF2-40B4-BE49-F238E27FC236}">
                  <a16:creationId xmlns:a16="http://schemas.microsoft.com/office/drawing/2014/main" id="{2112A74A-511D-0945-BEAA-D4509397972C}"/>
                </a:ext>
              </a:extLst>
            </p:cNvPr>
            <p:cNvSpPr/>
            <p:nvPr/>
          </p:nvSpPr>
          <p:spPr>
            <a:xfrm>
              <a:off x="2092042" y="3378784"/>
              <a:ext cx="5499662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가열로 추출 온도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(FUR_EXTEMP)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고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 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( </a:t>
              </a:r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가설 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O )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11" name="îŝḷîḓé-Rectangle 14">
              <a:extLst>
                <a:ext uri="{FF2B5EF4-FFF2-40B4-BE49-F238E27FC236}">
                  <a16:creationId xmlns:a16="http://schemas.microsoft.com/office/drawing/2014/main" id="{03B0B801-953A-B142-B990-BDDA177FFBE6}"/>
                </a:ext>
              </a:extLst>
            </p:cNvPr>
            <p:cNvSpPr/>
            <p:nvPr/>
          </p:nvSpPr>
          <p:spPr>
            <a:xfrm>
              <a:off x="1439636" y="2669426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2" name="îŝḷîḓé-Rectangle 9">
              <a:extLst>
                <a:ext uri="{FF2B5EF4-FFF2-40B4-BE49-F238E27FC236}">
                  <a16:creationId xmlns:a16="http://schemas.microsoft.com/office/drawing/2014/main" id="{EC7FE5E3-1DF9-A84D-BC3A-3E9F196F7328}"/>
                </a:ext>
              </a:extLst>
            </p:cNvPr>
            <p:cNvSpPr/>
            <p:nvPr/>
          </p:nvSpPr>
          <p:spPr>
            <a:xfrm>
              <a:off x="1439636" y="3303357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3" name="矩形 51">
              <a:extLst>
                <a:ext uri="{FF2B5EF4-FFF2-40B4-BE49-F238E27FC236}">
                  <a16:creationId xmlns:a16="http://schemas.microsoft.com/office/drawing/2014/main" id="{22207EA6-AAFA-7B4C-927A-4CF3FB48A759}"/>
                </a:ext>
              </a:extLst>
            </p:cNvPr>
            <p:cNvSpPr/>
            <p:nvPr/>
          </p:nvSpPr>
          <p:spPr>
            <a:xfrm>
              <a:off x="2092042" y="2750894"/>
              <a:ext cx="5298494" cy="3416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가열로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균열대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 온도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(FUR_SZ_TEMP)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고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` 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( </a:t>
              </a:r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가설 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O )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14" name="矩形 52">
              <a:extLst>
                <a:ext uri="{FF2B5EF4-FFF2-40B4-BE49-F238E27FC236}">
                  <a16:creationId xmlns:a16="http://schemas.microsoft.com/office/drawing/2014/main" id="{2DB9F615-197C-2441-8250-54E9DE161029}"/>
                </a:ext>
              </a:extLst>
            </p:cNvPr>
            <p:cNvSpPr/>
            <p:nvPr/>
          </p:nvSpPr>
          <p:spPr>
            <a:xfrm>
              <a:off x="2092041" y="2129618"/>
              <a:ext cx="4719159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가열로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가열대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온도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(FUR_HZ_TEMP)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고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`. 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( </a:t>
              </a:r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가설 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O )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highlight>
                  <a:srgbClr val="FAEFF6"/>
                </a:highlight>
                <a:latin typeface="NanumSquare Bold" panose="020B0600000101010101" pitchFamily="34" charset="-127"/>
              </a:endParaRPr>
            </a:p>
          </p:txBody>
        </p:sp>
        <p:sp>
          <p:nvSpPr>
            <p:cNvPr id="15" name="矩形 48">
              <a:extLst>
                <a:ext uri="{FF2B5EF4-FFF2-40B4-BE49-F238E27FC236}">
                  <a16:creationId xmlns:a16="http://schemas.microsoft.com/office/drawing/2014/main" id="{35036167-2F7B-BA44-AE9A-B1573A99474E}"/>
                </a:ext>
              </a:extLst>
            </p:cNvPr>
            <p:cNvSpPr/>
            <p:nvPr/>
          </p:nvSpPr>
          <p:spPr>
            <a:xfrm>
              <a:off x="2092042" y="4641655"/>
              <a:ext cx="4963181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사상 압연 온도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(ROLLING_TEMP_T5)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고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( </a:t>
              </a:r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가설 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O )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16" name="îŝḷîḓé-Rectangle 14">
              <a:extLst>
                <a:ext uri="{FF2B5EF4-FFF2-40B4-BE49-F238E27FC236}">
                  <a16:creationId xmlns:a16="http://schemas.microsoft.com/office/drawing/2014/main" id="{3F747F4B-5C50-7840-AA68-D57592FF9897}"/>
                </a:ext>
              </a:extLst>
            </p:cNvPr>
            <p:cNvSpPr/>
            <p:nvPr/>
          </p:nvSpPr>
          <p:spPr>
            <a:xfrm>
              <a:off x="1439636" y="3937286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4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7" name="îŝḷîḓé-Rectangle 9">
              <a:extLst>
                <a:ext uri="{FF2B5EF4-FFF2-40B4-BE49-F238E27FC236}">
                  <a16:creationId xmlns:a16="http://schemas.microsoft.com/office/drawing/2014/main" id="{B0DEA6B9-8B2C-F14B-813D-4208DCC9C4A6}"/>
                </a:ext>
              </a:extLst>
            </p:cNvPr>
            <p:cNvSpPr/>
            <p:nvPr/>
          </p:nvSpPr>
          <p:spPr>
            <a:xfrm>
              <a:off x="1439636" y="4553286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5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8" name="矩形 51">
              <a:extLst>
                <a:ext uri="{FF2B5EF4-FFF2-40B4-BE49-F238E27FC236}">
                  <a16:creationId xmlns:a16="http://schemas.microsoft.com/office/drawing/2014/main" id="{5C8F7232-1D28-6B46-83C5-6E8C547FA006}"/>
                </a:ext>
              </a:extLst>
            </p:cNvPr>
            <p:cNvSpPr/>
            <p:nvPr/>
          </p:nvSpPr>
          <p:spPr>
            <a:xfrm>
              <a:off x="2092042" y="4023592"/>
              <a:ext cx="5241013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Hot Scale Breaker(HSB)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적용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미적용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 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다음과정에서 확인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19" name="矩形 48">
              <a:extLst>
                <a:ext uri="{FF2B5EF4-FFF2-40B4-BE49-F238E27FC236}">
                  <a16:creationId xmlns:a16="http://schemas.microsoft.com/office/drawing/2014/main" id="{C80A6340-865E-924D-ACDE-DDAE8A652EA7}"/>
                </a:ext>
              </a:extLst>
            </p:cNvPr>
            <p:cNvSpPr/>
            <p:nvPr/>
          </p:nvSpPr>
          <p:spPr>
            <a:xfrm>
              <a:off x="2092041" y="5271411"/>
              <a:ext cx="7151971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압연간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Descaling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횟수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(ROLLING_DESCALING)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증가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감소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highlight>
                    <a:srgbClr val="C1D0E2"/>
                  </a:highlight>
                  <a:latin typeface="NanumSquare" panose="020B0600000101010101" pitchFamily="34" charset="-127"/>
                  <a:ea typeface="NanumSquare" panose="020B0600000101010101" pitchFamily="34" charset="-127"/>
                </a:rPr>
                <a:t>(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highlight>
                    <a:srgbClr val="C1D0E2"/>
                  </a:highlight>
                  <a:latin typeface="NanumSquare" panose="020B0600000101010101" pitchFamily="34" charset="-127"/>
                  <a:ea typeface="NanumSquare" panose="020B0600000101010101" pitchFamily="34" charset="-127"/>
                </a:rPr>
                <a:t>가설과 차이 존재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highlight>
                    <a:srgbClr val="C1D0E2"/>
                  </a:highlight>
                  <a:latin typeface="NanumSquare" panose="020B0600000101010101" pitchFamily="34" charset="-127"/>
                  <a:ea typeface="NanumSquare" panose="020B0600000101010101" pitchFamily="34" charset="-127"/>
                </a:rPr>
                <a:t>)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</a:endParaRPr>
            </a:p>
          </p:txBody>
        </p:sp>
        <p:sp>
          <p:nvSpPr>
            <p:cNvPr id="20" name="îŝḷîḓé-Rectangle 9">
              <a:extLst>
                <a:ext uri="{FF2B5EF4-FFF2-40B4-BE49-F238E27FC236}">
                  <a16:creationId xmlns:a16="http://schemas.microsoft.com/office/drawing/2014/main" id="{D2415E7C-AF56-3F48-B68D-8F003C737846}"/>
                </a:ext>
              </a:extLst>
            </p:cNvPr>
            <p:cNvSpPr/>
            <p:nvPr/>
          </p:nvSpPr>
          <p:spPr>
            <a:xfrm>
              <a:off x="1439636" y="5183042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6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1" name="矩形 48">
              <a:extLst>
                <a:ext uri="{FF2B5EF4-FFF2-40B4-BE49-F238E27FC236}">
                  <a16:creationId xmlns:a16="http://schemas.microsoft.com/office/drawing/2014/main" id="{ADADF7A4-F763-6C4D-BDE8-8FADE169CC91}"/>
                </a:ext>
              </a:extLst>
            </p:cNvPr>
            <p:cNvSpPr/>
            <p:nvPr/>
          </p:nvSpPr>
          <p:spPr>
            <a:xfrm>
              <a:off x="2092042" y="5867392"/>
              <a:ext cx="4963181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판두께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(PT_THICK)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후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박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( </a:t>
              </a:r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가설 </a:t>
              </a: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highlight>
                    <a:srgbClr val="FAEFF6"/>
                  </a:highlight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O )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22" name="îŝḷîḓé-Rectangle 9">
              <a:extLst>
                <a:ext uri="{FF2B5EF4-FFF2-40B4-BE49-F238E27FC236}">
                  <a16:creationId xmlns:a16="http://schemas.microsoft.com/office/drawing/2014/main" id="{77D568EB-57D4-964C-8FDF-06654D81B8FB}"/>
                </a:ext>
              </a:extLst>
            </p:cNvPr>
            <p:cNvSpPr/>
            <p:nvPr/>
          </p:nvSpPr>
          <p:spPr>
            <a:xfrm>
              <a:off x="1439636" y="5779023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7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31" name="직사각형 11">
            <a:extLst>
              <a:ext uri="{FF2B5EF4-FFF2-40B4-BE49-F238E27FC236}">
                <a16:creationId xmlns:a16="http://schemas.microsoft.com/office/drawing/2014/main" id="{99B898F7-F8D1-004F-9CF0-033FE03AA61D}"/>
              </a:ext>
            </a:extLst>
          </p:cNvPr>
          <p:cNvSpPr/>
          <p:nvPr/>
        </p:nvSpPr>
        <p:spPr>
          <a:xfrm>
            <a:off x="7333055" y="3599002"/>
            <a:ext cx="3018775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Scale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발생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: `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없음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발생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`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5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연속형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변수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: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가설 검증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22777E-7A1A-2A44-9476-C139C49B18CF}"/>
              </a:ext>
            </a:extLst>
          </p:cNvPr>
          <p:cNvGrpSpPr/>
          <p:nvPr/>
        </p:nvGrpSpPr>
        <p:grpSpPr>
          <a:xfrm>
            <a:off x="1439636" y="2140516"/>
            <a:ext cx="9047389" cy="3146052"/>
            <a:chOff x="1439636" y="2053424"/>
            <a:chExt cx="9047389" cy="3146052"/>
          </a:xfrm>
        </p:grpSpPr>
        <p:sp>
          <p:nvSpPr>
            <p:cNvPr id="8" name="îŝḷîḓé-Rectangle 8">
              <a:extLst>
                <a:ext uri="{FF2B5EF4-FFF2-40B4-BE49-F238E27FC236}">
                  <a16:creationId xmlns:a16="http://schemas.microsoft.com/office/drawing/2014/main" id="{97864DC6-AAA0-9745-8F46-A7CA9C2F98AE}"/>
                </a:ext>
              </a:extLst>
            </p:cNvPr>
            <p:cNvSpPr/>
            <p:nvPr/>
          </p:nvSpPr>
          <p:spPr>
            <a:xfrm>
              <a:off x="1439636" y="2053424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8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4" name="矩形 52">
              <a:extLst>
                <a:ext uri="{FF2B5EF4-FFF2-40B4-BE49-F238E27FC236}">
                  <a16:creationId xmlns:a16="http://schemas.microsoft.com/office/drawing/2014/main" id="{2DB9F615-197C-2441-8250-54E9DE161029}"/>
                </a:ext>
              </a:extLst>
            </p:cNvPr>
            <p:cNvSpPr/>
            <p:nvPr/>
          </p:nvSpPr>
          <p:spPr>
            <a:xfrm>
              <a:off x="2134902" y="2557342"/>
              <a:ext cx="8352123" cy="2642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: PT_WIDTH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 작을수록 불량률이 증가하는 추세를 확인할 수 있었다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.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: PT_LTH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 중간 크기일 때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가장 큰 불량률을 보이는 추세를 확인할 수 있었다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.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: PT_WGT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 클수록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불량률이 증가하는 추세를 확인할 수 있었다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.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: FUR_NO_ROW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는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1,2,3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호기를 뜻하는 범주형 변수로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불량률은 매우 유사하다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.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: FUR_HZ_TIME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이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170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을 넘어가는 순간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불량률이 크게 증가하는 추세를 확인할 수 있었다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.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: FUR_SZ_TIME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의 불량률은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70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에서 최대값을 보인다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.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: FUR_TIME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 중간 크기일 </a:t>
              </a:r>
              <a:r>
                <a:rPr lang="ko-KR" altLang="en-US" sz="16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떄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가장 큰 불량률을 보이는 추세를 확인할 수 있었다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. </a:t>
              </a:r>
              <a:endParaRPr lang="zh-CN" altLang="en-US" sz="1600" b="1" dirty="0">
                <a:solidFill>
                  <a:schemeClr val="bg2">
                    <a:lumMod val="25000"/>
                  </a:schemeClr>
                </a:solidFill>
                <a:highlight>
                  <a:srgbClr val="FAEFF6"/>
                </a:highlight>
                <a:latin typeface="NanumSquare Bold" panose="020B0600000101010101" pitchFamily="34" charset="-127"/>
              </a:endParaRPr>
            </a:p>
          </p:txBody>
        </p:sp>
      </p:grpSp>
      <p:sp>
        <p:nvSpPr>
          <p:cNvPr id="24" name="矩形 52">
            <a:extLst>
              <a:ext uri="{FF2B5EF4-FFF2-40B4-BE49-F238E27FC236}">
                <a16:creationId xmlns:a16="http://schemas.microsoft.com/office/drawing/2014/main" id="{1C71956A-F91D-054B-8ACC-37DB862EC617}"/>
              </a:ext>
            </a:extLst>
          </p:cNvPr>
          <p:cNvSpPr/>
          <p:nvPr/>
        </p:nvSpPr>
        <p:spPr>
          <a:xfrm>
            <a:off x="2092041" y="2188134"/>
            <a:ext cx="4719159" cy="41594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기타 설명변수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highlight>
                <a:srgbClr val="FAEFF6"/>
              </a:highlight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81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범주형 변수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870CF2C-B2CA-2148-AEF5-68F0CFCA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6" y="1923808"/>
            <a:ext cx="10733227" cy="2604127"/>
          </a:xfrm>
          <a:prstGeom prst="rect">
            <a:avLst/>
          </a:prstGeom>
        </p:spPr>
      </p:pic>
      <p:sp>
        <p:nvSpPr>
          <p:cNvPr id="11" name="직사각형 17">
            <a:extLst>
              <a:ext uri="{FF2B5EF4-FFF2-40B4-BE49-F238E27FC236}">
                <a16:creationId xmlns:a16="http://schemas.microsoft.com/office/drawing/2014/main" id="{E0A7E3A1-B93A-D14C-8258-D5EDB854D6E0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1">
            <a:extLst>
              <a:ext uri="{FF2B5EF4-FFF2-40B4-BE49-F238E27FC236}">
                <a16:creationId xmlns:a16="http://schemas.microsoft.com/office/drawing/2014/main" id="{BB902858-C5CD-3D4E-9E81-C1CFC2220702}"/>
              </a:ext>
            </a:extLst>
          </p:cNvPr>
          <p:cNvSpPr/>
          <p:nvPr/>
        </p:nvSpPr>
        <p:spPr>
          <a:xfrm>
            <a:off x="850153" y="5642270"/>
            <a:ext cx="1023320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강종에 따라 불량률에 차이가 크게 나타났지만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C0</a:t>
            </a:r>
            <a:r>
              <a:rPr lang="ko-KR" altLang="en-US" dirty="0">
                <a:solidFill>
                  <a:schemeClr val="bg1"/>
                </a:solidFill>
              </a:rPr>
              <a:t>의 표본 수에 비해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dirty="0">
                <a:solidFill>
                  <a:schemeClr val="bg1"/>
                </a:solidFill>
              </a:rPr>
              <a:t>나머지 강종의 표본 수가 너무 작아서 </a:t>
            </a:r>
            <a:r>
              <a:rPr lang="ko-KR" altLang="en-US" dirty="0" err="1">
                <a:solidFill>
                  <a:srgbClr val="F890AD"/>
                </a:solidFill>
              </a:rPr>
              <a:t>의미있는</a:t>
            </a:r>
            <a:r>
              <a:rPr lang="ko-KR" altLang="en-US" dirty="0">
                <a:solidFill>
                  <a:srgbClr val="F890AD"/>
                </a:solidFill>
              </a:rPr>
              <a:t> 결과를 도출해내기 힘들었다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  <a:ea typeface="나눔스퀘어" panose="020B06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48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범주형 변수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E0A7E3A1-B93A-D14C-8258-D5EDB854D6E0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1">
            <a:extLst>
              <a:ext uri="{FF2B5EF4-FFF2-40B4-BE49-F238E27FC236}">
                <a16:creationId xmlns:a16="http://schemas.microsoft.com/office/drawing/2014/main" id="{BB902858-C5CD-3D4E-9E81-C1CFC2220702}"/>
              </a:ext>
            </a:extLst>
          </p:cNvPr>
          <p:cNvSpPr/>
          <p:nvPr/>
        </p:nvSpPr>
        <p:spPr>
          <a:xfrm>
            <a:off x="850153" y="5819242"/>
            <a:ext cx="1023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호기 사이에 불량률에 차이가 나타났지만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크지 않기에 </a:t>
            </a:r>
            <a:r>
              <a:rPr lang="ko-KR" altLang="en-US" dirty="0">
                <a:solidFill>
                  <a:srgbClr val="F890AD"/>
                </a:solidFill>
              </a:rPr>
              <a:t>유의미하다고 보기 힘들었다</a:t>
            </a:r>
            <a:r>
              <a:rPr lang="en-US" altLang="ko-KR" dirty="0">
                <a:solidFill>
                  <a:srgbClr val="F890AD"/>
                </a:solidFill>
              </a:rPr>
              <a:t>.</a:t>
            </a:r>
            <a:endParaRPr lang="en-US" altLang="ko-KR" dirty="0">
              <a:solidFill>
                <a:srgbClr val="F890AD"/>
              </a:solidFill>
              <a:ea typeface="나눔스퀘어" panose="020B06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DA02EE-9C45-2B4A-A2BF-902A4043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4" y="1809171"/>
            <a:ext cx="10659780" cy="25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범주형 변수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E0A7E3A1-B93A-D14C-8258-D5EDB854D6E0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1">
            <a:extLst>
              <a:ext uri="{FF2B5EF4-FFF2-40B4-BE49-F238E27FC236}">
                <a16:creationId xmlns:a16="http://schemas.microsoft.com/office/drawing/2014/main" id="{BB902858-C5CD-3D4E-9E81-C1CFC2220702}"/>
              </a:ext>
            </a:extLst>
          </p:cNvPr>
          <p:cNvSpPr/>
          <p:nvPr/>
        </p:nvSpPr>
        <p:spPr>
          <a:xfrm>
            <a:off x="850153" y="5642270"/>
            <a:ext cx="1023320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미적용되는</a:t>
            </a:r>
            <a:r>
              <a:rPr lang="ko-KR" altLang="en-US" dirty="0">
                <a:solidFill>
                  <a:schemeClr val="bg1"/>
                </a:solidFill>
              </a:rPr>
              <a:t> 경우에는 </a:t>
            </a:r>
            <a:r>
              <a:rPr lang="en-US" altLang="ko-KR" dirty="0">
                <a:solidFill>
                  <a:schemeClr val="bg1"/>
                </a:solidFill>
              </a:rPr>
              <a:t>100%</a:t>
            </a:r>
            <a:r>
              <a:rPr lang="ko-KR" altLang="en-US" dirty="0">
                <a:solidFill>
                  <a:schemeClr val="bg1"/>
                </a:solidFill>
              </a:rPr>
              <a:t> 불량으로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적용되는 경우와 큰 차이를 보이기에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F890AD"/>
                </a:solidFill>
              </a:rPr>
              <a:t>주요한 설명변수라고 판단할 수 있었다</a:t>
            </a:r>
            <a:r>
              <a:rPr lang="en-US" altLang="ko-KR" dirty="0">
                <a:solidFill>
                  <a:srgbClr val="F890AD"/>
                </a:solidFill>
              </a:rPr>
              <a:t>.</a:t>
            </a:r>
            <a:endParaRPr lang="en-US" altLang="ko-KR" dirty="0">
              <a:solidFill>
                <a:srgbClr val="F890AD"/>
              </a:solidFill>
              <a:ea typeface="나눔스퀘어" panose="020B06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8D71BC-F455-5848-997E-167897E73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0" y="1809171"/>
            <a:ext cx="11056097" cy="268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범주형 변수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E0A7E3A1-B93A-D14C-8258-D5EDB854D6E0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1">
            <a:extLst>
              <a:ext uri="{FF2B5EF4-FFF2-40B4-BE49-F238E27FC236}">
                <a16:creationId xmlns:a16="http://schemas.microsoft.com/office/drawing/2014/main" id="{BB902858-C5CD-3D4E-9E81-C1CFC2220702}"/>
              </a:ext>
            </a:extLst>
          </p:cNvPr>
          <p:cNvSpPr/>
          <p:nvPr/>
        </p:nvSpPr>
        <p:spPr>
          <a:xfrm>
            <a:off x="850153" y="5819242"/>
            <a:ext cx="1023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완벽히 일치하는 데이터를 가진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Column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을 발견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rPr>
              <a:t>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rPr>
              <a:t>다중공선성을 가지므로 하나의 변수를 제거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rPr>
              <a:t>.</a:t>
            </a:r>
            <a:endParaRPr lang="en-US" altLang="ko-KR" dirty="0">
              <a:solidFill>
                <a:srgbClr val="F890AD"/>
              </a:solidFill>
              <a:ea typeface="나눔스퀘어" panose="020B06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B15A7E-D9D9-2047-B96D-A55732438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8" y="2113643"/>
            <a:ext cx="10797605" cy="19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범주형 변수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E0A7E3A1-B93A-D14C-8258-D5EDB854D6E0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1">
            <a:extLst>
              <a:ext uri="{FF2B5EF4-FFF2-40B4-BE49-F238E27FC236}">
                <a16:creationId xmlns:a16="http://schemas.microsoft.com/office/drawing/2014/main" id="{BB902858-C5CD-3D4E-9E81-C1CFC2220702}"/>
              </a:ext>
            </a:extLst>
          </p:cNvPr>
          <p:cNvSpPr/>
          <p:nvPr/>
        </p:nvSpPr>
        <p:spPr>
          <a:xfrm>
            <a:off x="850153" y="5819242"/>
            <a:ext cx="1023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완벽히 일치하는 데이터를 가진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Column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을 발견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rPr>
              <a:t>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rPr>
              <a:t>다중공선성을 가지므로 하나의 변수를 제거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rPr>
              <a:t>.</a:t>
            </a:r>
            <a:endParaRPr lang="en-US" altLang="ko-KR" dirty="0">
              <a:solidFill>
                <a:srgbClr val="F890AD"/>
              </a:solidFill>
              <a:ea typeface="나눔스퀘어" panose="020B06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B15A7E-D9D9-2047-B96D-A55732438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8" y="2113643"/>
            <a:ext cx="10797605" cy="19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65598" y="-2285369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B9A5AC-F0F8-9147-B0F2-381C3011611E}"/>
              </a:ext>
            </a:extLst>
          </p:cNvPr>
          <p:cNvGrpSpPr/>
          <p:nvPr/>
        </p:nvGrpSpPr>
        <p:grpSpPr>
          <a:xfrm>
            <a:off x="2183267" y="2095109"/>
            <a:ext cx="7825462" cy="2901461"/>
            <a:chOff x="980555" y="2188099"/>
            <a:chExt cx="7825462" cy="2901461"/>
          </a:xfrm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DE54D90-0B2F-9747-AFFD-7AA7F2DF9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86" y="2188099"/>
              <a:ext cx="2782766" cy="1239715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F9D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EE05AAA-59E1-9441-891A-BA0CF9ABB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555" y="3838122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F9D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EEEACC9-A6A0-E548-B320-68F28AF45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777" y="3525996"/>
              <a:ext cx="117231" cy="197827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4CF7C14-1C14-FD4C-8371-96CA694C3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254" y="3838122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9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F5B4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C33B9951-5AA0-CB49-BF99-3571D29F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320" y="3838122"/>
              <a:ext cx="2785697" cy="1251438"/>
            </a:xfrm>
            <a:custGeom>
              <a:avLst/>
              <a:gdLst>
                <a:gd name="T0" fmla="*/ 402 w 804"/>
                <a:gd name="T1" fmla="*/ 282 h 360"/>
                <a:gd name="T2" fmla="*/ 78 w 804"/>
                <a:gd name="T3" fmla="*/ 0 h 360"/>
                <a:gd name="T4" fmla="*/ 0 w 804"/>
                <a:gd name="T5" fmla="*/ 0 h 360"/>
                <a:gd name="T6" fmla="*/ 402 w 804"/>
                <a:gd name="T7" fmla="*/ 360 h 360"/>
                <a:gd name="T8" fmla="*/ 804 w 804"/>
                <a:gd name="T9" fmla="*/ 0 h 360"/>
                <a:gd name="T10" fmla="*/ 726 w 804"/>
                <a:gd name="T11" fmla="*/ 0 h 360"/>
                <a:gd name="T12" fmla="*/ 402 w 804"/>
                <a:gd name="T13" fmla="*/ 28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60">
                  <a:moveTo>
                    <a:pt x="402" y="282"/>
                  </a:moveTo>
                  <a:cubicBezTo>
                    <a:pt x="237" y="282"/>
                    <a:pt x="100" y="159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2"/>
                    <a:pt x="194" y="360"/>
                    <a:pt x="402" y="360"/>
                  </a:cubicBezTo>
                  <a:cubicBezTo>
                    <a:pt x="610" y="360"/>
                    <a:pt x="782" y="202"/>
                    <a:pt x="80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04" y="159"/>
                    <a:pt x="567" y="282"/>
                    <a:pt x="402" y="282"/>
                  </a:cubicBezTo>
                  <a:close/>
                </a:path>
              </a:pathLst>
            </a:custGeom>
            <a:solidFill>
              <a:srgbClr val="ED8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DB47281-9380-7847-9F66-13EFA56FE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185" y="2188099"/>
              <a:ext cx="2782766" cy="1239715"/>
            </a:xfrm>
            <a:custGeom>
              <a:avLst/>
              <a:gdLst>
                <a:gd name="T0" fmla="*/ 401 w 803"/>
                <a:gd name="T1" fmla="*/ 78 h 357"/>
                <a:gd name="T2" fmla="*/ 724 w 803"/>
                <a:gd name="T3" fmla="*/ 357 h 357"/>
                <a:gd name="T4" fmla="*/ 803 w 803"/>
                <a:gd name="T5" fmla="*/ 357 h 357"/>
                <a:gd name="T6" fmla="*/ 401 w 803"/>
                <a:gd name="T7" fmla="*/ 0 h 357"/>
                <a:gd name="T8" fmla="*/ 0 w 803"/>
                <a:gd name="T9" fmla="*/ 357 h 357"/>
                <a:gd name="T10" fmla="*/ 78 w 803"/>
                <a:gd name="T11" fmla="*/ 357 h 357"/>
                <a:gd name="T12" fmla="*/ 401 w 803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357">
                  <a:moveTo>
                    <a:pt x="401" y="78"/>
                  </a:moveTo>
                  <a:cubicBezTo>
                    <a:pt x="565" y="78"/>
                    <a:pt x="701" y="200"/>
                    <a:pt x="724" y="357"/>
                  </a:cubicBezTo>
                  <a:cubicBezTo>
                    <a:pt x="803" y="357"/>
                    <a:pt x="803" y="357"/>
                    <a:pt x="803" y="357"/>
                  </a:cubicBezTo>
                  <a:cubicBezTo>
                    <a:pt x="779" y="157"/>
                    <a:pt x="608" y="0"/>
                    <a:pt x="401" y="0"/>
                  </a:cubicBezTo>
                  <a:cubicBezTo>
                    <a:pt x="194" y="0"/>
                    <a:pt x="23" y="157"/>
                    <a:pt x="0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101" y="200"/>
                    <a:pt x="237" y="78"/>
                    <a:pt x="401" y="78"/>
                  </a:cubicBezTo>
                  <a:close/>
                </a:path>
              </a:pathLst>
            </a:custGeom>
            <a:solidFill>
              <a:srgbClr val="F5B4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632BE21-0EFF-F64A-B77D-B4569688B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320" y="2188099"/>
              <a:ext cx="2785697" cy="1239715"/>
            </a:xfrm>
            <a:custGeom>
              <a:avLst/>
              <a:gdLst>
                <a:gd name="T0" fmla="*/ 402 w 804"/>
                <a:gd name="T1" fmla="*/ 78 h 357"/>
                <a:gd name="T2" fmla="*/ 725 w 804"/>
                <a:gd name="T3" fmla="*/ 357 h 357"/>
                <a:gd name="T4" fmla="*/ 804 w 804"/>
                <a:gd name="T5" fmla="*/ 357 h 357"/>
                <a:gd name="T6" fmla="*/ 402 w 804"/>
                <a:gd name="T7" fmla="*/ 0 h 357"/>
                <a:gd name="T8" fmla="*/ 0 w 804"/>
                <a:gd name="T9" fmla="*/ 357 h 357"/>
                <a:gd name="T10" fmla="*/ 79 w 804"/>
                <a:gd name="T11" fmla="*/ 357 h 357"/>
                <a:gd name="T12" fmla="*/ 402 w 804"/>
                <a:gd name="T13" fmla="*/ 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357">
                  <a:moveTo>
                    <a:pt x="402" y="78"/>
                  </a:moveTo>
                  <a:cubicBezTo>
                    <a:pt x="566" y="78"/>
                    <a:pt x="702" y="200"/>
                    <a:pt x="725" y="357"/>
                  </a:cubicBezTo>
                  <a:cubicBezTo>
                    <a:pt x="804" y="357"/>
                    <a:pt x="804" y="357"/>
                    <a:pt x="804" y="357"/>
                  </a:cubicBezTo>
                  <a:cubicBezTo>
                    <a:pt x="780" y="157"/>
                    <a:pt x="609" y="0"/>
                    <a:pt x="402" y="0"/>
                  </a:cubicBezTo>
                  <a:cubicBezTo>
                    <a:pt x="195" y="0"/>
                    <a:pt x="24" y="157"/>
                    <a:pt x="0" y="357"/>
                  </a:cubicBezTo>
                  <a:cubicBezTo>
                    <a:pt x="79" y="357"/>
                    <a:pt x="79" y="357"/>
                    <a:pt x="79" y="357"/>
                  </a:cubicBezTo>
                  <a:cubicBezTo>
                    <a:pt x="102" y="200"/>
                    <a:pt x="238" y="78"/>
                    <a:pt x="402" y="78"/>
                  </a:cubicBezTo>
                  <a:close/>
                </a:path>
              </a:pathLst>
            </a:custGeom>
            <a:solidFill>
              <a:srgbClr val="ED8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6B12ABEA-3A8E-A246-A0A3-E1A54965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097" y="2649695"/>
              <a:ext cx="2000250" cy="2006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 dirty="0"/>
            </a:p>
          </p:txBody>
        </p:sp>
        <p:cxnSp>
          <p:nvCxnSpPr>
            <p:cNvPr id="40" name="직선 연결선 22">
              <a:extLst>
                <a:ext uri="{FF2B5EF4-FFF2-40B4-BE49-F238E27FC236}">
                  <a16:creationId xmlns:a16="http://schemas.microsoft.com/office/drawing/2014/main" id="{1140752F-C4A1-9C42-9DCB-E8AA1BEDE854}"/>
                </a:ext>
              </a:extLst>
            </p:cNvPr>
            <p:cNvCxnSpPr/>
            <p:nvPr/>
          </p:nvCxnSpPr>
          <p:spPr>
            <a:xfrm>
              <a:off x="4189924" y="3506118"/>
              <a:ext cx="1437861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23">
              <a:extLst>
                <a:ext uri="{FF2B5EF4-FFF2-40B4-BE49-F238E27FC236}">
                  <a16:creationId xmlns:a16="http://schemas.microsoft.com/office/drawing/2014/main" id="{961F381F-CBED-A941-9F40-331A449E1846}"/>
                </a:ext>
              </a:extLst>
            </p:cNvPr>
            <p:cNvCxnSpPr/>
            <p:nvPr/>
          </p:nvCxnSpPr>
          <p:spPr>
            <a:xfrm>
              <a:off x="6713286" y="3500410"/>
              <a:ext cx="1437861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8672C5-CFF3-ED43-91B0-CA012F0DACF8}"/>
                </a:ext>
              </a:extLst>
            </p:cNvPr>
            <p:cNvSpPr txBox="1"/>
            <p:nvPr/>
          </p:nvSpPr>
          <p:spPr>
            <a:xfrm>
              <a:off x="1569636" y="3617198"/>
              <a:ext cx="1653017" cy="509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다중 회귀분석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A81D57-81DE-084C-8C45-C909CA3BC931}"/>
                </a:ext>
              </a:extLst>
            </p:cNvPr>
            <p:cNvSpPr txBox="1"/>
            <p:nvPr/>
          </p:nvSpPr>
          <p:spPr>
            <a:xfrm>
              <a:off x="2092009" y="2957159"/>
              <a:ext cx="595035" cy="433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215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01.</a:t>
              </a:r>
            </a:p>
          </p:txBody>
        </p:sp>
        <p:cxnSp>
          <p:nvCxnSpPr>
            <p:cNvPr id="45" name="직선 연결선 29">
              <a:extLst>
                <a:ext uri="{FF2B5EF4-FFF2-40B4-BE49-F238E27FC236}">
                  <a16:creationId xmlns:a16="http://schemas.microsoft.com/office/drawing/2014/main" id="{15A64F8A-A332-D847-99C0-5ED9AC4316A9}"/>
                </a:ext>
              </a:extLst>
            </p:cNvPr>
            <p:cNvCxnSpPr/>
            <p:nvPr/>
          </p:nvCxnSpPr>
          <p:spPr>
            <a:xfrm>
              <a:off x="1666225" y="3506118"/>
              <a:ext cx="1437861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21B87AAC-2719-AA49-90DE-402ECD14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6078" y="3517872"/>
              <a:ext cx="117231" cy="197827"/>
            </a:xfrm>
            <a:custGeom>
              <a:avLst/>
              <a:gdLst>
                <a:gd name="T0" fmla="*/ 0 w 80"/>
                <a:gd name="T1" fmla="*/ 0 h 135"/>
                <a:gd name="T2" fmla="*/ 80 w 80"/>
                <a:gd name="T3" fmla="*/ 68 h 135"/>
                <a:gd name="T4" fmla="*/ 0 w 80"/>
                <a:gd name="T5" fmla="*/ 135 h 135"/>
                <a:gd name="T6" fmla="*/ 0 w 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35">
                  <a:moveTo>
                    <a:pt x="0" y="0"/>
                  </a:moveTo>
                  <a:lnTo>
                    <a:pt x="80" y="68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9234BB-BD5D-7B4D-B15D-E3D20CC5D796}"/>
                </a:ext>
              </a:extLst>
            </p:cNvPr>
            <p:cNvSpPr txBox="1"/>
            <p:nvPr/>
          </p:nvSpPr>
          <p:spPr>
            <a:xfrm>
              <a:off x="4117407" y="3617198"/>
              <a:ext cx="1588898" cy="509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의사결정나무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62690A-7C7D-6E4B-800C-357BEF9E2DE4}"/>
                </a:ext>
              </a:extLst>
            </p:cNvPr>
            <p:cNvSpPr txBox="1"/>
            <p:nvPr/>
          </p:nvSpPr>
          <p:spPr>
            <a:xfrm>
              <a:off x="4607720" y="2957159"/>
              <a:ext cx="595035" cy="433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215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EFB5F5-0556-6441-946F-3EB1A6FBD1DD}"/>
                </a:ext>
              </a:extLst>
            </p:cNvPr>
            <p:cNvSpPr txBox="1"/>
            <p:nvPr/>
          </p:nvSpPr>
          <p:spPr>
            <a:xfrm>
              <a:off x="6750139" y="3508712"/>
              <a:ext cx="1354858" cy="971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그래디언트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부스팅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83EBA0-D11F-A942-B94B-845A0D7D02E7}"/>
                </a:ext>
              </a:extLst>
            </p:cNvPr>
            <p:cNvSpPr txBox="1"/>
            <p:nvPr/>
          </p:nvSpPr>
          <p:spPr>
            <a:xfrm>
              <a:off x="7123431" y="2957159"/>
              <a:ext cx="595035" cy="433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215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77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01.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로지스틱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선형 회귀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2" name="îŝḷîḓé-Rectangle 8">
            <a:extLst>
              <a:ext uri="{FF2B5EF4-FFF2-40B4-BE49-F238E27FC236}">
                <a16:creationId xmlns:a16="http://schemas.microsoft.com/office/drawing/2014/main" id="{1DB85A58-942F-DC49-A067-303C9488C7E0}"/>
              </a:ext>
            </a:extLst>
          </p:cNvPr>
          <p:cNvSpPr/>
          <p:nvPr/>
        </p:nvSpPr>
        <p:spPr>
          <a:xfrm>
            <a:off x="5652766" y="3273851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îŝḷîḓé-Rectangle 14">
            <a:extLst>
              <a:ext uri="{FF2B5EF4-FFF2-40B4-BE49-F238E27FC236}">
                <a16:creationId xmlns:a16="http://schemas.microsoft.com/office/drawing/2014/main" id="{E7EA3B87-D35D-944D-8CB5-3277E2F015C7}"/>
              </a:ext>
            </a:extLst>
          </p:cNvPr>
          <p:cNvSpPr/>
          <p:nvPr/>
        </p:nvSpPr>
        <p:spPr>
          <a:xfrm>
            <a:off x="5652766" y="4069143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矩形 51">
            <a:extLst>
              <a:ext uri="{FF2B5EF4-FFF2-40B4-BE49-F238E27FC236}">
                <a16:creationId xmlns:a16="http://schemas.microsoft.com/office/drawing/2014/main" id="{DF3DC435-8CA2-4B49-8620-238024D23BCB}"/>
              </a:ext>
            </a:extLst>
          </p:cNvPr>
          <p:cNvSpPr/>
          <p:nvPr/>
        </p:nvSpPr>
        <p:spPr>
          <a:xfrm>
            <a:off x="6156684" y="4124816"/>
            <a:ext cx="5319064" cy="6133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PT_WDTH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와는 </a:t>
            </a:r>
            <a:r>
              <a:rPr lang="ko-KR" altLang="en-US" sz="1400" b="1" u="sng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음의 상관관계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그리고 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FUR_SZ_TEMP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 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ROLLING_TEMP_T5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와는 </a:t>
            </a:r>
            <a:r>
              <a:rPr lang="ko-KR" altLang="en-US" sz="1400" b="1" u="sng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양의 상관관계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가 나타난다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8" name="矩形 52">
            <a:extLst>
              <a:ext uri="{FF2B5EF4-FFF2-40B4-BE49-F238E27FC236}">
                <a16:creationId xmlns:a16="http://schemas.microsoft.com/office/drawing/2014/main" id="{8545E282-5C2B-904E-AD97-BC24F19C3A35}"/>
              </a:ext>
            </a:extLst>
          </p:cNvPr>
          <p:cNvSpPr/>
          <p:nvPr/>
        </p:nvSpPr>
        <p:spPr>
          <a:xfrm>
            <a:off x="6156684" y="3150100"/>
            <a:ext cx="5319064" cy="8826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위 결과를 분석해보면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 p-value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를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고려해보았을 때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"PT_WDTH"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 "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FUR_SZ_TEMP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", "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ROLLING_TEMP_T5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"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의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3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가지 요인이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SCALE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발생여부에 영향을 주는 것으로 판단할 수 있다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 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CAE4BFFD-28CE-A543-ADD4-94357435DC49}"/>
              </a:ext>
            </a:extLst>
          </p:cNvPr>
          <p:cNvSpPr/>
          <p:nvPr/>
        </p:nvSpPr>
        <p:spPr>
          <a:xfrm>
            <a:off x="5638437" y="2556333"/>
            <a:ext cx="3635957" cy="4055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다중 회귀분석 결과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NanumSquare Bold" panose="020B0600000101010101" pitchFamily="34" charset="-127"/>
            </a:endParaRP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7EEE723-9F54-C448-99C2-C4E0AA98C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2" y="1961043"/>
            <a:ext cx="5111295" cy="37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01.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로지스틱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선형 회귀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7" name="矩形 51">
            <a:extLst>
              <a:ext uri="{FF2B5EF4-FFF2-40B4-BE49-F238E27FC236}">
                <a16:creationId xmlns:a16="http://schemas.microsoft.com/office/drawing/2014/main" id="{DF3DC435-8CA2-4B49-8620-238024D23BCB}"/>
              </a:ext>
            </a:extLst>
          </p:cNvPr>
          <p:cNvSpPr/>
          <p:nvPr/>
        </p:nvSpPr>
        <p:spPr>
          <a:xfrm>
            <a:off x="5713601" y="3450366"/>
            <a:ext cx="5319064" cy="6133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: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로지스틱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선형회귀를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하였을 때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 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FUR_SZ_TEMP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 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ROLLING_TEMP_T5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 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PT_WIDTH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순서로 영향을 미치는 것을 확인할 수 있었다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CAE4BFFD-28CE-A543-ADD4-94357435DC49}"/>
              </a:ext>
            </a:extLst>
          </p:cNvPr>
          <p:cNvSpPr/>
          <p:nvPr/>
        </p:nvSpPr>
        <p:spPr>
          <a:xfrm>
            <a:off x="5713601" y="2530176"/>
            <a:ext cx="3635957" cy="73795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Coefficient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값을 구해보았을 때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유효한 값은 다음의 세 개 뿐이었다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NanumSquare Bold" panose="020B0600000101010101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6040C1-080A-4E40-A04B-45A5F874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2" y="2285771"/>
            <a:ext cx="4961892" cy="28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7">
            <a:extLst>
              <a:ext uri="{FF2B5EF4-FFF2-40B4-BE49-F238E27FC236}">
                <a16:creationId xmlns:a16="http://schemas.microsoft.com/office/drawing/2014/main" id="{2766BE48-DA5B-3B4F-BB9F-128B04708080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21">
            <a:extLst>
              <a:ext uri="{FF2B5EF4-FFF2-40B4-BE49-F238E27FC236}">
                <a16:creationId xmlns:a16="http://schemas.microsoft.com/office/drawing/2014/main" id="{CE20D167-83ED-BB44-895A-4D89C111663C}"/>
              </a:ext>
            </a:extLst>
          </p:cNvPr>
          <p:cNvSpPr/>
          <p:nvPr/>
        </p:nvSpPr>
        <p:spPr>
          <a:xfrm>
            <a:off x="850153" y="5633266"/>
            <a:ext cx="1023320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우리가 제조공정에서 변화를 줄 수 있는 변수는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FUR_SZ_TEMP, ROLLING_TEMP_T5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로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이 두가지가</a:t>
            </a:r>
            <a:endParaRPr lang="en-US" altLang="ko-KR" dirty="0">
              <a:solidFill>
                <a:schemeClr val="bg1"/>
              </a:solidFill>
              <a:ea typeface="나눔스퀘어" panose="020B0600000101010101" pitchFamily="50" charset="-127"/>
              <a:cs typeface="Microsoft GothicNeo Light" panose="020B03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Vital Few(VF)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라고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판단할 수 있다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  <a:endParaRPr lang="en-US" altLang="ko-KR" dirty="0">
              <a:solidFill>
                <a:srgbClr val="F890AD"/>
              </a:solidFill>
              <a:ea typeface="나눔스퀘어" panose="020B06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FAEFF5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929F617E-8010-874E-B125-9DA62173D5A4}"/>
              </a:ext>
            </a:extLst>
          </p:cNvPr>
          <p:cNvSpPr/>
          <p:nvPr/>
        </p:nvSpPr>
        <p:spPr>
          <a:xfrm>
            <a:off x="558563" y="3036585"/>
            <a:ext cx="219643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직선 연결선 5">
            <a:extLst>
              <a:ext uri="{FF2B5EF4-FFF2-40B4-BE49-F238E27FC236}">
                <a16:creationId xmlns:a16="http://schemas.microsoft.com/office/drawing/2014/main" id="{6AB8BDFB-7810-A74E-9913-3BFC5B25A2C3}"/>
              </a:ext>
            </a:extLst>
          </p:cNvPr>
          <p:cNvCxnSpPr>
            <a:cxnSpLocks/>
          </p:cNvCxnSpPr>
          <p:nvPr/>
        </p:nvCxnSpPr>
        <p:spPr>
          <a:xfrm>
            <a:off x="3416968" y="923913"/>
            <a:ext cx="0" cy="51720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AF73E-439A-CE46-8E34-270E4599BD52}"/>
              </a:ext>
            </a:extLst>
          </p:cNvPr>
          <p:cNvGrpSpPr/>
          <p:nvPr/>
        </p:nvGrpSpPr>
        <p:grpSpPr>
          <a:xfrm>
            <a:off x="3919599" y="2012063"/>
            <a:ext cx="5287687" cy="2833874"/>
            <a:chOff x="3808923" y="923913"/>
            <a:chExt cx="5287687" cy="283387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C435ED-B9B0-5246-8C6F-F8E9343C5C64}"/>
                </a:ext>
              </a:extLst>
            </p:cNvPr>
            <p:cNvGrpSpPr/>
            <p:nvPr/>
          </p:nvGrpSpPr>
          <p:grpSpPr>
            <a:xfrm>
              <a:off x="3808923" y="923913"/>
              <a:ext cx="5287687" cy="2833874"/>
              <a:chOff x="3808923" y="1257739"/>
              <a:chExt cx="5287687" cy="2833874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881314B5-4D8F-AD4C-AB39-5798F724B810}"/>
                  </a:ext>
                </a:extLst>
              </p:cNvPr>
              <p:cNvGrpSpPr/>
              <p:nvPr/>
            </p:nvGrpSpPr>
            <p:grpSpPr>
              <a:xfrm>
                <a:off x="3808923" y="1257739"/>
                <a:ext cx="4915791" cy="2833874"/>
                <a:chOff x="3795671" y="1261611"/>
                <a:chExt cx="4915791" cy="2833874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3C638FCA-AE83-614E-A16E-655BEC0395B9}"/>
                    </a:ext>
                  </a:extLst>
                </p:cNvPr>
                <p:cNvGrpSpPr/>
                <p:nvPr/>
              </p:nvGrpSpPr>
              <p:grpSpPr>
                <a:xfrm>
                  <a:off x="3795671" y="1261611"/>
                  <a:ext cx="2043197" cy="548141"/>
                  <a:chOff x="3795671" y="1261611"/>
                  <a:chExt cx="2043197" cy="548141"/>
                </a:xfrm>
              </p:grpSpPr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4E69B962-0EF0-4E47-A07B-A273484E797D}"/>
                      </a:ext>
                    </a:extLst>
                  </p:cNvPr>
                  <p:cNvSpPr/>
                  <p:nvPr/>
                </p:nvSpPr>
                <p:spPr>
                  <a:xfrm>
                    <a:off x="3795671" y="1261611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0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4A68477F-BB2D-A941-9C06-D81A3A2DB966}"/>
                      </a:ext>
                    </a:extLst>
                  </p:cNvPr>
                  <p:cNvSpPr/>
                  <p:nvPr/>
                </p:nvSpPr>
                <p:spPr>
                  <a:xfrm>
                    <a:off x="4407066" y="1279736"/>
                    <a:ext cx="1431802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과제 정의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C291282E-1203-B446-AB15-1637CE52EF02}"/>
                    </a:ext>
                  </a:extLst>
                </p:cNvPr>
                <p:cNvGrpSpPr/>
                <p:nvPr/>
              </p:nvGrpSpPr>
              <p:grpSpPr>
                <a:xfrm>
                  <a:off x="3798987" y="2030028"/>
                  <a:ext cx="2706840" cy="548141"/>
                  <a:chOff x="3795671" y="1261611"/>
                  <a:chExt cx="2706840" cy="548141"/>
                </a:xfrm>
              </p:grpSpPr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1A179F67-6302-B547-87BE-778CFFD8109E}"/>
                      </a:ext>
                    </a:extLst>
                  </p:cNvPr>
                  <p:cNvSpPr/>
                  <p:nvPr/>
                </p:nvSpPr>
                <p:spPr>
                  <a:xfrm>
                    <a:off x="3795671" y="1261611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1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49B68605-3056-524A-B432-E0E37F080C48}"/>
                      </a:ext>
                    </a:extLst>
                  </p:cNvPr>
                  <p:cNvSpPr/>
                  <p:nvPr/>
                </p:nvSpPr>
                <p:spPr>
                  <a:xfrm>
                    <a:off x="4407066" y="1279736"/>
                    <a:ext cx="2095445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잠재 인자 설정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B12ED71B-450A-F240-8E44-8F1CA727A5E2}"/>
                    </a:ext>
                  </a:extLst>
                </p:cNvPr>
                <p:cNvGrpSpPr/>
                <p:nvPr/>
              </p:nvGrpSpPr>
              <p:grpSpPr>
                <a:xfrm>
                  <a:off x="3795671" y="2778927"/>
                  <a:ext cx="2334944" cy="548141"/>
                  <a:chOff x="3795671" y="1261611"/>
                  <a:chExt cx="2334944" cy="548141"/>
                </a:xfrm>
              </p:grpSpPr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C4826EF6-F84A-1B47-85A7-CCAD4DB9CDFD}"/>
                      </a:ext>
                    </a:extLst>
                  </p:cNvPr>
                  <p:cNvSpPr/>
                  <p:nvPr/>
                </p:nvSpPr>
                <p:spPr>
                  <a:xfrm>
                    <a:off x="3795671" y="1261611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2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0FDE4C3D-0AE8-B84E-85E0-F7960D2682FF}"/>
                      </a:ext>
                    </a:extLst>
                  </p:cNvPr>
                  <p:cNvSpPr/>
                  <p:nvPr/>
                </p:nvSpPr>
                <p:spPr>
                  <a:xfrm>
                    <a:off x="4407066" y="1279736"/>
                    <a:ext cx="1723549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데이터 처리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83A9DF62-3C6D-F743-B8E6-3F9D3E469B3D}"/>
                    </a:ext>
                  </a:extLst>
                </p:cNvPr>
                <p:cNvGrpSpPr/>
                <p:nvPr/>
              </p:nvGrpSpPr>
              <p:grpSpPr>
                <a:xfrm>
                  <a:off x="3798987" y="3547344"/>
                  <a:ext cx="2334944" cy="548141"/>
                  <a:chOff x="3795671" y="1261611"/>
                  <a:chExt cx="2334944" cy="548141"/>
                </a:xfrm>
              </p:grpSpPr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73803AE5-6256-F341-854B-B7AAC7703FFD}"/>
                      </a:ext>
                    </a:extLst>
                  </p:cNvPr>
                  <p:cNvSpPr/>
                  <p:nvPr/>
                </p:nvSpPr>
                <p:spPr>
                  <a:xfrm>
                    <a:off x="3795671" y="1261611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3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C1AD8DF3-24DC-7D4A-9BFC-7B61FF40947C}"/>
                      </a:ext>
                    </a:extLst>
                  </p:cNvPr>
                  <p:cNvSpPr/>
                  <p:nvPr/>
                </p:nvSpPr>
                <p:spPr>
                  <a:xfrm>
                    <a:off x="4407066" y="1279736"/>
                    <a:ext cx="1723549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탐색적 분석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B99C3839-C796-BC48-A35C-33AFB0654A79}"/>
                    </a:ext>
                  </a:extLst>
                </p:cNvPr>
                <p:cNvGrpSpPr/>
                <p:nvPr/>
              </p:nvGrpSpPr>
              <p:grpSpPr>
                <a:xfrm>
                  <a:off x="7040161" y="1261611"/>
                  <a:ext cx="1671301" cy="548141"/>
                  <a:chOff x="7040161" y="-1756610"/>
                  <a:chExt cx="1671301" cy="548141"/>
                </a:xfrm>
              </p:grpSpPr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3331E523-0809-5249-A8DD-B74CBE97C0F8}"/>
                      </a:ext>
                    </a:extLst>
                  </p:cNvPr>
                  <p:cNvSpPr/>
                  <p:nvPr/>
                </p:nvSpPr>
                <p:spPr>
                  <a:xfrm>
                    <a:off x="7040161" y="-1756610"/>
                    <a:ext cx="526071" cy="548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haroni" panose="02010803020104030203" pitchFamily="2" charset="-79"/>
                      </a:rPr>
                      <a:t>4</a:t>
                    </a:r>
                    <a:endParaRPr lang="ko-KR" altLang="en-US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827B5964-419E-6443-9CFB-A8E9B0D65FFE}"/>
                      </a:ext>
                    </a:extLst>
                  </p:cNvPr>
                  <p:cNvSpPr/>
                  <p:nvPr/>
                </p:nvSpPr>
                <p:spPr>
                  <a:xfrm>
                    <a:off x="7651556" y="-1738485"/>
                    <a:ext cx="1059906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2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모델링</a:t>
                    </a:r>
                    <a:endPara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7D4708D-0B3C-194D-B440-3B658297FCA0}"/>
                  </a:ext>
                </a:extLst>
              </p:cNvPr>
              <p:cNvGrpSpPr/>
              <p:nvPr/>
            </p:nvGrpSpPr>
            <p:grpSpPr>
              <a:xfrm>
                <a:off x="7053413" y="2017772"/>
                <a:ext cx="2043197" cy="548141"/>
                <a:chOff x="2851746" y="2003519"/>
                <a:chExt cx="2043197" cy="548141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56C4984-B320-9046-9BEC-958E2B378128}"/>
                    </a:ext>
                  </a:extLst>
                </p:cNvPr>
                <p:cNvSpPr/>
                <p:nvPr/>
              </p:nvSpPr>
              <p:spPr>
                <a:xfrm>
                  <a:off x="2851746" y="2003519"/>
                  <a:ext cx="526071" cy="548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3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Aharoni" panose="02010803020104030203" pitchFamily="2" charset="-79"/>
                    </a:rPr>
                    <a:t>5</a:t>
                  </a:r>
                  <a:endPara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00862B00-CD60-F94B-B1E2-1CCAF6E8CC25}"/>
                    </a:ext>
                  </a:extLst>
                </p:cNvPr>
                <p:cNvSpPr/>
                <p:nvPr/>
              </p:nvSpPr>
              <p:spPr>
                <a:xfrm>
                  <a:off x="3463141" y="2021644"/>
                  <a:ext cx="1431802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분석 결과</a:t>
                  </a:r>
                  <a:endParaRPr lang="ko-KR" altLang="en-US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직사각형 79">
              <a:extLst>
                <a:ext uri="{FF2B5EF4-FFF2-40B4-BE49-F238E27FC236}">
                  <a16:creationId xmlns:a16="http://schemas.microsoft.com/office/drawing/2014/main" id="{0AC5B0C3-8D2E-5848-B047-1D6F35785F07}"/>
                </a:ext>
              </a:extLst>
            </p:cNvPr>
            <p:cNvSpPr/>
            <p:nvPr/>
          </p:nvSpPr>
          <p:spPr>
            <a:xfrm>
              <a:off x="7053413" y="2388267"/>
              <a:ext cx="526071" cy="548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haroni" panose="02010803020104030203" pitchFamily="2" charset="-79"/>
                </a:rPr>
                <a:t>6</a:t>
              </a:r>
              <a:endPara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44" name="직사각형 80">
              <a:extLst>
                <a:ext uri="{FF2B5EF4-FFF2-40B4-BE49-F238E27FC236}">
                  <a16:creationId xmlns:a16="http://schemas.microsoft.com/office/drawing/2014/main" id="{B18E0A88-9547-354A-BDA4-FA7884984DC6}"/>
                </a:ext>
              </a:extLst>
            </p:cNvPr>
            <p:cNvSpPr/>
            <p:nvPr/>
          </p:nvSpPr>
          <p:spPr>
            <a:xfrm>
              <a:off x="7664808" y="2406392"/>
              <a:ext cx="76815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소감</a:t>
              </a:r>
              <a:endPara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447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02.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의사결정나무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EC5882-C749-6D40-8767-E16EC493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3" y="2913941"/>
            <a:ext cx="3162300" cy="10668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839FA57-B090-4B4B-9CB8-53C92EA7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48" y="2010161"/>
            <a:ext cx="2612567" cy="2590142"/>
          </a:xfrm>
          <a:prstGeom prst="rect">
            <a:avLst/>
          </a:prstGeom>
        </p:spPr>
      </p:pic>
      <p:sp>
        <p:nvSpPr>
          <p:cNvPr id="14" name="직사각형 17">
            <a:extLst>
              <a:ext uri="{FF2B5EF4-FFF2-40B4-BE49-F238E27FC236}">
                <a16:creationId xmlns:a16="http://schemas.microsoft.com/office/drawing/2014/main" id="{F761B486-A573-C64E-8A15-86A515DFBE24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82713DCF-BBDE-8749-B12C-7EF127A41C54}"/>
              </a:ext>
            </a:extLst>
          </p:cNvPr>
          <p:cNvSpPr/>
          <p:nvPr/>
        </p:nvSpPr>
        <p:spPr>
          <a:xfrm>
            <a:off x="850153" y="5642270"/>
            <a:ext cx="1023320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Training Set :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0.978(97.8%)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Test Set :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0.953(95.3%)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Importance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트리를 만들 때의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FUR_SZ_TEMP &lt; HSB &lt; ROLLING_TEMP_T5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CAF67D-647A-2642-87C7-253F26C95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791" y="2140718"/>
            <a:ext cx="4533202" cy="257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1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02.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의사결정나무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970D1BF-75F8-DA49-818C-8372BDA21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14" y="533728"/>
            <a:ext cx="4067630" cy="5790544"/>
          </a:xfrm>
          <a:prstGeom prst="rect">
            <a:avLst/>
          </a:prstGeom>
        </p:spPr>
      </p:pic>
      <p:sp>
        <p:nvSpPr>
          <p:cNvPr id="9" name="îŝḷîḓé-Rectangle 8">
            <a:extLst>
              <a:ext uri="{FF2B5EF4-FFF2-40B4-BE49-F238E27FC236}">
                <a16:creationId xmlns:a16="http://schemas.microsoft.com/office/drawing/2014/main" id="{00BC0DE2-785F-1F45-99C3-54A525F3D968}"/>
              </a:ext>
            </a:extLst>
          </p:cNvPr>
          <p:cNvSpPr/>
          <p:nvPr/>
        </p:nvSpPr>
        <p:spPr>
          <a:xfrm>
            <a:off x="872306" y="2303756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îŝḷîḓé-Rectangle 14">
            <a:extLst>
              <a:ext uri="{FF2B5EF4-FFF2-40B4-BE49-F238E27FC236}">
                <a16:creationId xmlns:a16="http://schemas.microsoft.com/office/drawing/2014/main" id="{9E410FD7-5046-B447-8A5C-07631B59E947}"/>
              </a:ext>
            </a:extLst>
          </p:cNvPr>
          <p:cNvSpPr/>
          <p:nvPr/>
        </p:nvSpPr>
        <p:spPr>
          <a:xfrm>
            <a:off x="872306" y="3099048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矩形 51">
            <a:extLst>
              <a:ext uri="{FF2B5EF4-FFF2-40B4-BE49-F238E27FC236}">
                <a16:creationId xmlns:a16="http://schemas.microsoft.com/office/drawing/2014/main" id="{968ACABA-D3E4-2E47-8CA4-A25CC4EFBB08}"/>
              </a:ext>
            </a:extLst>
          </p:cNvPr>
          <p:cNvSpPr/>
          <p:nvPr/>
        </p:nvSpPr>
        <p:spPr>
          <a:xfrm>
            <a:off x="1376224" y="3154721"/>
            <a:ext cx="5319064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HSB_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미적용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=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0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12" name="矩形 52">
            <a:extLst>
              <a:ext uri="{FF2B5EF4-FFF2-40B4-BE49-F238E27FC236}">
                <a16:creationId xmlns:a16="http://schemas.microsoft.com/office/drawing/2014/main" id="{4BDC6D41-1574-F347-8311-579D748411BD}"/>
              </a:ext>
            </a:extLst>
          </p:cNvPr>
          <p:cNvSpPr/>
          <p:nvPr/>
        </p:nvSpPr>
        <p:spPr>
          <a:xfrm>
            <a:off x="1376224" y="2383712"/>
            <a:ext cx="5319064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"ROLLING_TEMP_T5＂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&lt;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1000.5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highlight>
                <a:srgbClr val="C1D0E2"/>
              </a:highlight>
              <a:latin typeface="NanumSquare Bold" panose="020B0600000101010101" pitchFamily="34" charset="-127"/>
            </a:endParaRPr>
          </a:p>
        </p:txBody>
      </p:sp>
      <p:sp>
        <p:nvSpPr>
          <p:cNvPr id="13" name="îŝḷîḓé-Rectangle 14">
            <a:extLst>
              <a:ext uri="{FF2B5EF4-FFF2-40B4-BE49-F238E27FC236}">
                <a16:creationId xmlns:a16="http://schemas.microsoft.com/office/drawing/2014/main" id="{4C593260-2194-924C-9699-99C08DC9AF43}"/>
              </a:ext>
            </a:extLst>
          </p:cNvPr>
          <p:cNvSpPr/>
          <p:nvPr/>
        </p:nvSpPr>
        <p:spPr>
          <a:xfrm>
            <a:off x="872306" y="3925730"/>
            <a:ext cx="503918" cy="503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3</a:t>
            </a:r>
            <a:endParaRPr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4" name="矩形 51">
            <a:extLst>
              <a:ext uri="{FF2B5EF4-FFF2-40B4-BE49-F238E27FC236}">
                <a16:creationId xmlns:a16="http://schemas.microsoft.com/office/drawing/2014/main" id="{C70E0A76-2D43-D140-9630-1CFB46641659}"/>
              </a:ext>
            </a:extLst>
          </p:cNvPr>
          <p:cNvSpPr/>
          <p:nvPr/>
        </p:nvSpPr>
        <p:spPr>
          <a:xfrm>
            <a:off x="1376224" y="3981403"/>
            <a:ext cx="5319064" cy="3440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highlight>
                  <a:srgbClr val="C1D0E2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FUR_SZ_TEMP &lt;= 1175.5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15" name="矩形 55">
            <a:extLst>
              <a:ext uri="{FF2B5EF4-FFF2-40B4-BE49-F238E27FC236}">
                <a16:creationId xmlns:a16="http://schemas.microsoft.com/office/drawing/2014/main" id="{4D74ACC4-29D4-2242-9C7B-4063EC2D19D8}"/>
              </a:ext>
            </a:extLst>
          </p:cNvPr>
          <p:cNvSpPr/>
          <p:nvPr/>
        </p:nvSpPr>
        <p:spPr>
          <a:xfrm>
            <a:off x="850153" y="4912325"/>
            <a:ext cx="3635957" cy="4055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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위 조건들을 통과해야 한다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16" name="직사각형 11">
            <a:extLst>
              <a:ext uri="{FF2B5EF4-FFF2-40B4-BE49-F238E27FC236}">
                <a16:creationId xmlns:a16="http://schemas.microsoft.com/office/drawing/2014/main" id="{23686FCD-E2EE-3B44-8E5A-4DA842010474}"/>
              </a:ext>
            </a:extLst>
          </p:cNvPr>
          <p:cNvSpPr/>
          <p:nvPr/>
        </p:nvSpPr>
        <p:spPr>
          <a:xfrm>
            <a:off x="9694657" y="4917775"/>
            <a:ext cx="1588897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의사결정나무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9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03.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그래디언트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부스팅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직사각형 17">
            <a:extLst>
              <a:ext uri="{FF2B5EF4-FFF2-40B4-BE49-F238E27FC236}">
                <a16:creationId xmlns:a16="http://schemas.microsoft.com/office/drawing/2014/main" id="{F761B486-A573-C64E-8A15-86A515DFBE24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82713DCF-BBDE-8749-B12C-7EF127A41C54}"/>
              </a:ext>
            </a:extLst>
          </p:cNvPr>
          <p:cNvSpPr/>
          <p:nvPr/>
        </p:nvSpPr>
        <p:spPr>
          <a:xfrm>
            <a:off x="850153" y="5642270"/>
            <a:ext cx="1023320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Training Set :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1.000(100.0%)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Test Set :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0.972(97.2%)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Importance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트리를 만들 때의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HSB &lt; FUR_SZ_TEMP &lt; ROLLING_TEMP_T5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243DA34-67E7-1B41-B72B-A642909B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99" y="2483262"/>
            <a:ext cx="3136900" cy="10287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F227A83-C89C-A642-A50B-779CA7270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99" y="2089562"/>
            <a:ext cx="2933700" cy="18161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5FD9E6D-44FC-2A48-AD3E-449293FD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97" y="1844298"/>
            <a:ext cx="4978398" cy="282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3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직사각형 31">
            <a:extLst>
              <a:ext uri="{FF2B5EF4-FFF2-40B4-BE49-F238E27FC236}">
                <a16:creationId xmlns:a16="http://schemas.microsoft.com/office/drawing/2014/main" id="{09CFBED2-9E54-1544-8768-34268D9FE334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소감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7C0B7B78-A097-AF46-8598-C5A326C1A400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6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10" name="그룹 37">
            <a:extLst>
              <a:ext uri="{FF2B5EF4-FFF2-40B4-BE49-F238E27FC236}">
                <a16:creationId xmlns:a16="http://schemas.microsoft.com/office/drawing/2014/main" id="{11534E60-A310-E549-9AE9-1DF523F3425E}"/>
              </a:ext>
            </a:extLst>
          </p:cNvPr>
          <p:cNvGrpSpPr/>
          <p:nvPr/>
        </p:nvGrpSpPr>
        <p:grpSpPr>
          <a:xfrm>
            <a:off x="1737273" y="1423143"/>
            <a:ext cx="9015090" cy="3606672"/>
            <a:chOff x="2082928" y="1358475"/>
            <a:chExt cx="6714000" cy="3606672"/>
          </a:xfrm>
        </p:grpSpPr>
        <p:sp>
          <p:nvSpPr>
            <p:cNvPr id="11" name="직사각형 38">
              <a:extLst>
                <a:ext uri="{FF2B5EF4-FFF2-40B4-BE49-F238E27FC236}">
                  <a16:creationId xmlns:a16="http://schemas.microsoft.com/office/drawing/2014/main" id="{2AEECD46-7F9B-9342-A01F-B56EA69CAF43}"/>
                </a:ext>
              </a:extLst>
            </p:cNvPr>
            <p:cNvSpPr/>
            <p:nvPr/>
          </p:nvSpPr>
          <p:spPr>
            <a:xfrm>
              <a:off x="3275006" y="1358475"/>
              <a:ext cx="41081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분석을 하며</a:t>
              </a:r>
              <a:r>
                <a:rPr lang="en-US" altLang="ko-KR" sz="2800" b="1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endParaRPr lang="ko-KR" altLang="en-US" sz="2800" b="1" spc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직사각형 40">
              <a:extLst>
                <a:ext uri="{FF2B5EF4-FFF2-40B4-BE49-F238E27FC236}">
                  <a16:creationId xmlns:a16="http://schemas.microsoft.com/office/drawing/2014/main" id="{4C63A9DE-DCF0-C545-BA16-2A8D586B07E2}"/>
                </a:ext>
              </a:extLst>
            </p:cNvPr>
            <p:cNvSpPr/>
            <p:nvPr/>
          </p:nvSpPr>
          <p:spPr>
            <a:xfrm>
              <a:off x="2082928" y="2608861"/>
              <a:ext cx="6714000" cy="23562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데이터에서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이상치를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이상치라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판단하고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데이터에서 통찰을 얻는 것은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Domain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지식을 바탕으로 얻을 수 있는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역량임을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더 깊이 깨달았습니다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분석 역량 뿐 아니라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현재 가지고 있는 기계공학 전공 지식 역량을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꾸준히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발전시켜야겠다고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다시 한번 다짐하게 되었습니다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cxnSp>
        <p:nvCxnSpPr>
          <p:cNvPr id="13" name="직선 연결선 35">
            <a:extLst>
              <a:ext uri="{FF2B5EF4-FFF2-40B4-BE49-F238E27FC236}">
                <a16:creationId xmlns:a16="http://schemas.microsoft.com/office/drawing/2014/main" id="{D352AC34-AE71-6E4A-B046-A0FD53255BC7}"/>
              </a:ext>
            </a:extLst>
          </p:cNvPr>
          <p:cNvCxnSpPr>
            <a:cxnSpLocks/>
          </p:cNvCxnSpPr>
          <p:nvPr/>
        </p:nvCxnSpPr>
        <p:spPr>
          <a:xfrm>
            <a:off x="3009830" y="1986281"/>
            <a:ext cx="6081161" cy="0"/>
          </a:xfrm>
          <a:prstGeom prst="line">
            <a:avLst/>
          </a:prstGeom>
          <a:ln w="38100">
            <a:solidFill>
              <a:srgbClr val="ED8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8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과제 정의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0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07E95F-6562-BC4F-9270-7FC227146425}"/>
              </a:ext>
            </a:extLst>
          </p:cNvPr>
          <p:cNvGrpSpPr/>
          <p:nvPr/>
        </p:nvGrpSpPr>
        <p:grpSpPr>
          <a:xfrm>
            <a:off x="1620265" y="1429993"/>
            <a:ext cx="8951488" cy="3598154"/>
            <a:chOff x="1965920" y="1365325"/>
            <a:chExt cx="8951488" cy="35981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BC2DF0-EADB-CB45-BF7C-6B6E5B4CD4CD}"/>
                </a:ext>
              </a:extLst>
            </p:cNvPr>
            <p:cNvSpPr/>
            <p:nvPr/>
          </p:nvSpPr>
          <p:spPr>
            <a:xfrm>
              <a:off x="4387564" y="1365325"/>
              <a:ext cx="41081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배경</a:t>
              </a:r>
              <a:endParaRPr lang="ko-KR" altLang="en-US" sz="2800" b="1" spc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7523C24-E37E-F847-99B6-2F718BA70D5F}"/>
                </a:ext>
              </a:extLst>
            </p:cNvPr>
            <p:cNvSpPr/>
            <p:nvPr/>
          </p:nvSpPr>
          <p:spPr>
            <a:xfrm>
              <a:off x="1965920" y="2610527"/>
              <a:ext cx="8951488" cy="235295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OO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공장에의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고객사에서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최근 들어 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:Scale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불량 발생 증가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라는 이슈가 발생했다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 원인을 분석해 본 결과 압연 공정에서 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Scale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불량이 급증한 것을 확인할 수 있었다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그래서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데이터를 수집하여 다양한 분석을 통해 불량 발생의 근본 원인을 찾고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결과를 해석하여 개선 기회를 도출한다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49" name="직선 연결선 35">
            <a:extLst>
              <a:ext uri="{FF2B5EF4-FFF2-40B4-BE49-F238E27FC236}">
                <a16:creationId xmlns:a16="http://schemas.microsoft.com/office/drawing/2014/main" id="{3C339B79-B071-5746-AA4B-D09E4469953F}"/>
              </a:ext>
            </a:extLst>
          </p:cNvPr>
          <p:cNvCxnSpPr>
            <a:cxnSpLocks/>
          </p:cNvCxnSpPr>
          <p:nvPr/>
        </p:nvCxnSpPr>
        <p:spPr>
          <a:xfrm>
            <a:off x="3009830" y="1986281"/>
            <a:ext cx="6081161" cy="0"/>
          </a:xfrm>
          <a:prstGeom prst="line">
            <a:avLst/>
          </a:prstGeom>
          <a:ln w="38100">
            <a:solidFill>
              <a:srgbClr val="ED8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5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잠재 인자 설정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241927-8260-B94A-8636-A3D2949B91B6}"/>
              </a:ext>
            </a:extLst>
          </p:cNvPr>
          <p:cNvGrpSpPr/>
          <p:nvPr/>
        </p:nvGrpSpPr>
        <p:grpSpPr>
          <a:xfrm>
            <a:off x="1439636" y="1748630"/>
            <a:ext cx="6152068" cy="4229517"/>
            <a:chOff x="1439636" y="2053424"/>
            <a:chExt cx="6152068" cy="4229517"/>
          </a:xfrm>
        </p:grpSpPr>
        <p:sp>
          <p:nvSpPr>
            <p:cNvPr id="15" name="îŝḷîḓé-Rectangle 8">
              <a:extLst>
                <a:ext uri="{FF2B5EF4-FFF2-40B4-BE49-F238E27FC236}">
                  <a16:creationId xmlns:a16="http://schemas.microsoft.com/office/drawing/2014/main" id="{A7452092-6B7B-AF44-8098-72701CF5DAE0}"/>
                </a:ext>
              </a:extLst>
            </p:cNvPr>
            <p:cNvSpPr/>
            <p:nvPr/>
          </p:nvSpPr>
          <p:spPr>
            <a:xfrm>
              <a:off x="1439636" y="2053424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6" name="矩形 48">
              <a:extLst>
                <a:ext uri="{FF2B5EF4-FFF2-40B4-BE49-F238E27FC236}">
                  <a16:creationId xmlns:a16="http://schemas.microsoft.com/office/drawing/2014/main" id="{E1F3C619-8A99-AF4D-9D40-CB77CB6C8A79}"/>
                </a:ext>
              </a:extLst>
            </p:cNvPr>
            <p:cNvSpPr/>
            <p:nvPr/>
          </p:nvSpPr>
          <p:spPr>
            <a:xfrm>
              <a:off x="2092042" y="3378784"/>
              <a:ext cx="5499662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가열로 추출 온도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(FUR_EXTEMP)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고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17" name="îŝḷîḓé-Rectangle 14">
              <a:extLst>
                <a:ext uri="{FF2B5EF4-FFF2-40B4-BE49-F238E27FC236}">
                  <a16:creationId xmlns:a16="http://schemas.microsoft.com/office/drawing/2014/main" id="{17C2E04D-70B9-7A4E-BD9A-B458FB9F9066}"/>
                </a:ext>
              </a:extLst>
            </p:cNvPr>
            <p:cNvSpPr/>
            <p:nvPr/>
          </p:nvSpPr>
          <p:spPr>
            <a:xfrm>
              <a:off x="1439636" y="2669426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8" name="îŝḷîḓé-Rectangle 9">
              <a:extLst>
                <a:ext uri="{FF2B5EF4-FFF2-40B4-BE49-F238E27FC236}">
                  <a16:creationId xmlns:a16="http://schemas.microsoft.com/office/drawing/2014/main" id="{78554DFE-4434-3847-B6FE-37680793ABB6}"/>
                </a:ext>
              </a:extLst>
            </p:cNvPr>
            <p:cNvSpPr/>
            <p:nvPr/>
          </p:nvSpPr>
          <p:spPr>
            <a:xfrm>
              <a:off x="1439636" y="3303357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3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9" name="矩形 51">
              <a:extLst>
                <a:ext uri="{FF2B5EF4-FFF2-40B4-BE49-F238E27FC236}">
                  <a16:creationId xmlns:a16="http://schemas.microsoft.com/office/drawing/2014/main" id="{2DE36468-006C-5248-A46A-2B15087CA0D8}"/>
                </a:ext>
              </a:extLst>
            </p:cNvPr>
            <p:cNvSpPr/>
            <p:nvPr/>
          </p:nvSpPr>
          <p:spPr>
            <a:xfrm>
              <a:off x="2092042" y="2750894"/>
              <a:ext cx="5298494" cy="3416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가열로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균열대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 온도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(FUR_SZ_TEMP)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고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</a:rPr>
                <a:t>`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20" name="矩形 52">
              <a:extLst>
                <a:ext uri="{FF2B5EF4-FFF2-40B4-BE49-F238E27FC236}">
                  <a16:creationId xmlns:a16="http://schemas.microsoft.com/office/drawing/2014/main" id="{F2AE0BDB-C25E-254D-B3D9-ABEC3880E7E7}"/>
                </a:ext>
              </a:extLst>
            </p:cNvPr>
            <p:cNvSpPr/>
            <p:nvPr/>
          </p:nvSpPr>
          <p:spPr>
            <a:xfrm>
              <a:off x="2092042" y="2129618"/>
              <a:ext cx="4420670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가열로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가열대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온도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(FUR_HZ_TEMP)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고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21" name="矩形 48">
              <a:extLst>
                <a:ext uri="{FF2B5EF4-FFF2-40B4-BE49-F238E27FC236}">
                  <a16:creationId xmlns:a16="http://schemas.microsoft.com/office/drawing/2014/main" id="{4912C0A9-AE47-A144-A5E9-7B6CF2303274}"/>
                </a:ext>
              </a:extLst>
            </p:cNvPr>
            <p:cNvSpPr/>
            <p:nvPr/>
          </p:nvSpPr>
          <p:spPr>
            <a:xfrm>
              <a:off x="2092042" y="4641655"/>
              <a:ext cx="4963181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사상 압연 온도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(ROLLING_TEMP_T5)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고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22" name="îŝḷîḓé-Rectangle 14">
              <a:extLst>
                <a:ext uri="{FF2B5EF4-FFF2-40B4-BE49-F238E27FC236}">
                  <a16:creationId xmlns:a16="http://schemas.microsoft.com/office/drawing/2014/main" id="{3D9C2A24-990F-D344-8ACC-AAF5D26FF682}"/>
                </a:ext>
              </a:extLst>
            </p:cNvPr>
            <p:cNvSpPr/>
            <p:nvPr/>
          </p:nvSpPr>
          <p:spPr>
            <a:xfrm>
              <a:off x="1439636" y="3937286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4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4" name="îŝḷîḓé-Rectangle 9">
              <a:extLst>
                <a:ext uri="{FF2B5EF4-FFF2-40B4-BE49-F238E27FC236}">
                  <a16:creationId xmlns:a16="http://schemas.microsoft.com/office/drawing/2014/main" id="{5FA8B06B-4FB8-D940-8906-729092EFBF91}"/>
                </a:ext>
              </a:extLst>
            </p:cNvPr>
            <p:cNvSpPr/>
            <p:nvPr/>
          </p:nvSpPr>
          <p:spPr>
            <a:xfrm>
              <a:off x="1439636" y="4553286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5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5" name="矩形 51">
              <a:extLst>
                <a:ext uri="{FF2B5EF4-FFF2-40B4-BE49-F238E27FC236}">
                  <a16:creationId xmlns:a16="http://schemas.microsoft.com/office/drawing/2014/main" id="{3E9F7D70-B9BF-464D-A9FC-FA23EE9FEE49}"/>
                </a:ext>
              </a:extLst>
            </p:cNvPr>
            <p:cNvSpPr/>
            <p:nvPr/>
          </p:nvSpPr>
          <p:spPr>
            <a:xfrm>
              <a:off x="2092042" y="4023592"/>
              <a:ext cx="4719159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Hot Scale Breaker(HSB)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적용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미적용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26" name="矩形 48">
              <a:extLst>
                <a:ext uri="{FF2B5EF4-FFF2-40B4-BE49-F238E27FC236}">
                  <a16:creationId xmlns:a16="http://schemas.microsoft.com/office/drawing/2014/main" id="{39084B80-F1A7-A14C-B488-B56C639221C4}"/>
                </a:ext>
              </a:extLst>
            </p:cNvPr>
            <p:cNvSpPr/>
            <p:nvPr/>
          </p:nvSpPr>
          <p:spPr>
            <a:xfrm>
              <a:off x="2092042" y="5271411"/>
              <a:ext cx="4963181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압연간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Descaling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횟수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(ROLLING_DESCALING)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증가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감소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27" name="îŝḷîḓé-Rectangle 9">
              <a:extLst>
                <a:ext uri="{FF2B5EF4-FFF2-40B4-BE49-F238E27FC236}">
                  <a16:creationId xmlns:a16="http://schemas.microsoft.com/office/drawing/2014/main" id="{5C07599D-5F3A-EC4A-97A9-D75E0BA147FF}"/>
                </a:ext>
              </a:extLst>
            </p:cNvPr>
            <p:cNvSpPr/>
            <p:nvPr/>
          </p:nvSpPr>
          <p:spPr>
            <a:xfrm>
              <a:off x="1439636" y="5183042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6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8" name="矩形 48">
              <a:extLst>
                <a:ext uri="{FF2B5EF4-FFF2-40B4-BE49-F238E27FC236}">
                  <a16:creationId xmlns:a16="http://schemas.microsoft.com/office/drawing/2014/main" id="{AD7AB3D7-4172-B647-A845-F3293E3C0ECD}"/>
                </a:ext>
              </a:extLst>
            </p:cNvPr>
            <p:cNvSpPr/>
            <p:nvPr/>
          </p:nvSpPr>
          <p:spPr>
            <a:xfrm>
              <a:off x="2092042" y="5867392"/>
              <a:ext cx="4963181" cy="3440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판두께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(PT_THICK) : `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후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박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`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29" name="îŝḷîḓé-Rectangle 9">
              <a:extLst>
                <a:ext uri="{FF2B5EF4-FFF2-40B4-BE49-F238E27FC236}">
                  <a16:creationId xmlns:a16="http://schemas.microsoft.com/office/drawing/2014/main" id="{73D3E145-9993-C646-8E37-105CFADBC7B1}"/>
                </a:ext>
              </a:extLst>
            </p:cNvPr>
            <p:cNvSpPr/>
            <p:nvPr/>
          </p:nvSpPr>
          <p:spPr>
            <a:xfrm>
              <a:off x="1439636" y="5779023"/>
              <a:ext cx="503918" cy="503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2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7</a:t>
              </a:r>
              <a:endParaRPr sz="2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30" name="직사각형 11">
            <a:extLst>
              <a:ext uri="{FF2B5EF4-FFF2-40B4-BE49-F238E27FC236}">
                <a16:creationId xmlns:a16="http://schemas.microsoft.com/office/drawing/2014/main" id="{047C1A0E-F8B0-DF45-86AF-8A42CBD2F964}"/>
              </a:ext>
            </a:extLst>
          </p:cNvPr>
          <p:cNvSpPr/>
          <p:nvPr/>
        </p:nvSpPr>
        <p:spPr>
          <a:xfrm>
            <a:off x="7333055" y="3599002"/>
            <a:ext cx="3018775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Scale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발생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: `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없음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발생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`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처리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–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결측치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데이터 타입 확인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2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20221-8B06-2E4B-8DBC-32F5C728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9" y="1528268"/>
            <a:ext cx="7301135" cy="191907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F4BDB9-724D-744A-B1E5-6AFDE52F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53" y="3429000"/>
            <a:ext cx="1674453" cy="280954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5DCB8BB-C8C8-2C41-81AB-0C5F1F3B9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82" y="3245177"/>
            <a:ext cx="2851668" cy="31445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8059904-401E-FE44-AF6C-46D06E56F11D}"/>
              </a:ext>
            </a:extLst>
          </p:cNvPr>
          <p:cNvSpPr/>
          <p:nvPr/>
        </p:nvSpPr>
        <p:spPr>
          <a:xfrm>
            <a:off x="7395771" y="4006293"/>
            <a:ext cx="39616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sz="2000" dirty="0"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</a:rPr>
              <a:t>: Dtype이 object인데, int 형으로 되어있는 자료형이 있다.</a:t>
            </a:r>
          </a:p>
          <a:p>
            <a:r>
              <a:rPr lang="en-KR" sz="2000" dirty="0">
                <a:highlight>
                  <a:srgbClr val="C1D0E2"/>
                </a:highlight>
                <a:latin typeface="NanumSquare" panose="020B0600000101010101" pitchFamily="34" charset="-127"/>
                <a:ea typeface="NanumSquare" panose="020B0600000101010101" pitchFamily="34" charset="-127"/>
              </a:rPr>
              <a:t>이는 이후 데이터 전처리 과정에서 처리할 예정이다.</a:t>
            </a:r>
          </a:p>
        </p:txBody>
      </p:sp>
    </p:spTree>
    <p:extLst>
      <p:ext uri="{BB962C8B-B14F-4D97-AF65-F5344CB8AC3E}">
        <p14:creationId xmlns:p14="http://schemas.microsoft.com/office/powerpoint/2010/main" val="310004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처리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–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결측치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데이터 타입 확인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2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4" name="Picture 3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4585C9A8-9804-6146-A2E8-8B3DB8EB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62" y="2630487"/>
            <a:ext cx="5676900" cy="1054100"/>
          </a:xfrm>
          <a:prstGeom prst="rect">
            <a:avLst/>
          </a:prstGeom>
        </p:spPr>
      </p:pic>
      <p:sp>
        <p:nvSpPr>
          <p:cNvPr id="13" name="직사각형 17">
            <a:extLst>
              <a:ext uri="{FF2B5EF4-FFF2-40B4-BE49-F238E27FC236}">
                <a16:creationId xmlns:a16="http://schemas.microsoft.com/office/drawing/2014/main" id="{230E9699-5F2F-8B4A-845A-48D07976BD6C}"/>
              </a:ext>
            </a:extLst>
          </p:cNvPr>
          <p:cNvSpPr/>
          <p:nvPr/>
        </p:nvSpPr>
        <p:spPr>
          <a:xfrm>
            <a:off x="350128" y="5430073"/>
            <a:ext cx="11426367" cy="114767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FB8EC68C-9374-9D48-9936-E07A81602163}"/>
              </a:ext>
            </a:extLst>
          </p:cNvPr>
          <p:cNvSpPr/>
          <p:nvPr/>
        </p:nvSpPr>
        <p:spPr>
          <a:xfrm>
            <a:off x="850153" y="5642270"/>
            <a:ext cx="1023320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: 66 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종류의 제품 규격이 존재한다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너무 많은 카테고리는 분류에 방해가 될 수 있으므로 </a:t>
            </a:r>
            <a:r>
              <a:rPr lang="ko-KR" altLang="en-US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삭제하는 것을 고려해야한다</a:t>
            </a:r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0186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처리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– 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이상치 확인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2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5" name="직사각형 11">
            <a:extLst>
              <a:ext uri="{FF2B5EF4-FFF2-40B4-BE49-F238E27FC236}">
                <a16:creationId xmlns:a16="http://schemas.microsoft.com/office/drawing/2014/main" id="{C1AB82DA-5080-3046-8CCD-AEB3800EBC07}"/>
              </a:ext>
            </a:extLst>
          </p:cNvPr>
          <p:cNvSpPr/>
          <p:nvPr/>
        </p:nvSpPr>
        <p:spPr>
          <a:xfrm>
            <a:off x="9238175" y="5894030"/>
            <a:ext cx="1826372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이상치 확인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9">
            <a:extLst>
              <a:ext uri="{FF2B5EF4-FFF2-40B4-BE49-F238E27FC236}">
                <a16:creationId xmlns:a16="http://schemas.microsoft.com/office/drawing/2014/main" id="{F772F6D6-E768-4B47-A528-8E224F2F097F}"/>
              </a:ext>
            </a:extLst>
          </p:cNvPr>
          <p:cNvSpPr/>
          <p:nvPr/>
        </p:nvSpPr>
        <p:spPr>
          <a:xfrm>
            <a:off x="846119" y="1525999"/>
            <a:ext cx="4537931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ROLLING_TEMP_T5 &lt; 200 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부분에 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이상치가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존재했다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400" b="1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제거</a:t>
            </a:r>
            <a:endParaRPr lang="en-US" altLang="ko-KR" sz="2400" b="1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0343D6-FD79-2643-A0F1-515DFAEB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563860"/>
            <a:ext cx="4968548" cy="59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87683A-1695-A845-8BEE-458AF970EA69}"/>
              </a:ext>
            </a:extLst>
          </p:cNvPr>
          <p:cNvSpPr/>
          <p:nvPr/>
        </p:nvSpPr>
        <p:spPr>
          <a:xfrm>
            <a:off x="846119" y="2980605"/>
            <a:ext cx="5249880" cy="307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r>
              <a:rPr lang="ko-KR" altLang="en-US" sz="2400" b="1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이상치라</a:t>
            </a:r>
            <a:r>
              <a:rPr lang="ko-KR" altLang="en-US" sz="2400" b="1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판단한 이유</a:t>
            </a:r>
            <a:r>
              <a:rPr lang="en-US" altLang="ko-KR" sz="2400" b="1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: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자료를 조사해 본 결과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, "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사상압연의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경우는 일반적으로 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1D0E2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850~870℃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1D0E2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정도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이며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, 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탄소량이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낮은 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냉연재의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경우는 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1D0E2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900℃ 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1D0E2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이상에서 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1D0E2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사상압연을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1D0E2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완료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해야 한다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."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라는 내용을 확인할 수 있었다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. 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따라서 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사상압연의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AEFF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온도가 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AEFF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200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AEFF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도 보다 낮으므로 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AEFF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이상치로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AEFF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판단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할 수 있었다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.</a:t>
            </a:r>
            <a:endParaRPr lang="en-US" altLang="ko-KR" sz="2400" b="1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1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처리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– 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이상치 확인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2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5" name="직사각형 11">
            <a:extLst>
              <a:ext uri="{FF2B5EF4-FFF2-40B4-BE49-F238E27FC236}">
                <a16:creationId xmlns:a16="http://schemas.microsoft.com/office/drawing/2014/main" id="{C1AB82DA-5080-3046-8CCD-AEB3800EBC07}"/>
              </a:ext>
            </a:extLst>
          </p:cNvPr>
          <p:cNvSpPr/>
          <p:nvPr/>
        </p:nvSpPr>
        <p:spPr>
          <a:xfrm>
            <a:off x="9238175" y="5894030"/>
            <a:ext cx="1826372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이상치 확인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9">
            <a:extLst>
              <a:ext uri="{FF2B5EF4-FFF2-40B4-BE49-F238E27FC236}">
                <a16:creationId xmlns:a16="http://schemas.microsoft.com/office/drawing/2014/main" id="{F772F6D6-E768-4B47-A528-8E224F2F097F}"/>
              </a:ext>
            </a:extLst>
          </p:cNvPr>
          <p:cNvSpPr/>
          <p:nvPr/>
        </p:nvSpPr>
        <p:spPr>
          <a:xfrm>
            <a:off x="846119" y="2598003"/>
            <a:ext cx="4537931" cy="162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ROLLING_TEMP_T5 &lt; 200 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부분에 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sz="24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이상치가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존재했다</a:t>
            </a: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endParaRPr lang="en-US" altLang="ko-KR" sz="24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spcBef>
                <a:spcPts val="181"/>
              </a:spcBef>
              <a:tabLst>
                <a:tab pos="60873" algn="l"/>
                <a:tab pos="97396" algn="l"/>
              </a:tabLst>
            </a:pPr>
            <a:r>
              <a:rPr lang="en-US" altLang="ko-KR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</a:t>
            </a:r>
            <a:r>
              <a:rPr lang="ko-KR" altLang="en-US" sz="24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400" b="1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제거</a:t>
            </a:r>
            <a:endParaRPr lang="en-US" altLang="ko-KR" sz="2400" b="1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0343D6-FD79-2643-A0F1-515DFAEB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563860"/>
            <a:ext cx="4968548" cy="59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6">
            <a:extLst>
              <a:ext uri="{FF2B5EF4-FFF2-40B4-BE49-F238E27FC236}">
                <a16:creationId xmlns:a16="http://schemas.microsoft.com/office/drawing/2014/main" id="{31F86670-E1FA-7D4F-B75D-9CC1731D254C}"/>
              </a:ext>
            </a:extLst>
          </p:cNvPr>
          <p:cNvGrpSpPr/>
          <p:nvPr/>
        </p:nvGrpSpPr>
        <p:grpSpPr>
          <a:xfrm>
            <a:off x="-32688" y="-20519"/>
            <a:ext cx="12192000" cy="6858000"/>
            <a:chOff x="142775" y="3016647"/>
            <a:chExt cx="11906450" cy="2020726"/>
          </a:xfrm>
        </p:grpSpPr>
        <p:sp>
          <p:nvSpPr>
            <p:cNvPr id="9" name="직사각형 7">
              <a:extLst>
                <a:ext uri="{FF2B5EF4-FFF2-40B4-BE49-F238E27FC236}">
                  <a16:creationId xmlns:a16="http://schemas.microsoft.com/office/drawing/2014/main" id="{52818E10-BEB7-284A-AA4A-734BCCAD14A8}"/>
                </a:ext>
              </a:extLst>
            </p:cNvPr>
            <p:cNvSpPr/>
            <p:nvPr/>
          </p:nvSpPr>
          <p:spPr>
            <a:xfrm>
              <a:off x="142775" y="3016647"/>
              <a:ext cx="11906450" cy="20207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8">
              <a:extLst>
                <a:ext uri="{FF2B5EF4-FFF2-40B4-BE49-F238E27FC236}">
                  <a16:creationId xmlns:a16="http://schemas.microsoft.com/office/drawing/2014/main" id="{33A0AD8B-54B6-3349-95AC-4F944B460E71}"/>
                </a:ext>
              </a:extLst>
            </p:cNvPr>
            <p:cNvSpPr/>
            <p:nvPr/>
          </p:nvSpPr>
          <p:spPr>
            <a:xfrm>
              <a:off x="764423" y="3800311"/>
              <a:ext cx="10663154" cy="4851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</a:rPr>
                <a:t>데이터 확인 결과</a:t>
              </a:r>
              <a:r>
                <a:rPr lang="en-US" altLang="ko-KR" dirty="0">
                  <a:solidFill>
                    <a:schemeClr val="bg1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</a:rPr>
                <a:t>,</a:t>
              </a:r>
            </a:p>
            <a:p>
              <a:pPr algn="ctr"/>
              <a:endParaRPr lang="en-US" altLang="ko-KR" sz="1100" dirty="0">
                <a:solidFill>
                  <a:schemeClr val="bg1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endParaRPr>
            </a:p>
            <a:p>
              <a:pPr marL="457200" indent="-457200" algn="ctr">
                <a:buAutoNum type="arabicPeriod"/>
              </a:pPr>
              <a:r>
                <a:rPr lang="ko-KR" altLang="en-US" sz="2400" b="1" dirty="0" err="1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결측치가</a:t>
              </a:r>
              <a:r>
                <a:rPr lang="ko-KR" altLang="en-US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 존재하지 않으며</a:t>
              </a: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,</a:t>
              </a:r>
              <a:r>
                <a:rPr lang="ko-KR" altLang="en-US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 </a:t>
              </a:r>
              <a:r>
                <a:rPr lang="ko-KR" altLang="en-US" sz="2400" b="1" dirty="0" err="1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이상치는</a:t>
              </a:r>
              <a:r>
                <a:rPr lang="ko-KR" altLang="en-US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 </a:t>
              </a: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6</a:t>
              </a:r>
              <a:r>
                <a:rPr lang="ko-KR" altLang="en-US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개 존재했다</a:t>
              </a: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.</a:t>
              </a:r>
            </a:p>
            <a:p>
              <a:pPr marL="457200" indent="-457200" algn="ctr">
                <a:buAutoNum type="arabicPeriod"/>
              </a:pPr>
              <a:endParaRPr lang="en-US" altLang="ko-KR" sz="2000" b="1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  <a:sym typeface="Wingdings" pitchFamily="2" charset="2"/>
              </a:endParaRPr>
            </a:p>
            <a:p>
              <a:pPr marL="342900" indent="-342900" algn="ctr">
                <a:buAutoNum type="arabicPeriod"/>
              </a:pPr>
              <a:r>
                <a:rPr lang="ko-KR" altLang="en-US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데이터 타입을 </a:t>
              </a: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object </a:t>
              </a:r>
              <a:r>
                <a:rPr lang="ko-KR" altLang="en-US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로 변경해야하는 변수가 존재한다</a:t>
              </a:r>
              <a:r>
                <a:rPr lang="en-US" altLang="ko-KR" sz="2400" b="1" dirty="0">
                  <a:solidFill>
                    <a:srgbClr val="F890AD"/>
                  </a:solidFill>
                  <a:ea typeface="나눔스퀘어" panose="020B0600000101010101" pitchFamily="50" charset="-127"/>
                  <a:cs typeface="Microsoft GothicNeo Light" panose="020B0300000101010101" pitchFamily="50" charset="-127"/>
                  <a:sym typeface="Wingdings" pitchFamily="2" charset="2"/>
                </a:rPr>
                <a:t>.</a:t>
              </a:r>
              <a:endParaRPr lang="en-US" altLang="ko-KR" b="1" dirty="0">
                <a:solidFill>
                  <a:srgbClr val="F890AD"/>
                </a:solidFill>
                <a:ea typeface="나눔스퀘어" panose="020B06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60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AEFF5"/>
            </a:gs>
            <a:gs pos="84000">
              <a:srgbClr val="81ADD0"/>
            </a:gs>
            <a:gs pos="100000">
              <a:srgbClr val="81ADD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16200000">
            <a:off x="2932912" y="-2265841"/>
            <a:ext cx="6260802" cy="11426366"/>
          </a:xfrm>
          <a:prstGeom prst="round2SameRect">
            <a:avLst>
              <a:gd name="adj1" fmla="val 0"/>
              <a:gd name="adj2" fmla="val 1693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26D28-C3C7-6446-8191-7E1CD4FDAAAE}"/>
              </a:ext>
            </a:extLst>
          </p:cNvPr>
          <p:cNvSpPr/>
          <p:nvPr/>
        </p:nvSpPr>
        <p:spPr>
          <a:xfrm>
            <a:off x="1439636" y="704323"/>
            <a:ext cx="931272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탐색적 분석 </a:t>
            </a:r>
            <a:r>
              <a:rPr lang="en-US" altLang="ko-KR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: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400" b="1" dirty="0" err="1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연속형</a:t>
            </a:r>
            <a:r>
              <a:rPr lang="ko-KR" altLang="en-US" sz="2400" b="1" dirty="0">
                <a:solidFill>
                  <a:srgbClr val="FF999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변수</a:t>
            </a:r>
            <a:endParaRPr lang="en-US" altLang="ko-KR" sz="1600" dirty="0">
              <a:solidFill>
                <a:srgbClr val="FF9999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4BF25-73F2-104A-9DB2-3FC17E8BE235}"/>
              </a:ext>
            </a:extLst>
          </p:cNvPr>
          <p:cNvSpPr/>
          <p:nvPr/>
        </p:nvSpPr>
        <p:spPr>
          <a:xfrm>
            <a:off x="850153" y="788985"/>
            <a:ext cx="526071" cy="548141"/>
          </a:xfrm>
          <a:prstGeom prst="rect">
            <a:avLst/>
          </a:prstGeom>
          <a:noFill/>
          <a:ln w="28575">
            <a:solidFill>
              <a:srgbClr val="ED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06A2EF46-F928-C846-ABF8-9DDF4FFEE6E5}"/>
              </a:ext>
            </a:extLst>
          </p:cNvPr>
          <p:cNvSpPr/>
          <p:nvPr/>
        </p:nvSpPr>
        <p:spPr>
          <a:xfrm>
            <a:off x="1827563" y="3247286"/>
            <a:ext cx="2813592" cy="400110"/>
          </a:xfrm>
          <a:prstGeom prst="rect">
            <a:avLst/>
          </a:prstGeom>
          <a:solidFill>
            <a:srgbClr val="F890AD">
              <a:alpha val="70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히스토그램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(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연속형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 변수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9CB7EF-89CF-2F43-BA84-85E54C998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37" y="456916"/>
            <a:ext cx="5087938" cy="61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656431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1129</Words>
  <Application>Microsoft Macintosh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NanumSquare</vt:lpstr>
      <vt:lpstr>NanumSquare Bold</vt:lpstr>
      <vt:lpstr>나눔바른고딕</vt:lpstr>
      <vt:lpstr>나눔스퀘어</vt:lpstr>
      <vt:lpstr>Arial</vt:lpstr>
      <vt:lpstr>12_Office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김준오[ 학부재학 / 기계공학부 ]</cp:lastModifiedBy>
  <cp:revision>221</cp:revision>
  <dcterms:created xsi:type="dcterms:W3CDTF">2020-04-02T04:07:25Z</dcterms:created>
  <dcterms:modified xsi:type="dcterms:W3CDTF">2020-11-24T22:45:11Z</dcterms:modified>
</cp:coreProperties>
</file>