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aleway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alewaySemiBold-bold.fntdata"/><Relationship Id="rId23" Type="http://schemas.openxmlformats.org/officeDocument/2006/relationships/font" Target="fonts/Raleway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SemiBold-boldItalic.fntdata"/><Relationship Id="rId25" Type="http://schemas.openxmlformats.org/officeDocument/2006/relationships/font" Target="fonts/Raleway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4c73f5f72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4c73f5f7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4c73f5f72_0_3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4c73f5f7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4c73f5f72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4c73f5f7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8f41be2ed_0_1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8f41be2e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8f41be2ed_0_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8f41be2e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8f41be2ed_0_6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8f41be2e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8f41be2ed_0_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8f41be2e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8f41be2ed_0_7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8f41be2e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88f41be2ed_0_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88f41be2e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8f41be2ed_0_1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8f41be2e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4c73f5f72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4c73f5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4c73f5f72_0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4c73f5f7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436825" y="273025"/>
            <a:ext cx="72492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1175584" y="1604188"/>
            <a:ext cx="75108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1436825" y="273025"/>
            <a:ext cx="72492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1175584" y="1604188"/>
            <a:ext cx="75108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1175584" y="4029412"/>
            <a:ext cx="75108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1436825" y="273025"/>
            <a:ext cx="72492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1175584" y="1604188"/>
            <a:ext cx="36648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023990" y="1604188"/>
            <a:ext cx="36648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1175584" y="4029412"/>
            <a:ext cx="36648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023990" y="4029412"/>
            <a:ext cx="36648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1436825" y="273025"/>
            <a:ext cx="72492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175584" y="1604188"/>
            <a:ext cx="24180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714846" y="1604188"/>
            <a:ext cx="24180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254434" y="1604188"/>
            <a:ext cx="24180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1175584" y="4029412"/>
            <a:ext cx="24180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714846" y="4029412"/>
            <a:ext cx="24180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254434" y="4029412"/>
            <a:ext cx="24180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436825" y="273025"/>
            <a:ext cx="72492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175584" y="1604188"/>
            <a:ext cx="75108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436825" y="273025"/>
            <a:ext cx="72492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175584" y="1604188"/>
            <a:ext cx="36648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023990" y="1604188"/>
            <a:ext cx="36648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436825" y="273025"/>
            <a:ext cx="72492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1436825" y="273025"/>
            <a:ext cx="7249200" cy="53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436825" y="273025"/>
            <a:ext cx="72492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1175584" y="1604188"/>
            <a:ext cx="36648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023990" y="1604188"/>
            <a:ext cx="36648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1175584" y="4029412"/>
            <a:ext cx="36648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1436825" y="273025"/>
            <a:ext cx="72492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1175584" y="1604188"/>
            <a:ext cx="36648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023990" y="1604188"/>
            <a:ext cx="36648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023990" y="4029412"/>
            <a:ext cx="36648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1436825" y="273025"/>
            <a:ext cx="72492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1175584" y="1604188"/>
            <a:ext cx="36648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023990" y="1604188"/>
            <a:ext cx="36648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1175584" y="4029412"/>
            <a:ext cx="75108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27" y="0"/>
            <a:ext cx="7396915" cy="519270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436825" y="273025"/>
            <a:ext cx="72492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175584" y="1604188"/>
            <a:ext cx="7510800" cy="46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172" y="6247253"/>
            <a:ext cx="2130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7054" y="6247253"/>
            <a:ext cx="2898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15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55842" y="6247253"/>
            <a:ext cx="2130000" cy="4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devmedia.com.br/implementando-integridade-referencial-no-mysql/1996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hyperlink" Target="https://www.w3schools.com/sql/sql_primarykey.ASP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hyperlink" Target="https://www.w3schools.com/sql/sql_foreignkey.asp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sql/sql_create_index.asp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3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Implementando Relacionamentos em MySQL</a:t>
            </a:r>
            <a:endParaRPr sz="73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4338079"/>
            <a:ext cx="8520600" cy="49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 SemiBold"/>
                <a:ea typeface="Raleway SemiBold"/>
                <a:cs typeface="Raleway SemiBold"/>
                <a:sym typeface="Raleway SemiBold"/>
              </a:rPr>
              <a:t>Bruno Panerai Velloso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436825" y="273025"/>
            <a:ext cx="7249200" cy="114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Relacionamento 1:1(1:0,1) </a:t>
            </a:r>
            <a:endParaRPr b="1" sz="320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24"/>
          <p:cNvSpPr txBox="1"/>
          <p:nvPr>
            <p:ph idx="1" type="subTitle"/>
          </p:nvPr>
        </p:nvSpPr>
        <p:spPr>
          <a:xfrm>
            <a:off x="3981900" y="2467200"/>
            <a:ext cx="4092600" cy="192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Pessoa</a:t>
            </a:r>
            <a:b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UNIQUE</a:t>
            </a:r>
            <a: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FOREIGN</a:t>
            </a:r>
            <a: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(CPF_id) </a:t>
            </a:r>
            <a:b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CPF(id);</a:t>
            </a: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075" y="1914525"/>
            <a:ext cx="1343025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/>
          <p:nvPr/>
        </p:nvSpPr>
        <p:spPr>
          <a:xfrm>
            <a:off x="6009200" y="5061525"/>
            <a:ext cx="2160900" cy="114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Tecnicamente</a:t>
            </a:r>
            <a:r>
              <a:rPr lang="pt-BR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1:1 - Mesma tabela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1:0,1 - Unique FK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436825" y="273025"/>
            <a:ext cx="7249200" cy="114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Integridade Referencial</a:t>
            </a:r>
            <a:endParaRPr b="1" sz="320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1175584" y="1604188"/>
            <a:ext cx="7510800" cy="464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aleway SemiBold"/>
                <a:ea typeface="Raleway SemiBold"/>
                <a:cs typeface="Raleway SemiBold"/>
                <a:sym typeface="Raleway SemiBold"/>
              </a:rPr>
              <a:t>O MySQL(InnoDB) permite mecanismos de garantia da integridade referencial.</a:t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aleway SemiBold"/>
              <a:buChar char="●"/>
            </a:pPr>
            <a:r>
              <a:rPr lang="pt-BR" sz="2400">
                <a:latin typeface="Raleway SemiBold"/>
                <a:ea typeface="Raleway SemiBold"/>
                <a:cs typeface="Raleway SemiBold"/>
                <a:sym typeface="Raleway SemiBold"/>
              </a:rPr>
              <a:t>Ocorrem em dois momentos:</a:t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Raleway SemiBold"/>
              <a:buChar char="○"/>
            </a:pPr>
            <a:r>
              <a:rPr lang="pt-BR" sz="2400">
                <a:latin typeface="Raleway SemiBold"/>
                <a:ea typeface="Raleway SemiBold"/>
                <a:cs typeface="Raleway SemiBold"/>
                <a:sym typeface="Raleway SemiBold"/>
              </a:rPr>
              <a:t>ON DELETE;</a:t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Raleway SemiBold"/>
              <a:buChar char="○"/>
            </a:pPr>
            <a:r>
              <a:rPr lang="pt-BR" sz="2400">
                <a:latin typeface="Raleway SemiBold"/>
                <a:ea typeface="Raleway SemiBold"/>
                <a:cs typeface="Raleway SemiBold"/>
                <a:sym typeface="Raleway SemiBold"/>
              </a:rPr>
              <a:t>ON UPDADE.</a:t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aleway SemiBold"/>
              <a:buChar char="●"/>
            </a:pPr>
            <a:r>
              <a:rPr lang="pt-BR" sz="2400">
                <a:latin typeface="Raleway SemiBold"/>
                <a:ea typeface="Raleway SemiBold"/>
                <a:cs typeface="Raleway SemiBold"/>
                <a:sym typeface="Raleway SemiBold"/>
              </a:rPr>
              <a:t>O InnoDB implementa as restrições de integridade: </a:t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Raleway SemiBold"/>
              <a:buChar char="○"/>
            </a:pPr>
            <a:r>
              <a:rPr lang="pt-BR" sz="2400">
                <a:latin typeface="Raleway SemiBold"/>
                <a:ea typeface="Raleway SemiBold"/>
                <a:cs typeface="Raleway SemiBold"/>
                <a:sym typeface="Raleway SemiBold"/>
              </a:rPr>
              <a:t>CASCADE, </a:t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Raleway SemiBold"/>
              <a:buChar char="○"/>
            </a:pPr>
            <a:r>
              <a:rPr lang="pt-BR" sz="2400">
                <a:latin typeface="Raleway SemiBold"/>
                <a:ea typeface="Raleway SemiBold"/>
                <a:cs typeface="Raleway SemiBold"/>
                <a:sym typeface="Raleway SemiBold"/>
              </a:rPr>
              <a:t>RESTRICT, </a:t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Raleway SemiBold"/>
              <a:buChar char="○"/>
            </a:pPr>
            <a:r>
              <a:rPr lang="pt-BR" sz="2400">
                <a:latin typeface="Raleway SemiBold"/>
                <a:ea typeface="Raleway SemiBold"/>
                <a:cs typeface="Raleway SemiBold"/>
                <a:sym typeface="Raleway SemiBold"/>
              </a:rPr>
              <a:t>SET NULL; </a:t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Raleway SemiBold"/>
              <a:buChar char="○"/>
            </a:pPr>
            <a:r>
              <a:rPr lang="pt-BR" sz="2400">
                <a:latin typeface="Raleway SemiBold"/>
                <a:ea typeface="Raleway SemiBold"/>
                <a:cs typeface="Raleway SemiBold"/>
                <a:sym typeface="Raleway SemiBold"/>
              </a:rPr>
              <a:t>SET DEFAULT. </a:t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0" y="643337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https://www.devmedia.com.br/implementando-integridade-referencial-no-mysql/1996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1436825" y="273025"/>
            <a:ext cx="7249200" cy="114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Constraints -  Chave Estrangeira</a:t>
            </a:r>
            <a:endParaRPr b="1" sz="320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Integridade Referencial</a:t>
            </a:r>
            <a:endParaRPr b="1" sz="320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1175584" y="1604188"/>
            <a:ext cx="7510800" cy="464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aleway SemiBold"/>
                <a:ea typeface="Raleway SemiBold"/>
                <a:cs typeface="Raleway SemiBold"/>
                <a:sym typeface="Raleway SemiBold"/>
              </a:rPr>
              <a:t>Chave Estrangeira(FOREIGN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 KEY</a:t>
            </a:r>
            <a:r>
              <a:rPr lang="pt-BR" sz="2400">
                <a:latin typeface="Raleway SemiBold"/>
                <a:ea typeface="Raleway SemiBold"/>
                <a:cs typeface="Raleway SemiBold"/>
                <a:sym typeface="Raleway SemiBold"/>
              </a:rPr>
              <a:t>)</a:t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Orders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FOREIGN</a:t>
            </a: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(PersonID) </a:t>
            </a:r>
            <a:r>
              <a:rPr lang="pt-BR" sz="2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Persons(PersonID)</a:t>
            </a:r>
            <a:endParaRPr sz="280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 DELETE CASCADE</a:t>
            </a:r>
            <a:r>
              <a:rPr lang="pt-BR" sz="2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1436825" y="273025"/>
            <a:ext cx="7249200" cy="114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IFSCrud - Atividade</a:t>
            </a:r>
            <a:endParaRPr b="1" sz="320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27"/>
          <p:cNvSpPr txBox="1"/>
          <p:nvPr>
            <p:ph idx="1" type="subTitle"/>
          </p:nvPr>
        </p:nvSpPr>
        <p:spPr>
          <a:xfrm>
            <a:off x="1175584" y="1604188"/>
            <a:ext cx="7510800" cy="464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8" y="1418125"/>
            <a:ext cx="7510800" cy="5171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436825" y="273025"/>
            <a:ext cx="7249200" cy="114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Relacionamentos </a:t>
            </a:r>
            <a:endParaRPr b="1" sz="320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025" y="1335950"/>
            <a:ext cx="5876400" cy="515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436825" y="273025"/>
            <a:ext cx="7249200" cy="114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2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Relacionamentos em BD </a:t>
            </a:r>
            <a:endParaRPr b="1" sz="320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1175584" y="1604188"/>
            <a:ext cx="7510800" cy="464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8" y="1418125"/>
            <a:ext cx="7510800" cy="5171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1436825" y="273025"/>
            <a:ext cx="7249200" cy="114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Relacionamentos em BD </a:t>
            </a:r>
            <a:endParaRPr b="1" sz="320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1175578" y="1604200"/>
            <a:ext cx="4683000" cy="464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aleway SemiBold"/>
              <a:buChar char="●"/>
            </a:pPr>
            <a:r>
              <a:rPr lang="pt-BR" sz="2200">
                <a:latin typeface="Raleway SemiBold"/>
                <a:ea typeface="Raleway SemiBold"/>
                <a:cs typeface="Raleway SemiBold"/>
                <a:sym typeface="Raleway SemiBold"/>
              </a:rPr>
              <a:t>Ocorrem entre colunas de tabelas;</a:t>
            </a:r>
            <a:endParaRPr sz="22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aleway SemiBold"/>
              <a:buChar char="●"/>
            </a:pPr>
            <a:r>
              <a:rPr lang="pt-BR" sz="2200">
                <a:latin typeface="Raleway SemiBold"/>
                <a:ea typeface="Raleway SemiBold"/>
                <a:cs typeface="Raleway SemiBold"/>
                <a:sym typeface="Raleway SemiBold"/>
              </a:rPr>
              <a:t>Não possuem uma cardinalidade explícita;</a:t>
            </a:r>
            <a:endParaRPr sz="22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aleway SemiBold"/>
              <a:buChar char="●"/>
            </a:pPr>
            <a:r>
              <a:rPr lang="pt-BR" sz="2200">
                <a:latin typeface="Raleway SemiBold"/>
                <a:ea typeface="Raleway SemiBold"/>
                <a:cs typeface="Raleway SemiBold"/>
                <a:sym typeface="Raleway SemiBold"/>
              </a:rPr>
              <a:t>São relacionamentos entre chaves</a:t>
            </a:r>
            <a:endParaRPr sz="22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Raleway SemiBold"/>
              <a:buChar char="○"/>
            </a:pPr>
            <a:r>
              <a:rPr lang="pt-BR" sz="2200">
                <a:latin typeface="Raleway SemiBold"/>
                <a:ea typeface="Raleway SemiBold"/>
                <a:cs typeface="Raleway SemiBold"/>
                <a:sym typeface="Raleway SemiBold"/>
              </a:rPr>
              <a:t>Primárias </a:t>
            </a:r>
            <a:endParaRPr sz="22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Raleway SemiBold"/>
              <a:buChar char="○"/>
            </a:pPr>
            <a:r>
              <a:rPr lang="pt-BR" sz="2200">
                <a:latin typeface="Raleway SemiBold"/>
                <a:ea typeface="Raleway SemiBold"/>
                <a:cs typeface="Raleway SemiBold"/>
                <a:sym typeface="Raleway SemiBold"/>
              </a:rPr>
              <a:t>Estrangeiras</a:t>
            </a:r>
            <a:endParaRPr sz="22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aleway SemiBold"/>
              <a:buChar char="●"/>
            </a:pPr>
            <a:r>
              <a:rPr lang="pt-BR" sz="2200">
                <a:latin typeface="Raleway SemiBold"/>
                <a:ea typeface="Raleway SemiBold"/>
                <a:cs typeface="Raleway SemiBold"/>
                <a:sym typeface="Raleway SemiBold"/>
              </a:rPr>
              <a:t>Não são </a:t>
            </a:r>
            <a:r>
              <a:rPr lang="pt-BR" sz="2200">
                <a:latin typeface="Raleway SemiBold"/>
                <a:ea typeface="Raleway SemiBold"/>
                <a:cs typeface="Raleway SemiBold"/>
                <a:sym typeface="Raleway SemiBold"/>
              </a:rPr>
              <a:t>intrinsecamente bidirecionais.</a:t>
            </a:r>
            <a:r>
              <a:rPr lang="pt-BR" sz="2200"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endParaRPr sz="22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373" y="2458794"/>
            <a:ext cx="3590626" cy="2472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436825" y="273025"/>
            <a:ext cx="7249200" cy="114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Constraints - Chave Primária</a:t>
            </a:r>
            <a:endParaRPr b="1" sz="320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1175584" y="1604188"/>
            <a:ext cx="7510800" cy="464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aleway SemiBold"/>
                <a:ea typeface="Raleway SemiBold"/>
                <a:cs typeface="Raleway SemiBold"/>
                <a:sym typeface="Raleway SemiBold"/>
              </a:rPr>
              <a:t>Chave Primária(PRIMARY KEY)</a:t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aleway SemiBold"/>
                <a:ea typeface="Raleway SemiBold"/>
                <a:cs typeface="Raleway SemiBold"/>
                <a:sym typeface="Raleway SemiBold"/>
              </a:rPr>
              <a:t>Criando </a:t>
            </a:r>
            <a:br>
              <a:rPr lang="pt-BR" sz="1800"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pt-BR" sz="1800">
                <a:latin typeface="Raleway SemiBold"/>
                <a:ea typeface="Raleway SemiBold"/>
                <a:cs typeface="Raleway SemiBold"/>
                <a:sym typeface="Raleway SemiBold"/>
              </a:rPr>
              <a:t>na tabela</a:t>
            </a:r>
            <a:endParaRPr sz="1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latin typeface="Raleway SemiBold"/>
                <a:ea typeface="Raleway SemiBold"/>
                <a:cs typeface="Raleway SemiBold"/>
                <a:sym typeface="Raleway SemiBold"/>
              </a:rPr>
            </a:br>
            <a:endParaRPr sz="1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aleway SemiBold"/>
                <a:ea typeface="Raleway SemiBold"/>
                <a:cs typeface="Raleway SemiBold"/>
                <a:sym typeface="Raleway SemiBold"/>
              </a:rPr>
              <a:t>Alterando uma</a:t>
            </a:r>
            <a:br>
              <a:rPr lang="pt-BR" sz="1800"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pt-BR" sz="1800">
                <a:latin typeface="Raleway SemiBold"/>
                <a:ea typeface="Raleway SemiBold"/>
                <a:cs typeface="Raleway SemiBold"/>
                <a:sym typeface="Raleway SemiBold"/>
              </a:rPr>
              <a:t>Tabela</a:t>
            </a:r>
            <a:endParaRPr sz="1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aleway SemiBold"/>
                <a:ea typeface="Raleway SemiBold"/>
                <a:cs typeface="Raleway SemiBold"/>
                <a:sym typeface="Raleway SemiBold"/>
              </a:rPr>
              <a:t>Removendo</a:t>
            </a:r>
            <a:endParaRPr sz="1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100" y="2405500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2113" y="4512975"/>
            <a:ext cx="49625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2113" y="5371000"/>
            <a:ext cx="4962525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0" y="6247300"/>
            <a:ext cx="914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https://www.w3schools.com/sql/sql_primarykey.ASP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1436825" y="273025"/>
            <a:ext cx="7249200" cy="114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Constraints -  Chave Estrangeira</a:t>
            </a:r>
            <a:endParaRPr b="1" sz="320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1175584" y="1604188"/>
            <a:ext cx="7510800" cy="464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aleway SemiBold"/>
                <a:ea typeface="Raleway SemiBold"/>
                <a:cs typeface="Raleway SemiBold"/>
                <a:sym typeface="Raleway SemiBold"/>
              </a:rPr>
              <a:t>Chave </a:t>
            </a:r>
            <a:r>
              <a:rPr lang="pt-BR" sz="2400">
                <a:latin typeface="Raleway SemiBold"/>
                <a:ea typeface="Raleway SemiBold"/>
                <a:cs typeface="Raleway SemiBold"/>
                <a:sym typeface="Raleway SemiBold"/>
              </a:rPr>
              <a:t>Estrangeira(FOREIGN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 KEY</a:t>
            </a:r>
            <a:r>
              <a:rPr lang="pt-BR" sz="2400">
                <a:latin typeface="Raleway SemiBold"/>
                <a:ea typeface="Raleway SemiBold"/>
                <a:cs typeface="Raleway SemiBold"/>
                <a:sym typeface="Raleway SemiBold"/>
              </a:rPr>
              <a:t>)</a:t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aleway SemiBold"/>
                <a:ea typeface="Raleway SemiBold"/>
                <a:cs typeface="Raleway SemiBold"/>
                <a:sym typeface="Raleway SemiBold"/>
              </a:rPr>
              <a:t>Criando </a:t>
            </a:r>
            <a:br>
              <a:rPr lang="pt-BR" sz="1800"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pt-BR" sz="1800">
                <a:latin typeface="Raleway SemiBold"/>
                <a:ea typeface="Raleway SemiBold"/>
                <a:cs typeface="Raleway SemiBold"/>
                <a:sym typeface="Raleway SemiBold"/>
              </a:rPr>
              <a:t>na tabela</a:t>
            </a:r>
            <a:endParaRPr sz="1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latin typeface="Raleway SemiBold"/>
                <a:ea typeface="Raleway SemiBold"/>
                <a:cs typeface="Raleway SemiBold"/>
                <a:sym typeface="Raleway SemiBold"/>
              </a:rPr>
            </a:br>
            <a:endParaRPr sz="1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aleway SemiBold"/>
                <a:ea typeface="Raleway SemiBold"/>
                <a:cs typeface="Raleway SemiBold"/>
                <a:sym typeface="Raleway SemiBold"/>
              </a:rPr>
              <a:t>Alterando uma</a:t>
            </a:r>
            <a:br>
              <a:rPr lang="pt-BR" sz="1800"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pt-BR" sz="1800">
                <a:latin typeface="Raleway SemiBold"/>
                <a:ea typeface="Raleway SemiBold"/>
                <a:cs typeface="Raleway SemiBold"/>
                <a:sym typeface="Raleway SemiBold"/>
              </a:rPr>
              <a:t>Tabela</a:t>
            </a:r>
            <a:endParaRPr sz="1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aleway SemiBold"/>
                <a:ea typeface="Raleway SemiBold"/>
                <a:cs typeface="Raleway SemiBold"/>
                <a:sym typeface="Raleway SemiBold"/>
              </a:rPr>
              <a:t>Removendo</a:t>
            </a:r>
            <a:endParaRPr sz="1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113" y="2465088"/>
            <a:ext cx="528637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2113" y="4467225"/>
            <a:ext cx="534352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6400" y="5351950"/>
            <a:ext cx="531495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-63800" y="6247300"/>
            <a:ext cx="914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https://www.w3schools.com/sql/sql_foreignkey.asp</a:t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6422050" y="1418125"/>
            <a:ext cx="2498700" cy="8955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/>
              <a:t>Toda chave estrangeira deve ser indexada 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1436825" y="273025"/>
            <a:ext cx="7249200" cy="114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Criando Índices</a:t>
            </a:r>
            <a:endParaRPr b="1" sz="320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1175584" y="1604188"/>
            <a:ext cx="7510800" cy="464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aleway SemiBold"/>
                <a:ea typeface="Raleway SemiBold"/>
                <a:cs typeface="Raleway SemiBold"/>
                <a:sym typeface="Raleway SemiBold"/>
              </a:rPr>
              <a:t>Chave Estrangeira(FOREIGN</a:t>
            </a: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</a:rPr>
              <a:t> KEY</a:t>
            </a:r>
            <a:r>
              <a:rPr lang="pt-BR" sz="2400">
                <a:latin typeface="Raleway SemiBold"/>
                <a:ea typeface="Raleway SemiBold"/>
                <a:cs typeface="Raleway SemiBold"/>
                <a:sym typeface="Raleway SemiBold"/>
              </a:rPr>
              <a:t>)</a:t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aleway SemiBold"/>
                <a:ea typeface="Raleway SemiBold"/>
                <a:cs typeface="Raleway SemiBold"/>
                <a:sym typeface="Raleway SemiBold"/>
              </a:rPr>
              <a:t>Sintaxe</a:t>
            </a:r>
            <a:endParaRPr sz="1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pt-BR" sz="1800">
                <a:latin typeface="Raleway SemiBold"/>
                <a:ea typeface="Raleway SemiBold"/>
                <a:cs typeface="Raleway SemiBold"/>
                <a:sym typeface="Raleway SemiBold"/>
              </a:rPr>
              <a:t>Índice em </a:t>
            </a:r>
            <a:br>
              <a:rPr lang="pt-BR" sz="1800">
                <a:latin typeface="Raleway SemiBold"/>
                <a:ea typeface="Raleway SemiBold"/>
                <a:cs typeface="Raleway SemiBold"/>
                <a:sym typeface="Raleway SemiBold"/>
              </a:rPr>
            </a:br>
            <a:r>
              <a:rPr lang="pt-BR" sz="1800">
                <a:latin typeface="Raleway SemiBold"/>
                <a:ea typeface="Raleway SemiBold"/>
                <a:cs typeface="Raleway SemiBold"/>
                <a:sym typeface="Raleway SemiBold"/>
              </a:rPr>
              <a:t>coluna</a:t>
            </a:r>
            <a:endParaRPr sz="1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aleway SemiBold"/>
                <a:ea typeface="Raleway SemiBold"/>
                <a:cs typeface="Raleway SemiBold"/>
                <a:sym typeface="Raleway SemiBold"/>
              </a:rPr>
              <a:t>Várias colunas</a:t>
            </a:r>
            <a:endParaRPr sz="1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aleway SemiBold"/>
                <a:ea typeface="Raleway SemiBold"/>
                <a:cs typeface="Raleway SemiBold"/>
                <a:sym typeface="Raleway SemiBold"/>
              </a:rPr>
              <a:t>Remover </a:t>
            </a:r>
            <a:endParaRPr sz="18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-63800" y="6247300"/>
            <a:ext cx="914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https://www.w3schools.com/sql/sql_create_index.asp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6413" y="2391200"/>
            <a:ext cx="53149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6425" y="3286550"/>
            <a:ext cx="53149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16425" y="4181900"/>
            <a:ext cx="53149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6425" y="4990025"/>
            <a:ext cx="53149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436825" y="273025"/>
            <a:ext cx="7249200" cy="114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Relacionamento 1:N </a:t>
            </a:r>
            <a:endParaRPr b="1" sz="320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4344325" y="2338175"/>
            <a:ext cx="4341900" cy="39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lang="pt-BR" sz="2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pt-BR" sz="2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Telefones</a:t>
            </a:r>
            <a:br>
              <a:rPr lang="pt-BR" sz="2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25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pt-BR" sz="2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FOREIGN</a:t>
            </a:r>
            <a:r>
              <a:rPr lang="pt-BR" sz="2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pt-BR" sz="2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(idPessoas) </a:t>
            </a:r>
            <a:br>
              <a:rPr lang="pt-BR" sz="2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2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25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lang="pt-BR" sz="25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Pessoas(idPessoas);</a:t>
            </a:r>
            <a:endParaRPr sz="2900"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604200"/>
            <a:ext cx="2935275" cy="45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436825" y="273025"/>
            <a:ext cx="7249200" cy="114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38761D"/>
                </a:solidFill>
                <a:latin typeface="Raleway"/>
                <a:ea typeface="Raleway"/>
                <a:cs typeface="Raleway"/>
                <a:sym typeface="Raleway"/>
              </a:rPr>
              <a:t>Relacionamento N:N </a:t>
            </a:r>
            <a:endParaRPr b="1" sz="3200">
              <a:solidFill>
                <a:srgbClr val="38761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5051400" y="4411775"/>
            <a:ext cx="4092600" cy="192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Disciplina_Aluno</a:t>
            </a:r>
            <a:b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FOREIGN</a:t>
            </a:r>
            <a: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(FK_Disciplina_CodigoDisc) </a:t>
            </a:r>
            <a:b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Disciplina(CodigoDisc);</a:t>
            </a:r>
            <a:endParaRPr sz="2200"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526" y="2088725"/>
            <a:ext cx="5069925" cy="287549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>
            <p:ph idx="1" type="subTitle"/>
          </p:nvPr>
        </p:nvSpPr>
        <p:spPr>
          <a:xfrm>
            <a:off x="5106525" y="1195650"/>
            <a:ext cx="4092600" cy="192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Disciplina_Aluno</a:t>
            </a:r>
            <a:b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FOREIGN</a:t>
            </a:r>
            <a: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(FK_Aluno_Matricula) </a:t>
            </a:r>
            <a:b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pt-BR" sz="18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REFERENCES</a:t>
            </a:r>
            <a:r>
              <a:rPr lang="pt-BR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Aluno(Matricula);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