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5" r:id="rId3"/>
    <p:sldId id="266" r:id="rId4"/>
    <p:sldId id="267" r:id="rId5"/>
    <p:sldId id="268" r:id="rId6"/>
    <p:sldId id="269" r:id="rId7"/>
    <p:sldId id="264" r:id="rId8"/>
    <p:sldId id="262" r:id="rId9"/>
    <p:sldId id="257" r:id="rId10"/>
    <p:sldId id="258" r:id="rId11"/>
    <p:sldId id="259" r:id="rId12"/>
    <p:sldId id="260" r:id="rId13"/>
    <p:sldId id="261" r:id="rId14"/>
    <p:sldId id="263"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115" autoAdjust="0"/>
  </p:normalViewPr>
  <p:slideViewPr>
    <p:cSldViewPr snapToGrid="0" snapToObjects="1">
      <p:cViewPr varScale="1">
        <p:scale>
          <a:sx n="107" d="100"/>
          <a:sy n="107" d="100"/>
        </p:scale>
        <p:origin x="108"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FBAF0-F97C-42DA-8802-5515AE35DEB7}" type="datetimeFigureOut">
              <a:rPr lang="en-US" smtClean="0"/>
              <a:t>5/19/2025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D67A5-89A9-4A59-A7CA-A8A64C68658E}" type="slidenum">
              <a:rPr lang="en-US" smtClean="0"/>
              <a:t>‹#›</a:t>
            </a:fld>
            <a:endParaRPr lang="en-US"/>
          </a:p>
        </p:txBody>
      </p:sp>
    </p:spTree>
    <p:extLst>
      <p:ext uri="{BB962C8B-B14F-4D97-AF65-F5344CB8AC3E}">
        <p14:creationId xmlns:p14="http://schemas.microsoft.com/office/powerpoint/2010/main" val="1136840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HealthyPact</a:t>
            </a:r>
            <a:r>
              <a:rPr lang="en-US" dirty="0"/>
              <a:t> is a mid-size retail company operating across multiple cities nationwide. They rely on analytics to support critical operations particularly demand forecasting, inventory and marketing strategy. However, in recent months the accuracy of their business models declined  which as led to different missed opportunities within the company. As a result of these losses, the company has initiated a review to redesign the demand forecasting model.</a:t>
            </a:r>
          </a:p>
        </p:txBody>
      </p:sp>
      <p:sp>
        <p:nvSpPr>
          <p:cNvPr id="4" name="Slide Number Placeholder 3"/>
          <p:cNvSpPr>
            <a:spLocks noGrp="1"/>
          </p:cNvSpPr>
          <p:nvPr>
            <p:ph type="sldNum" sz="quarter" idx="5"/>
          </p:nvPr>
        </p:nvSpPr>
        <p:spPr/>
        <p:txBody>
          <a:bodyPr/>
          <a:lstStyle/>
          <a:p>
            <a:fld id="{001D67A5-89A9-4A59-A7CA-A8A64C68658E}" type="slidenum">
              <a:rPr lang="en-US" smtClean="0"/>
              <a:t>2</a:t>
            </a:fld>
            <a:endParaRPr lang="en-US"/>
          </a:p>
        </p:txBody>
      </p:sp>
    </p:spTree>
    <p:extLst>
      <p:ext uri="{BB962C8B-B14F-4D97-AF65-F5344CB8AC3E}">
        <p14:creationId xmlns:p14="http://schemas.microsoft.com/office/powerpoint/2010/main" val="3800000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Short- to mid-term predictions (30–60 days) are most accurate. Higher horizons introduce volatility.</a:t>
            </a:r>
          </a:p>
          <a:p>
            <a:endParaRPr lang="en-US" dirty="0"/>
          </a:p>
        </p:txBody>
      </p:sp>
      <p:sp>
        <p:nvSpPr>
          <p:cNvPr id="4" name="Slide Number Placeholder 3"/>
          <p:cNvSpPr>
            <a:spLocks noGrp="1"/>
          </p:cNvSpPr>
          <p:nvPr>
            <p:ph type="sldNum" sz="quarter" idx="5"/>
          </p:nvPr>
        </p:nvSpPr>
        <p:spPr/>
        <p:txBody>
          <a:bodyPr/>
          <a:lstStyle/>
          <a:p>
            <a:fld id="{001D67A5-89A9-4A59-A7CA-A8A64C68658E}" type="slidenum">
              <a:rPr lang="en-US" smtClean="0"/>
              <a:t>11</a:t>
            </a:fld>
            <a:endParaRPr lang="en-US"/>
          </a:p>
        </p:txBody>
      </p:sp>
    </p:spTree>
    <p:extLst>
      <p:ext uri="{BB962C8B-B14F-4D97-AF65-F5344CB8AC3E}">
        <p14:creationId xmlns:p14="http://schemas.microsoft.com/office/powerpoint/2010/main" val="61169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XGBoost</a:t>
            </a:r>
            <a:r>
              <a:rPr lang="en-US" dirty="0"/>
              <a:t> tracks the overall trend but underpredicts demand peaks.</a:t>
            </a:r>
          </a:p>
          <a:p>
            <a:endParaRPr lang="en-US" dirty="0"/>
          </a:p>
        </p:txBody>
      </p:sp>
      <p:sp>
        <p:nvSpPr>
          <p:cNvPr id="4" name="Slide Number Placeholder 3"/>
          <p:cNvSpPr>
            <a:spLocks noGrp="1"/>
          </p:cNvSpPr>
          <p:nvPr>
            <p:ph type="sldNum" sz="quarter" idx="5"/>
          </p:nvPr>
        </p:nvSpPr>
        <p:spPr/>
        <p:txBody>
          <a:bodyPr/>
          <a:lstStyle/>
          <a:p>
            <a:fld id="{001D67A5-89A9-4A59-A7CA-A8A64C68658E}" type="slidenum">
              <a:rPr lang="en-US" smtClean="0"/>
              <a:t>12</a:t>
            </a:fld>
            <a:endParaRPr lang="en-US"/>
          </a:p>
        </p:txBody>
      </p:sp>
    </p:spTree>
    <p:extLst>
      <p:ext uri="{BB962C8B-B14F-4D97-AF65-F5344CB8AC3E}">
        <p14:creationId xmlns:p14="http://schemas.microsoft.com/office/powerpoint/2010/main" val="911340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Campaigns have the strongest influence on predictions, followed by lagged sales. CPI and Holidays are minimal.</a:t>
            </a:r>
          </a:p>
          <a:p>
            <a:endParaRPr lang="en-US" dirty="0"/>
          </a:p>
        </p:txBody>
      </p:sp>
      <p:sp>
        <p:nvSpPr>
          <p:cNvPr id="4" name="Slide Number Placeholder 3"/>
          <p:cNvSpPr>
            <a:spLocks noGrp="1"/>
          </p:cNvSpPr>
          <p:nvPr>
            <p:ph type="sldNum" sz="quarter" idx="5"/>
          </p:nvPr>
        </p:nvSpPr>
        <p:spPr/>
        <p:txBody>
          <a:bodyPr/>
          <a:lstStyle/>
          <a:p>
            <a:fld id="{001D67A5-89A9-4A59-A7CA-A8A64C68658E}" type="slidenum">
              <a:rPr lang="en-US" smtClean="0"/>
              <a:t>13</a:t>
            </a:fld>
            <a:endParaRPr lang="en-US"/>
          </a:p>
        </p:txBody>
      </p:sp>
    </p:spTree>
    <p:extLst>
      <p:ext uri="{BB962C8B-B14F-4D97-AF65-F5344CB8AC3E}">
        <p14:creationId xmlns:p14="http://schemas.microsoft.com/office/powerpoint/2010/main" val="3989643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Prophet provides reliable demand forecasts with strong trend alignment, ideal for </a:t>
            </a:r>
            <a:r>
              <a:rPr lang="en-US" dirty="0" err="1"/>
              <a:t>HealthyPact’s</a:t>
            </a:r>
            <a:r>
              <a:rPr lang="en-US" dirty="0"/>
              <a:t> planning needs.</a:t>
            </a:r>
          </a:p>
          <a:p>
            <a:endParaRPr lang="en-US" dirty="0"/>
          </a:p>
        </p:txBody>
      </p:sp>
      <p:sp>
        <p:nvSpPr>
          <p:cNvPr id="4" name="Slide Number Placeholder 3"/>
          <p:cNvSpPr>
            <a:spLocks noGrp="1"/>
          </p:cNvSpPr>
          <p:nvPr>
            <p:ph type="sldNum" sz="quarter" idx="5"/>
          </p:nvPr>
        </p:nvSpPr>
        <p:spPr/>
        <p:txBody>
          <a:bodyPr/>
          <a:lstStyle/>
          <a:p>
            <a:fld id="{001D67A5-89A9-4A59-A7CA-A8A64C68658E}" type="slidenum">
              <a:rPr lang="en-US" smtClean="0"/>
              <a:t>14</a:t>
            </a:fld>
            <a:endParaRPr lang="en-US"/>
          </a:p>
        </p:txBody>
      </p:sp>
    </p:spTree>
    <p:extLst>
      <p:ext uri="{BB962C8B-B14F-4D97-AF65-F5344CB8AC3E}">
        <p14:creationId xmlns:p14="http://schemas.microsoft.com/office/powerpoint/2010/main" val="1119538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854DB-BC51-AAF1-B1C8-2F6B1A10D2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EE6FE8-CF9E-B92B-A8BE-4348ED0692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F8A3F9-9DFF-97ED-32AA-5B453CD687E2}"/>
              </a:ext>
            </a:extLst>
          </p:cNvPr>
          <p:cNvSpPr>
            <a:spLocks noGrp="1"/>
          </p:cNvSpPr>
          <p:nvPr>
            <p:ph type="body" idx="1"/>
          </p:nvPr>
        </p:nvSpPr>
        <p:spPr/>
        <p:txBody>
          <a:bodyPr/>
          <a:lstStyle/>
          <a:p>
            <a:pPr>
              <a:buNone/>
            </a:pPr>
            <a:r>
              <a:rPr lang="en-US" b="1" dirty="0"/>
              <a:t>1. Deploy Prophet as the Core Forecasting Tool</a:t>
            </a:r>
            <a:endParaRPr lang="en-US" dirty="0"/>
          </a:p>
          <a:p>
            <a:r>
              <a:rPr lang="en-US" dirty="0"/>
              <a:t>Our analysis shows that Prophet consistently outperformed </a:t>
            </a:r>
            <a:r>
              <a:rPr lang="en-US" dirty="0" err="1"/>
              <a:t>XGBoost</a:t>
            </a:r>
            <a:r>
              <a:rPr lang="en-US" dirty="0"/>
              <a:t> in both accuracy and interpretability. Therefore, we recommend adopting Prophet as the core engine for </a:t>
            </a:r>
            <a:r>
              <a:rPr lang="en-US" dirty="0" err="1"/>
              <a:t>HealthyPact’s</a:t>
            </a:r>
            <a:r>
              <a:rPr lang="en-US" dirty="0"/>
              <a:t> demand forecasting. Its ability to capture trends, seasonality, and holiday effects makes it a strong fit for retail operations.</a:t>
            </a:r>
          </a:p>
          <a:p>
            <a:endParaRPr lang="en-US" dirty="0"/>
          </a:p>
          <a:p>
            <a:pPr>
              <a:buNone/>
            </a:pPr>
            <a:r>
              <a:rPr lang="en-US" b="1" dirty="0"/>
              <a:t>2. Integrate Campaign Planning with Demand Projections</a:t>
            </a:r>
            <a:endParaRPr lang="en-US" dirty="0"/>
          </a:p>
          <a:p>
            <a:r>
              <a:rPr lang="en-US" dirty="0"/>
              <a:t>Since campaign activity was identified as the strongest demand driver, it’s crucial to tightly align marketing schedules with demand forecasts. This integration will allow for better anticipation of spikes in product interest and ensure appropriate inventory levels.</a:t>
            </a:r>
          </a:p>
          <a:p>
            <a:endParaRPr lang="en-US" dirty="0"/>
          </a:p>
          <a:p>
            <a:pPr>
              <a:buNone/>
            </a:pPr>
            <a:r>
              <a:rPr lang="en-US" b="1" dirty="0"/>
              <a:t>3. Monitor CPI and Seasonal Holidays for Model Refinement</a:t>
            </a:r>
            <a:endParaRPr lang="en-US" dirty="0"/>
          </a:p>
          <a:p>
            <a:r>
              <a:rPr lang="en-US" dirty="0"/>
              <a:t>External factors like the Consumer Price Index (CPI) and seasonal holidays were shown to impact demand. Regularly updating these variables in the forecasting model will help </a:t>
            </a:r>
            <a:r>
              <a:rPr lang="en-US" dirty="0" err="1"/>
              <a:t>HealthyPact</a:t>
            </a:r>
            <a:r>
              <a:rPr lang="en-US" dirty="0"/>
              <a:t> respond more dynamically to economic shifts and consumer behavior changes.</a:t>
            </a:r>
          </a:p>
          <a:p>
            <a:endParaRPr lang="en-US" dirty="0"/>
          </a:p>
          <a:p>
            <a:pPr>
              <a:buNone/>
            </a:pPr>
            <a:r>
              <a:rPr lang="en-US" b="1" dirty="0"/>
              <a:t>4. Extend Model Segmentation to Stores or Regions</a:t>
            </a:r>
            <a:endParaRPr lang="en-US" dirty="0"/>
          </a:p>
          <a:p>
            <a:r>
              <a:rPr lang="en-US" dirty="0"/>
              <a:t>Finally, we recommend segmenting forecasts by individual stores or regional clusters. This will allow for more granular insights and better local inventory management, especially since demand patterns can vary by geography.</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CDFDC7B-D6E8-11E8-1BF2-D83EFC0617E9}"/>
              </a:ext>
            </a:extLst>
          </p:cNvPr>
          <p:cNvSpPr>
            <a:spLocks noGrp="1"/>
          </p:cNvSpPr>
          <p:nvPr>
            <p:ph type="sldNum" sz="quarter" idx="5"/>
          </p:nvPr>
        </p:nvSpPr>
        <p:spPr/>
        <p:txBody>
          <a:bodyPr/>
          <a:lstStyle/>
          <a:p>
            <a:fld id="{001D67A5-89A9-4A59-A7CA-A8A64C68658E}" type="slidenum">
              <a:rPr lang="en-US" smtClean="0"/>
              <a:t>15</a:t>
            </a:fld>
            <a:endParaRPr lang="en-US"/>
          </a:p>
        </p:txBody>
      </p:sp>
    </p:spTree>
    <p:extLst>
      <p:ext uri="{BB962C8B-B14F-4D97-AF65-F5344CB8AC3E}">
        <p14:creationId xmlns:p14="http://schemas.microsoft.com/office/powerpoint/2010/main" val="713445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was to evaluate alternative models, identify key demand drivers, and implement a more reliable and interpretable forecasting solution.”</a:t>
            </a:r>
          </a:p>
        </p:txBody>
      </p:sp>
      <p:sp>
        <p:nvSpPr>
          <p:cNvPr id="4" name="Slide Number Placeholder 3"/>
          <p:cNvSpPr>
            <a:spLocks noGrp="1"/>
          </p:cNvSpPr>
          <p:nvPr>
            <p:ph type="sldNum" sz="quarter" idx="5"/>
          </p:nvPr>
        </p:nvSpPr>
        <p:spPr/>
        <p:txBody>
          <a:bodyPr/>
          <a:lstStyle/>
          <a:p>
            <a:fld id="{001D67A5-89A9-4A59-A7CA-A8A64C68658E}" type="slidenum">
              <a:rPr lang="en-US" smtClean="0"/>
              <a:t>3</a:t>
            </a:fld>
            <a:endParaRPr lang="en-US"/>
          </a:p>
        </p:txBody>
      </p:sp>
    </p:spTree>
    <p:extLst>
      <p:ext uri="{BB962C8B-B14F-4D97-AF65-F5344CB8AC3E}">
        <p14:creationId xmlns:p14="http://schemas.microsoft.com/office/powerpoint/2010/main" val="2493256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MAE</a:t>
            </a:r>
            <a:r>
              <a:rPr lang="en-US" dirty="0"/>
              <a:t> : </a:t>
            </a:r>
            <a:r>
              <a:rPr lang="en-US" b="1" dirty="0"/>
              <a:t>Explanation:</a:t>
            </a:r>
            <a:br>
              <a:rPr lang="en-US" dirty="0"/>
            </a:br>
            <a:r>
              <a:rPr lang="en-US" dirty="0"/>
              <a:t>It calculates the average absolute difference between the actual values </a:t>
            </a:r>
            <a:r>
              <a:rPr lang="en-US" dirty="0" err="1"/>
              <a:t>yi</a:t>
            </a:r>
            <a:r>
              <a:rPr lang="en-US" dirty="0"/>
              <a:t> and predicted values y^​</a:t>
            </a:r>
            <a:r>
              <a:rPr lang="en-US" dirty="0" err="1"/>
              <a:t>i</a:t>
            </a:r>
            <a:r>
              <a:rPr lang="en-US" dirty="0"/>
              <a:t>​</a:t>
            </a:r>
          </a:p>
          <a:p>
            <a:r>
              <a:rPr lang="en-US" b="1" dirty="0"/>
              <a:t>Interpretation:</a:t>
            </a:r>
            <a:br>
              <a:rPr lang="en-US" dirty="0"/>
            </a:br>
            <a:r>
              <a:rPr lang="en-US" dirty="0"/>
              <a:t>Lower MAE means better model performance. It's in the same unit as the output variable.</a:t>
            </a:r>
          </a:p>
          <a:p>
            <a:r>
              <a:rPr lang="en-US" b="1" dirty="0"/>
              <a:t>RMSE</a:t>
            </a:r>
          </a:p>
          <a:p>
            <a:pPr>
              <a:buNone/>
            </a:pPr>
            <a:r>
              <a:rPr lang="en-US" b="1" dirty="0"/>
              <a:t>Explanation:</a:t>
            </a:r>
            <a:br>
              <a:rPr lang="en-US" dirty="0"/>
            </a:br>
            <a:r>
              <a:rPr lang="en-US" dirty="0"/>
              <a:t>It measures the square root of the average squared differences between actual and predicted values.</a:t>
            </a:r>
          </a:p>
          <a:p>
            <a:r>
              <a:rPr lang="en-US" b="1" dirty="0"/>
              <a:t>Interpretation:</a:t>
            </a:r>
            <a:br>
              <a:rPr lang="en-US" dirty="0"/>
            </a:br>
            <a:r>
              <a:rPr lang="en-US" dirty="0"/>
              <a:t>RMSE penalizes large errors more than MAE, making it sensitive to outliers. Also in the same unit as the output variable.</a:t>
            </a:r>
          </a:p>
          <a:p>
            <a:r>
              <a:rPr lang="en-US" b="1" dirty="0"/>
              <a:t>MAPE </a:t>
            </a:r>
          </a:p>
          <a:p>
            <a:pPr>
              <a:buNone/>
            </a:pPr>
            <a:r>
              <a:rPr lang="en-US" b="1" dirty="0"/>
              <a:t>Explanation:</a:t>
            </a:r>
            <a:br>
              <a:rPr lang="en-US" dirty="0"/>
            </a:br>
            <a:r>
              <a:rPr lang="en-US" dirty="0"/>
              <a:t>It expresses the prediction error as a percentage of the actual values.</a:t>
            </a:r>
          </a:p>
          <a:p>
            <a:r>
              <a:rPr lang="en-US" b="1" dirty="0"/>
              <a:t>Interpretation:</a:t>
            </a:r>
            <a:br>
              <a:rPr lang="en-US" dirty="0"/>
            </a:br>
            <a:r>
              <a:rPr lang="en-US" dirty="0"/>
              <a:t>Useful for comparing errors across different scales. However, it's undefined when </a:t>
            </a:r>
            <a:r>
              <a:rPr lang="en-US" dirty="0" err="1"/>
              <a:t>yi</a:t>
            </a:r>
            <a:r>
              <a:rPr lang="en-US" dirty="0"/>
              <a:t>=0y_i = 0yi​=0 and can be biased if actual values are close to zero.</a:t>
            </a:r>
          </a:p>
          <a:p>
            <a:endParaRPr lang="en-US" b="1" dirty="0"/>
          </a:p>
          <a:p>
            <a:endParaRPr lang="en-US" b="1" dirty="0"/>
          </a:p>
          <a:p>
            <a:endParaRPr lang="en-US" dirty="0"/>
          </a:p>
        </p:txBody>
      </p:sp>
      <p:sp>
        <p:nvSpPr>
          <p:cNvPr id="4" name="Slide Number Placeholder 3"/>
          <p:cNvSpPr>
            <a:spLocks noGrp="1"/>
          </p:cNvSpPr>
          <p:nvPr>
            <p:ph type="sldNum" sz="quarter" idx="5"/>
          </p:nvPr>
        </p:nvSpPr>
        <p:spPr/>
        <p:txBody>
          <a:bodyPr/>
          <a:lstStyle/>
          <a:p>
            <a:fld id="{001D67A5-89A9-4A59-A7CA-A8A64C68658E}" type="slidenum">
              <a:rPr lang="en-US" smtClean="0"/>
              <a:t>4</a:t>
            </a:fld>
            <a:endParaRPr lang="en-US"/>
          </a:p>
        </p:txBody>
      </p:sp>
    </p:spTree>
    <p:extLst>
      <p:ext uri="{BB962C8B-B14F-4D97-AF65-F5344CB8AC3E}">
        <p14:creationId xmlns:p14="http://schemas.microsoft.com/office/powerpoint/2010/main" val="202176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31FF3-F1AC-38FC-67D8-B72DF451F2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21D9D6-F582-8272-FD3C-2FB9A170D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1ED8F6-ECE3-0F94-77F2-65B73B102F03}"/>
              </a:ext>
            </a:extLst>
          </p:cNvPr>
          <p:cNvSpPr>
            <a:spLocks noGrp="1"/>
          </p:cNvSpPr>
          <p:nvPr>
            <p:ph type="body" idx="1"/>
          </p:nvPr>
        </p:nvSpPr>
        <p:spPr/>
        <p:txBody>
          <a:bodyPr/>
          <a:lstStyle/>
          <a:p>
            <a:pPr marL="228600" indent="-228600">
              <a:buAutoNum type="arabicPeriod"/>
            </a:pPr>
            <a:r>
              <a:rPr lang="en-US" b="1" dirty="0"/>
              <a:t>Model Performance </a:t>
            </a:r>
            <a:r>
              <a:rPr lang="en-US" dirty="0"/>
              <a:t>:We evaluated Prophet and </a:t>
            </a:r>
            <a:r>
              <a:rPr lang="en-US" dirty="0" err="1"/>
              <a:t>XGBoost</a:t>
            </a:r>
            <a:r>
              <a:rPr lang="en-US" dirty="0"/>
              <a:t> using two standard regression metrics — Mean Absolute Error (MAE) and Root Mean Squared Error (RMSE). Prophet clearly outperformed </a:t>
            </a:r>
            <a:r>
              <a:rPr lang="en-US" dirty="0" err="1"/>
              <a:t>XGBoost</a:t>
            </a:r>
            <a:r>
              <a:rPr lang="en-US" dirty="0"/>
              <a:t>, with a significantly lower MAE of 128 compared to 196, and an RMSE of 144 versus 223. This indicates that Prophet’s predictions were not only more accurate on average but also had fewer large errors.”</a:t>
            </a:r>
          </a:p>
          <a:p>
            <a:pPr marL="228600" indent="-228600">
              <a:buAutoNum type="arabicPeriod"/>
            </a:pPr>
            <a:r>
              <a:rPr lang="en-US" b="1" dirty="0"/>
              <a:t>Key Driver of demand: </a:t>
            </a:r>
            <a:r>
              <a:rPr lang="en-US" dirty="0"/>
              <a:t>One of the most important insights from our feature analysis was that </a:t>
            </a:r>
            <a:r>
              <a:rPr lang="en-US" b="0" dirty="0"/>
              <a:t>campaign activity </a:t>
            </a:r>
            <a:r>
              <a:rPr lang="en-US" dirty="0"/>
              <a:t>had the strongest influence on demand. This aligns with expectations, as promotional campaigns typically drive customer attention and sales. It also reinforces the need for synchronized marketing and demand planning efforts</a:t>
            </a:r>
            <a:endParaRPr lang="en-US" b="1" dirty="0"/>
          </a:p>
        </p:txBody>
      </p:sp>
      <p:sp>
        <p:nvSpPr>
          <p:cNvPr id="4" name="Slide Number Placeholder 3">
            <a:extLst>
              <a:ext uri="{FF2B5EF4-FFF2-40B4-BE49-F238E27FC236}">
                <a16:creationId xmlns:a16="http://schemas.microsoft.com/office/drawing/2014/main" id="{69A595B7-5565-600D-3911-618AD6A2DABF}"/>
              </a:ext>
            </a:extLst>
          </p:cNvPr>
          <p:cNvSpPr>
            <a:spLocks noGrp="1"/>
          </p:cNvSpPr>
          <p:nvPr>
            <p:ph type="sldNum" sz="quarter" idx="5"/>
          </p:nvPr>
        </p:nvSpPr>
        <p:spPr/>
        <p:txBody>
          <a:bodyPr/>
          <a:lstStyle/>
          <a:p>
            <a:fld id="{001D67A5-89A9-4A59-A7CA-A8A64C68658E}" type="slidenum">
              <a:rPr lang="en-US" smtClean="0"/>
              <a:t>5</a:t>
            </a:fld>
            <a:endParaRPr lang="en-US"/>
          </a:p>
        </p:txBody>
      </p:sp>
    </p:spTree>
    <p:extLst>
      <p:ext uri="{BB962C8B-B14F-4D97-AF65-F5344CB8AC3E}">
        <p14:creationId xmlns:p14="http://schemas.microsoft.com/office/powerpoint/2010/main" val="1734902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E67A2-ABAC-17F5-0864-90073AB4F2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E0D7FC-AAAB-9C4C-02D7-1E06797EB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A9D915-B2FC-2546-D554-ABD122696E0A}"/>
              </a:ext>
            </a:extLst>
          </p:cNvPr>
          <p:cNvSpPr>
            <a:spLocks noGrp="1"/>
          </p:cNvSpPr>
          <p:nvPr>
            <p:ph type="body" idx="1"/>
          </p:nvPr>
        </p:nvSpPr>
        <p:spPr/>
        <p:txBody>
          <a:bodyPr/>
          <a:lstStyle/>
          <a:p>
            <a:r>
              <a:rPr lang="en-US" b="1" dirty="0"/>
              <a:t>3. Forecast Reliability: </a:t>
            </a:r>
            <a:r>
              <a:rPr lang="en-US" dirty="0"/>
              <a:t>Our models produced the most accurate forecasts within a 30–60 day window. Beyond that, prediction uncertainty increased. This tells us that these models are best suited for short- to medium-term forecasting, making them highly valuable for agile decision-making in pricing and inventory management.</a:t>
            </a:r>
          </a:p>
          <a:p>
            <a:pPr>
              <a:buNone/>
            </a:pPr>
            <a:r>
              <a:rPr lang="en-US" b="1" dirty="0"/>
              <a:t>4. Interpretability &amp; Trends: </a:t>
            </a:r>
            <a:r>
              <a:rPr lang="en-US" dirty="0"/>
              <a:t>Lastly, Prophet’s strength in capturing seasonal trends and holidays made it not only accurate but also interpretable. This allowed us to clearly visualize and explain demand fluctuations over time — a major advantage for communicating insights with non-technical stakeholders</a:t>
            </a:r>
          </a:p>
          <a:p>
            <a:endParaRPr lang="en-US" b="1" dirty="0"/>
          </a:p>
          <a:p>
            <a:endParaRPr lang="en-US" dirty="0"/>
          </a:p>
        </p:txBody>
      </p:sp>
      <p:sp>
        <p:nvSpPr>
          <p:cNvPr id="4" name="Slide Number Placeholder 3">
            <a:extLst>
              <a:ext uri="{FF2B5EF4-FFF2-40B4-BE49-F238E27FC236}">
                <a16:creationId xmlns:a16="http://schemas.microsoft.com/office/drawing/2014/main" id="{A6AA4C5B-43E8-FC69-42A6-ED3D13F103E3}"/>
              </a:ext>
            </a:extLst>
          </p:cNvPr>
          <p:cNvSpPr>
            <a:spLocks noGrp="1"/>
          </p:cNvSpPr>
          <p:nvPr>
            <p:ph type="sldNum" sz="quarter" idx="5"/>
          </p:nvPr>
        </p:nvSpPr>
        <p:spPr/>
        <p:txBody>
          <a:bodyPr/>
          <a:lstStyle/>
          <a:p>
            <a:fld id="{001D67A5-89A9-4A59-A7CA-A8A64C68658E}" type="slidenum">
              <a:rPr lang="en-US" smtClean="0"/>
              <a:t>6</a:t>
            </a:fld>
            <a:endParaRPr lang="en-US"/>
          </a:p>
        </p:txBody>
      </p:sp>
    </p:spTree>
    <p:extLst>
      <p:ext uri="{BB962C8B-B14F-4D97-AF65-F5344CB8AC3E}">
        <p14:creationId xmlns:p14="http://schemas.microsoft.com/office/powerpoint/2010/main" val="1880733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1400">
                <a:solidFill>
                  <a:srgbClr val="505050"/>
                </a:solidFill>
              </a:defRPr>
            </a:pPr>
            <a:r>
              <a:rPr lang="en-US" dirty="0"/>
              <a:t>This updated Prophet forecast shows a stable upward trend in demand with consistent confidence intervals.</a:t>
            </a:r>
          </a:p>
          <a:p>
            <a:pPr>
              <a:defRPr sz="1400">
                <a:solidFill>
                  <a:srgbClr val="505050"/>
                </a:solidFill>
              </a:defRPr>
            </a:pPr>
            <a:r>
              <a:rPr lang="en-US" dirty="0"/>
              <a:t> The actual sales data align well with the model’s expectations, making it suitable for mid-range planning </a:t>
            </a:r>
          </a:p>
          <a:p>
            <a:pPr>
              <a:defRPr sz="1400">
                <a:solidFill>
                  <a:srgbClr val="505050"/>
                </a:solidFill>
              </a:defRPr>
            </a:pPr>
            <a:r>
              <a:rPr lang="en-US" dirty="0"/>
              <a:t>and strategic forecasting at </a:t>
            </a:r>
            <a:r>
              <a:rPr lang="en-US" dirty="0" err="1"/>
              <a:t>HealthyPact</a:t>
            </a:r>
            <a:r>
              <a:rPr lang="en-US" dirty="0"/>
              <a:t>.</a:t>
            </a:r>
          </a:p>
          <a:p>
            <a:endParaRPr lang="en-US" dirty="0"/>
          </a:p>
        </p:txBody>
      </p:sp>
      <p:sp>
        <p:nvSpPr>
          <p:cNvPr id="4" name="Slide Number Placeholder 3"/>
          <p:cNvSpPr>
            <a:spLocks noGrp="1"/>
          </p:cNvSpPr>
          <p:nvPr>
            <p:ph type="sldNum" sz="quarter" idx="5"/>
          </p:nvPr>
        </p:nvSpPr>
        <p:spPr/>
        <p:txBody>
          <a:bodyPr/>
          <a:lstStyle/>
          <a:p>
            <a:fld id="{001D67A5-89A9-4A59-A7CA-A8A64C68658E}" type="slidenum">
              <a:rPr lang="en-US" smtClean="0"/>
              <a:t>7</a:t>
            </a:fld>
            <a:endParaRPr lang="en-US"/>
          </a:p>
        </p:txBody>
      </p:sp>
    </p:spTree>
    <p:extLst>
      <p:ext uri="{BB962C8B-B14F-4D97-AF65-F5344CB8AC3E}">
        <p14:creationId xmlns:p14="http://schemas.microsoft.com/office/powerpoint/2010/main" val="3857566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Prophet aligns well with actuals, smoothing variability for better strategic use.</a:t>
            </a:r>
          </a:p>
          <a:p>
            <a:endParaRPr lang="en-US" dirty="0"/>
          </a:p>
        </p:txBody>
      </p:sp>
      <p:sp>
        <p:nvSpPr>
          <p:cNvPr id="4" name="Slide Number Placeholder 3"/>
          <p:cNvSpPr>
            <a:spLocks noGrp="1"/>
          </p:cNvSpPr>
          <p:nvPr>
            <p:ph type="sldNum" sz="quarter" idx="5"/>
          </p:nvPr>
        </p:nvSpPr>
        <p:spPr/>
        <p:txBody>
          <a:bodyPr/>
          <a:lstStyle/>
          <a:p>
            <a:fld id="{001D67A5-89A9-4A59-A7CA-A8A64C68658E}" type="slidenum">
              <a:rPr lang="en-US" smtClean="0"/>
              <a:t>8</a:t>
            </a:fld>
            <a:endParaRPr lang="en-US"/>
          </a:p>
        </p:txBody>
      </p:sp>
    </p:spTree>
    <p:extLst>
      <p:ext uri="{BB962C8B-B14F-4D97-AF65-F5344CB8AC3E}">
        <p14:creationId xmlns:p14="http://schemas.microsoft.com/office/powerpoint/2010/main" val="15930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1400">
                <a:solidFill>
                  <a:srgbClr val="505050"/>
                </a:solidFill>
              </a:defRPr>
            </a:pPr>
            <a:r>
              <a:rPr lang="en-US" dirty="0"/>
              <a:t>The model predicts a gradual upward trend in demand. Most actual values fall within the confidence band,</a:t>
            </a:r>
          </a:p>
          <a:p>
            <a:pPr>
              <a:defRPr sz="1400">
                <a:solidFill>
                  <a:srgbClr val="505050"/>
                </a:solidFill>
              </a:defRPr>
            </a:pPr>
            <a:r>
              <a:rPr lang="en-US" dirty="0"/>
              <a:t> indicating a well-calibrated model.</a:t>
            </a:r>
          </a:p>
          <a:p>
            <a:endParaRPr lang="en-US" dirty="0"/>
          </a:p>
        </p:txBody>
      </p:sp>
      <p:sp>
        <p:nvSpPr>
          <p:cNvPr id="4" name="Slide Number Placeholder 3"/>
          <p:cNvSpPr>
            <a:spLocks noGrp="1"/>
          </p:cNvSpPr>
          <p:nvPr>
            <p:ph type="sldNum" sz="quarter" idx="5"/>
          </p:nvPr>
        </p:nvSpPr>
        <p:spPr/>
        <p:txBody>
          <a:bodyPr/>
          <a:lstStyle/>
          <a:p>
            <a:fld id="{001D67A5-89A9-4A59-A7CA-A8A64C68658E}" type="slidenum">
              <a:rPr lang="en-US" smtClean="0"/>
              <a:t>9</a:t>
            </a:fld>
            <a:endParaRPr lang="en-US"/>
          </a:p>
        </p:txBody>
      </p:sp>
    </p:spTree>
    <p:extLst>
      <p:ext uri="{BB962C8B-B14F-4D97-AF65-F5344CB8AC3E}">
        <p14:creationId xmlns:p14="http://schemas.microsoft.com/office/powerpoint/2010/main" val="176445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sz="1400">
                <a:solidFill>
                  <a:srgbClr val="505050"/>
                </a:solidFill>
              </a:defRPr>
            </a:pPr>
            <a:r>
              <a:rPr lang="en-US" dirty="0"/>
              <a:t>The trend shows steadily increasing demand. External regressors like CPI and Campaigns </a:t>
            </a:r>
          </a:p>
          <a:p>
            <a:pPr>
              <a:defRPr sz="1400">
                <a:solidFill>
                  <a:srgbClr val="505050"/>
                </a:solidFill>
              </a:defRPr>
            </a:pPr>
            <a:r>
              <a:rPr lang="en-US" dirty="0"/>
              <a:t>contributed minimal variation during this period.</a:t>
            </a:r>
          </a:p>
          <a:p>
            <a:endParaRPr lang="en-US" dirty="0"/>
          </a:p>
        </p:txBody>
      </p:sp>
      <p:sp>
        <p:nvSpPr>
          <p:cNvPr id="4" name="Slide Number Placeholder 3"/>
          <p:cNvSpPr>
            <a:spLocks noGrp="1"/>
          </p:cNvSpPr>
          <p:nvPr>
            <p:ph type="sldNum" sz="quarter" idx="5"/>
          </p:nvPr>
        </p:nvSpPr>
        <p:spPr/>
        <p:txBody>
          <a:bodyPr/>
          <a:lstStyle/>
          <a:p>
            <a:fld id="{001D67A5-89A9-4A59-A7CA-A8A64C68658E}" type="slidenum">
              <a:rPr lang="en-US" smtClean="0"/>
              <a:t>10</a:t>
            </a:fld>
            <a:endParaRPr lang="en-US"/>
          </a:p>
        </p:txBody>
      </p:sp>
    </p:spTree>
    <p:extLst>
      <p:ext uri="{BB962C8B-B14F-4D97-AF65-F5344CB8AC3E}">
        <p14:creationId xmlns:p14="http://schemas.microsoft.com/office/powerpoint/2010/main" val="963041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latin typeface="Berlin Sans FB" panose="020E0602020502020306" pitchFamily="34" charset="0"/>
              </a:rPr>
              <a:t>Demand Forecasting Model Evaluation</a:t>
            </a:r>
          </a:p>
        </p:txBody>
      </p:sp>
      <p:sp>
        <p:nvSpPr>
          <p:cNvPr id="3" name="Subtitle 2"/>
          <p:cNvSpPr>
            <a:spLocks noGrp="1"/>
          </p:cNvSpPr>
          <p:nvPr>
            <p:ph type="subTitle" idx="1"/>
          </p:nvPr>
        </p:nvSpPr>
        <p:spPr/>
        <p:txBody>
          <a:bodyPr>
            <a:normAutofit/>
          </a:bodyPr>
          <a:lstStyle/>
          <a:p>
            <a:pPr algn="l"/>
            <a:r>
              <a:rPr lang="en-US" sz="2000" dirty="0">
                <a:solidFill>
                  <a:schemeClr val="tx1"/>
                </a:solidFill>
                <a:latin typeface="Berlin Sans FB" panose="020E0602020502020306" pitchFamily="34" charset="0"/>
              </a:rPr>
              <a:t>Name: Dakolo Emmanuel Imomotimi</a:t>
            </a:r>
          </a:p>
          <a:p>
            <a:pPr algn="l"/>
            <a:r>
              <a:rPr lang="en-US" sz="2000" dirty="0">
                <a:solidFill>
                  <a:schemeClr val="tx1"/>
                </a:solidFill>
                <a:latin typeface="Berlin Sans FB" panose="020E0602020502020306" pitchFamily="34" charset="0"/>
              </a:rPr>
              <a:t>Learners ID: 239047016</a:t>
            </a:r>
          </a:p>
          <a:p>
            <a:pPr algn="l"/>
            <a:r>
              <a:rPr lang="en-US" sz="2000" dirty="0">
                <a:solidFill>
                  <a:schemeClr val="tx1"/>
                </a:solidFill>
                <a:latin typeface="Berlin Sans FB" panose="020E0602020502020306" pitchFamily="34" charset="0"/>
              </a:rPr>
              <a:t>Course Code: BAN 6800</a:t>
            </a:r>
          </a:p>
          <a:p>
            <a:pPr algn="l"/>
            <a:r>
              <a:rPr lang="en-US" sz="2000" dirty="0">
                <a:solidFill>
                  <a:schemeClr val="tx1"/>
                </a:solidFill>
                <a:latin typeface="Berlin Sans FB" panose="020E0602020502020306" pitchFamily="34" charset="0"/>
              </a:rPr>
              <a:t>Date: 18th May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Prophet Trend &amp; Regressors</a:t>
            </a:r>
          </a:p>
        </p:txBody>
      </p:sp>
      <p:pic>
        <p:nvPicPr>
          <p:cNvPr id="3" name="Picture 2" descr="output.png"/>
          <p:cNvPicPr>
            <a:picLocks noChangeAspect="1"/>
          </p:cNvPicPr>
          <p:nvPr/>
        </p:nvPicPr>
        <p:blipFill>
          <a:blip r:embed="rId3"/>
          <a:stretch>
            <a:fillRect/>
          </a:stretch>
        </p:blipFill>
        <p:spPr>
          <a:xfrm>
            <a:off x="457200" y="1097280"/>
            <a:ext cx="6624665" cy="4389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MAPE vs Forecast Horizon</a:t>
            </a:r>
          </a:p>
        </p:txBody>
      </p:sp>
      <p:pic>
        <p:nvPicPr>
          <p:cNvPr id="3" name="Picture 2" descr="output2.png"/>
          <p:cNvPicPr>
            <a:picLocks noChangeAspect="1"/>
          </p:cNvPicPr>
          <p:nvPr/>
        </p:nvPicPr>
        <p:blipFill>
          <a:blip r:embed="rId3"/>
          <a:stretch>
            <a:fillRect/>
          </a:stretch>
        </p:blipFill>
        <p:spPr>
          <a:xfrm>
            <a:off x="457200" y="1097280"/>
            <a:ext cx="7147995" cy="43891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XGBoost: Actual vs Predicted</a:t>
            </a:r>
          </a:p>
        </p:txBody>
      </p:sp>
      <p:pic>
        <p:nvPicPr>
          <p:cNvPr id="3" name="Picture 2" descr="output2.png"/>
          <p:cNvPicPr>
            <a:picLocks noChangeAspect="1"/>
          </p:cNvPicPr>
          <p:nvPr/>
        </p:nvPicPr>
        <p:blipFill>
          <a:blip r:embed="rId3"/>
          <a:stretch>
            <a:fillRect/>
          </a:stretch>
        </p:blipFill>
        <p:spPr>
          <a:xfrm>
            <a:off x="457200" y="1097280"/>
            <a:ext cx="7147995" cy="43891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XGBoost Feature Importance</a:t>
            </a:r>
          </a:p>
        </p:txBody>
      </p:sp>
      <p:pic>
        <p:nvPicPr>
          <p:cNvPr id="3" name="Picture 2" descr="output4.png"/>
          <p:cNvPicPr>
            <a:picLocks noChangeAspect="1"/>
          </p:cNvPicPr>
          <p:nvPr/>
        </p:nvPicPr>
        <p:blipFill>
          <a:blip r:embed="rId3"/>
          <a:stretch>
            <a:fillRect/>
          </a:stretch>
        </p:blipFill>
        <p:spPr>
          <a:xfrm>
            <a:off x="457200" y="1097280"/>
            <a:ext cx="7357355" cy="43891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Comparison: Prophet</a:t>
            </a:r>
          </a:p>
        </p:txBody>
      </p:sp>
      <p:pic>
        <p:nvPicPr>
          <p:cNvPr id="3" name="Picture 2" descr="output6.png"/>
          <p:cNvPicPr>
            <a:picLocks noChangeAspect="1"/>
          </p:cNvPicPr>
          <p:nvPr/>
        </p:nvPicPr>
        <p:blipFill>
          <a:blip r:embed="rId3"/>
          <a:stretch>
            <a:fillRect/>
          </a:stretch>
        </p:blipFill>
        <p:spPr>
          <a:xfrm>
            <a:off x="457201" y="1097280"/>
            <a:ext cx="7556500" cy="4389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3AE22-0F07-B444-9815-03E6EFB3A2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11AC10-767A-2E4A-0035-86D8F51036CE}"/>
              </a:ext>
            </a:extLst>
          </p:cNvPr>
          <p:cNvSpPr>
            <a:spLocks noGrp="1"/>
          </p:cNvSpPr>
          <p:nvPr>
            <p:ph type="ctrTitle"/>
          </p:nvPr>
        </p:nvSpPr>
        <p:spPr>
          <a:xfrm>
            <a:off x="909918" y="310590"/>
            <a:ext cx="7772400" cy="1470025"/>
          </a:xfrm>
        </p:spPr>
        <p:txBody>
          <a:bodyPr/>
          <a:lstStyle/>
          <a:p>
            <a:r>
              <a:rPr lang="en-US" dirty="0">
                <a:latin typeface="Berlin Sans FB" panose="020E0602020502020306" pitchFamily="34" charset="0"/>
              </a:rPr>
              <a:t>Recommendations</a:t>
            </a:r>
            <a:endParaRPr dirty="0">
              <a:latin typeface="Berlin Sans FB" panose="020E0602020502020306" pitchFamily="34" charset="0"/>
            </a:endParaRPr>
          </a:p>
        </p:txBody>
      </p:sp>
      <p:sp>
        <p:nvSpPr>
          <p:cNvPr id="5" name="Subtitle 4">
            <a:extLst>
              <a:ext uri="{FF2B5EF4-FFF2-40B4-BE49-F238E27FC236}">
                <a16:creationId xmlns:a16="http://schemas.microsoft.com/office/drawing/2014/main" id="{59958F23-D9FB-EA88-7983-762E978A8258}"/>
              </a:ext>
            </a:extLst>
          </p:cNvPr>
          <p:cNvSpPr>
            <a:spLocks noGrp="1"/>
          </p:cNvSpPr>
          <p:nvPr>
            <p:ph type="subTitle" idx="1"/>
          </p:nvPr>
        </p:nvSpPr>
        <p:spPr>
          <a:xfrm>
            <a:off x="1371600" y="1825437"/>
            <a:ext cx="6400800" cy="4261597"/>
          </a:xfrm>
        </p:spPr>
        <p:txBody>
          <a:bodyPr>
            <a:normAutofit/>
          </a:bodyPr>
          <a:lstStyle/>
          <a:p>
            <a:pPr marL="457200" indent="-457200" algn="just">
              <a:buFont typeface="+mj-lt"/>
              <a:buAutoNum type="arabicPeriod"/>
            </a:pP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Deploy Prophet as the core forecasting tool for </a:t>
            </a:r>
            <a:r>
              <a:rPr lang="en-US" sz="2400" dirty="0" err="1">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HealthyPact</a:t>
            </a: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a:t>
            </a:r>
          </a:p>
          <a:p>
            <a:pPr marL="457200" indent="-457200" algn="just">
              <a:buFont typeface="+mj-lt"/>
              <a:buAutoNum type="arabicPeriod"/>
            </a:pP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Integrate campaign planning with demand projections.</a:t>
            </a:r>
          </a:p>
          <a:p>
            <a:pPr marL="457200" indent="-457200" algn="just">
              <a:buFont typeface="+mj-lt"/>
              <a:buAutoNum type="arabicPeriod"/>
            </a:pP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Monitor CPI and seasonal holidays for improved model adjustments.</a:t>
            </a:r>
          </a:p>
          <a:p>
            <a:pPr marL="457200" indent="-457200" algn="just">
              <a:buFont typeface="+mj-lt"/>
              <a:buAutoNum type="arabicPeriod"/>
            </a:pP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Extend model segmentation to individual stores or regions.</a:t>
            </a:r>
          </a:p>
        </p:txBody>
      </p:sp>
    </p:spTree>
    <p:extLst>
      <p:ext uri="{BB962C8B-B14F-4D97-AF65-F5344CB8AC3E}">
        <p14:creationId xmlns:p14="http://schemas.microsoft.com/office/powerpoint/2010/main" val="3872130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84DF-D6E9-B7AC-E9AB-085915152D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61266C-EBFE-19F2-90F4-B18B0EE017B6}"/>
              </a:ext>
            </a:extLst>
          </p:cNvPr>
          <p:cNvSpPr>
            <a:spLocks noGrp="1"/>
          </p:cNvSpPr>
          <p:nvPr>
            <p:ph type="ctrTitle"/>
          </p:nvPr>
        </p:nvSpPr>
        <p:spPr>
          <a:xfrm>
            <a:off x="909918" y="310590"/>
            <a:ext cx="7772400" cy="1470025"/>
          </a:xfrm>
        </p:spPr>
        <p:txBody>
          <a:bodyPr/>
          <a:lstStyle/>
          <a:p>
            <a:r>
              <a:rPr lang="en-US" dirty="0">
                <a:latin typeface="Berlin Sans FB" panose="020E0602020502020306" pitchFamily="34" charset="0"/>
              </a:rPr>
              <a:t>Business Overview</a:t>
            </a:r>
            <a:endParaRPr dirty="0">
              <a:latin typeface="Berlin Sans FB" panose="020E0602020502020306" pitchFamily="34" charset="0"/>
            </a:endParaRPr>
          </a:p>
        </p:txBody>
      </p:sp>
      <p:sp>
        <p:nvSpPr>
          <p:cNvPr id="5" name="Subtitle 4">
            <a:extLst>
              <a:ext uri="{FF2B5EF4-FFF2-40B4-BE49-F238E27FC236}">
                <a16:creationId xmlns:a16="http://schemas.microsoft.com/office/drawing/2014/main" id="{6B36EF47-EC8D-9C98-E38F-F8BCEC4C5261}"/>
              </a:ext>
            </a:extLst>
          </p:cNvPr>
          <p:cNvSpPr>
            <a:spLocks noGrp="1"/>
          </p:cNvSpPr>
          <p:nvPr>
            <p:ph type="subTitle" idx="1"/>
          </p:nvPr>
        </p:nvSpPr>
        <p:spPr>
          <a:xfrm>
            <a:off x="1371600" y="1577788"/>
            <a:ext cx="6400800" cy="2922494"/>
          </a:xfrm>
        </p:spPr>
        <p:txBody>
          <a:bodyPr>
            <a:normAutofit/>
          </a:bodyPr>
          <a:lstStyle/>
          <a:p>
            <a:pPr algn="just"/>
            <a:r>
              <a:rPr lang="en-US" sz="2400" dirty="0" err="1">
                <a:solidFill>
                  <a:schemeClr val="tx1"/>
                </a:solidFill>
                <a:effectLst/>
                <a:latin typeface="Berlin Sans FB" panose="020E0602020502020306" pitchFamily="34" charset="0"/>
                <a:ea typeface="MS Mincho" panose="02020609040205080304" pitchFamily="49" charset="-128"/>
                <a:cs typeface="Times New Roman" panose="02020603050405020304" pitchFamily="18" charset="0"/>
              </a:rPr>
              <a:t>HealthyPact</a:t>
            </a:r>
            <a:r>
              <a:rPr lang="en-US" sz="2400" dirty="0">
                <a:solidFill>
                  <a:schemeClr val="tx1"/>
                </a:solidFill>
                <a:effectLst/>
                <a:latin typeface="Berlin Sans FB" panose="020E0602020502020306" pitchFamily="34" charset="0"/>
                <a:ea typeface="MS Mincho" panose="02020609040205080304" pitchFamily="49" charset="-128"/>
                <a:cs typeface="Times New Roman" panose="02020603050405020304" pitchFamily="18" charset="0"/>
              </a:rPr>
              <a:t> is a mid-sized retail company with multiple stores nationwide. The organization relies on analytics for demand forecasting, inventory planning, and marketing. However, </a:t>
            </a:r>
            <a:r>
              <a:rPr lang="en-US" sz="2400" dirty="0" err="1">
                <a:solidFill>
                  <a:schemeClr val="tx1"/>
                </a:solidFill>
                <a:effectLst/>
                <a:latin typeface="Berlin Sans FB" panose="020E0602020502020306" pitchFamily="34" charset="0"/>
                <a:ea typeface="MS Mincho" panose="02020609040205080304" pitchFamily="49" charset="-128"/>
                <a:cs typeface="Times New Roman" panose="02020603050405020304" pitchFamily="18" charset="0"/>
              </a:rPr>
              <a:t>HealthyPact</a:t>
            </a:r>
            <a:r>
              <a:rPr lang="en-US" sz="2400" dirty="0">
                <a:solidFill>
                  <a:schemeClr val="tx1"/>
                </a:solidFill>
                <a:effectLst/>
                <a:latin typeface="Berlin Sans FB" panose="020E0602020502020306" pitchFamily="34" charset="0"/>
                <a:ea typeface="MS Mincho" panose="02020609040205080304" pitchFamily="49" charset="-128"/>
                <a:cs typeface="Times New Roman" panose="02020603050405020304" pitchFamily="18" charset="0"/>
              </a:rPr>
              <a:t> have faced challenges with its recent model performance forecasting accuracy, prompting a review and redesign.</a:t>
            </a:r>
          </a:p>
          <a:p>
            <a:pPr algn="just"/>
            <a:endParaRPr lang="en-US" sz="36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1808123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3C6C3-EA19-444D-9800-6D0430406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A5E28-BAEC-1B3F-1DCA-FE81BD56B0A7}"/>
              </a:ext>
            </a:extLst>
          </p:cNvPr>
          <p:cNvSpPr>
            <a:spLocks noGrp="1"/>
          </p:cNvSpPr>
          <p:nvPr>
            <p:ph type="ctrTitle"/>
          </p:nvPr>
        </p:nvSpPr>
        <p:spPr>
          <a:xfrm>
            <a:off x="909918" y="310590"/>
            <a:ext cx="7772400" cy="1470025"/>
          </a:xfrm>
        </p:spPr>
        <p:txBody>
          <a:bodyPr/>
          <a:lstStyle/>
          <a:p>
            <a:r>
              <a:rPr lang="en-US" dirty="0">
                <a:latin typeface="Berlin Sans FB" panose="020E0602020502020306" pitchFamily="34" charset="0"/>
              </a:rPr>
              <a:t>Project Objective</a:t>
            </a:r>
            <a:endParaRPr dirty="0">
              <a:latin typeface="Berlin Sans FB" panose="020E0602020502020306" pitchFamily="34" charset="0"/>
            </a:endParaRPr>
          </a:p>
        </p:txBody>
      </p:sp>
      <p:sp>
        <p:nvSpPr>
          <p:cNvPr id="5" name="Subtitle 4">
            <a:extLst>
              <a:ext uri="{FF2B5EF4-FFF2-40B4-BE49-F238E27FC236}">
                <a16:creationId xmlns:a16="http://schemas.microsoft.com/office/drawing/2014/main" id="{50AF382C-34BE-18CE-1042-4B0B74713035}"/>
              </a:ext>
            </a:extLst>
          </p:cNvPr>
          <p:cNvSpPr>
            <a:spLocks noGrp="1"/>
          </p:cNvSpPr>
          <p:nvPr>
            <p:ph type="subTitle" idx="1"/>
          </p:nvPr>
        </p:nvSpPr>
        <p:spPr>
          <a:xfrm>
            <a:off x="1371600" y="1825438"/>
            <a:ext cx="6400800" cy="2922494"/>
          </a:xfrm>
        </p:spPr>
        <p:txBody>
          <a:bodyPr>
            <a:normAutofit/>
          </a:bodyPr>
          <a:lstStyle/>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The Objective of this project, is to develop an improved demand forecasting model using historical sales record, seasonality and economic indicators. The goal is to support optimal product pricing and strategic planning based on accurate projections.</a:t>
            </a:r>
            <a:endParaRPr lang="en-US" sz="36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394844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AAF40-3293-C908-D41C-B991BC4872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B144A9-DA7A-4C55-C876-D151EE10A2CB}"/>
              </a:ext>
            </a:extLst>
          </p:cNvPr>
          <p:cNvSpPr>
            <a:spLocks noGrp="1"/>
          </p:cNvSpPr>
          <p:nvPr>
            <p:ph type="ctrTitle"/>
          </p:nvPr>
        </p:nvSpPr>
        <p:spPr>
          <a:xfrm>
            <a:off x="909918" y="310590"/>
            <a:ext cx="7772400" cy="1470025"/>
          </a:xfrm>
        </p:spPr>
        <p:txBody>
          <a:bodyPr/>
          <a:lstStyle/>
          <a:p>
            <a:r>
              <a:rPr lang="en-US" dirty="0">
                <a:latin typeface="Berlin Sans FB" panose="020E0602020502020306" pitchFamily="34" charset="0"/>
              </a:rPr>
              <a:t>Project Methodology</a:t>
            </a:r>
            <a:endParaRPr dirty="0">
              <a:latin typeface="Berlin Sans FB" panose="020E0602020502020306" pitchFamily="34" charset="0"/>
            </a:endParaRPr>
          </a:p>
        </p:txBody>
      </p:sp>
      <p:sp>
        <p:nvSpPr>
          <p:cNvPr id="5" name="Subtitle 4">
            <a:extLst>
              <a:ext uri="{FF2B5EF4-FFF2-40B4-BE49-F238E27FC236}">
                <a16:creationId xmlns:a16="http://schemas.microsoft.com/office/drawing/2014/main" id="{2FDEE703-BA47-9108-E61B-23398A414321}"/>
              </a:ext>
            </a:extLst>
          </p:cNvPr>
          <p:cNvSpPr>
            <a:spLocks noGrp="1"/>
          </p:cNvSpPr>
          <p:nvPr>
            <p:ph type="subTitle" idx="1"/>
          </p:nvPr>
        </p:nvSpPr>
        <p:spPr>
          <a:xfrm>
            <a:off x="1371600" y="1825437"/>
            <a:ext cx="6400800" cy="4261597"/>
          </a:xfrm>
        </p:spPr>
        <p:txBody>
          <a:bodyPr>
            <a:normAutofit fontScale="92500"/>
          </a:bodyPr>
          <a:lstStyle/>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For the success and effectiveness of the model two (2) forecasting models were developed and evaluated</a:t>
            </a:r>
          </a:p>
          <a:p>
            <a:pPr marL="571500" indent="-571500" algn="just">
              <a:buFont typeface="Arial" panose="020B0604020202020204" pitchFamily="34" charset="0"/>
              <a:buChar char="•"/>
            </a:pP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Prophet: a time series model with external regressors ( CPI, campaigns, holidays)</a:t>
            </a:r>
          </a:p>
          <a:p>
            <a:pPr marL="571500" indent="-571500" algn="just">
              <a:buFont typeface="Arial" panose="020B0604020202020204" pitchFamily="34" charset="0"/>
              <a:buChar char="•"/>
            </a:pPr>
            <a:r>
              <a:rPr lang="en-US" sz="2400" dirty="0" err="1">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XGBoost</a:t>
            </a: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 a regression model using lag features and demand drivers.</a:t>
            </a:r>
          </a:p>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The models were assessed using MAE, RMSE and MAPE via cross validation</a:t>
            </a:r>
          </a:p>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MAE- Mean Absolute Error</a:t>
            </a:r>
          </a:p>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RMSE: Root Mean Squared Error</a:t>
            </a:r>
          </a:p>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MAPE: Mean Absolute Percentage Error</a:t>
            </a:r>
            <a:endParaRPr lang="en-US" sz="3600" dirty="0">
              <a:solidFill>
                <a:schemeClr val="tx1"/>
              </a:solidFill>
              <a:latin typeface="Berlin Sans FB" panose="020E0602020502020306" pitchFamily="34" charset="0"/>
            </a:endParaRPr>
          </a:p>
        </p:txBody>
      </p:sp>
    </p:spTree>
    <p:extLst>
      <p:ext uri="{BB962C8B-B14F-4D97-AF65-F5344CB8AC3E}">
        <p14:creationId xmlns:p14="http://schemas.microsoft.com/office/powerpoint/2010/main" val="270818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768EA-4E6C-34E4-73D4-94B74A756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B001B-2F68-1343-8BA1-B0B475E4521F}"/>
              </a:ext>
            </a:extLst>
          </p:cNvPr>
          <p:cNvSpPr>
            <a:spLocks noGrp="1"/>
          </p:cNvSpPr>
          <p:nvPr>
            <p:ph type="ctrTitle"/>
          </p:nvPr>
        </p:nvSpPr>
        <p:spPr>
          <a:xfrm>
            <a:off x="909918" y="310590"/>
            <a:ext cx="7772400" cy="1470025"/>
          </a:xfrm>
        </p:spPr>
        <p:txBody>
          <a:bodyPr/>
          <a:lstStyle/>
          <a:p>
            <a:r>
              <a:rPr lang="en-US" dirty="0">
                <a:latin typeface="Berlin Sans FB" panose="020E0602020502020306" pitchFamily="34" charset="0"/>
              </a:rPr>
              <a:t>Key Findings</a:t>
            </a:r>
            <a:endParaRPr dirty="0">
              <a:latin typeface="Berlin Sans FB" panose="020E0602020502020306" pitchFamily="34" charset="0"/>
            </a:endParaRPr>
          </a:p>
        </p:txBody>
      </p:sp>
      <p:sp>
        <p:nvSpPr>
          <p:cNvPr id="5" name="Subtitle 4">
            <a:extLst>
              <a:ext uri="{FF2B5EF4-FFF2-40B4-BE49-F238E27FC236}">
                <a16:creationId xmlns:a16="http://schemas.microsoft.com/office/drawing/2014/main" id="{34F3698E-E1BE-C1E6-F162-7FFA458D9F39}"/>
              </a:ext>
            </a:extLst>
          </p:cNvPr>
          <p:cNvSpPr>
            <a:spLocks noGrp="1"/>
          </p:cNvSpPr>
          <p:nvPr>
            <p:ph type="subTitle" idx="1"/>
          </p:nvPr>
        </p:nvSpPr>
        <p:spPr>
          <a:xfrm>
            <a:off x="1371600" y="1825437"/>
            <a:ext cx="6400800" cy="4261597"/>
          </a:xfrm>
        </p:spPr>
        <p:txBody>
          <a:bodyPr>
            <a:normAutofit/>
          </a:bodyPr>
          <a:lstStyle/>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Model Performance</a:t>
            </a:r>
          </a:p>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Prophet demonstrated superior forecasting accuracy compared to </a:t>
            </a:r>
            <a:r>
              <a:rPr lang="en-US" sz="2400" dirty="0" err="1">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XGBoost</a:t>
            </a: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a:t>
            </a:r>
          </a:p>
          <a:p>
            <a:pPr marL="342900" indent="-342900" algn="just">
              <a:buFont typeface="Arial" panose="020B0604020202020204" pitchFamily="34" charset="0"/>
              <a:buChar char="•"/>
            </a:pP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MAE: 128 (Prophet) vs. 196 (</a:t>
            </a:r>
            <a:r>
              <a:rPr lang="en-US" sz="2400" dirty="0" err="1">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XGBoost</a:t>
            </a: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a:t>
            </a:r>
          </a:p>
          <a:p>
            <a:pPr marL="342900" indent="-342900" algn="just">
              <a:buFont typeface="Arial" panose="020B0604020202020204" pitchFamily="34" charset="0"/>
              <a:buChar char="•"/>
            </a:pP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RMSE: 144 (Prophet) vs. 223 (</a:t>
            </a:r>
            <a:r>
              <a:rPr lang="en-US" sz="2400" dirty="0" err="1">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XGBoost</a:t>
            </a:r>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a:t>
            </a:r>
          </a:p>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Key Driver of Demand</a:t>
            </a:r>
          </a:p>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Campaign activity emerged as the most significant influencer of product demand, highlighting the impact of marketing efforts.</a:t>
            </a:r>
          </a:p>
        </p:txBody>
      </p:sp>
    </p:spTree>
    <p:extLst>
      <p:ext uri="{BB962C8B-B14F-4D97-AF65-F5344CB8AC3E}">
        <p14:creationId xmlns:p14="http://schemas.microsoft.com/office/powerpoint/2010/main" val="4172399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73B4C-75B2-9233-5568-F790238F7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1982A-F122-5C01-C85B-5F97A44D76CD}"/>
              </a:ext>
            </a:extLst>
          </p:cNvPr>
          <p:cNvSpPr>
            <a:spLocks noGrp="1"/>
          </p:cNvSpPr>
          <p:nvPr>
            <p:ph type="ctrTitle"/>
          </p:nvPr>
        </p:nvSpPr>
        <p:spPr>
          <a:xfrm>
            <a:off x="909918" y="310590"/>
            <a:ext cx="7772400" cy="1470025"/>
          </a:xfrm>
        </p:spPr>
        <p:txBody>
          <a:bodyPr/>
          <a:lstStyle/>
          <a:p>
            <a:r>
              <a:rPr lang="en-US" dirty="0">
                <a:latin typeface="Berlin Sans FB" panose="020E0602020502020306" pitchFamily="34" charset="0"/>
              </a:rPr>
              <a:t>Key Findings</a:t>
            </a:r>
            <a:endParaRPr dirty="0">
              <a:latin typeface="Berlin Sans FB" panose="020E0602020502020306" pitchFamily="34" charset="0"/>
            </a:endParaRPr>
          </a:p>
        </p:txBody>
      </p:sp>
      <p:sp>
        <p:nvSpPr>
          <p:cNvPr id="5" name="Subtitle 4">
            <a:extLst>
              <a:ext uri="{FF2B5EF4-FFF2-40B4-BE49-F238E27FC236}">
                <a16:creationId xmlns:a16="http://schemas.microsoft.com/office/drawing/2014/main" id="{55182547-17F3-EB2A-8D75-07ED7CB53E4E}"/>
              </a:ext>
            </a:extLst>
          </p:cNvPr>
          <p:cNvSpPr>
            <a:spLocks noGrp="1"/>
          </p:cNvSpPr>
          <p:nvPr>
            <p:ph type="subTitle" idx="1"/>
          </p:nvPr>
        </p:nvSpPr>
        <p:spPr>
          <a:xfrm>
            <a:off x="1371600" y="1825437"/>
            <a:ext cx="6400800" cy="4261597"/>
          </a:xfrm>
        </p:spPr>
        <p:txBody>
          <a:bodyPr>
            <a:normAutofit/>
          </a:bodyPr>
          <a:lstStyle/>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Forecast Reliability</a:t>
            </a:r>
          </a:p>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Model forecasts were most reliable within 30 to 60-day horizons, suggesting optimal use for short- to medium-term planning.</a:t>
            </a:r>
          </a:p>
          <a:p>
            <a:pPr algn="just"/>
            <a:endPar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endParaRPr>
          </a:p>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Interpretability &amp; Trends</a:t>
            </a:r>
          </a:p>
          <a:p>
            <a:pPr algn="just"/>
            <a:r>
              <a:rPr lang="en-US" sz="2400" dirty="0">
                <a:solidFill>
                  <a:schemeClr val="tx1"/>
                </a:solidFill>
                <a:latin typeface="Berlin Sans FB" panose="020E0602020502020306" pitchFamily="34" charset="0"/>
                <a:ea typeface="MS Mincho" panose="02020609040205080304" pitchFamily="49" charset="-128"/>
                <a:cs typeface="Times New Roman" panose="02020603050405020304" pitchFamily="18" charset="0"/>
              </a:rPr>
              <a:t>Prophet’s ability to model seasonality and trend components provided enhanced interpretability and consistent performance across time</a:t>
            </a:r>
          </a:p>
        </p:txBody>
      </p:sp>
    </p:spTree>
    <p:extLst>
      <p:ext uri="{BB962C8B-B14F-4D97-AF65-F5344CB8AC3E}">
        <p14:creationId xmlns:p14="http://schemas.microsoft.com/office/powerpoint/2010/main" val="107621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Updated Prophet Forecast Overview</a:t>
            </a:r>
          </a:p>
        </p:txBody>
      </p:sp>
      <p:pic>
        <p:nvPicPr>
          <p:cNvPr id="3" name="Picture 2" descr="newplot.png"/>
          <p:cNvPicPr>
            <a:picLocks noChangeAspect="1"/>
          </p:cNvPicPr>
          <p:nvPr/>
        </p:nvPicPr>
        <p:blipFill>
          <a:blip r:embed="rId3"/>
          <a:stretch>
            <a:fillRect/>
          </a:stretch>
        </p:blipFill>
        <p:spPr>
          <a:xfrm>
            <a:off x="1178416" y="1417638"/>
            <a:ext cx="6583680" cy="4389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Prophet Forecast vs Actual</a:t>
            </a:r>
          </a:p>
        </p:txBody>
      </p:sp>
      <p:pic>
        <p:nvPicPr>
          <p:cNvPr id="3" name="Picture 2" descr="output5.png"/>
          <p:cNvPicPr>
            <a:picLocks noChangeAspect="1"/>
          </p:cNvPicPr>
          <p:nvPr/>
        </p:nvPicPr>
        <p:blipFill>
          <a:blip r:embed="rId3"/>
          <a:stretch>
            <a:fillRect/>
          </a:stretch>
        </p:blipFill>
        <p:spPr>
          <a:xfrm>
            <a:off x="457200" y="1097280"/>
            <a:ext cx="7076336" cy="4389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Prophet Forecast Overview</a:t>
            </a:r>
          </a:p>
        </p:txBody>
      </p:sp>
      <p:pic>
        <p:nvPicPr>
          <p:cNvPr id="3" name="Picture 2" descr="output.png"/>
          <p:cNvPicPr>
            <a:picLocks noChangeAspect="1"/>
          </p:cNvPicPr>
          <p:nvPr/>
        </p:nvPicPr>
        <p:blipFill>
          <a:blip r:embed="rId3"/>
          <a:stretch>
            <a:fillRect/>
          </a:stretch>
        </p:blipFill>
        <p:spPr>
          <a:xfrm>
            <a:off x="457200" y="1097280"/>
            <a:ext cx="6624665" cy="43891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1201</Words>
  <Application>Microsoft Office PowerPoint</Application>
  <PresentationFormat>On-screen Show (4:3)</PresentationFormat>
  <Paragraphs>96</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Berlin Sans FB</vt:lpstr>
      <vt:lpstr>Calibri</vt:lpstr>
      <vt:lpstr>Office Theme</vt:lpstr>
      <vt:lpstr>Demand Forecasting Model Evaluation</vt:lpstr>
      <vt:lpstr>Business Overview</vt:lpstr>
      <vt:lpstr>Project Objective</vt:lpstr>
      <vt:lpstr>Project Methodology</vt:lpstr>
      <vt:lpstr>Key Findings</vt:lpstr>
      <vt:lpstr>Key Findings</vt:lpstr>
      <vt:lpstr>Updated Prophet Forecast Overview</vt:lpstr>
      <vt:lpstr>Prophet Forecast vs Actual</vt:lpstr>
      <vt:lpstr>Prophet Forecast Overview</vt:lpstr>
      <vt:lpstr>Prophet Trend &amp; Regressors</vt:lpstr>
      <vt:lpstr>MAPE vs Forecast Horizon</vt:lpstr>
      <vt:lpstr>XGBoost: Actual vs Predicted</vt:lpstr>
      <vt:lpstr>XGBoost Feature Importance</vt:lpstr>
      <vt:lpstr>Final Comparison: Prophet</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Jnr Junos</dc:creator>
  <cp:keywords/>
  <dc:description>generated using python-pptx</dc:description>
  <cp:lastModifiedBy>Jnr Junos</cp:lastModifiedBy>
  <cp:revision>3</cp:revision>
  <dcterms:created xsi:type="dcterms:W3CDTF">2013-01-27T09:14:16Z</dcterms:created>
  <dcterms:modified xsi:type="dcterms:W3CDTF">2025-05-19T22:20:50Z</dcterms:modified>
  <cp:category/>
</cp:coreProperties>
</file>