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62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</p:sldIdLst>
  <p:sldSz cx="9144000" cy="5143500" type="screen16x9"/>
  <p:notesSz cx="6858000" cy="9144000"/>
  <p:embeddedFontLst>
    <p:embeddedFont>
      <p:font typeface="Dosis" panose="020B0604020202020204" pitchFamily="2" charset="0"/>
      <p:regular r:id="rId14"/>
      <p:bold r:id="rId15"/>
    </p:embeddedFont>
    <p:embeddedFont>
      <p:font typeface="Montserrat" panose="020B0604020202020204" pitchFamily="2" charset="0"/>
      <p:regular r:id="rId16"/>
      <p:bold r:id="rId17"/>
      <p:italic r:id="rId18"/>
      <p:boldItalic r:id="rId19"/>
    </p:embeddedFont>
    <p:embeddedFont>
      <p:font typeface="Space Grotesk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FD54D9-9977-4F18-B855-35C8C67B650D}">
  <a:tblStyle styleId="{0EFD54D9-9977-4F18-B855-35C8C67B6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9" name="Google Shape;959;p9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0" name="Google Shape;960;p9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81700" cy="1495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/>
            </a:lvl1pPr>
          </a:lstStyle>
          <a:p>
            <a:endParaRPr/>
          </a:p>
        </p:txBody>
      </p:sp>
      <p:grpSp>
        <p:nvGrpSpPr>
          <p:cNvPr id="1000" name="Google Shape;1000;p10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1001" name="Google Shape;1001;p10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10"/>
          <p:cNvSpPr/>
          <p:nvPr/>
        </p:nvSpPr>
        <p:spPr>
          <a:xfrm flipH="1">
            <a:off x="7466496" y="-68037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5"/>
          <p:cNvSpPr txBox="1">
            <a:spLocks noGrp="1"/>
          </p:cNvSpPr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91" name="Google Shape;1791;p25"/>
          <p:cNvSpPr txBox="1">
            <a:spLocks noGrp="1"/>
          </p:cNvSpPr>
          <p:nvPr>
            <p:ph type="body" idx="1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792" name="Google Shape;1792;p25"/>
          <p:cNvGrpSpPr/>
          <p:nvPr/>
        </p:nvGrpSpPr>
        <p:grpSpPr>
          <a:xfrm>
            <a:off x="3375010" y="4156462"/>
            <a:ext cx="2872292" cy="2378232"/>
            <a:chOff x="2210400" y="2558550"/>
            <a:chExt cx="971025" cy="804000"/>
          </a:xfrm>
        </p:grpSpPr>
        <p:sp>
          <p:nvSpPr>
            <p:cNvPr id="1793" name="Google Shape;1793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5"/>
          <p:cNvGrpSpPr/>
          <p:nvPr/>
        </p:nvGrpSpPr>
        <p:grpSpPr>
          <a:xfrm>
            <a:off x="5436129" y="2765943"/>
            <a:ext cx="3039902" cy="2515875"/>
            <a:chOff x="5440750" y="1669400"/>
            <a:chExt cx="971525" cy="804025"/>
          </a:xfrm>
        </p:grpSpPr>
        <p:sp>
          <p:nvSpPr>
            <p:cNvPr id="1802" name="Google Shape;1802;p2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25"/>
          <p:cNvGrpSpPr/>
          <p:nvPr/>
        </p:nvGrpSpPr>
        <p:grpSpPr>
          <a:xfrm rot="10800000">
            <a:off x="6885085" y="981458"/>
            <a:ext cx="2872292" cy="2378232"/>
            <a:chOff x="2210400" y="2558550"/>
            <a:chExt cx="971025" cy="804000"/>
          </a:xfrm>
        </p:grpSpPr>
        <p:sp>
          <p:nvSpPr>
            <p:cNvPr id="1921" name="Google Shape;1921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25"/>
          <p:cNvGrpSpPr/>
          <p:nvPr/>
        </p:nvGrpSpPr>
        <p:grpSpPr>
          <a:xfrm rot="10800000" flipH="1">
            <a:off x="7119499" y="-16579"/>
            <a:ext cx="1162531" cy="1161127"/>
            <a:chOff x="2651171" y="2397773"/>
            <a:chExt cx="2099568" cy="2097033"/>
          </a:xfrm>
        </p:grpSpPr>
        <p:sp>
          <p:nvSpPr>
            <p:cNvPr id="1930" name="Google Shape;1930;p2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2" name="Google Shape;1932;p25"/>
          <p:cNvSpPr/>
          <p:nvPr/>
        </p:nvSpPr>
        <p:spPr>
          <a:xfrm rot="10800000">
            <a:off x="6247296" y="2814225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>
            <a:off x="6247300" y="254259"/>
            <a:ext cx="968191" cy="96822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7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71" r:id="rId5"/>
    <p:sldLayoutId id="2147483702" r:id="rId6"/>
    <p:sldLayoutId id="214748370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682500" y="596916"/>
            <a:ext cx="6342554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err="1"/>
              <a:t>Normalização</a:t>
            </a:r>
            <a:r>
              <a:rPr lang="en-US" sz="7200" b="1" dirty="0"/>
              <a:t> de dados</a:t>
            </a:r>
            <a:endParaRPr lang="en-U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5FF7D-35FD-8243-6DAC-B33D53A8B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Juno Oliveira, Nº21</a:t>
            </a:r>
          </a:p>
        </p:txBody>
      </p:sp>
      <p:pic>
        <p:nvPicPr>
          <p:cNvPr id="4" name="Picture 2" descr="Bem-Vindo ao Colégio de Gaia - Escola Católica - Colégio de Gaia - Escola  Católica">
            <a:extLst>
              <a:ext uri="{FF2B5EF4-FFF2-40B4-BE49-F238E27FC236}">
                <a16:creationId xmlns:a16="http://schemas.microsoft.com/office/drawing/2014/main" id="{D6B2F094-1A11-CF2B-66D2-53028662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12" y="142297"/>
            <a:ext cx="1267375" cy="11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1B18280-D611-DCDC-2580-9BF0201E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539500"/>
            <a:ext cx="6601975" cy="1495500"/>
          </a:xfrm>
        </p:spPr>
        <p:txBody>
          <a:bodyPr/>
          <a:lstStyle/>
          <a:p>
            <a:r>
              <a:rPr lang="pt-PT" b="1" dirty="0"/>
              <a:t>Terceira Forma Normal (ou 3FN)</a:t>
            </a:r>
            <a:endParaRPr lang="pt-PT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460BE7E-7810-85EC-2608-35FCC430ADC2}"/>
              </a:ext>
            </a:extLst>
          </p:cNvPr>
          <p:cNvSpPr txBox="1">
            <a:spLocks/>
          </p:cNvSpPr>
          <p:nvPr/>
        </p:nvSpPr>
        <p:spPr>
          <a:xfrm>
            <a:off x="228599" y="2110155"/>
            <a:ext cx="8027378" cy="79130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sz="33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pt-BR" dirty="0"/>
              <a:t>     Tabela Não-3FN              </a:t>
            </a:r>
            <a:r>
              <a:rPr lang="pt-BR" dirty="0">
                <a:sym typeface="Wingdings" panose="05000000000000000000" pitchFamily="2" charset="2"/>
              </a:rPr>
              <a:t>                    Tabela 3FN</a:t>
            </a: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4056B7B-8E8A-E172-CE11-37A12C7E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7267"/>
              </p:ext>
            </p:extLst>
          </p:nvPr>
        </p:nvGraphicFramePr>
        <p:xfrm>
          <a:off x="84702" y="2945423"/>
          <a:ext cx="3787131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18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VendaID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ProdutoID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Qtd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PrecoUnitario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48C9DA2-D4B4-929B-184F-9D30E0181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0813"/>
              </p:ext>
            </p:extLst>
          </p:nvPr>
        </p:nvGraphicFramePr>
        <p:xfrm>
          <a:off x="5152292" y="3008963"/>
          <a:ext cx="3371293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1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156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VendaID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ProdutoID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Qtd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PrecoUnitario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5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AACF-C64A-FD75-65D6-7E6AE3B8F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79120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705771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O que é a normalização de dados?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Conjunto de procedimentos a realizar de forma a evitar redundâncias, aumentar a </a:t>
            </a:r>
            <a:r>
              <a:rPr lang="pt-BR" dirty="0"/>
              <a:t>eficiência e dos dados numa base de dados.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Formas Normais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3000" dirty="0"/>
              <a:t>As formas normais mais comuns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/>
              <a:t>Primeira Forma Normal (ou 1FN);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/>
              <a:t>Segunda Forma Normal (ou 2FN);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/>
              <a:t>Terceira Forma Normal (ou 3FN);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49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018600"/>
            <a:ext cx="6849803" cy="565200"/>
          </a:xfrm>
        </p:spPr>
        <p:txBody>
          <a:bodyPr/>
          <a:lstStyle/>
          <a:p>
            <a:r>
              <a:rPr lang="pt-PT" b="1" dirty="0"/>
              <a:t>Primeira Forma Normal (ou 1FN)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2200" dirty="0"/>
              <a:t>Uma relação está na 1FN quando: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Todos os atributos se baseiam num domínio simples, sem conter grupos ou valores repetidos;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Não possui atributos com vários valores ou valores compostos;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Todos os seus atributos são atómicos.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Não podem haver relações dentro de relações</a:t>
            </a:r>
          </a:p>
        </p:txBody>
      </p:sp>
    </p:spTree>
    <p:extLst>
      <p:ext uri="{BB962C8B-B14F-4D97-AF65-F5344CB8AC3E}">
        <p14:creationId xmlns:p14="http://schemas.microsoft.com/office/powerpoint/2010/main" val="127769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1B18280-D611-DCDC-2580-9BF0201E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539500"/>
            <a:ext cx="6601975" cy="1495500"/>
          </a:xfrm>
        </p:spPr>
        <p:txBody>
          <a:bodyPr/>
          <a:lstStyle/>
          <a:p>
            <a:r>
              <a:rPr lang="pt-PT" b="1" dirty="0"/>
              <a:t>Primeira Forma Normal (ou 1FN)</a:t>
            </a:r>
            <a:endParaRPr lang="pt-PT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460BE7E-7810-85EC-2608-35FCC430ADC2}"/>
              </a:ext>
            </a:extLst>
          </p:cNvPr>
          <p:cNvSpPr txBox="1">
            <a:spLocks/>
          </p:cNvSpPr>
          <p:nvPr/>
        </p:nvSpPr>
        <p:spPr>
          <a:xfrm>
            <a:off x="228599" y="2110155"/>
            <a:ext cx="8027378" cy="79130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sz="33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pt-BR" dirty="0"/>
              <a:t>     Tabela Não-1FN              </a:t>
            </a:r>
            <a:r>
              <a:rPr lang="pt-BR" dirty="0">
                <a:sym typeface="Wingdings" panose="05000000000000000000" pitchFamily="2" charset="2"/>
              </a:rPr>
              <a:t>                    Tabela 1FN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583058-A298-BF37-4131-06256ED6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18" y="2976617"/>
            <a:ext cx="2711006" cy="20591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317D83-0614-1F2D-1C52-6A5B1E2C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76" y="2974767"/>
            <a:ext cx="3808043" cy="20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1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018600"/>
            <a:ext cx="6849803" cy="565200"/>
          </a:xfrm>
        </p:spPr>
        <p:txBody>
          <a:bodyPr/>
          <a:lstStyle/>
          <a:p>
            <a:r>
              <a:rPr lang="pt-PT" b="1" dirty="0"/>
              <a:t>Primeira Forma Normal (ou 1FN)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2200" dirty="0"/>
              <a:t>Problemas: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Redundância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Anomalias de Atualização</a:t>
            </a:r>
          </a:p>
          <a:p>
            <a:pPr marL="114300" indent="0">
              <a:buNone/>
            </a:pPr>
            <a:endParaRPr lang="pt-PT" sz="2200" dirty="0"/>
          </a:p>
          <a:p>
            <a:pPr marL="114300" indent="0"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32898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018600"/>
            <a:ext cx="6849803" cy="565200"/>
          </a:xfrm>
        </p:spPr>
        <p:txBody>
          <a:bodyPr/>
          <a:lstStyle/>
          <a:p>
            <a:r>
              <a:rPr lang="pt-PT" b="1" dirty="0"/>
              <a:t>Segunda Forma Normal (ou 2FN)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2200" dirty="0"/>
              <a:t>Uma relação está na 2FN se: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Estiver na 1FN;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Cada atributo não principal for dependente da chave primária inteira.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Se a tabela possui chave primária composta, se um atributo depende apenas de uma parte da chave primária, ele deve ser colocado em outra tabela</a:t>
            </a:r>
          </a:p>
        </p:txBody>
      </p:sp>
    </p:spTree>
    <p:extLst>
      <p:ext uri="{BB962C8B-B14F-4D97-AF65-F5344CB8AC3E}">
        <p14:creationId xmlns:p14="http://schemas.microsoft.com/office/powerpoint/2010/main" val="45336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1B18280-D611-DCDC-2580-9BF0201E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539500"/>
            <a:ext cx="6601975" cy="1495500"/>
          </a:xfrm>
        </p:spPr>
        <p:txBody>
          <a:bodyPr/>
          <a:lstStyle/>
          <a:p>
            <a:r>
              <a:rPr lang="pt-PT" b="1" dirty="0"/>
              <a:t>Segunda Forma Normal (ou 2FN)</a:t>
            </a:r>
            <a:endParaRPr lang="pt-PT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460BE7E-7810-85EC-2608-35FCC430ADC2}"/>
              </a:ext>
            </a:extLst>
          </p:cNvPr>
          <p:cNvSpPr txBox="1">
            <a:spLocks/>
          </p:cNvSpPr>
          <p:nvPr/>
        </p:nvSpPr>
        <p:spPr>
          <a:xfrm>
            <a:off x="228599" y="2110155"/>
            <a:ext cx="8027378" cy="79130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sz="33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pt-BR" dirty="0"/>
              <a:t>     Tabela Não-2FN              </a:t>
            </a:r>
            <a:r>
              <a:rPr lang="pt-BR" dirty="0">
                <a:sym typeface="Wingdings" panose="05000000000000000000" pitchFamily="2" charset="2"/>
              </a:rPr>
              <a:t>                    Tabela 2FN</a:t>
            </a: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0903C5-70A0-854E-9222-2953588DD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48616"/>
              </p:ext>
            </p:extLst>
          </p:nvPr>
        </p:nvGraphicFramePr>
        <p:xfrm>
          <a:off x="1" y="2901462"/>
          <a:ext cx="34993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0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VendaID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ProdutoID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ProdutoNome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PrecoUnitario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Qtd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Sabão em pó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8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Camisa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Sabão</a:t>
                      </a:r>
                      <a:r>
                        <a:rPr lang="pt-BR" sz="1000" baseline="0" dirty="0"/>
                        <a:t> em pó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8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Balde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Feijão</a:t>
                      </a:r>
                      <a:r>
                        <a:rPr lang="pt-BR" sz="1000" baseline="0" dirty="0"/>
                        <a:t> (1kg)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0B9D098-1581-58B5-0DC5-CB2B659AC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36131"/>
              </p:ext>
            </p:extLst>
          </p:nvPr>
        </p:nvGraphicFramePr>
        <p:xfrm>
          <a:off x="3619214" y="2901462"/>
          <a:ext cx="4050900" cy="14967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97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5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VendaID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ProdutoID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Qtd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PrecoUnitario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8D0079-2273-42DD-D74A-5BDE58D3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05229"/>
              </p:ext>
            </p:extLst>
          </p:nvPr>
        </p:nvGraphicFramePr>
        <p:xfrm>
          <a:off x="7285490" y="3377518"/>
          <a:ext cx="1858509" cy="17489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46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ProdutoID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ProdutoNome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Sabão em pó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41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Camisa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Sabão</a:t>
                      </a:r>
                      <a:r>
                        <a:rPr lang="pt-BR" sz="900" baseline="0" dirty="0"/>
                        <a:t> em pó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41">
                <a:tc>
                  <a:txBody>
                    <a:bodyPr/>
                    <a:lstStyle/>
                    <a:p>
                      <a:r>
                        <a:rPr lang="pt-B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Balde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Feijão</a:t>
                      </a:r>
                      <a:r>
                        <a:rPr lang="pt-BR" sz="900" baseline="0" dirty="0"/>
                        <a:t> (1kg)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8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018600"/>
            <a:ext cx="6849803" cy="565200"/>
          </a:xfrm>
        </p:spPr>
        <p:txBody>
          <a:bodyPr/>
          <a:lstStyle/>
          <a:p>
            <a:r>
              <a:rPr lang="pt-PT" b="1" dirty="0"/>
              <a:t>Terceira Forma Normal (ou 3FN)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2200" dirty="0"/>
              <a:t>Uma relação R está na 3FN se: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Estiver na 2FN;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Cada atributo não principal de R não possui dependência transitiva da chave primária.</a:t>
            </a:r>
          </a:p>
        </p:txBody>
      </p:sp>
    </p:spTree>
    <p:extLst>
      <p:ext uri="{BB962C8B-B14F-4D97-AF65-F5344CB8AC3E}">
        <p14:creationId xmlns:p14="http://schemas.microsoft.com/office/powerpoint/2010/main" val="2950738233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409</Words>
  <Application>Microsoft Office PowerPoint</Application>
  <PresentationFormat>Apresentação no Ecrã (16:9)</PresentationFormat>
  <Paragraphs>167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Dosis</vt:lpstr>
      <vt:lpstr>Space Grotesk</vt:lpstr>
      <vt:lpstr>Montserrat</vt:lpstr>
      <vt:lpstr>Arial</vt:lpstr>
      <vt:lpstr>Big Data Science Consulting Toolkit by Slidesgo</vt:lpstr>
      <vt:lpstr>Normalização de dados</vt:lpstr>
      <vt:lpstr>O que é a normalização de dados?</vt:lpstr>
      <vt:lpstr>Formas Normais</vt:lpstr>
      <vt:lpstr>Primeira Forma Normal (ou 1FN)</vt:lpstr>
      <vt:lpstr>Apresentação do PowerPoint</vt:lpstr>
      <vt:lpstr>Primeira Forma Normal (ou 1FN)</vt:lpstr>
      <vt:lpstr>Segunda Forma Normal (ou 2FN)</vt:lpstr>
      <vt:lpstr>Apresentação do PowerPoint</vt:lpstr>
      <vt:lpstr>Terceira Forma Normal (ou 3FN)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Normalização de dados</dc:title>
  <cp:lastModifiedBy>Pedro Juno da Silva Oliveira</cp:lastModifiedBy>
  <cp:revision>3</cp:revision>
  <dcterms:modified xsi:type="dcterms:W3CDTF">2023-01-06T14:49:49Z</dcterms:modified>
</cp:coreProperties>
</file>