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73" r:id="rId4"/>
    <p:sldId id="274" r:id="rId5"/>
    <p:sldId id="258" r:id="rId6"/>
    <p:sldId id="259" r:id="rId7"/>
    <p:sldId id="260" r:id="rId8"/>
    <p:sldId id="261" r:id="rId9"/>
    <p:sldId id="262" r:id="rId10"/>
    <p:sldId id="272" r:id="rId11"/>
    <p:sldId id="263" r:id="rId12"/>
    <p:sldId id="264" r:id="rId13"/>
    <p:sldId id="265" r:id="rId14"/>
    <p:sldId id="266" r:id="rId15"/>
    <p:sldId id="267" r:id="rId16"/>
    <p:sldId id="268" r:id="rId17"/>
    <p:sldId id="269" r:id="rId18"/>
    <p:sldId id="270" r:id="rId19"/>
    <p:sldId id="276" r:id="rId20"/>
    <p:sldId id="285" r:id="rId21"/>
    <p:sldId id="277" r:id="rId22"/>
    <p:sldId id="286"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76"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image" Target="../media/image4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9638E-BC41-44BD-84BE-8E2287E4AB5F}" type="datetimeFigureOut">
              <a:rPr lang="en-US" smtClean="0"/>
              <a:t>11/3/2015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66115-924F-4E05-9DE3-D030EF7F071F}" type="slidenum">
              <a:rPr lang="en-US" smtClean="0"/>
              <a:t>‹#›</a:t>
            </a:fld>
            <a:endParaRPr lang="en-US"/>
          </a:p>
        </p:txBody>
      </p:sp>
    </p:spTree>
    <p:extLst>
      <p:ext uri="{BB962C8B-B14F-4D97-AF65-F5344CB8AC3E}">
        <p14:creationId xmlns:p14="http://schemas.microsoft.com/office/powerpoint/2010/main" val="653293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update: 11/3/2015</a:t>
            </a:r>
            <a:endParaRPr lang="en-US" dirty="0"/>
          </a:p>
        </p:txBody>
      </p:sp>
      <p:sp>
        <p:nvSpPr>
          <p:cNvPr id="4" name="Slide Number Placeholder 3"/>
          <p:cNvSpPr>
            <a:spLocks noGrp="1"/>
          </p:cNvSpPr>
          <p:nvPr>
            <p:ph type="sldNum" sz="quarter" idx="10"/>
          </p:nvPr>
        </p:nvSpPr>
        <p:spPr/>
        <p:txBody>
          <a:bodyPr/>
          <a:lstStyle/>
          <a:p>
            <a:fld id="{D3066115-924F-4E05-9DE3-D030EF7F071F}" type="slidenum">
              <a:rPr lang="en-US" smtClean="0"/>
              <a:t>1</a:t>
            </a:fld>
            <a:endParaRPr lang="en-US"/>
          </a:p>
        </p:txBody>
      </p:sp>
    </p:spTree>
    <p:extLst>
      <p:ext uri="{BB962C8B-B14F-4D97-AF65-F5344CB8AC3E}">
        <p14:creationId xmlns:p14="http://schemas.microsoft.com/office/powerpoint/2010/main" val="1469318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983">
              <a:defRPr sz="2300">
                <a:solidFill>
                  <a:schemeClr val="tx1"/>
                </a:solidFill>
                <a:latin typeface="Comic Sans MS" pitchFamily="66" charset="0"/>
                <a:ea typeface="MS PGothic" pitchFamily="34" charset="-128"/>
              </a:defRPr>
            </a:lvl1pPr>
            <a:lvl2pPr marL="702756" indent="-270291" defTabSz="912983">
              <a:defRPr sz="2300">
                <a:solidFill>
                  <a:schemeClr val="tx1"/>
                </a:solidFill>
                <a:latin typeface="Comic Sans MS" pitchFamily="66" charset="0"/>
                <a:ea typeface="MS PGothic" pitchFamily="34" charset="-128"/>
              </a:defRPr>
            </a:lvl2pPr>
            <a:lvl3pPr marL="1081164" indent="-216233" defTabSz="912983">
              <a:defRPr sz="2300">
                <a:solidFill>
                  <a:schemeClr val="tx1"/>
                </a:solidFill>
                <a:latin typeface="Comic Sans MS" pitchFamily="66" charset="0"/>
                <a:ea typeface="MS PGothic" pitchFamily="34" charset="-128"/>
              </a:defRPr>
            </a:lvl3pPr>
            <a:lvl4pPr marL="1513629" indent="-216233" defTabSz="912983">
              <a:defRPr sz="2300">
                <a:solidFill>
                  <a:schemeClr val="tx1"/>
                </a:solidFill>
                <a:latin typeface="Comic Sans MS" pitchFamily="66" charset="0"/>
                <a:ea typeface="MS PGothic" pitchFamily="34" charset="-128"/>
              </a:defRPr>
            </a:lvl4pPr>
            <a:lvl5pPr marL="1946095" indent="-216233" defTabSz="912983">
              <a:defRPr sz="2300">
                <a:solidFill>
                  <a:schemeClr val="tx1"/>
                </a:solidFill>
                <a:latin typeface="Comic Sans MS" pitchFamily="66" charset="0"/>
                <a:ea typeface="MS PGothic" pitchFamily="34" charset="-128"/>
              </a:defRPr>
            </a:lvl5pPr>
            <a:lvl6pPr marL="2378560"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11026"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43491"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675957"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E024BA57-FBBB-4396-A02A-18FAA7B07B40}" type="slidenum">
              <a:rPr lang="en-US" altLang="en-US" sz="1100">
                <a:latin typeface="Times New Roman" pitchFamily="18" charset="0"/>
              </a:rPr>
              <a:pPr/>
              <a:t>12</a:t>
            </a:fld>
            <a:endParaRPr lang="en-US" altLang="en-US" sz="110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983">
              <a:defRPr sz="2300">
                <a:solidFill>
                  <a:schemeClr val="tx1"/>
                </a:solidFill>
                <a:latin typeface="Comic Sans MS" pitchFamily="66" charset="0"/>
                <a:ea typeface="MS PGothic" pitchFamily="34" charset="-128"/>
              </a:defRPr>
            </a:lvl1pPr>
            <a:lvl2pPr marL="702756" indent="-270291" defTabSz="912983">
              <a:defRPr sz="2300">
                <a:solidFill>
                  <a:schemeClr val="tx1"/>
                </a:solidFill>
                <a:latin typeface="Comic Sans MS" pitchFamily="66" charset="0"/>
                <a:ea typeface="MS PGothic" pitchFamily="34" charset="-128"/>
              </a:defRPr>
            </a:lvl2pPr>
            <a:lvl3pPr marL="1081164" indent="-216233" defTabSz="912983">
              <a:defRPr sz="2300">
                <a:solidFill>
                  <a:schemeClr val="tx1"/>
                </a:solidFill>
                <a:latin typeface="Comic Sans MS" pitchFamily="66" charset="0"/>
                <a:ea typeface="MS PGothic" pitchFamily="34" charset="-128"/>
              </a:defRPr>
            </a:lvl3pPr>
            <a:lvl4pPr marL="1513629" indent="-216233" defTabSz="912983">
              <a:defRPr sz="2300">
                <a:solidFill>
                  <a:schemeClr val="tx1"/>
                </a:solidFill>
                <a:latin typeface="Comic Sans MS" pitchFamily="66" charset="0"/>
                <a:ea typeface="MS PGothic" pitchFamily="34" charset="-128"/>
              </a:defRPr>
            </a:lvl4pPr>
            <a:lvl5pPr marL="1946095" indent="-216233" defTabSz="912983">
              <a:defRPr sz="2300">
                <a:solidFill>
                  <a:schemeClr val="tx1"/>
                </a:solidFill>
                <a:latin typeface="Comic Sans MS" pitchFamily="66" charset="0"/>
                <a:ea typeface="MS PGothic" pitchFamily="34" charset="-128"/>
              </a:defRPr>
            </a:lvl5pPr>
            <a:lvl6pPr marL="2378560"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11026"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43491"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675957"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6B9EBE80-52BA-431D-A9CE-4B5F56573AEC}" type="slidenum">
              <a:rPr lang="en-US" altLang="en-US" sz="1100">
                <a:latin typeface="Times New Roman" pitchFamily="18" charset="0"/>
              </a:rPr>
              <a:pPr/>
              <a:t>13</a:t>
            </a:fld>
            <a:endParaRPr lang="en-US" altLang="en-US" sz="110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983">
              <a:defRPr sz="2300">
                <a:solidFill>
                  <a:schemeClr val="tx1"/>
                </a:solidFill>
                <a:latin typeface="Comic Sans MS" pitchFamily="66" charset="0"/>
                <a:ea typeface="MS PGothic" pitchFamily="34" charset="-128"/>
              </a:defRPr>
            </a:lvl1pPr>
            <a:lvl2pPr marL="702756" indent="-270291" defTabSz="912983">
              <a:defRPr sz="2300">
                <a:solidFill>
                  <a:schemeClr val="tx1"/>
                </a:solidFill>
                <a:latin typeface="Comic Sans MS" pitchFamily="66" charset="0"/>
                <a:ea typeface="MS PGothic" pitchFamily="34" charset="-128"/>
              </a:defRPr>
            </a:lvl2pPr>
            <a:lvl3pPr marL="1081164" indent="-216233" defTabSz="912983">
              <a:defRPr sz="2300">
                <a:solidFill>
                  <a:schemeClr val="tx1"/>
                </a:solidFill>
                <a:latin typeface="Comic Sans MS" pitchFamily="66" charset="0"/>
                <a:ea typeface="MS PGothic" pitchFamily="34" charset="-128"/>
              </a:defRPr>
            </a:lvl3pPr>
            <a:lvl4pPr marL="1513629" indent="-216233" defTabSz="912983">
              <a:defRPr sz="2300">
                <a:solidFill>
                  <a:schemeClr val="tx1"/>
                </a:solidFill>
                <a:latin typeface="Comic Sans MS" pitchFamily="66" charset="0"/>
                <a:ea typeface="MS PGothic" pitchFamily="34" charset="-128"/>
              </a:defRPr>
            </a:lvl4pPr>
            <a:lvl5pPr marL="1946095" indent="-216233" defTabSz="912983">
              <a:defRPr sz="2300">
                <a:solidFill>
                  <a:schemeClr val="tx1"/>
                </a:solidFill>
                <a:latin typeface="Comic Sans MS" pitchFamily="66" charset="0"/>
                <a:ea typeface="MS PGothic" pitchFamily="34" charset="-128"/>
              </a:defRPr>
            </a:lvl5pPr>
            <a:lvl6pPr marL="2378560"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11026"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43491"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675957"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86FFBAD6-ACED-4BB7-ABEE-E7D382E2D211}" type="slidenum">
              <a:rPr lang="en-US" altLang="en-US" sz="1100">
                <a:latin typeface="Times New Roman" pitchFamily="18" charset="0"/>
              </a:rPr>
              <a:pPr/>
              <a:t>14</a:t>
            </a:fld>
            <a:endParaRPr lang="en-US" altLang="en-US" sz="110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983">
              <a:defRPr sz="2300">
                <a:solidFill>
                  <a:schemeClr val="tx1"/>
                </a:solidFill>
                <a:latin typeface="Comic Sans MS" pitchFamily="66" charset="0"/>
                <a:ea typeface="MS PGothic" pitchFamily="34" charset="-128"/>
              </a:defRPr>
            </a:lvl1pPr>
            <a:lvl2pPr marL="702756" indent="-270291" defTabSz="912983">
              <a:defRPr sz="2300">
                <a:solidFill>
                  <a:schemeClr val="tx1"/>
                </a:solidFill>
                <a:latin typeface="Comic Sans MS" pitchFamily="66" charset="0"/>
                <a:ea typeface="MS PGothic" pitchFamily="34" charset="-128"/>
              </a:defRPr>
            </a:lvl2pPr>
            <a:lvl3pPr marL="1081164" indent="-216233" defTabSz="912983">
              <a:defRPr sz="2300">
                <a:solidFill>
                  <a:schemeClr val="tx1"/>
                </a:solidFill>
                <a:latin typeface="Comic Sans MS" pitchFamily="66" charset="0"/>
                <a:ea typeface="MS PGothic" pitchFamily="34" charset="-128"/>
              </a:defRPr>
            </a:lvl3pPr>
            <a:lvl4pPr marL="1513629" indent="-216233" defTabSz="912983">
              <a:defRPr sz="2300">
                <a:solidFill>
                  <a:schemeClr val="tx1"/>
                </a:solidFill>
                <a:latin typeface="Comic Sans MS" pitchFamily="66" charset="0"/>
                <a:ea typeface="MS PGothic" pitchFamily="34" charset="-128"/>
              </a:defRPr>
            </a:lvl4pPr>
            <a:lvl5pPr marL="1946095" indent="-216233" defTabSz="912983">
              <a:defRPr sz="2300">
                <a:solidFill>
                  <a:schemeClr val="tx1"/>
                </a:solidFill>
                <a:latin typeface="Comic Sans MS" pitchFamily="66" charset="0"/>
                <a:ea typeface="MS PGothic" pitchFamily="34" charset="-128"/>
              </a:defRPr>
            </a:lvl5pPr>
            <a:lvl6pPr marL="2378560"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11026"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43491"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675957"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B8D9630F-15E8-48C8-A72F-2396C8E98DF9}" type="slidenum">
              <a:rPr lang="en-US" altLang="en-US" sz="1100">
                <a:latin typeface="Times New Roman" pitchFamily="18" charset="0"/>
              </a:rPr>
              <a:pPr/>
              <a:t>15</a:t>
            </a:fld>
            <a:endParaRPr lang="en-US" altLang="en-US" sz="110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983">
              <a:defRPr sz="2300">
                <a:solidFill>
                  <a:schemeClr val="tx1"/>
                </a:solidFill>
                <a:latin typeface="Comic Sans MS" pitchFamily="66" charset="0"/>
                <a:ea typeface="MS PGothic" pitchFamily="34" charset="-128"/>
              </a:defRPr>
            </a:lvl1pPr>
            <a:lvl2pPr marL="702756" indent="-270291" defTabSz="912983">
              <a:defRPr sz="2300">
                <a:solidFill>
                  <a:schemeClr val="tx1"/>
                </a:solidFill>
                <a:latin typeface="Comic Sans MS" pitchFamily="66" charset="0"/>
                <a:ea typeface="MS PGothic" pitchFamily="34" charset="-128"/>
              </a:defRPr>
            </a:lvl2pPr>
            <a:lvl3pPr marL="1081164" indent="-216233" defTabSz="912983">
              <a:defRPr sz="2300">
                <a:solidFill>
                  <a:schemeClr val="tx1"/>
                </a:solidFill>
                <a:latin typeface="Comic Sans MS" pitchFamily="66" charset="0"/>
                <a:ea typeface="MS PGothic" pitchFamily="34" charset="-128"/>
              </a:defRPr>
            </a:lvl3pPr>
            <a:lvl4pPr marL="1513629" indent="-216233" defTabSz="912983">
              <a:defRPr sz="2300">
                <a:solidFill>
                  <a:schemeClr val="tx1"/>
                </a:solidFill>
                <a:latin typeface="Comic Sans MS" pitchFamily="66" charset="0"/>
                <a:ea typeface="MS PGothic" pitchFamily="34" charset="-128"/>
              </a:defRPr>
            </a:lvl4pPr>
            <a:lvl5pPr marL="1946095" indent="-216233" defTabSz="912983">
              <a:defRPr sz="2300">
                <a:solidFill>
                  <a:schemeClr val="tx1"/>
                </a:solidFill>
                <a:latin typeface="Comic Sans MS" pitchFamily="66" charset="0"/>
                <a:ea typeface="MS PGothic" pitchFamily="34" charset="-128"/>
              </a:defRPr>
            </a:lvl5pPr>
            <a:lvl6pPr marL="2378560"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11026"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43491"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675957"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6086C4FE-6B53-4271-AABB-47E63CE550D9}" type="slidenum">
              <a:rPr lang="en-US" altLang="en-US" sz="1100">
                <a:latin typeface="Times New Roman" pitchFamily="18" charset="0"/>
              </a:rPr>
              <a:pPr/>
              <a:t>16</a:t>
            </a:fld>
            <a:endParaRPr lang="en-US" altLang="en-US" sz="110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983">
              <a:defRPr sz="2300">
                <a:solidFill>
                  <a:schemeClr val="tx1"/>
                </a:solidFill>
                <a:latin typeface="Comic Sans MS" pitchFamily="66" charset="0"/>
                <a:ea typeface="MS PGothic" pitchFamily="34" charset="-128"/>
              </a:defRPr>
            </a:lvl1pPr>
            <a:lvl2pPr marL="702756" indent="-270291" defTabSz="912983">
              <a:defRPr sz="2300">
                <a:solidFill>
                  <a:schemeClr val="tx1"/>
                </a:solidFill>
                <a:latin typeface="Comic Sans MS" pitchFamily="66" charset="0"/>
                <a:ea typeface="MS PGothic" pitchFamily="34" charset="-128"/>
              </a:defRPr>
            </a:lvl2pPr>
            <a:lvl3pPr marL="1081164" indent="-216233" defTabSz="912983">
              <a:defRPr sz="2300">
                <a:solidFill>
                  <a:schemeClr val="tx1"/>
                </a:solidFill>
                <a:latin typeface="Comic Sans MS" pitchFamily="66" charset="0"/>
                <a:ea typeface="MS PGothic" pitchFamily="34" charset="-128"/>
              </a:defRPr>
            </a:lvl3pPr>
            <a:lvl4pPr marL="1513629" indent="-216233" defTabSz="912983">
              <a:defRPr sz="2300">
                <a:solidFill>
                  <a:schemeClr val="tx1"/>
                </a:solidFill>
                <a:latin typeface="Comic Sans MS" pitchFamily="66" charset="0"/>
                <a:ea typeface="MS PGothic" pitchFamily="34" charset="-128"/>
              </a:defRPr>
            </a:lvl4pPr>
            <a:lvl5pPr marL="1946095" indent="-216233" defTabSz="912983">
              <a:defRPr sz="2300">
                <a:solidFill>
                  <a:schemeClr val="tx1"/>
                </a:solidFill>
                <a:latin typeface="Comic Sans MS" pitchFamily="66" charset="0"/>
                <a:ea typeface="MS PGothic" pitchFamily="34" charset="-128"/>
              </a:defRPr>
            </a:lvl5pPr>
            <a:lvl6pPr marL="2378560"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11026"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43491"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675957"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8566AE4C-334A-40F8-9358-B49DD936D91A}" type="slidenum">
              <a:rPr lang="en-US" altLang="en-US" sz="1100">
                <a:latin typeface="Times New Roman" pitchFamily="18" charset="0"/>
              </a:rPr>
              <a:pPr/>
              <a:t>17</a:t>
            </a:fld>
            <a:endParaRPr lang="en-US" altLang="en-US" sz="110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983">
              <a:defRPr sz="2300">
                <a:solidFill>
                  <a:schemeClr val="tx1"/>
                </a:solidFill>
                <a:latin typeface="Comic Sans MS" pitchFamily="66" charset="0"/>
                <a:ea typeface="MS PGothic" pitchFamily="34" charset="-128"/>
              </a:defRPr>
            </a:lvl1pPr>
            <a:lvl2pPr marL="702756" indent="-270291" defTabSz="912983">
              <a:defRPr sz="2300">
                <a:solidFill>
                  <a:schemeClr val="tx1"/>
                </a:solidFill>
                <a:latin typeface="Comic Sans MS" pitchFamily="66" charset="0"/>
                <a:ea typeface="MS PGothic" pitchFamily="34" charset="-128"/>
              </a:defRPr>
            </a:lvl2pPr>
            <a:lvl3pPr marL="1081164" indent="-216233" defTabSz="912983">
              <a:defRPr sz="2300">
                <a:solidFill>
                  <a:schemeClr val="tx1"/>
                </a:solidFill>
                <a:latin typeface="Comic Sans MS" pitchFamily="66" charset="0"/>
                <a:ea typeface="MS PGothic" pitchFamily="34" charset="-128"/>
              </a:defRPr>
            </a:lvl3pPr>
            <a:lvl4pPr marL="1513629" indent="-216233" defTabSz="912983">
              <a:defRPr sz="2300">
                <a:solidFill>
                  <a:schemeClr val="tx1"/>
                </a:solidFill>
                <a:latin typeface="Comic Sans MS" pitchFamily="66" charset="0"/>
                <a:ea typeface="MS PGothic" pitchFamily="34" charset="-128"/>
              </a:defRPr>
            </a:lvl4pPr>
            <a:lvl5pPr marL="1946095" indent="-216233" defTabSz="912983">
              <a:defRPr sz="2300">
                <a:solidFill>
                  <a:schemeClr val="tx1"/>
                </a:solidFill>
                <a:latin typeface="Comic Sans MS" pitchFamily="66" charset="0"/>
                <a:ea typeface="MS PGothic" pitchFamily="34" charset="-128"/>
              </a:defRPr>
            </a:lvl5pPr>
            <a:lvl6pPr marL="2378560"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11026"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43491"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675957"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090A22BB-A8A4-406C-9A24-F2C90853E046}" type="slidenum">
              <a:rPr lang="en-US" altLang="en-US" sz="1100">
                <a:latin typeface="Times New Roman" pitchFamily="18" charset="0"/>
              </a:rPr>
              <a:pPr/>
              <a:t>18</a:t>
            </a:fld>
            <a:endParaRPr lang="en-US" altLang="en-US" sz="110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fundamental limits; real systems can only approach them.</a:t>
            </a:r>
          </a:p>
          <a:p>
            <a:endParaRPr lang="en-US" dirty="0" smtClean="0"/>
          </a:p>
          <a:p>
            <a:r>
              <a:rPr lang="en-US" dirty="0" smtClean="0"/>
              <a:t>S/N is called the signal</a:t>
            </a:r>
            <a:r>
              <a:rPr lang="en-US" baseline="0" dirty="0" smtClean="0"/>
              <a:t> to noise ratio SNR, and it is commonly measured in decibels on a logarithmic scale e.g., 10dB means the signal is 10X noise, 20dB means 100X noise, etc.</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fundamental limits; real systems can only approach them.</a:t>
            </a:r>
          </a:p>
          <a:p>
            <a:endParaRPr lang="en-US" dirty="0" smtClean="0"/>
          </a:p>
          <a:p>
            <a:r>
              <a:rPr lang="en-US" dirty="0" smtClean="0"/>
              <a:t>S/N is called the signal</a:t>
            </a:r>
            <a:r>
              <a:rPr lang="en-US" baseline="0" dirty="0" smtClean="0"/>
              <a:t> to noise ratio SNR, and it is commonly measured in decibels on a logarithmic scale e.g., 10dB means the signal is 10X noise, 20dB means 100X noise, etc.</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fundamental limits; real systems can only approach them.</a:t>
            </a:r>
          </a:p>
          <a:p>
            <a:endParaRPr lang="en-US" dirty="0" smtClean="0"/>
          </a:p>
          <a:p>
            <a:r>
              <a:rPr lang="en-US" dirty="0" smtClean="0"/>
              <a:t>S/N is called the signal</a:t>
            </a:r>
            <a:r>
              <a:rPr lang="en-US" baseline="0" dirty="0" smtClean="0"/>
              <a:t> to noise ratio SNR, and it is commonly measured in decibels on a logarithmic scale e.g., 10dB means the signal is 10X noise, 20dB means 100X noise, etc.</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comment about the narrow waist refers to the fact that the network layer of the Internet is IP (Internet Protocol) such that the network layer is called the “Internet” layer. The significance is that all Internet devices speak IP, which provides a point of interoperability that enables innovation both above (new applications and transports) and below (new link technologies).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TV, cellular,</a:t>
            </a:r>
            <a:r>
              <a:rPr lang="en-US" baseline="0" dirty="0" smtClean="0"/>
              <a:t> satellite frequencies are heavily regulated.</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bands are used for </a:t>
            </a:r>
            <a:r>
              <a:rPr lang="en-US" dirty="0" err="1" smtClean="0"/>
              <a:t>WiFi</a:t>
            </a:r>
            <a:r>
              <a:rPr lang="en-US" dirty="0" smtClean="0"/>
              <a:t>, etc., not for cellular.</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path</a:t>
            </a:r>
            <a:r>
              <a:rPr lang="en-US" baseline="0" dirty="0" smtClean="0"/>
              <a:t> loss makes the signal fall of at least as fast as 1/d^2 due to the RF energy being spread out over a greater region.</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983">
              <a:defRPr sz="2300">
                <a:solidFill>
                  <a:schemeClr val="tx1"/>
                </a:solidFill>
                <a:latin typeface="Comic Sans MS" pitchFamily="66" charset="0"/>
                <a:ea typeface="MS PGothic" pitchFamily="34" charset="-128"/>
              </a:defRPr>
            </a:lvl1pPr>
            <a:lvl2pPr marL="702756" indent="-270291" defTabSz="912983">
              <a:defRPr sz="2300">
                <a:solidFill>
                  <a:schemeClr val="tx1"/>
                </a:solidFill>
                <a:latin typeface="Comic Sans MS" pitchFamily="66" charset="0"/>
                <a:ea typeface="MS PGothic" pitchFamily="34" charset="-128"/>
              </a:defRPr>
            </a:lvl2pPr>
            <a:lvl3pPr marL="1081164" indent="-216233" defTabSz="912983">
              <a:defRPr sz="2300">
                <a:solidFill>
                  <a:schemeClr val="tx1"/>
                </a:solidFill>
                <a:latin typeface="Comic Sans MS" pitchFamily="66" charset="0"/>
                <a:ea typeface="MS PGothic" pitchFamily="34" charset="-128"/>
              </a:defRPr>
            </a:lvl3pPr>
            <a:lvl4pPr marL="1513629" indent="-216233" defTabSz="912983">
              <a:defRPr sz="2300">
                <a:solidFill>
                  <a:schemeClr val="tx1"/>
                </a:solidFill>
                <a:latin typeface="Comic Sans MS" pitchFamily="66" charset="0"/>
                <a:ea typeface="MS PGothic" pitchFamily="34" charset="-128"/>
              </a:defRPr>
            </a:lvl4pPr>
            <a:lvl5pPr marL="1946095" indent="-216233" defTabSz="912983">
              <a:defRPr sz="2300">
                <a:solidFill>
                  <a:schemeClr val="tx1"/>
                </a:solidFill>
                <a:latin typeface="Comic Sans MS" pitchFamily="66" charset="0"/>
                <a:ea typeface="MS PGothic" pitchFamily="34" charset="-128"/>
              </a:defRPr>
            </a:lvl5pPr>
            <a:lvl6pPr marL="2378560"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11026"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43491"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675957"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4998533B-B480-4359-8F4E-2664F3591461}" type="slidenum">
              <a:rPr lang="en-US" altLang="en-US" sz="1100">
                <a:latin typeface="Times New Roman" pitchFamily="18" charset="0"/>
              </a:rPr>
              <a:pPr/>
              <a:t>5</a:t>
            </a:fld>
            <a:endParaRPr lang="en-US" altLang="en-US" sz="110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983">
              <a:defRPr sz="2300">
                <a:solidFill>
                  <a:schemeClr val="tx1"/>
                </a:solidFill>
                <a:latin typeface="Comic Sans MS" pitchFamily="66" charset="0"/>
                <a:ea typeface="MS PGothic" pitchFamily="34" charset="-128"/>
              </a:defRPr>
            </a:lvl1pPr>
            <a:lvl2pPr marL="702756" indent="-270291" defTabSz="912983">
              <a:defRPr sz="2300">
                <a:solidFill>
                  <a:schemeClr val="tx1"/>
                </a:solidFill>
                <a:latin typeface="Comic Sans MS" pitchFamily="66" charset="0"/>
                <a:ea typeface="MS PGothic" pitchFamily="34" charset="-128"/>
              </a:defRPr>
            </a:lvl2pPr>
            <a:lvl3pPr marL="1081164" indent="-216233" defTabSz="912983">
              <a:defRPr sz="2300">
                <a:solidFill>
                  <a:schemeClr val="tx1"/>
                </a:solidFill>
                <a:latin typeface="Comic Sans MS" pitchFamily="66" charset="0"/>
                <a:ea typeface="MS PGothic" pitchFamily="34" charset="-128"/>
              </a:defRPr>
            </a:lvl3pPr>
            <a:lvl4pPr marL="1513629" indent="-216233" defTabSz="912983">
              <a:defRPr sz="2300">
                <a:solidFill>
                  <a:schemeClr val="tx1"/>
                </a:solidFill>
                <a:latin typeface="Comic Sans MS" pitchFamily="66" charset="0"/>
                <a:ea typeface="MS PGothic" pitchFamily="34" charset="-128"/>
              </a:defRPr>
            </a:lvl4pPr>
            <a:lvl5pPr marL="1946095" indent="-216233" defTabSz="912983">
              <a:defRPr sz="2300">
                <a:solidFill>
                  <a:schemeClr val="tx1"/>
                </a:solidFill>
                <a:latin typeface="Comic Sans MS" pitchFamily="66" charset="0"/>
                <a:ea typeface="MS PGothic" pitchFamily="34" charset="-128"/>
              </a:defRPr>
            </a:lvl5pPr>
            <a:lvl6pPr marL="2378560"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11026"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43491"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675957"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702E0A8C-65D7-44F9-BF8F-BDF7012025C6}" type="slidenum">
              <a:rPr lang="en-US" altLang="en-US" sz="1100">
                <a:latin typeface="Times New Roman" pitchFamily="18" charset="0"/>
              </a:rPr>
              <a:pPr/>
              <a:t>6</a:t>
            </a:fld>
            <a:endParaRPr lang="en-US" altLang="en-US" sz="110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983">
              <a:defRPr sz="2300">
                <a:solidFill>
                  <a:schemeClr val="tx1"/>
                </a:solidFill>
                <a:latin typeface="Comic Sans MS" pitchFamily="66" charset="0"/>
                <a:ea typeface="MS PGothic" pitchFamily="34" charset="-128"/>
              </a:defRPr>
            </a:lvl1pPr>
            <a:lvl2pPr marL="702756" indent="-270291" defTabSz="912983">
              <a:defRPr sz="2300">
                <a:solidFill>
                  <a:schemeClr val="tx1"/>
                </a:solidFill>
                <a:latin typeface="Comic Sans MS" pitchFamily="66" charset="0"/>
                <a:ea typeface="MS PGothic" pitchFamily="34" charset="-128"/>
              </a:defRPr>
            </a:lvl2pPr>
            <a:lvl3pPr marL="1081164" indent="-216233" defTabSz="912983">
              <a:defRPr sz="2300">
                <a:solidFill>
                  <a:schemeClr val="tx1"/>
                </a:solidFill>
                <a:latin typeface="Comic Sans MS" pitchFamily="66" charset="0"/>
                <a:ea typeface="MS PGothic" pitchFamily="34" charset="-128"/>
              </a:defRPr>
            </a:lvl3pPr>
            <a:lvl4pPr marL="1513629" indent="-216233" defTabSz="912983">
              <a:defRPr sz="2300">
                <a:solidFill>
                  <a:schemeClr val="tx1"/>
                </a:solidFill>
                <a:latin typeface="Comic Sans MS" pitchFamily="66" charset="0"/>
                <a:ea typeface="MS PGothic" pitchFamily="34" charset="-128"/>
              </a:defRPr>
            </a:lvl4pPr>
            <a:lvl5pPr marL="1946095" indent="-216233" defTabSz="912983">
              <a:defRPr sz="2300">
                <a:solidFill>
                  <a:schemeClr val="tx1"/>
                </a:solidFill>
                <a:latin typeface="Comic Sans MS" pitchFamily="66" charset="0"/>
                <a:ea typeface="MS PGothic" pitchFamily="34" charset="-128"/>
              </a:defRPr>
            </a:lvl5pPr>
            <a:lvl6pPr marL="2378560"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11026"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43491"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675957"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D2FA3C5C-5BBE-4C4C-8048-496DEAFC9BF1}" type="slidenum">
              <a:rPr lang="en-US" altLang="en-US" sz="1100">
                <a:latin typeface="Times New Roman" pitchFamily="18" charset="0"/>
              </a:rPr>
              <a:pPr/>
              <a:t>7</a:t>
            </a:fld>
            <a:endParaRPr lang="en-US" altLang="en-US" sz="110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983">
              <a:defRPr sz="2300">
                <a:solidFill>
                  <a:schemeClr val="tx1"/>
                </a:solidFill>
                <a:latin typeface="Comic Sans MS" pitchFamily="66" charset="0"/>
                <a:ea typeface="MS PGothic" pitchFamily="34" charset="-128"/>
              </a:defRPr>
            </a:lvl1pPr>
            <a:lvl2pPr marL="702756" indent="-270291" defTabSz="912983">
              <a:defRPr sz="2300">
                <a:solidFill>
                  <a:schemeClr val="tx1"/>
                </a:solidFill>
                <a:latin typeface="Comic Sans MS" pitchFamily="66" charset="0"/>
                <a:ea typeface="MS PGothic" pitchFamily="34" charset="-128"/>
              </a:defRPr>
            </a:lvl2pPr>
            <a:lvl3pPr marL="1081164" indent="-216233" defTabSz="912983">
              <a:defRPr sz="2300">
                <a:solidFill>
                  <a:schemeClr val="tx1"/>
                </a:solidFill>
                <a:latin typeface="Comic Sans MS" pitchFamily="66" charset="0"/>
                <a:ea typeface="MS PGothic" pitchFamily="34" charset="-128"/>
              </a:defRPr>
            </a:lvl3pPr>
            <a:lvl4pPr marL="1513629" indent="-216233" defTabSz="912983">
              <a:defRPr sz="2300">
                <a:solidFill>
                  <a:schemeClr val="tx1"/>
                </a:solidFill>
                <a:latin typeface="Comic Sans MS" pitchFamily="66" charset="0"/>
                <a:ea typeface="MS PGothic" pitchFamily="34" charset="-128"/>
              </a:defRPr>
            </a:lvl4pPr>
            <a:lvl5pPr marL="1946095" indent="-216233" defTabSz="912983">
              <a:defRPr sz="2300">
                <a:solidFill>
                  <a:schemeClr val="tx1"/>
                </a:solidFill>
                <a:latin typeface="Comic Sans MS" pitchFamily="66" charset="0"/>
                <a:ea typeface="MS PGothic" pitchFamily="34" charset="-128"/>
              </a:defRPr>
            </a:lvl5pPr>
            <a:lvl6pPr marL="2378560"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11026"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43491"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675957"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A8206D04-3B24-4002-9E84-10DE76FDD3CC}" type="slidenum">
              <a:rPr lang="en-US" altLang="en-US" sz="1100">
                <a:latin typeface="Times New Roman" pitchFamily="18" charset="0"/>
              </a:rPr>
              <a:pPr/>
              <a:t>8</a:t>
            </a:fld>
            <a:endParaRPr lang="en-US" altLang="en-US" sz="110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983">
              <a:defRPr sz="2300">
                <a:solidFill>
                  <a:schemeClr val="tx1"/>
                </a:solidFill>
                <a:latin typeface="Comic Sans MS" pitchFamily="66" charset="0"/>
                <a:ea typeface="MS PGothic" pitchFamily="34" charset="-128"/>
              </a:defRPr>
            </a:lvl1pPr>
            <a:lvl2pPr marL="702756" indent="-270291" defTabSz="912983">
              <a:defRPr sz="2300">
                <a:solidFill>
                  <a:schemeClr val="tx1"/>
                </a:solidFill>
                <a:latin typeface="Comic Sans MS" pitchFamily="66" charset="0"/>
                <a:ea typeface="MS PGothic" pitchFamily="34" charset="-128"/>
              </a:defRPr>
            </a:lvl2pPr>
            <a:lvl3pPr marL="1081164" indent="-216233" defTabSz="912983">
              <a:defRPr sz="2300">
                <a:solidFill>
                  <a:schemeClr val="tx1"/>
                </a:solidFill>
                <a:latin typeface="Comic Sans MS" pitchFamily="66" charset="0"/>
                <a:ea typeface="MS PGothic" pitchFamily="34" charset="-128"/>
              </a:defRPr>
            </a:lvl3pPr>
            <a:lvl4pPr marL="1513629" indent="-216233" defTabSz="912983">
              <a:defRPr sz="2300">
                <a:solidFill>
                  <a:schemeClr val="tx1"/>
                </a:solidFill>
                <a:latin typeface="Comic Sans MS" pitchFamily="66" charset="0"/>
                <a:ea typeface="MS PGothic" pitchFamily="34" charset="-128"/>
              </a:defRPr>
            </a:lvl4pPr>
            <a:lvl5pPr marL="1946095" indent="-216233" defTabSz="912983">
              <a:defRPr sz="2300">
                <a:solidFill>
                  <a:schemeClr val="tx1"/>
                </a:solidFill>
                <a:latin typeface="Comic Sans MS" pitchFamily="66" charset="0"/>
                <a:ea typeface="MS PGothic" pitchFamily="34" charset="-128"/>
              </a:defRPr>
            </a:lvl5pPr>
            <a:lvl6pPr marL="2378560"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11026"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43491"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675957"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0004A220-AE0A-4237-8735-1EAF73A5FD3F}" type="slidenum">
              <a:rPr lang="en-US" altLang="en-US" sz="1100">
                <a:latin typeface="Times New Roman" pitchFamily="18" charset="0"/>
              </a:rPr>
              <a:pPr/>
              <a:t>9</a:t>
            </a:fld>
            <a:endParaRPr lang="en-US" altLang="en-US" sz="110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983">
              <a:defRPr sz="2300">
                <a:solidFill>
                  <a:schemeClr val="tx1"/>
                </a:solidFill>
                <a:latin typeface="Comic Sans MS" pitchFamily="66" charset="0"/>
                <a:ea typeface="MS PGothic" pitchFamily="34" charset="-128"/>
              </a:defRPr>
            </a:lvl1pPr>
            <a:lvl2pPr marL="702756" indent="-270291" defTabSz="912983">
              <a:defRPr sz="2300">
                <a:solidFill>
                  <a:schemeClr val="tx1"/>
                </a:solidFill>
                <a:latin typeface="Comic Sans MS" pitchFamily="66" charset="0"/>
                <a:ea typeface="MS PGothic" pitchFamily="34" charset="-128"/>
              </a:defRPr>
            </a:lvl2pPr>
            <a:lvl3pPr marL="1081164" indent="-216233" defTabSz="912983">
              <a:defRPr sz="2300">
                <a:solidFill>
                  <a:schemeClr val="tx1"/>
                </a:solidFill>
                <a:latin typeface="Comic Sans MS" pitchFamily="66" charset="0"/>
                <a:ea typeface="MS PGothic" pitchFamily="34" charset="-128"/>
              </a:defRPr>
            </a:lvl3pPr>
            <a:lvl4pPr marL="1513629" indent="-216233" defTabSz="912983">
              <a:defRPr sz="2300">
                <a:solidFill>
                  <a:schemeClr val="tx1"/>
                </a:solidFill>
                <a:latin typeface="Comic Sans MS" pitchFamily="66" charset="0"/>
                <a:ea typeface="MS PGothic" pitchFamily="34" charset="-128"/>
              </a:defRPr>
            </a:lvl4pPr>
            <a:lvl5pPr marL="1946095" indent="-216233" defTabSz="912983">
              <a:defRPr sz="2300">
                <a:solidFill>
                  <a:schemeClr val="tx1"/>
                </a:solidFill>
                <a:latin typeface="Comic Sans MS" pitchFamily="66" charset="0"/>
                <a:ea typeface="MS PGothic" pitchFamily="34" charset="-128"/>
              </a:defRPr>
            </a:lvl5pPr>
            <a:lvl6pPr marL="2378560"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11026"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43491"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675957"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0004A220-AE0A-4237-8735-1EAF73A5FD3F}" type="slidenum">
              <a:rPr lang="en-US" altLang="en-US" sz="1100">
                <a:latin typeface="Times New Roman" pitchFamily="18" charset="0"/>
              </a:rPr>
              <a:pPr/>
              <a:t>10</a:t>
            </a:fld>
            <a:endParaRPr lang="en-US" altLang="en-US" sz="110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983">
              <a:defRPr sz="2300">
                <a:solidFill>
                  <a:schemeClr val="tx1"/>
                </a:solidFill>
                <a:latin typeface="Comic Sans MS" pitchFamily="66" charset="0"/>
                <a:ea typeface="MS PGothic" pitchFamily="34" charset="-128"/>
              </a:defRPr>
            </a:lvl1pPr>
            <a:lvl2pPr marL="702756" indent="-270291" defTabSz="912983">
              <a:defRPr sz="2300">
                <a:solidFill>
                  <a:schemeClr val="tx1"/>
                </a:solidFill>
                <a:latin typeface="Comic Sans MS" pitchFamily="66" charset="0"/>
                <a:ea typeface="MS PGothic" pitchFamily="34" charset="-128"/>
              </a:defRPr>
            </a:lvl2pPr>
            <a:lvl3pPr marL="1081164" indent="-216233" defTabSz="912983">
              <a:defRPr sz="2300">
                <a:solidFill>
                  <a:schemeClr val="tx1"/>
                </a:solidFill>
                <a:latin typeface="Comic Sans MS" pitchFamily="66" charset="0"/>
                <a:ea typeface="MS PGothic" pitchFamily="34" charset="-128"/>
              </a:defRPr>
            </a:lvl3pPr>
            <a:lvl4pPr marL="1513629" indent="-216233" defTabSz="912983">
              <a:defRPr sz="2300">
                <a:solidFill>
                  <a:schemeClr val="tx1"/>
                </a:solidFill>
                <a:latin typeface="Comic Sans MS" pitchFamily="66" charset="0"/>
                <a:ea typeface="MS PGothic" pitchFamily="34" charset="-128"/>
              </a:defRPr>
            </a:lvl4pPr>
            <a:lvl5pPr marL="1946095" indent="-216233" defTabSz="912983">
              <a:defRPr sz="2300">
                <a:solidFill>
                  <a:schemeClr val="tx1"/>
                </a:solidFill>
                <a:latin typeface="Comic Sans MS" pitchFamily="66" charset="0"/>
                <a:ea typeface="MS PGothic" pitchFamily="34" charset="-128"/>
              </a:defRPr>
            </a:lvl5pPr>
            <a:lvl6pPr marL="2378560"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6pPr>
            <a:lvl7pPr marL="2811026"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7pPr>
            <a:lvl8pPr marL="3243491"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8pPr>
            <a:lvl9pPr marL="3675957" indent="-216233" defTabSz="912983" eaLnBrk="0" fontAlgn="base" hangingPunct="0">
              <a:spcBef>
                <a:spcPct val="0"/>
              </a:spcBef>
              <a:spcAft>
                <a:spcPct val="0"/>
              </a:spcAft>
              <a:defRPr sz="2300">
                <a:solidFill>
                  <a:schemeClr val="tx1"/>
                </a:solidFill>
                <a:latin typeface="Comic Sans MS" pitchFamily="66" charset="0"/>
                <a:ea typeface="MS PGothic" pitchFamily="34" charset="-128"/>
              </a:defRPr>
            </a:lvl9pPr>
          </a:lstStyle>
          <a:p>
            <a:fld id="{CBFCA705-19E0-469C-AD87-247268E85979}" type="slidenum">
              <a:rPr lang="en-US" altLang="en-US" sz="1100">
                <a:latin typeface="Times New Roman" pitchFamily="18" charset="0"/>
              </a:rPr>
              <a:pPr/>
              <a:t>11</a:t>
            </a:fld>
            <a:endParaRPr lang="en-US" altLang="en-US" sz="110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atin typeface="Times New Roman" charset="0"/>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478F75-A202-4EA7-A81C-D4EB1ACBEA48}"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1F2B-E487-4EB2-9866-14AD09E9FA66}" type="slidenum">
              <a:rPr lang="en-US" smtClean="0"/>
              <a:t>‹#›</a:t>
            </a:fld>
            <a:endParaRPr lang="en-US"/>
          </a:p>
        </p:txBody>
      </p:sp>
    </p:spTree>
    <p:extLst>
      <p:ext uri="{BB962C8B-B14F-4D97-AF65-F5344CB8AC3E}">
        <p14:creationId xmlns:p14="http://schemas.microsoft.com/office/powerpoint/2010/main" val="389263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78F75-A202-4EA7-A81C-D4EB1ACBEA48}"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1F2B-E487-4EB2-9866-14AD09E9FA66}" type="slidenum">
              <a:rPr lang="en-US" smtClean="0"/>
              <a:t>‹#›</a:t>
            </a:fld>
            <a:endParaRPr lang="en-US"/>
          </a:p>
        </p:txBody>
      </p:sp>
    </p:spTree>
    <p:extLst>
      <p:ext uri="{BB962C8B-B14F-4D97-AF65-F5344CB8AC3E}">
        <p14:creationId xmlns:p14="http://schemas.microsoft.com/office/powerpoint/2010/main" val="3559893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78F75-A202-4EA7-A81C-D4EB1ACBEA48}"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1F2B-E487-4EB2-9866-14AD09E9FA66}" type="slidenum">
              <a:rPr lang="en-US" smtClean="0"/>
              <a:t>‹#›</a:t>
            </a:fld>
            <a:endParaRPr lang="en-US"/>
          </a:p>
        </p:txBody>
      </p:sp>
    </p:spTree>
    <p:extLst>
      <p:ext uri="{BB962C8B-B14F-4D97-AF65-F5344CB8AC3E}">
        <p14:creationId xmlns:p14="http://schemas.microsoft.com/office/powerpoint/2010/main" val="3434670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3102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78F75-A202-4EA7-A81C-D4EB1ACBEA48}"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1F2B-E487-4EB2-9866-14AD09E9FA66}" type="slidenum">
              <a:rPr lang="en-US" smtClean="0"/>
              <a:t>‹#›</a:t>
            </a:fld>
            <a:endParaRPr lang="en-US"/>
          </a:p>
        </p:txBody>
      </p:sp>
    </p:spTree>
    <p:extLst>
      <p:ext uri="{BB962C8B-B14F-4D97-AF65-F5344CB8AC3E}">
        <p14:creationId xmlns:p14="http://schemas.microsoft.com/office/powerpoint/2010/main" val="3257028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478F75-A202-4EA7-A81C-D4EB1ACBEA48}" type="datetimeFigureOut">
              <a:rPr lang="en-US" smtClean="0"/>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21F2B-E487-4EB2-9866-14AD09E9FA66}" type="slidenum">
              <a:rPr lang="en-US" smtClean="0"/>
              <a:t>‹#›</a:t>
            </a:fld>
            <a:endParaRPr lang="en-US"/>
          </a:p>
        </p:txBody>
      </p:sp>
    </p:spTree>
    <p:extLst>
      <p:ext uri="{BB962C8B-B14F-4D97-AF65-F5344CB8AC3E}">
        <p14:creationId xmlns:p14="http://schemas.microsoft.com/office/powerpoint/2010/main" val="73294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478F75-A202-4EA7-A81C-D4EB1ACBEA48}"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21F2B-E487-4EB2-9866-14AD09E9FA66}" type="slidenum">
              <a:rPr lang="en-US" smtClean="0"/>
              <a:t>‹#›</a:t>
            </a:fld>
            <a:endParaRPr lang="en-US"/>
          </a:p>
        </p:txBody>
      </p:sp>
    </p:spTree>
    <p:extLst>
      <p:ext uri="{BB962C8B-B14F-4D97-AF65-F5344CB8AC3E}">
        <p14:creationId xmlns:p14="http://schemas.microsoft.com/office/powerpoint/2010/main" val="119980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478F75-A202-4EA7-A81C-D4EB1ACBEA48}" type="datetimeFigureOut">
              <a:rPr lang="en-US" smtClean="0"/>
              <a:t>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21F2B-E487-4EB2-9866-14AD09E9FA66}" type="slidenum">
              <a:rPr lang="en-US" smtClean="0"/>
              <a:t>‹#›</a:t>
            </a:fld>
            <a:endParaRPr lang="en-US"/>
          </a:p>
        </p:txBody>
      </p:sp>
    </p:spTree>
    <p:extLst>
      <p:ext uri="{BB962C8B-B14F-4D97-AF65-F5344CB8AC3E}">
        <p14:creationId xmlns:p14="http://schemas.microsoft.com/office/powerpoint/2010/main" val="372342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478F75-A202-4EA7-A81C-D4EB1ACBEA48}" type="datetimeFigureOut">
              <a:rPr lang="en-US" smtClean="0"/>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21F2B-E487-4EB2-9866-14AD09E9FA66}" type="slidenum">
              <a:rPr lang="en-US" smtClean="0"/>
              <a:t>‹#›</a:t>
            </a:fld>
            <a:endParaRPr lang="en-US"/>
          </a:p>
        </p:txBody>
      </p:sp>
    </p:spTree>
    <p:extLst>
      <p:ext uri="{BB962C8B-B14F-4D97-AF65-F5344CB8AC3E}">
        <p14:creationId xmlns:p14="http://schemas.microsoft.com/office/powerpoint/2010/main" val="170854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78F75-A202-4EA7-A81C-D4EB1ACBEA48}" type="datetimeFigureOut">
              <a:rPr lang="en-US" smtClean="0"/>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21F2B-E487-4EB2-9866-14AD09E9FA66}" type="slidenum">
              <a:rPr lang="en-US" smtClean="0"/>
              <a:t>‹#›</a:t>
            </a:fld>
            <a:endParaRPr lang="en-US"/>
          </a:p>
        </p:txBody>
      </p:sp>
    </p:spTree>
    <p:extLst>
      <p:ext uri="{BB962C8B-B14F-4D97-AF65-F5344CB8AC3E}">
        <p14:creationId xmlns:p14="http://schemas.microsoft.com/office/powerpoint/2010/main" val="199905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78F75-A202-4EA7-A81C-D4EB1ACBEA48}"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21F2B-E487-4EB2-9866-14AD09E9FA66}" type="slidenum">
              <a:rPr lang="en-US" smtClean="0"/>
              <a:t>‹#›</a:t>
            </a:fld>
            <a:endParaRPr lang="en-US"/>
          </a:p>
        </p:txBody>
      </p:sp>
    </p:spTree>
    <p:extLst>
      <p:ext uri="{BB962C8B-B14F-4D97-AF65-F5344CB8AC3E}">
        <p14:creationId xmlns:p14="http://schemas.microsoft.com/office/powerpoint/2010/main" val="318477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78F75-A202-4EA7-A81C-D4EB1ACBEA48}" type="datetimeFigureOut">
              <a:rPr lang="en-US" smtClean="0"/>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21F2B-E487-4EB2-9866-14AD09E9FA66}" type="slidenum">
              <a:rPr lang="en-US" smtClean="0"/>
              <a:t>‹#›</a:t>
            </a:fld>
            <a:endParaRPr lang="en-US"/>
          </a:p>
        </p:txBody>
      </p:sp>
    </p:spTree>
    <p:extLst>
      <p:ext uri="{BB962C8B-B14F-4D97-AF65-F5344CB8AC3E}">
        <p14:creationId xmlns:p14="http://schemas.microsoft.com/office/powerpoint/2010/main" val="186518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78F75-A202-4EA7-A81C-D4EB1ACBEA48}" type="datetimeFigureOut">
              <a:rPr lang="en-US" smtClean="0"/>
              <a:t>11/3/2015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21F2B-E487-4EB2-9866-14AD09E9FA66}" type="slidenum">
              <a:rPr lang="en-US" smtClean="0"/>
              <a:t>‹#›</a:t>
            </a:fld>
            <a:endParaRPr lang="en-US"/>
          </a:p>
        </p:txBody>
      </p:sp>
    </p:spTree>
    <p:extLst>
      <p:ext uri="{BB962C8B-B14F-4D97-AF65-F5344CB8AC3E}">
        <p14:creationId xmlns:p14="http://schemas.microsoft.com/office/powerpoint/2010/main" val="184369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3.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8.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3.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10.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18" Type="http://schemas.openxmlformats.org/officeDocument/2006/relationships/image" Target="../media/image3.png"/><Relationship Id="rId3" Type="http://schemas.openxmlformats.org/officeDocument/2006/relationships/notesSlide" Target="../notesSlides/notesSlide11.xml"/><Relationship Id="rId7" Type="http://schemas.openxmlformats.org/officeDocument/2006/relationships/image" Target="../media/image33.wmf"/><Relationship Id="rId12" Type="http://schemas.openxmlformats.org/officeDocument/2006/relationships/oleObject" Target="../embeddings/oleObject7.bin"/><Relationship Id="rId17" Type="http://schemas.openxmlformats.org/officeDocument/2006/relationships/image" Target="../media/image24.png"/><Relationship Id="rId2" Type="http://schemas.openxmlformats.org/officeDocument/2006/relationships/slideLayout" Target="../slideLayouts/slideLayout6.xml"/><Relationship Id="rId16" Type="http://schemas.openxmlformats.org/officeDocument/2006/relationships/image" Target="../media/image23.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32.wmf"/><Relationship Id="rId15" Type="http://schemas.openxmlformats.org/officeDocument/2006/relationships/oleObject" Target="../embeddings/oleObject10.bin"/><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8.png"/><Relationship Id="rId4" Type="http://schemas.openxmlformats.org/officeDocument/2006/relationships/image" Target="../media/image37.emf"/></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41.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12.bin"/><Relationship Id="rId5" Type="http://schemas.openxmlformats.org/officeDocument/2006/relationships/image" Target="../media/image40.png"/><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3.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4.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5.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31.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6.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3.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7.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7772400" cy="1470025"/>
          </a:xfrm>
        </p:spPr>
        <p:txBody>
          <a:bodyPr/>
          <a:lstStyle/>
          <a:p>
            <a:r>
              <a:rPr lang="en-US" dirty="0" smtClean="0"/>
              <a:t>Wireless Networks : Introduction</a:t>
            </a:r>
            <a:endParaRPr lang="en-US" dirty="0"/>
          </a:p>
        </p:txBody>
      </p:sp>
      <p:sp>
        <p:nvSpPr>
          <p:cNvPr id="3" name="Subtitle 2"/>
          <p:cNvSpPr>
            <a:spLocks noGrp="1"/>
          </p:cNvSpPr>
          <p:nvPr>
            <p:ph type="subTitle" idx="1"/>
          </p:nvPr>
        </p:nvSpPr>
        <p:spPr>
          <a:xfrm>
            <a:off x="1473847" y="1981200"/>
            <a:ext cx="6400800" cy="1752600"/>
          </a:xfrm>
        </p:spPr>
        <p:txBody>
          <a:bodyPr/>
          <a:lstStyle/>
          <a:p>
            <a:r>
              <a:rPr lang="en-US" dirty="0" smtClean="0"/>
              <a:t>Overview of Wireless Networks</a:t>
            </a:r>
          </a:p>
          <a:p>
            <a:r>
              <a:rPr lang="en-US" dirty="0" smtClean="0"/>
              <a:t>Based on material from several texts:</a:t>
            </a:r>
            <a:endParaRPr lang="en-US" dirty="0"/>
          </a:p>
        </p:txBody>
      </p:sp>
      <p:sp>
        <p:nvSpPr>
          <p:cNvPr id="4" name="Rectangle 4"/>
          <p:cNvSpPr>
            <a:spLocks noChangeArrowheads="1"/>
          </p:cNvSpPr>
          <p:nvPr/>
        </p:nvSpPr>
        <p:spPr bwMode="auto">
          <a:xfrm>
            <a:off x="914400" y="3429000"/>
            <a:ext cx="2881313"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hangingPunct="1">
              <a:lnSpc>
                <a:spcPct val="85000"/>
              </a:lnSpc>
              <a:defRPr/>
            </a:pPr>
            <a:r>
              <a:rPr lang="en-US" sz="2800" i="1" dirty="0">
                <a:solidFill>
                  <a:srgbClr val="008000"/>
                </a:solidFill>
                <a:latin typeface="Gill Sans MT" charset="0"/>
                <a:ea typeface="ＭＳ Ｐゴシック" charset="0"/>
                <a:cs typeface="Arial" charset="0"/>
              </a:rPr>
              <a:t>Computer Networking: A Top Down Approach </a:t>
            </a:r>
            <a:r>
              <a:rPr lang="en-US" sz="2800" dirty="0">
                <a:solidFill>
                  <a:srgbClr val="008000"/>
                </a:solidFill>
                <a:latin typeface="Gill Sans MT" charset="0"/>
                <a:ea typeface="ＭＳ Ｐゴシック" charset="0"/>
                <a:cs typeface="Arial" charset="0"/>
              </a:rPr>
              <a:t/>
            </a:r>
            <a:br>
              <a:rPr lang="en-US" sz="2800" dirty="0">
                <a:solidFill>
                  <a:srgbClr val="008000"/>
                </a:solidFill>
                <a:latin typeface="Gill Sans MT" charset="0"/>
                <a:ea typeface="ＭＳ Ｐゴシック" charset="0"/>
                <a:cs typeface="Arial" charset="0"/>
              </a:rPr>
            </a:br>
            <a:r>
              <a:rPr lang="en-US" sz="2000" dirty="0">
                <a:solidFill>
                  <a:srgbClr val="008000"/>
                </a:solidFill>
                <a:latin typeface="Gill Sans MT" charset="0"/>
                <a:ea typeface="ＭＳ Ｐゴシック" charset="0"/>
                <a:cs typeface="Arial" charset="0"/>
              </a:rPr>
              <a:t>6</a:t>
            </a:r>
            <a:r>
              <a:rPr lang="en-US" sz="2000" baseline="30000" dirty="0">
                <a:solidFill>
                  <a:srgbClr val="008000"/>
                </a:solidFill>
                <a:latin typeface="Gill Sans MT" charset="0"/>
                <a:ea typeface="ＭＳ Ｐゴシック" charset="0"/>
                <a:cs typeface="Arial" charset="0"/>
              </a:rPr>
              <a:t>th</a:t>
            </a:r>
            <a:r>
              <a:rPr lang="en-US" sz="2000" dirty="0">
                <a:solidFill>
                  <a:srgbClr val="008000"/>
                </a:solidFill>
                <a:latin typeface="Gill Sans MT" charset="0"/>
                <a:ea typeface="ＭＳ Ｐゴシック" charset="0"/>
                <a:cs typeface="Arial" charset="0"/>
              </a:rPr>
              <a:t> edition </a:t>
            </a:r>
            <a:br>
              <a:rPr lang="en-US" sz="2000" dirty="0">
                <a:solidFill>
                  <a:srgbClr val="008000"/>
                </a:solidFill>
                <a:latin typeface="Gill Sans MT" charset="0"/>
                <a:ea typeface="ＭＳ Ｐゴシック" charset="0"/>
                <a:cs typeface="Arial" charset="0"/>
              </a:rPr>
            </a:br>
            <a:r>
              <a:rPr lang="en-US" sz="2000" dirty="0">
                <a:solidFill>
                  <a:srgbClr val="008000"/>
                </a:solidFill>
                <a:latin typeface="Gill Sans MT" charset="0"/>
                <a:ea typeface="ＭＳ Ｐゴシック" charset="0"/>
                <a:cs typeface="Arial" charset="0"/>
              </a:rPr>
              <a:t>Jim Kurose, Keith Ross</a:t>
            </a:r>
            <a:br>
              <a:rPr lang="en-US" sz="2000" dirty="0">
                <a:solidFill>
                  <a:srgbClr val="008000"/>
                </a:solidFill>
                <a:latin typeface="Gill Sans MT" charset="0"/>
                <a:ea typeface="ＭＳ Ｐゴシック" charset="0"/>
                <a:cs typeface="Arial" charset="0"/>
              </a:rPr>
            </a:br>
            <a:r>
              <a:rPr lang="en-US" sz="2000" dirty="0">
                <a:solidFill>
                  <a:srgbClr val="008000"/>
                </a:solidFill>
                <a:latin typeface="Gill Sans MT" charset="0"/>
                <a:ea typeface="ＭＳ Ｐゴシック" charset="0"/>
                <a:cs typeface="Arial" charset="0"/>
              </a:rPr>
              <a:t>Addison-Wesley</a:t>
            </a:r>
            <a:br>
              <a:rPr lang="en-US" sz="2000" dirty="0">
                <a:solidFill>
                  <a:srgbClr val="008000"/>
                </a:solidFill>
                <a:latin typeface="Gill Sans MT" charset="0"/>
                <a:ea typeface="ＭＳ Ｐゴシック" charset="0"/>
                <a:cs typeface="Arial" charset="0"/>
              </a:rPr>
            </a:br>
            <a:r>
              <a:rPr lang="en-US" sz="2000" dirty="0">
                <a:solidFill>
                  <a:srgbClr val="008000"/>
                </a:solidFill>
                <a:latin typeface="Gill Sans MT" charset="0"/>
                <a:ea typeface="ＭＳ Ｐゴシック" charset="0"/>
                <a:cs typeface="Arial" charset="0"/>
              </a:rPr>
              <a:t>March 2012</a:t>
            </a:r>
          </a:p>
        </p:txBody>
      </p:sp>
      <p:sp>
        <p:nvSpPr>
          <p:cNvPr id="5" name="TextBox 4"/>
          <p:cNvSpPr txBox="1"/>
          <p:nvPr/>
        </p:nvSpPr>
        <p:spPr>
          <a:xfrm>
            <a:off x="4576885" y="3904320"/>
            <a:ext cx="3297762" cy="1200329"/>
          </a:xfrm>
          <a:prstGeom prst="rect">
            <a:avLst/>
          </a:prstGeom>
          <a:noFill/>
        </p:spPr>
        <p:txBody>
          <a:bodyPr wrap="none" rtlCol="0">
            <a:spAutoFit/>
          </a:bodyPr>
          <a:lstStyle/>
          <a:p>
            <a:r>
              <a:rPr lang="en-US" dirty="0" smtClean="0"/>
              <a:t>Computer Networks, fifth edition</a:t>
            </a:r>
          </a:p>
          <a:p>
            <a:r>
              <a:rPr lang="en-US" dirty="0" smtClean="0"/>
              <a:t>Andrew Tanenbaum</a:t>
            </a:r>
          </a:p>
          <a:p>
            <a:r>
              <a:rPr lang="en-US" dirty="0" smtClean="0"/>
              <a:t>Pearson Education/Prentice Hall</a:t>
            </a:r>
          </a:p>
          <a:p>
            <a:endParaRPr lang="en-US" dirty="0"/>
          </a:p>
        </p:txBody>
      </p:sp>
    </p:spTree>
    <p:extLst>
      <p:ext uri="{BB962C8B-B14F-4D97-AF65-F5344CB8AC3E}">
        <p14:creationId xmlns:p14="http://schemas.microsoft.com/office/powerpoint/2010/main" val="407679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172"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173"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74"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175"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76"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177"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78"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79"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80"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81"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82"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27661" name="Group 356"/>
          <p:cNvGrpSpPr>
            <a:grpSpLocks/>
          </p:cNvGrpSpPr>
          <p:nvPr/>
        </p:nvGrpSpPr>
        <p:grpSpPr bwMode="auto">
          <a:xfrm>
            <a:off x="6442075" y="4867275"/>
            <a:ext cx="331788" cy="368300"/>
            <a:chOff x="313" y="1497"/>
            <a:chExt cx="1152" cy="1014"/>
          </a:xfrm>
        </p:grpSpPr>
        <p:pic>
          <p:nvPicPr>
            <p:cNvPr id="27792"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93"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2" name="Group 361"/>
          <p:cNvGrpSpPr>
            <a:grpSpLocks/>
          </p:cNvGrpSpPr>
          <p:nvPr/>
        </p:nvGrpSpPr>
        <p:grpSpPr bwMode="auto">
          <a:xfrm>
            <a:off x="2071688" y="4195763"/>
            <a:ext cx="396875" cy="388937"/>
            <a:chOff x="2967" y="478"/>
            <a:chExt cx="788" cy="625"/>
          </a:xfrm>
        </p:grpSpPr>
        <p:pic>
          <p:nvPicPr>
            <p:cNvPr id="27790"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91"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3" name="Group 108"/>
          <p:cNvGrpSpPr>
            <a:grpSpLocks/>
          </p:cNvGrpSpPr>
          <p:nvPr/>
        </p:nvGrpSpPr>
        <p:grpSpPr bwMode="auto">
          <a:xfrm>
            <a:off x="5668963" y="4957763"/>
            <a:ext cx="458787" cy="620712"/>
            <a:chOff x="5955030" y="3031808"/>
            <a:chExt cx="914400" cy="1398587"/>
          </a:xfrm>
        </p:grpSpPr>
        <p:grpSp>
          <p:nvGrpSpPr>
            <p:cNvPr id="27773" name="Group 398"/>
            <p:cNvGrpSpPr>
              <a:grpSpLocks/>
            </p:cNvGrpSpPr>
            <p:nvPr/>
          </p:nvGrpSpPr>
          <p:grpSpPr bwMode="auto">
            <a:xfrm>
              <a:off x="6097905" y="3403283"/>
              <a:ext cx="596900" cy="1027112"/>
              <a:chOff x="3130" y="3288"/>
              <a:chExt cx="410" cy="742"/>
            </a:xfrm>
          </p:grpSpPr>
          <p:sp>
            <p:nvSpPr>
              <p:cNvPr id="27775"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76"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77"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78"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79"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0"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1"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2"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3"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4"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5"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6"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7"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8"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9"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7774"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4" name="Group 403"/>
          <p:cNvGrpSpPr>
            <a:grpSpLocks/>
          </p:cNvGrpSpPr>
          <p:nvPr/>
        </p:nvGrpSpPr>
        <p:grpSpPr bwMode="auto">
          <a:xfrm>
            <a:off x="3403600" y="5354638"/>
            <a:ext cx="527050" cy="392112"/>
            <a:chOff x="2751" y="1851"/>
            <a:chExt cx="462" cy="478"/>
          </a:xfrm>
        </p:grpSpPr>
        <p:pic>
          <p:nvPicPr>
            <p:cNvPr id="27771"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72"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5" name="Group 129"/>
          <p:cNvGrpSpPr>
            <a:grpSpLocks/>
          </p:cNvGrpSpPr>
          <p:nvPr/>
        </p:nvGrpSpPr>
        <p:grpSpPr bwMode="auto">
          <a:xfrm>
            <a:off x="4094163" y="4987925"/>
            <a:ext cx="458787" cy="620713"/>
            <a:chOff x="5955030" y="3031808"/>
            <a:chExt cx="914400" cy="1398587"/>
          </a:xfrm>
        </p:grpSpPr>
        <p:grpSp>
          <p:nvGrpSpPr>
            <p:cNvPr id="27754" name="Group 398"/>
            <p:cNvGrpSpPr>
              <a:grpSpLocks/>
            </p:cNvGrpSpPr>
            <p:nvPr/>
          </p:nvGrpSpPr>
          <p:grpSpPr bwMode="auto">
            <a:xfrm>
              <a:off x="6097905" y="3403283"/>
              <a:ext cx="596900" cy="1027112"/>
              <a:chOff x="3130" y="3288"/>
              <a:chExt cx="410" cy="742"/>
            </a:xfrm>
          </p:grpSpPr>
          <p:sp>
            <p:nvSpPr>
              <p:cNvPr id="27756"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57"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58"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59"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0"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1"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2"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3"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4"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5"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6"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7"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8"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9"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70"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7755"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6" name="Group 356"/>
          <p:cNvGrpSpPr>
            <a:grpSpLocks/>
          </p:cNvGrpSpPr>
          <p:nvPr/>
        </p:nvGrpSpPr>
        <p:grpSpPr bwMode="auto">
          <a:xfrm>
            <a:off x="5781675" y="5791200"/>
            <a:ext cx="361950" cy="338138"/>
            <a:chOff x="313" y="1497"/>
            <a:chExt cx="1152" cy="1014"/>
          </a:xfrm>
        </p:grpSpPr>
        <p:pic>
          <p:nvPicPr>
            <p:cNvPr id="27752"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3"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7" name="Group 356"/>
          <p:cNvGrpSpPr>
            <a:grpSpLocks/>
          </p:cNvGrpSpPr>
          <p:nvPr/>
        </p:nvGrpSpPr>
        <p:grpSpPr bwMode="auto">
          <a:xfrm>
            <a:off x="4551363" y="5811838"/>
            <a:ext cx="376237" cy="347662"/>
            <a:chOff x="313" y="1497"/>
            <a:chExt cx="1152" cy="1014"/>
          </a:xfrm>
        </p:grpSpPr>
        <p:pic>
          <p:nvPicPr>
            <p:cNvPr id="27750"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1"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8" name="Group 356"/>
          <p:cNvGrpSpPr>
            <a:grpSpLocks/>
          </p:cNvGrpSpPr>
          <p:nvPr/>
        </p:nvGrpSpPr>
        <p:grpSpPr bwMode="auto">
          <a:xfrm>
            <a:off x="3830638" y="5832475"/>
            <a:ext cx="382587" cy="436563"/>
            <a:chOff x="313" y="1497"/>
            <a:chExt cx="1152" cy="1014"/>
          </a:xfrm>
        </p:grpSpPr>
        <p:pic>
          <p:nvPicPr>
            <p:cNvPr id="27748"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9"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9" name="Group 403"/>
          <p:cNvGrpSpPr>
            <a:grpSpLocks/>
          </p:cNvGrpSpPr>
          <p:nvPr/>
        </p:nvGrpSpPr>
        <p:grpSpPr bwMode="auto">
          <a:xfrm>
            <a:off x="3729038" y="4673600"/>
            <a:ext cx="485775" cy="403225"/>
            <a:chOff x="2751" y="1851"/>
            <a:chExt cx="462" cy="478"/>
          </a:xfrm>
        </p:grpSpPr>
        <p:pic>
          <p:nvPicPr>
            <p:cNvPr id="27746"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7"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0" name="Group 403"/>
          <p:cNvGrpSpPr>
            <a:grpSpLocks/>
          </p:cNvGrpSpPr>
          <p:nvPr/>
        </p:nvGrpSpPr>
        <p:grpSpPr bwMode="auto">
          <a:xfrm>
            <a:off x="6289675" y="5334000"/>
            <a:ext cx="525463" cy="392113"/>
            <a:chOff x="2751" y="1851"/>
            <a:chExt cx="462" cy="478"/>
          </a:xfrm>
        </p:grpSpPr>
        <p:pic>
          <p:nvPicPr>
            <p:cNvPr id="27744"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5"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1" name="Group 356"/>
          <p:cNvGrpSpPr>
            <a:grpSpLocks/>
          </p:cNvGrpSpPr>
          <p:nvPr/>
        </p:nvGrpSpPr>
        <p:grpSpPr bwMode="auto">
          <a:xfrm>
            <a:off x="4987925" y="5191125"/>
            <a:ext cx="376238" cy="349250"/>
            <a:chOff x="313" y="1497"/>
            <a:chExt cx="1152" cy="1014"/>
          </a:xfrm>
        </p:grpSpPr>
        <p:pic>
          <p:nvPicPr>
            <p:cNvPr id="27742"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3"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2" name="Group 356"/>
          <p:cNvGrpSpPr>
            <a:grpSpLocks/>
          </p:cNvGrpSpPr>
          <p:nvPr/>
        </p:nvGrpSpPr>
        <p:grpSpPr bwMode="auto">
          <a:xfrm>
            <a:off x="1909763" y="4643438"/>
            <a:ext cx="282575" cy="344487"/>
            <a:chOff x="313" y="1497"/>
            <a:chExt cx="1152" cy="1014"/>
          </a:xfrm>
        </p:grpSpPr>
        <p:pic>
          <p:nvPicPr>
            <p:cNvPr id="2774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3" name="Group 403"/>
          <p:cNvGrpSpPr>
            <a:grpSpLocks/>
          </p:cNvGrpSpPr>
          <p:nvPr/>
        </p:nvGrpSpPr>
        <p:grpSpPr bwMode="auto">
          <a:xfrm>
            <a:off x="1616075" y="4308475"/>
            <a:ext cx="444500" cy="381000"/>
            <a:chOff x="2751" y="1851"/>
            <a:chExt cx="462" cy="478"/>
          </a:xfrm>
        </p:grpSpPr>
        <p:pic>
          <p:nvPicPr>
            <p:cNvPr id="2773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4" name="Group 171"/>
          <p:cNvGrpSpPr>
            <a:grpSpLocks/>
          </p:cNvGrpSpPr>
          <p:nvPr/>
        </p:nvGrpSpPr>
        <p:grpSpPr bwMode="auto">
          <a:xfrm>
            <a:off x="1574800" y="1971675"/>
            <a:ext cx="458788" cy="619125"/>
            <a:chOff x="5955030" y="3031808"/>
            <a:chExt cx="914400" cy="1398587"/>
          </a:xfrm>
        </p:grpSpPr>
        <p:grpSp>
          <p:nvGrpSpPr>
            <p:cNvPr id="27721" name="Group 398"/>
            <p:cNvGrpSpPr>
              <a:grpSpLocks/>
            </p:cNvGrpSpPr>
            <p:nvPr/>
          </p:nvGrpSpPr>
          <p:grpSpPr bwMode="auto">
            <a:xfrm>
              <a:off x="6097905" y="3403283"/>
              <a:ext cx="596900" cy="1027112"/>
              <a:chOff x="3130" y="3288"/>
              <a:chExt cx="410" cy="742"/>
            </a:xfrm>
          </p:grpSpPr>
          <p:sp>
            <p:nvSpPr>
              <p:cNvPr id="27723"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24"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25"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26"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27"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28"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29"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0"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1"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2"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3"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4"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5"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6"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7"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7722"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5" name="Group 356"/>
          <p:cNvGrpSpPr>
            <a:grpSpLocks/>
          </p:cNvGrpSpPr>
          <p:nvPr/>
        </p:nvGrpSpPr>
        <p:grpSpPr bwMode="auto">
          <a:xfrm>
            <a:off x="2112963" y="2103438"/>
            <a:ext cx="465137" cy="481012"/>
            <a:chOff x="313" y="1497"/>
            <a:chExt cx="1152" cy="1014"/>
          </a:xfrm>
        </p:grpSpPr>
        <p:pic>
          <p:nvPicPr>
            <p:cNvPr id="27719"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0"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6" name="Group 356"/>
          <p:cNvGrpSpPr>
            <a:grpSpLocks/>
          </p:cNvGrpSpPr>
          <p:nvPr/>
        </p:nvGrpSpPr>
        <p:grpSpPr bwMode="auto">
          <a:xfrm>
            <a:off x="2005013" y="2901950"/>
            <a:ext cx="333375" cy="368300"/>
            <a:chOff x="313" y="1497"/>
            <a:chExt cx="1152" cy="1014"/>
          </a:xfrm>
        </p:grpSpPr>
        <p:pic>
          <p:nvPicPr>
            <p:cNvPr id="2771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7" name="Group 356"/>
          <p:cNvGrpSpPr>
            <a:grpSpLocks/>
          </p:cNvGrpSpPr>
          <p:nvPr/>
        </p:nvGrpSpPr>
        <p:grpSpPr bwMode="auto">
          <a:xfrm>
            <a:off x="1482725" y="2987675"/>
            <a:ext cx="282575" cy="344488"/>
            <a:chOff x="313" y="1497"/>
            <a:chExt cx="1152" cy="1014"/>
          </a:xfrm>
        </p:grpSpPr>
        <p:pic>
          <p:nvPicPr>
            <p:cNvPr id="2771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8" name="Group 403"/>
          <p:cNvGrpSpPr>
            <a:grpSpLocks/>
          </p:cNvGrpSpPr>
          <p:nvPr/>
        </p:nvGrpSpPr>
        <p:grpSpPr bwMode="auto">
          <a:xfrm>
            <a:off x="1189038" y="2651125"/>
            <a:ext cx="444500" cy="382588"/>
            <a:chOff x="2751" y="1851"/>
            <a:chExt cx="462" cy="478"/>
          </a:xfrm>
        </p:grpSpPr>
        <p:pic>
          <p:nvPicPr>
            <p:cNvPr id="2771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9" name="Group 356"/>
          <p:cNvGrpSpPr>
            <a:grpSpLocks/>
          </p:cNvGrpSpPr>
          <p:nvPr/>
        </p:nvGrpSpPr>
        <p:grpSpPr bwMode="auto">
          <a:xfrm>
            <a:off x="1565275" y="1401763"/>
            <a:ext cx="446088" cy="385762"/>
            <a:chOff x="313" y="1497"/>
            <a:chExt cx="1152" cy="1014"/>
          </a:xfrm>
        </p:grpSpPr>
        <p:pic>
          <p:nvPicPr>
            <p:cNvPr id="27711"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2" name="Picture 355" descr="antenna_stylized"/>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80" name="Group 403"/>
          <p:cNvGrpSpPr>
            <a:grpSpLocks/>
          </p:cNvGrpSpPr>
          <p:nvPr/>
        </p:nvGrpSpPr>
        <p:grpSpPr bwMode="auto">
          <a:xfrm>
            <a:off x="762000" y="2530475"/>
            <a:ext cx="446088" cy="381000"/>
            <a:chOff x="2751" y="1851"/>
            <a:chExt cx="462" cy="478"/>
          </a:xfrm>
        </p:grpSpPr>
        <p:pic>
          <p:nvPicPr>
            <p:cNvPr id="27709"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0"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03" name="Footer Placeholder 3"/>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atin typeface="Arial" charset="0"/>
              </a:rPr>
              <a:t>Wireless, Mobile Networks</a:t>
            </a:r>
          </a:p>
        </p:txBody>
      </p:sp>
      <p:sp>
        <p:nvSpPr>
          <p:cNvPr id="7204" name="Slide Number Placeholder 4"/>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200">
                <a:latin typeface="Arial" pitchFamily="34" charset="0"/>
              </a:rPr>
              <a:t>6-</a:t>
            </a:r>
            <a:fld id="{F7993712-FC44-4B97-B20A-7C29AFE79373}" type="slidenum">
              <a:rPr lang="en-US" altLang="en-US" sz="1200">
                <a:latin typeface="Arial" pitchFamily="34" charset="0"/>
              </a:rPr>
              <a:pPr/>
              <a:t>10</a:t>
            </a:fld>
            <a:endParaRPr lang="en-US" altLang="en-US" sz="1200">
              <a:latin typeface="Arial" pitchFamily="34" charset="0"/>
            </a:endParaRPr>
          </a:p>
        </p:txBody>
      </p:sp>
      <p:sp>
        <p:nvSpPr>
          <p:cNvPr id="7205" name="Rectangle 64"/>
          <p:cNvSpPr>
            <a:spLocks noChangeArrowheads="1"/>
          </p:cNvSpPr>
          <p:nvPr/>
        </p:nvSpPr>
        <p:spPr bwMode="auto">
          <a:xfrm>
            <a:off x="5202106" y="1093789"/>
            <a:ext cx="3659187" cy="3559174"/>
          </a:xfrm>
          <a:prstGeom prst="rect">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206" name="Rectangle 65"/>
          <p:cNvSpPr>
            <a:spLocks noChangeArrowheads="1"/>
          </p:cNvSpPr>
          <p:nvPr/>
        </p:nvSpPr>
        <p:spPr bwMode="auto">
          <a:xfrm>
            <a:off x="5538788" y="1403350"/>
            <a:ext cx="1912937" cy="280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207" name="Rectangle 66"/>
          <p:cNvSpPr>
            <a:spLocks noChangeArrowheads="1"/>
          </p:cNvSpPr>
          <p:nvPr/>
        </p:nvSpPr>
        <p:spPr bwMode="auto">
          <a:xfrm>
            <a:off x="5200901" y="1188817"/>
            <a:ext cx="3659187" cy="257968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1100" dirty="0">
                <a:latin typeface="+mj-lt"/>
                <a:ea typeface="ＭＳ Ｐゴシック" charset="0"/>
              </a:rPr>
              <a:t> </a:t>
            </a:r>
            <a:r>
              <a:rPr lang="en-US" sz="1100" dirty="0" smtClean="0">
                <a:latin typeface="+mj-lt"/>
                <a:ea typeface="ＭＳ Ｐゴシック" charset="0"/>
              </a:rPr>
              <a:t>Acronym Roadmap</a:t>
            </a:r>
            <a:endParaRPr lang="en-US" sz="1100" dirty="0">
              <a:latin typeface="+mj-lt"/>
              <a:ea typeface="ＭＳ Ｐゴシック" charset="0"/>
            </a:endParaRPr>
          </a:p>
          <a:p>
            <a:pPr marL="171450" indent="-171450">
              <a:lnSpc>
                <a:spcPct val="90000"/>
              </a:lnSpc>
              <a:spcBef>
                <a:spcPct val="20000"/>
              </a:spcBef>
              <a:buClr>
                <a:srgbClr val="000099"/>
              </a:buClr>
              <a:buSzPct val="75000"/>
              <a:buFont typeface="Arial" panose="020B0604020202020204" pitchFamily="34" charset="0"/>
              <a:buChar char="•"/>
              <a:defRPr/>
            </a:pPr>
            <a:r>
              <a:rPr lang="en-US" sz="1100" dirty="0" err="1" smtClean="0">
                <a:latin typeface="+mj-lt"/>
                <a:ea typeface="ＭＳ Ｐゴシック" charset="0"/>
              </a:rPr>
              <a:t>WiFi</a:t>
            </a:r>
            <a:r>
              <a:rPr lang="en-US" sz="1100" dirty="0" smtClean="0">
                <a:latin typeface="+mj-lt"/>
                <a:ea typeface="ＭＳ Ｐゴシック" charset="0"/>
              </a:rPr>
              <a:t>:  (wireless </a:t>
            </a:r>
            <a:r>
              <a:rPr lang="en-US" sz="1100" dirty="0" err="1" smtClean="0">
                <a:latin typeface="+mj-lt"/>
                <a:ea typeface="ＭＳ Ｐゴシック" charset="0"/>
              </a:rPr>
              <a:t>lans</a:t>
            </a:r>
            <a:r>
              <a:rPr lang="en-US" sz="1100" dirty="0" smtClean="0">
                <a:latin typeface="+mj-lt"/>
                <a:ea typeface="ＭＳ Ｐゴシック" charset="0"/>
              </a:rPr>
              <a:t>): IEEE 802.11</a:t>
            </a:r>
            <a:r>
              <a:rPr lang="en-US" sz="1100" dirty="0" smtClean="0">
                <a:latin typeface="+mj-lt"/>
                <a:ea typeface="ＭＳ Ｐゴシック" charset="0"/>
              </a:rPr>
              <a:t>*</a:t>
            </a:r>
          </a:p>
          <a:p>
            <a:pPr marL="628650" lvl="1" indent="-171450">
              <a:lnSpc>
                <a:spcPct val="90000"/>
              </a:lnSpc>
              <a:spcBef>
                <a:spcPct val="20000"/>
              </a:spcBef>
              <a:buClr>
                <a:srgbClr val="000099"/>
              </a:buClr>
              <a:buSzPct val="75000"/>
              <a:buFont typeface="Arial" panose="020B0604020202020204" pitchFamily="34" charset="0"/>
              <a:buChar char="•"/>
              <a:defRPr/>
            </a:pPr>
            <a:r>
              <a:rPr lang="en-US" sz="1100" dirty="0" smtClean="0">
                <a:latin typeface="+mj-lt"/>
                <a:ea typeface="ＭＳ Ｐゴシック" charset="0"/>
              </a:rPr>
              <a:t>DSRC (dedicated short range communications), uses extensions to 802.11a (called 802.11p)</a:t>
            </a:r>
            <a:endParaRPr lang="en-US" sz="1100" dirty="0" smtClean="0">
              <a:latin typeface="+mj-lt"/>
              <a:ea typeface="ＭＳ Ｐゴシック" charset="0"/>
            </a:endParaRPr>
          </a:p>
          <a:p>
            <a:pPr marL="171450" indent="-171450">
              <a:lnSpc>
                <a:spcPct val="90000"/>
              </a:lnSpc>
              <a:spcBef>
                <a:spcPct val="20000"/>
              </a:spcBef>
              <a:buClr>
                <a:srgbClr val="000099"/>
              </a:buClr>
              <a:buSzPct val="75000"/>
              <a:buFont typeface="Arial" panose="020B0604020202020204" pitchFamily="34" charset="0"/>
              <a:buChar char="•"/>
              <a:defRPr/>
            </a:pPr>
            <a:r>
              <a:rPr lang="en-US" sz="1100" dirty="0" err="1" smtClean="0">
                <a:latin typeface="+mj-lt"/>
                <a:ea typeface="ＭＳ Ｐゴシック" charset="0"/>
              </a:rPr>
              <a:t>Zigbee</a:t>
            </a:r>
            <a:r>
              <a:rPr lang="en-US" sz="1100" dirty="0" smtClean="0">
                <a:latin typeface="+mj-lt"/>
                <a:ea typeface="ＭＳ Ｐゴシック" charset="0"/>
              </a:rPr>
              <a:t> (sensor networks): IEEE 802.15</a:t>
            </a:r>
          </a:p>
          <a:p>
            <a:pPr marL="171450" indent="-171450">
              <a:lnSpc>
                <a:spcPct val="90000"/>
              </a:lnSpc>
              <a:spcBef>
                <a:spcPct val="20000"/>
              </a:spcBef>
              <a:buClr>
                <a:srgbClr val="000099"/>
              </a:buClr>
              <a:buSzPct val="75000"/>
              <a:buFont typeface="Arial" panose="020B0604020202020204" pitchFamily="34" charset="0"/>
              <a:buChar char="•"/>
              <a:defRPr/>
            </a:pPr>
            <a:r>
              <a:rPr lang="en-US" sz="1100" dirty="0" smtClean="0">
                <a:latin typeface="+mj-lt"/>
                <a:ea typeface="ＭＳ Ｐゴシック" charset="0"/>
              </a:rPr>
              <a:t> Cellular:  3G, 4G, and yes…5G. </a:t>
            </a:r>
          </a:p>
          <a:p>
            <a:pPr marL="800100" lvl="1" indent="-342900">
              <a:lnSpc>
                <a:spcPct val="90000"/>
              </a:lnSpc>
              <a:spcBef>
                <a:spcPct val="20000"/>
              </a:spcBef>
              <a:buClr>
                <a:srgbClr val="000099"/>
              </a:buClr>
              <a:buSzPct val="75000"/>
              <a:buFont typeface="Wingdings" charset="0"/>
              <a:buChar char="v"/>
              <a:defRPr/>
            </a:pPr>
            <a:r>
              <a:rPr lang="en-US" sz="1100" dirty="0" smtClean="0">
                <a:latin typeface="+mj-lt"/>
                <a:ea typeface="ＭＳ Ｐゴシック" charset="0"/>
              </a:rPr>
              <a:t>3G:  many standards throughout the world but it generally refers to ‘Third Generation’ cellular systems that supports voice and data (i.e., smartphones with data rates of up to several hundred kbps)</a:t>
            </a:r>
          </a:p>
          <a:p>
            <a:pPr marL="800100" lvl="1" indent="-342900">
              <a:lnSpc>
                <a:spcPct val="90000"/>
              </a:lnSpc>
              <a:spcBef>
                <a:spcPct val="20000"/>
              </a:spcBef>
              <a:buClr>
                <a:srgbClr val="000099"/>
              </a:buClr>
              <a:buSzPct val="75000"/>
              <a:buFont typeface="Wingdings" charset="0"/>
              <a:buChar char="v"/>
              <a:defRPr/>
            </a:pPr>
            <a:r>
              <a:rPr lang="en-US" sz="1100" dirty="0" smtClean="0">
                <a:latin typeface="+mj-lt"/>
                <a:ea typeface="ＭＳ Ｐゴシック" charset="0"/>
              </a:rPr>
              <a:t>4G:  distinguished from 3G by higher data rates (multiple Mbps).  Two terms to note:</a:t>
            </a:r>
          </a:p>
          <a:p>
            <a:pPr marL="1257300" lvl="2" indent="-342900">
              <a:lnSpc>
                <a:spcPct val="90000"/>
              </a:lnSpc>
              <a:spcBef>
                <a:spcPct val="20000"/>
              </a:spcBef>
              <a:buClr>
                <a:srgbClr val="000099"/>
              </a:buClr>
              <a:buSzPct val="75000"/>
              <a:buFont typeface="Wingdings" charset="0"/>
              <a:buChar char="v"/>
              <a:defRPr/>
            </a:pPr>
            <a:r>
              <a:rPr lang="en-US" sz="1100" dirty="0" smtClean="0">
                <a:latin typeface="+mj-lt"/>
                <a:ea typeface="ＭＳ Ｐゴシック" charset="0"/>
              </a:rPr>
              <a:t>WiMAX</a:t>
            </a:r>
            <a:r>
              <a:rPr lang="en-US" sz="1100" dirty="0">
                <a:latin typeface="+mj-lt"/>
                <a:ea typeface="ＭＳ Ｐゴシック" charset="0"/>
              </a:rPr>
              <a:t>:  Worldwide Interoperability for Microwave </a:t>
            </a:r>
            <a:r>
              <a:rPr lang="en-US" sz="1100" dirty="0" smtClean="0">
                <a:latin typeface="+mj-lt"/>
                <a:ea typeface="ＭＳ Ｐゴシック" charset="0"/>
              </a:rPr>
              <a:t>Access (</a:t>
            </a:r>
            <a:r>
              <a:rPr lang="en-US" sz="1100" dirty="0" err="1" smtClean="0">
                <a:latin typeface="+mj-lt"/>
                <a:ea typeface="ＭＳ Ｐゴシック" charset="0"/>
              </a:rPr>
              <a:t>standardarize</a:t>
            </a:r>
            <a:r>
              <a:rPr lang="en-US" sz="1100" dirty="0" smtClean="0">
                <a:latin typeface="+mj-lt"/>
                <a:ea typeface="ＭＳ Ｐゴシック" charset="0"/>
              </a:rPr>
              <a:t> by IEEE 802.16*) </a:t>
            </a:r>
            <a:r>
              <a:rPr lang="en-US" sz="1100" dirty="0" err="1" smtClean="0">
                <a:latin typeface="+mj-lt"/>
                <a:ea typeface="ＭＳ Ｐゴシック" charset="0"/>
              </a:rPr>
              <a:t>repesents</a:t>
            </a:r>
            <a:r>
              <a:rPr lang="en-US" sz="1100" dirty="0" smtClean="0">
                <a:latin typeface="+mj-lt"/>
                <a:ea typeface="ＭＳ Ｐゴシック" charset="0"/>
              </a:rPr>
              <a:t> the original direction for high speed wireless data</a:t>
            </a:r>
          </a:p>
          <a:p>
            <a:pPr marL="1257300" lvl="2" indent="-342900">
              <a:lnSpc>
                <a:spcPct val="90000"/>
              </a:lnSpc>
              <a:spcBef>
                <a:spcPct val="20000"/>
              </a:spcBef>
              <a:buClr>
                <a:srgbClr val="000099"/>
              </a:buClr>
              <a:buSzPct val="75000"/>
              <a:buFont typeface="Wingdings" charset="0"/>
              <a:buChar char="v"/>
              <a:defRPr/>
            </a:pPr>
            <a:r>
              <a:rPr lang="en-US" sz="1100" dirty="0" smtClean="0">
                <a:latin typeface="+mj-lt"/>
                <a:ea typeface="ＭＳ Ｐゴシック" charset="0"/>
              </a:rPr>
              <a:t>LTE: Long Term Evolution is the 4G technology that was adopted by the cellular industry.</a:t>
            </a:r>
            <a:endParaRPr lang="en-US" sz="1100" dirty="0">
              <a:latin typeface="+mj-lt"/>
              <a:ea typeface="ＭＳ Ｐゴシック" charset="0"/>
            </a:endParaRPr>
          </a:p>
        </p:txBody>
      </p:sp>
      <p:sp>
        <p:nvSpPr>
          <p:cNvPr id="7208" name="Line 68"/>
          <p:cNvSpPr>
            <a:spLocks noChangeShapeType="1"/>
          </p:cNvSpPr>
          <p:nvPr/>
        </p:nvSpPr>
        <p:spPr bwMode="auto">
          <a:xfrm flipH="1">
            <a:off x="6207125" y="4378325"/>
            <a:ext cx="106363" cy="5492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27687" name="AutoShape 72"/>
          <p:cNvSpPr>
            <a:spLocks noChangeAspect="1" noChangeArrowheads="1" noTextEdit="1"/>
          </p:cNvSpPr>
          <p:nvPr/>
        </p:nvSpPr>
        <p:spPr bwMode="auto">
          <a:xfrm>
            <a:off x="7800975" y="1430338"/>
            <a:ext cx="735013" cy="220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27688" name="Group 137"/>
          <p:cNvGrpSpPr>
            <a:grpSpLocks/>
          </p:cNvGrpSpPr>
          <p:nvPr/>
        </p:nvGrpSpPr>
        <p:grpSpPr bwMode="auto">
          <a:xfrm>
            <a:off x="7815263" y="1347788"/>
            <a:ext cx="722312" cy="303212"/>
            <a:chOff x="4750" y="264"/>
            <a:chExt cx="455" cy="191"/>
          </a:xfrm>
        </p:grpSpPr>
        <p:sp>
          <p:nvSpPr>
            <p:cNvPr id="27694" name="Freeform 89"/>
            <p:cNvSpPr>
              <a:spLocks/>
            </p:cNvSpPr>
            <p:nvPr/>
          </p:nvSpPr>
          <p:spPr bwMode="auto">
            <a:xfrm>
              <a:off x="4872" y="298"/>
              <a:ext cx="82" cy="104"/>
            </a:xfrm>
            <a:custGeom>
              <a:avLst/>
              <a:gdLst>
                <a:gd name="T0" fmla="*/ 0 w 247"/>
                <a:gd name="T1" fmla="*/ 0 h 209"/>
                <a:gd name="T2" fmla="*/ 0 w 247"/>
                <a:gd name="T3" fmla="*/ 0 h 209"/>
                <a:gd name="T4" fmla="*/ 0 w 247"/>
                <a:gd name="T5" fmla="*/ 0 h 209"/>
                <a:gd name="T6" fmla="*/ 0 w 247"/>
                <a:gd name="T7" fmla="*/ 0 h 209"/>
                <a:gd name="T8" fmla="*/ 0 w 247"/>
                <a:gd name="T9" fmla="*/ 1 h 209"/>
                <a:gd name="T10" fmla="*/ 0 w 247"/>
                <a:gd name="T11" fmla="*/ 1 h 209"/>
                <a:gd name="T12" fmla="*/ 0 w 247"/>
                <a:gd name="T13" fmla="*/ 1 h 209"/>
                <a:gd name="T14" fmla="*/ 0 w 247"/>
                <a:gd name="T15" fmla="*/ 1 h 209"/>
                <a:gd name="T16" fmla="*/ 0 w 247"/>
                <a:gd name="T17" fmla="*/ 2 h 209"/>
                <a:gd name="T18" fmla="*/ 0 w 247"/>
                <a:gd name="T19" fmla="*/ 2 h 209"/>
                <a:gd name="T20" fmla="*/ 0 w 247"/>
                <a:gd name="T21" fmla="*/ 2 h 209"/>
                <a:gd name="T22" fmla="*/ 0 w 247"/>
                <a:gd name="T23" fmla="*/ 2 h 209"/>
                <a:gd name="T24" fmla="*/ 0 w 247"/>
                <a:gd name="T25" fmla="*/ 3 h 209"/>
                <a:gd name="T26" fmla="*/ 0 w 247"/>
                <a:gd name="T27" fmla="*/ 3 h 209"/>
                <a:gd name="T28" fmla="*/ 0 w 247"/>
                <a:gd name="T29" fmla="*/ 3 h 209"/>
                <a:gd name="T30" fmla="*/ 0 w 247"/>
                <a:gd name="T31" fmla="*/ 3 h 209"/>
                <a:gd name="T32" fmla="*/ 0 w 247"/>
                <a:gd name="T33" fmla="*/ 3 h 209"/>
                <a:gd name="T34" fmla="*/ 0 w 247"/>
                <a:gd name="T35" fmla="*/ 3 h 209"/>
                <a:gd name="T36" fmla="*/ 0 w 247"/>
                <a:gd name="T37" fmla="*/ 3 h 209"/>
                <a:gd name="T38" fmla="*/ 0 w 247"/>
                <a:gd name="T39" fmla="*/ 3 h 209"/>
                <a:gd name="T40" fmla="*/ 0 w 247"/>
                <a:gd name="T41" fmla="*/ 3 h 209"/>
                <a:gd name="T42" fmla="*/ 0 w 247"/>
                <a:gd name="T43" fmla="*/ 2 h 209"/>
                <a:gd name="T44" fmla="*/ 0 w 247"/>
                <a:gd name="T45" fmla="*/ 2 h 209"/>
                <a:gd name="T46" fmla="*/ 0 w 247"/>
                <a:gd name="T47" fmla="*/ 2 h 209"/>
                <a:gd name="T48" fmla="*/ 0 w 247"/>
                <a:gd name="T49" fmla="*/ 2 h 209"/>
                <a:gd name="T50" fmla="*/ 0 w 247"/>
                <a:gd name="T51" fmla="*/ 2 h 209"/>
                <a:gd name="T52" fmla="*/ 0 w 247"/>
                <a:gd name="T53" fmla="*/ 2 h 209"/>
                <a:gd name="T54" fmla="*/ 0 w 247"/>
                <a:gd name="T55" fmla="*/ 2 h 209"/>
                <a:gd name="T56" fmla="*/ 0 w 247"/>
                <a:gd name="T57" fmla="*/ 2 h 209"/>
                <a:gd name="T58" fmla="*/ 0 w 247"/>
                <a:gd name="T59" fmla="*/ 2 h 209"/>
                <a:gd name="T60" fmla="*/ 0 w 247"/>
                <a:gd name="T61" fmla="*/ 2 h 209"/>
                <a:gd name="T62" fmla="*/ 0 w 247"/>
                <a:gd name="T63" fmla="*/ 2 h 209"/>
                <a:gd name="T64" fmla="*/ 0 w 247"/>
                <a:gd name="T65" fmla="*/ 2 h 209"/>
                <a:gd name="T66" fmla="*/ 0 w 247"/>
                <a:gd name="T67" fmla="*/ 1 h 209"/>
                <a:gd name="T68" fmla="*/ 0 w 247"/>
                <a:gd name="T69" fmla="*/ 1 h 209"/>
                <a:gd name="T70" fmla="*/ 0 w 247"/>
                <a:gd name="T71" fmla="*/ 1 h 209"/>
                <a:gd name="T72" fmla="*/ 0 w 247"/>
                <a:gd name="T73" fmla="*/ 0 h 209"/>
                <a:gd name="T74" fmla="*/ 0 w 247"/>
                <a:gd name="T75" fmla="*/ 0 h 209"/>
                <a:gd name="T76" fmla="*/ 0 w 247"/>
                <a:gd name="T77" fmla="*/ 0 h 209"/>
                <a:gd name="T78" fmla="*/ 0 w 247"/>
                <a:gd name="T79" fmla="*/ 0 h 209"/>
                <a:gd name="T80" fmla="*/ 0 w 247"/>
                <a:gd name="T81" fmla="*/ 0 h 209"/>
                <a:gd name="T82" fmla="*/ 0 w 247"/>
                <a:gd name="T83" fmla="*/ 0 h 209"/>
                <a:gd name="T84" fmla="*/ 0 w 247"/>
                <a:gd name="T85" fmla="*/ 0 h 209"/>
                <a:gd name="T86" fmla="*/ 0 w 247"/>
                <a:gd name="T87" fmla="*/ 0 h 209"/>
                <a:gd name="T88" fmla="*/ 0 w 247"/>
                <a:gd name="T89" fmla="*/ 0 h 209"/>
                <a:gd name="T90" fmla="*/ 0 w 247"/>
                <a:gd name="T91" fmla="*/ 0 h 209"/>
                <a:gd name="T92" fmla="*/ 0 w 247"/>
                <a:gd name="T93" fmla="*/ 0 h 209"/>
                <a:gd name="T94" fmla="*/ 0 w 247"/>
                <a:gd name="T95" fmla="*/ 0 h 209"/>
                <a:gd name="T96" fmla="*/ 0 w 247"/>
                <a:gd name="T97" fmla="*/ 0 h 2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47" h="209">
                  <a:moveTo>
                    <a:pt x="87" y="27"/>
                  </a:moveTo>
                  <a:lnTo>
                    <a:pt x="68" y="35"/>
                  </a:lnTo>
                  <a:lnTo>
                    <a:pt x="52" y="46"/>
                  </a:lnTo>
                  <a:lnTo>
                    <a:pt x="37" y="57"/>
                  </a:lnTo>
                  <a:lnTo>
                    <a:pt x="24" y="69"/>
                  </a:lnTo>
                  <a:lnTo>
                    <a:pt x="14" y="83"/>
                  </a:lnTo>
                  <a:lnTo>
                    <a:pt x="7" y="97"/>
                  </a:lnTo>
                  <a:lnTo>
                    <a:pt x="2" y="113"/>
                  </a:lnTo>
                  <a:lnTo>
                    <a:pt x="0" y="128"/>
                  </a:lnTo>
                  <a:lnTo>
                    <a:pt x="2" y="150"/>
                  </a:lnTo>
                  <a:lnTo>
                    <a:pt x="14" y="167"/>
                  </a:lnTo>
                  <a:lnTo>
                    <a:pt x="32" y="183"/>
                  </a:lnTo>
                  <a:lnTo>
                    <a:pt x="55" y="194"/>
                  </a:lnTo>
                  <a:lnTo>
                    <a:pt x="81" y="203"/>
                  </a:lnTo>
                  <a:lnTo>
                    <a:pt x="109" y="208"/>
                  </a:lnTo>
                  <a:lnTo>
                    <a:pt x="138" y="209"/>
                  </a:lnTo>
                  <a:lnTo>
                    <a:pt x="165" y="206"/>
                  </a:lnTo>
                  <a:lnTo>
                    <a:pt x="171" y="206"/>
                  </a:lnTo>
                  <a:lnTo>
                    <a:pt x="177" y="203"/>
                  </a:lnTo>
                  <a:lnTo>
                    <a:pt x="181" y="200"/>
                  </a:lnTo>
                  <a:lnTo>
                    <a:pt x="183" y="196"/>
                  </a:lnTo>
                  <a:lnTo>
                    <a:pt x="180" y="191"/>
                  </a:lnTo>
                  <a:lnTo>
                    <a:pt x="174" y="187"/>
                  </a:lnTo>
                  <a:lnTo>
                    <a:pt x="167" y="183"/>
                  </a:lnTo>
                  <a:lnTo>
                    <a:pt x="159" y="181"/>
                  </a:lnTo>
                  <a:lnTo>
                    <a:pt x="145" y="178"/>
                  </a:lnTo>
                  <a:lnTo>
                    <a:pt x="130" y="176"/>
                  </a:lnTo>
                  <a:lnTo>
                    <a:pt x="116" y="174"/>
                  </a:lnTo>
                  <a:lnTo>
                    <a:pt x="103" y="171"/>
                  </a:lnTo>
                  <a:lnTo>
                    <a:pt x="90" y="168"/>
                  </a:lnTo>
                  <a:lnTo>
                    <a:pt x="77" y="164"/>
                  </a:lnTo>
                  <a:lnTo>
                    <a:pt x="65" y="159"/>
                  </a:lnTo>
                  <a:lnTo>
                    <a:pt x="53" y="151"/>
                  </a:lnTo>
                  <a:lnTo>
                    <a:pt x="49" y="116"/>
                  </a:lnTo>
                  <a:lnTo>
                    <a:pt x="61" y="87"/>
                  </a:lnTo>
                  <a:lnTo>
                    <a:pt x="84" y="64"/>
                  </a:lnTo>
                  <a:lnTo>
                    <a:pt x="116" y="46"/>
                  </a:lnTo>
                  <a:lnTo>
                    <a:pt x="151" y="31"/>
                  </a:lnTo>
                  <a:lnTo>
                    <a:pt x="187" y="20"/>
                  </a:lnTo>
                  <a:lnTo>
                    <a:pt x="220" y="12"/>
                  </a:lnTo>
                  <a:lnTo>
                    <a:pt x="247" y="5"/>
                  </a:lnTo>
                  <a:lnTo>
                    <a:pt x="231" y="1"/>
                  </a:lnTo>
                  <a:lnTo>
                    <a:pt x="213" y="0"/>
                  </a:lnTo>
                  <a:lnTo>
                    <a:pt x="193" y="2"/>
                  </a:lnTo>
                  <a:lnTo>
                    <a:pt x="171" y="5"/>
                  </a:lnTo>
                  <a:lnTo>
                    <a:pt x="149" y="10"/>
                  </a:lnTo>
                  <a:lnTo>
                    <a:pt x="127" y="15"/>
                  </a:lnTo>
                  <a:lnTo>
                    <a:pt x="106" y="21"/>
                  </a:lnTo>
                  <a:lnTo>
                    <a:pt x="87" y="2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5" name="Freeform 90"/>
            <p:cNvSpPr>
              <a:spLocks/>
            </p:cNvSpPr>
            <p:nvPr/>
          </p:nvSpPr>
          <p:spPr bwMode="auto">
            <a:xfrm>
              <a:off x="5012" y="297"/>
              <a:ext cx="53" cy="81"/>
            </a:xfrm>
            <a:custGeom>
              <a:avLst/>
              <a:gdLst>
                <a:gd name="T0" fmla="*/ 0 w 158"/>
                <a:gd name="T1" fmla="*/ 1 h 162"/>
                <a:gd name="T2" fmla="*/ 0 w 158"/>
                <a:gd name="T3" fmla="*/ 2 h 162"/>
                <a:gd name="T4" fmla="*/ 0 w 158"/>
                <a:gd name="T5" fmla="*/ 2 h 162"/>
                <a:gd name="T6" fmla="*/ 0 w 158"/>
                <a:gd name="T7" fmla="*/ 2 h 162"/>
                <a:gd name="T8" fmla="*/ 0 w 158"/>
                <a:gd name="T9" fmla="*/ 2 h 162"/>
                <a:gd name="T10" fmla="*/ 0 w 158"/>
                <a:gd name="T11" fmla="*/ 2 h 162"/>
                <a:gd name="T12" fmla="*/ 0 w 158"/>
                <a:gd name="T13" fmla="*/ 3 h 162"/>
                <a:gd name="T14" fmla="*/ 0 w 158"/>
                <a:gd name="T15" fmla="*/ 3 h 162"/>
                <a:gd name="T16" fmla="*/ 0 w 158"/>
                <a:gd name="T17" fmla="*/ 3 h 162"/>
                <a:gd name="T18" fmla="*/ 0 w 158"/>
                <a:gd name="T19" fmla="*/ 3 h 162"/>
                <a:gd name="T20" fmla="*/ 0 w 158"/>
                <a:gd name="T21" fmla="*/ 3 h 162"/>
                <a:gd name="T22" fmla="*/ 0 w 158"/>
                <a:gd name="T23" fmla="*/ 3 h 162"/>
                <a:gd name="T24" fmla="*/ 0 w 158"/>
                <a:gd name="T25" fmla="*/ 3 h 162"/>
                <a:gd name="T26" fmla="*/ 0 w 158"/>
                <a:gd name="T27" fmla="*/ 3 h 162"/>
                <a:gd name="T28" fmla="*/ 0 w 158"/>
                <a:gd name="T29" fmla="*/ 3 h 162"/>
                <a:gd name="T30" fmla="*/ 0 w 158"/>
                <a:gd name="T31" fmla="*/ 3 h 162"/>
                <a:gd name="T32" fmla="*/ 0 w 158"/>
                <a:gd name="T33" fmla="*/ 3 h 162"/>
                <a:gd name="T34" fmla="*/ 0 w 158"/>
                <a:gd name="T35" fmla="*/ 3 h 162"/>
                <a:gd name="T36" fmla="*/ 0 w 158"/>
                <a:gd name="T37" fmla="*/ 3 h 162"/>
                <a:gd name="T38" fmla="*/ 0 w 158"/>
                <a:gd name="T39" fmla="*/ 3 h 162"/>
                <a:gd name="T40" fmla="*/ 0 w 158"/>
                <a:gd name="T41" fmla="*/ 2 h 162"/>
                <a:gd name="T42" fmla="*/ 0 w 158"/>
                <a:gd name="T43" fmla="*/ 2 h 162"/>
                <a:gd name="T44" fmla="*/ 0 w 158"/>
                <a:gd name="T45" fmla="*/ 2 h 162"/>
                <a:gd name="T46" fmla="*/ 0 w 158"/>
                <a:gd name="T47" fmla="*/ 2 h 162"/>
                <a:gd name="T48" fmla="*/ 0 w 158"/>
                <a:gd name="T49" fmla="*/ 1 h 162"/>
                <a:gd name="T50" fmla="*/ 0 w 158"/>
                <a:gd name="T51" fmla="*/ 1 h 162"/>
                <a:gd name="T52" fmla="*/ 0 w 158"/>
                <a:gd name="T53" fmla="*/ 1 h 162"/>
                <a:gd name="T54" fmla="*/ 0 w 158"/>
                <a:gd name="T55" fmla="*/ 1 h 162"/>
                <a:gd name="T56" fmla="*/ 0 w 158"/>
                <a:gd name="T57" fmla="*/ 1 h 162"/>
                <a:gd name="T58" fmla="*/ 0 w 158"/>
                <a:gd name="T59" fmla="*/ 1 h 162"/>
                <a:gd name="T60" fmla="*/ 0 w 158"/>
                <a:gd name="T61" fmla="*/ 0 h 162"/>
                <a:gd name="T62" fmla="*/ 0 w 158"/>
                <a:gd name="T63" fmla="*/ 0 h 162"/>
                <a:gd name="T64" fmla="*/ 0 w 158"/>
                <a:gd name="T65" fmla="*/ 1 h 162"/>
                <a:gd name="T66" fmla="*/ 0 w 158"/>
                <a:gd name="T67" fmla="*/ 1 h 162"/>
                <a:gd name="T68" fmla="*/ 0 w 158"/>
                <a:gd name="T69" fmla="*/ 1 h 162"/>
                <a:gd name="T70" fmla="*/ 0 w 158"/>
                <a:gd name="T71" fmla="*/ 1 h 162"/>
                <a:gd name="T72" fmla="*/ 0 w 158"/>
                <a:gd name="T73" fmla="*/ 1 h 162"/>
                <a:gd name="T74" fmla="*/ 0 w 158"/>
                <a:gd name="T75" fmla="*/ 1 h 162"/>
                <a:gd name="T76" fmla="*/ 0 w 158"/>
                <a:gd name="T77" fmla="*/ 1 h 162"/>
                <a:gd name="T78" fmla="*/ 0 w 158"/>
                <a:gd name="T79" fmla="*/ 1 h 162"/>
                <a:gd name="T80" fmla="*/ 0 w 15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2">
                  <a:moveTo>
                    <a:pt x="134" y="53"/>
                  </a:moveTo>
                  <a:lnTo>
                    <a:pt x="140" y="69"/>
                  </a:lnTo>
                  <a:lnTo>
                    <a:pt x="138" y="85"/>
                  </a:lnTo>
                  <a:lnTo>
                    <a:pt x="128" y="97"/>
                  </a:lnTo>
                  <a:lnTo>
                    <a:pt x="113" y="109"/>
                  </a:lnTo>
                  <a:lnTo>
                    <a:pt x="96" y="119"/>
                  </a:lnTo>
                  <a:lnTo>
                    <a:pt x="76" y="129"/>
                  </a:lnTo>
                  <a:lnTo>
                    <a:pt x="55" y="138"/>
                  </a:lnTo>
                  <a:lnTo>
                    <a:pt x="38" y="148"/>
                  </a:lnTo>
                  <a:lnTo>
                    <a:pt x="35" y="151"/>
                  </a:lnTo>
                  <a:lnTo>
                    <a:pt x="33" y="153"/>
                  </a:lnTo>
                  <a:lnTo>
                    <a:pt x="33" y="156"/>
                  </a:lnTo>
                  <a:lnTo>
                    <a:pt x="35" y="159"/>
                  </a:lnTo>
                  <a:lnTo>
                    <a:pt x="39" y="161"/>
                  </a:lnTo>
                  <a:lnTo>
                    <a:pt x="44" y="162"/>
                  </a:lnTo>
                  <a:lnTo>
                    <a:pt x="46" y="162"/>
                  </a:lnTo>
                  <a:lnTo>
                    <a:pt x="51" y="161"/>
                  </a:lnTo>
                  <a:lnTo>
                    <a:pt x="74" y="152"/>
                  </a:lnTo>
                  <a:lnTo>
                    <a:pt x="96" y="142"/>
                  </a:lnTo>
                  <a:lnTo>
                    <a:pt x="116" y="130"/>
                  </a:lnTo>
                  <a:lnTo>
                    <a:pt x="135" y="117"/>
                  </a:lnTo>
                  <a:lnTo>
                    <a:pt x="148" y="102"/>
                  </a:lnTo>
                  <a:lnTo>
                    <a:pt x="157" y="86"/>
                  </a:lnTo>
                  <a:lnTo>
                    <a:pt x="158" y="68"/>
                  </a:lnTo>
                  <a:lnTo>
                    <a:pt x="153" y="50"/>
                  </a:lnTo>
                  <a:lnTo>
                    <a:pt x="140" y="35"/>
                  </a:lnTo>
                  <a:lnTo>
                    <a:pt x="121" y="23"/>
                  </a:lnTo>
                  <a:lnTo>
                    <a:pt x="97" y="14"/>
                  </a:lnTo>
                  <a:lnTo>
                    <a:pt x="71" y="6"/>
                  </a:lnTo>
                  <a:lnTo>
                    <a:pt x="45" y="2"/>
                  </a:lnTo>
                  <a:lnTo>
                    <a:pt x="23" y="0"/>
                  </a:lnTo>
                  <a:lnTo>
                    <a:pt x="7" y="0"/>
                  </a:lnTo>
                  <a:lnTo>
                    <a:pt x="0" y="3"/>
                  </a:lnTo>
                  <a:lnTo>
                    <a:pt x="17" y="9"/>
                  </a:lnTo>
                  <a:lnTo>
                    <a:pt x="36" y="13"/>
                  </a:lnTo>
                  <a:lnTo>
                    <a:pt x="57" y="17"/>
                  </a:lnTo>
                  <a:lnTo>
                    <a:pt x="76" y="21"/>
                  </a:lnTo>
                  <a:lnTo>
                    <a:pt x="94" y="26"/>
                  </a:lnTo>
                  <a:lnTo>
                    <a:pt x="110" y="33"/>
                  </a:lnTo>
                  <a:lnTo>
                    <a:pt x="124" y="42"/>
                  </a:lnTo>
                  <a:lnTo>
                    <a:pt x="134" y="53"/>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6" name="Freeform 91"/>
            <p:cNvSpPr>
              <a:spLocks/>
            </p:cNvSpPr>
            <p:nvPr/>
          </p:nvSpPr>
          <p:spPr bwMode="auto">
            <a:xfrm>
              <a:off x="4820" y="278"/>
              <a:ext cx="133" cy="169"/>
            </a:xfrm>
            <a:custGeom>
              <a:avLst/>
              <a:gdLst>
                <a:gd name="T0" fmla="*/ 0 w 400"/>
                <a:gd name="T1" fmla="*/ 0 h 339"/>
                <a:gd name="T2" fmla="*/ 0 w 400"/>
                <a:gd name="T3" fmla="*/ 1 h 339"/>
                <a:gd name="T4" fmla="*/ 0 w 400"/>
                <a:gd name="T5" fmla="*/ 2 h 339"/>
                <a:gd name="T6" fmla="*/ 0 w 400"/>
                <a:gd name="T7" fmla="*/ 3 h 339"/>
                <a:gd name="T8" fmla="*/ 0 w 400"/>
                <a:gd name="T9" fmla="*/ 3 h 339"/>
                <a:gd name="T10" fmla="*/ 0 w 400"/>
                <a:gd name="T11" fmla="*/ 3 h 339"/>
                <a:gd name="T12" fmla="*/ 0 w 400"/>
                <a:gd name="T13" fmla="*/ 4 h 339"/>
                <a:gd name="T14" fmla="*/ 0 w 400"/>
                <a:gd name="T15" fmla="*/ 4 h 339"/>
                <a:gd name="T16" fmla="*/ 0 w 400"/>
                <a:gd name="T17" fmla="*/ 4 h 339"/>
                <a:gd name="T18" fmla="*/ 0 w 400"/>
                <a:gd name="T19" fmla="*/ 4 h 339"/>
                <a:gd name="T20" fmla="*/ 0 w 400"/>
                <a:gd name="T21" fmla="*/ 4 h 339"/>
                <a:gd name="T22" fmla="*/ 0 w 400"/>
                <a:gd name="T23" fmla="*/ 5 h 339"/>
                <a:gd name="T24" fmla="*/ 0 w 400"/>
                <a:gd name="T25" fmla="*/ 5 h 339"/>
                <a:gd name="T26" fmla="*/ 0 w 400"/>
                <a:gd name="T27" fmla="*/ 5 h 339"/>
                <a:gd name="T28" fmla="*/ 0 w 400"/>
                <a:gd name="T29" fmla="*/ 5 h 339"/>
                <a:gd name="T30" fmla="*/ 0 w 400"/>
                <a:gd name="T31" fmla="*/ 5 h 339"/>
                <a:gd name="T32" fmla="*/ 1 w 400"/>
                <a:gd name="T33" fmla="*/ 5 h 339"/>
                <a:gd name="T34" fmla="*/ 1 w 400"/>
                <a:gd name="T35" fmla="*/ 5 h 339"/>
                <a:gd name="T36" fmla="*/ 1 w 400"/>
                <a:gd name="T37" fmla="*/ 5 h 339"/>
                <a:gd name="T38" fmla="*/ 1 w 400"/>
                <a:gd name="T39" fmla="*/ 4 h 339"/>
                <a:gd name="T40" fmla="*/ 0 w 400"/>
                <a:gd name="T41" fmla="*/ 4 h 339"/>
                <a:gd name="T42" fmla="*/ 0 w 400"/>
                <a:gd name="T43" fmla="*/ 4 h 339"/>
                <a:gd name="T44" fmla="*/ 0 w 400"/>
                <a:gd name="T45" fmla="*/ 4 h 339"/>
                <a:gd name="T46" fmla="*/ 0 w 400"/>
                <a:gd name="T47" fmla="*/ 4 h 339"/>
                <a:gd name="T48" fmla="*/ 0 w 400"/>
                <a:gd name="T49" fmla="*/ 4 h 339"/>
                <a:gd name="T50" fmla="*/ 0 w 400"/>
                <a:gd name="T51" fmla="*/ 4 h 339"/>
                <a:gd name="T52" fmla="*/ 0 w 400"/>
                <a:gd name="T53" fmla="*/ 4 h 339"/>
                <a:gd name="T54" fmla="*/ 0 w 400"/>
                <a:gd name="T55" fmla="*/ 4 h 339"/>
                <a:gd name="T56" fmla="*/ 0 w 400"/>
                <a:gd name="T57" fmla="*/ 3 h 339"/>
                <a:gd name="T58" fmla="*/ 0 w 400"/>
                <a:gd name="T59" fmla="*/ 3 h 339"/>
                <a:gd name="T60" fmla="*/ 0 w 400"/>
                <a:gd name="T61" fmla="*/ 3 h 339"/>
                <a:gd name="T62" fmla="*/ 0 w 400"/>
                <a:gd name="T63" fmla="*/ 2 h 339"/>
                <a:gd name="T64" fmla="*/ 0 w 400"/>
                <a:gd name="T65" fmla="*/ 2 h 339"/>
                <a:gd name="T66" fmla="*/ 0 w 400"/>
                <a:gd name="T67" fmla="*/ 1 h 339"/>
                <a:gd name="T68" fmla="*/ 0 w 400"/>
                <a:gd name="T69" fmla="*/ 1 h 339"/>
                <a:gd name="T70" fmla="*/ 0 w 400"/>
                <a:gd name="T71" fmla="*/ 1 h 339"/>
                <a:gd name="T72" fmla="*/ 0 w 400"/>
                <a:gd name="T73" fmla="*/ 0 h 339"/>
                <a:gd name="T74" fmla="*/ 0 w 400"/>
                <a:gd name="T75" fmla="*/ 0 h 339"/>
                <a:gd name="T76" fmla="*/ 0 w 400"/>
                <a:gd name="T77" fmla="*/ 0 h 339"/>
                <a:gd name="T78" fmla="*/ 0 w 400"/>
                <a:gd name="T79" fmla="*/ 0 h 339"/>
                <a:gd name="T80" fmla="*/ 0 w 400"/>
                <a:gd name="T81" fmla="*/ 0 h 339"/>
                <a:gd name="T82" fmla="*/ 0 w 400"/>
                <a:gd name="T83" fmla="*/ 0 h 339"/>
                <a:gd name="T84" fmla="*/ 0 w 400"/>
                <a:gd name="T85" fmla="*/ 0 h 339"/>
                <a:gd name="T86" fmla="*/ 0 w 400"/>
                <a:gd name="T87" fmla="*/ 0 h 3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39">
                  <a:moveTo>
                    <a:pt x="156" y="44"/>
                  </a:moveTo>
                  <a:lnTo>
                    <a:pt x="125" y="63"/>
                  </a:lnTo>
                  <a:lnTo>
                    <a:pt x="95" y="82"/>
                  </a:lnTo>
                  <a:lnTo>
                    <a:pt x="67" y="103"/>
                  </a:lnTo>
                  <a:lnTo>
                    <a:pt x="42" y="126"/>
                  </a:lnTo>
                  <a:lnTo>
                    <a:pt x="22" y="150"/>
                  </a:lnTo>
                  <a:lnTo>
                    <a:pt x="7" y="175"/>
                  </a:lnTo>
                  <a:lnTo>
                    <a:pt x="0" y="203"/>
                  </a:lnTo>
                  <a:lnTo>
                    <a:pt x="2" y="232"/>
                  </a:lnTo>
                  <a:lnTo>
                    <a:pt x="4" y="239"/>
                  </a:lnTo>
                  <a:lnTo>
                    <a:pt x="7" y="248"/>
                  </a:lnTo>
                  <a:lnTo>
                    <a:pt x="12" y="254"/>
                  </a:lnTo>
                  <a:lnTo>
                    <a:pt x="18" y="261"/>
                  </a:lnTo>
                  <a:lnTo>
                    <a:pt x="25" y="267"/>
                  </a:lnTo>
                  <a:lnTo>
                    <a:pt x="33" y="273"/>
                  </a:lnTo>
                  <a:lnTo>
                    <a:pt x="41" y="278"/>
                  </a:lnTo>
                  <a:lnTo>
                    <a:pt x="51" y="283"/>
                  </a:lnTo>
                  <a:lnTo>
                    <a:pt x="70" y="291"/>
                  </a:lnTo>
                  <a:lnTo>
                    <a:pt x="89" y="298"/>
                  </a:lnTo>
                  <a:lnTo>
                    <a:pt x="108" y="304"/>
                  </a:lnTo>
                  <a:lnTo>
                    <a:pt x="128" y="309"/>
                  </a:lnTo>
                  <a:lnTo>
                    <a:pt x="148" y="315"/>
                  </a:lnTo>
                  <a:lnTo>
                    <a:pt x="169" y="319"/>
                  </a:lnTo>
                  <a:lnTo>
                    <a:pt x="189" y="323"/>
                  </a:lnTo>
                  <a:lnTo>
                    <a:pt x="209" y="326"/>
                  </a:lnTo>
                  <a:lnTo>
                    <a:pt x="231" y="329"/>
                  </a:lnTo>
                  <a:lnTo>
                    <a:pt x="251" y="331"/>
                  </a:lnTo>
                  <a:lnTo>
                    <a:pt x="273" y="333"/>
                  </a:lnTo>
                  <a:lnTo>
                    <a:pt x="295" y="335"/>
                  </a:lnTo>
                  <a:lnTo>
                    <a:pt x="315" y="336"/>
                  </a:lnTo>
                  <a:lnTo>
                    <a:pt x="337" y="337"/>
                  </a:lnTo>
                  <a:lnTo>
                    <a:pt x="359" y="338"/>
                  </a:lnTo>
                  <a:lnTo>
                    <a:pt x="379" y="339"/>
                  </a:lnTo>
                  <a:lnTo>
                    <a:pt x="387" y="339"/>
                  </a:lnTo>
                  <a:lnTo>
                    <a:pt x="392" y="337"/>
                  </a:lnTo>
                  <a:lnTo>
                    <a:pt x="397" y="333"/>
                  </a:lnTo>
                  <a:lnTo>
                    <a:pt x="400" y="329"/>
                  </a:lnTo>
                  <a:lnTo>
                    <a:pt x="400" y="324"/>
                  </a:lnTo>
                  <a:lnTo>
                    <a:pt x="397" y="320"/>
                  </a:lnTo>
                  <a:lnTo>
                    <a:pt x="391" y="317"/>
                  </a:lnTo>
                  <a:lnTo>
                    <a:pt x="384" y="315"/>
                  </a:lnTo>
                  <a:lnTo>
                    <a:pt x="365" y="311"/>
                  </a:lnTo>
                  <a:lnTo>
                    <a:pt x="346" y="309"/>
                  </a:lnTo>
                  <a:lnTo>
                    <a:pt x="327" y="306"/>
                  </a:lnTo>
                  <a:lnTo>
                    <a:pt x="307" y="304"/>
                  </a:lnTo>
                  <a:lnTo>
                    <a:pt x="288" y="302"/>
                  </a:lnTo>
                  <a:lnTo>
                    <a:pt x="269" y="300"/>
                  </a:lnTo>
                  <a:lnTo>
                    <a:pt x="249" y="298"/>
                  </a:lnTo>
                  <a:lnTo>
                    <a:pt x="230" y="295"/>
                  </a:lnTo>
                  <a:lnTo>
                    <a:pt x="211" y="293"/>
                  </a:lnTo>
                  <a:lnTo>
                    <a:pt x="192" y="290"/>
                  </a:lnTo>
                  <a:lnTo>
                    <a:pt x="173" y="286"/>
                  </a:lnTo>
                  <a:lnTo>
                    <a:pt x="154" y="283"/>
                  </a:lnTo>
                  <a:lnTo>
                    <a:pt x="137" y="277"/>
                  </a:lnTo>
                  <a:lnTo>
                    <a:pt x="118" y="272"/>
                  </a:lnTo>
                  <a:lnTo>
                    <a:pt x="100" y="267"/>
                  </a:lnTo>
                  <a:lnTo>
                    <a:pt x="83" y="260"/>
                  </a:lnTo>
                  <a:lnTo>
                    <a:pt x="68" y="253"/>
                  </a:lnTo>
                  <a:lnTo>
                    <a:pt x="57" y="243"/>
                  </a:lnTo>
                  <a:lnTo>
                    <a:pt x="48" y="233"/>
                  </a:lnTo>
                  <a:lnTo>
                    <a:pt x="44" y="221"/>
                  </a:lnTo>
                  <a:lnTo>
                    <a:pt x="42" y="208"/>
                  </a:lnTo>
                  <a:lnTo>
                    <a:pt x="44" y="194"/>
                  </a:lnTo>
                  <a:lnTo>
                    <a:pt x="48" y="180"/>
                  </a:lnTo>
                  <a:lnTo>
                    <a:pt x="54" y="168"/>
                  </a:lnTo>
                  <a:lnTo>
                    <a:pt x="64" y="153"/>
                  </a:lnTo>
                  <a:lnTo>
                    <a:pt x="76" y="137"/>
                  </a:lnTo>
                  <a:lnTo>
                    <a:pt x="89" y="124"/>
                  </a:lnTo>
                  <a:lnTo>
                    <a:pt x="103" y="111"/>
                  </a:lnTo>
                  <a:lnTo>
                    <a:pt x="118" y="99"/>
                  </a:lnTo>
                  <a:lnTo>
                    <a:pt x="134" y="87"/>
                  </a:lnTo>
                  <a:lnTo>
                    <a:pt x="153" y="74"/>
                  </a:lnTo>
                  <a:lnTo>
                    <a:pt x="172" y="62"/>
                  </a:lnTo>
                  <a:lnTo>
                    <a:pt x="190" y="52"/>
                  </a:lnTo>
                  <a:lnTo>
                    <a:pt x="215" y="42"/>
                  </a:lnTo>
                  <a:lnTo>
                    <a:pt x="243" y="34"/>
                  </a:lnTo>
                  <a:lnTo>
                    <a:pt x="270" y="26"/>
                  </a:lnTo>
                  <a:lnTo>
                    <a:pt x="295" y="19"/>
                  </a:lnTo>
                  <a:lnTo>
                    <a:pt x="315" y="13"/>
                  </a:lnTo>
                  <a:lnTo>
                    <a:pt x="328" y="6"/>
                  </a:lnTo>
                  <a:lnTo>
                    <a:pt x="333" y="2"/>
                  </a:lnTo>
                  <a:lnTo>
                    <a:pt x="318" y="0"/>
                  </a:lnTo>
                  <a:lnTo>
                    <a:pt x="298" y="1"/>
                  </a:lnTo>
                  <a:lnTo>
                    <a:pt x="275" y="4"/>
                  </a:lnTo>
                  <a:lnTo>
                    <a:pt x="250" y="9"/>
                  </a:lnTo>
                  <a:lnTo>
                    <a:pt x="224" y="17"/>
                  </a:lnTo>
                  <a:lnTo>
                    <a:pt x="199" y="25"/>
                  </a:lnTo>
                  <a:lnTo>
                    <a:pt x="176" y="34"/>
                  </a:lnTo>
                  <a:lnTo>
                    <a:pt x="156"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7" name="Freeform 92"/>
            <p:cNvSpPr>
              <a:spLocks/>
            </p:cNvSpPr>
            <p:nvPr/>
          </p:nvSpPr>
          <p:spPr bwMode="auto">
            <a:xfrm>
              <a:off x="5007" y="272"/>
              <a:ext cx="117" cy="113"/>
            </a:xfrm>
            <a:custGeom>
              <a:avLst/>
              <a:gdLst>
                <a:gd name="T0" fmla="*/ 0 w 351"/>
                <a:gd name="T1" fmla="*/ 2 h 226"/>
                <a:gd name="T2" fmla="*/ 0 w 351"/>
                <a:gd name="T3" fmla="*/ 2 h 226"/>
                <a:gd name="T4" fmla="*/ 0 w 351"/>
                <a:gd name="T5" fmla="*/ 2 h 226"/>
                <a:gd name="T6" fmla="*/ 0 w 351"/>
                <a:gd name="T7" fmla="*/ 2 h 226"/>
                <a:gd name="T8" fmla="*/ 0 w 351"/>
                <a:gd name="T9" fmla="*/ 2 h 226"/>
                <a:gd name="T10" fmla="*/ 0 w 351"/>
                <a:gd name="T11" fmla="*/ 3 h 226"/>
                <a:gd name="T12" fmla="*/ 0 w 351"/>
                <a:gd name="T13" fmla="*/ 3 h 226"/>
                <a:gd name="T14" fmla="*/ 0 w 351"/>
                <a:gd name="T15" fmla="*/ 3 h 226"/>
                <a:gd name="T16" fmla="*/ 0 w 351"/>
                <a:gd name="T17" fmla="*/ 3 h 226"/>
                <a:gd name="T18" fmla="*/ 0 w 351"/>
                <a:gd name="T19" fmla="*/ 3 h 226"/>
                <a:gd name="T20" fmla="*/ 0 w 351"/>
                <a:gd name="T21" fmla="*/ 3 h 226"/>
                <a:gd name="T22" fmla="*/ 0 w 351"/>
                <a:gd name="T23" fmla="*/ 4 h 226"/>
                <a:gd name="T24" fmla="*/ 0 w 351"/>
                <a:gd name="T25" fmla="*/ 4 h 226"/>
                <a:gd name="T26" fmla="*/ 0 w 351"/>
                <a:gd name="T27" fmla="*/ 4 h 226"/>
                <a:gd name="T28" fmla="*/ 0 w 351"/>
                <a:gd name="T29" fmla="*/ 4 h 226"/>
                <a:gd name="T30" fmla="*/ 0 w 351"/>
                <a:gd name="T31" fmla="*/ 4 h 226"/>
                <a:gd name="T32" fmla="*/ 0 w 351"/>
                <a:gd name="T33" fmla="*/ 4 h 226"/>
                <a:gd name="T34" fmla="*/ 0 w 351"/>
                <a:gd name="T35" fmla="*/ 4 h 226"/>
                <a:gd name="T36" fmla="*/ 0 w 351"/>
                <a:gd name="T37" fmla="*/ 4 h 226"/>
                <a:gd name="T38" fmla="*/ 0 w 351"/>
                <a:gd name="T39" fmla="*/ 4 h 226"/>
                <a:gd name="T40" fmla="*/ 0 w 351"/>
                <a:gd name="T41" fmla="*/ 4 h 226"/>
                <a:gd name="T42" fmla="*/ 0 w 351"/>
                <a:gd name="T43" fmla="*/ 4 h 226"/>
                <a:gd name="T44" fmla="*/ 0 w 351"/>
                <a:gd name="T45" fmla="*/ 3 h 226"/>
                <a:gd name="T46" fmla="*/ 0 w 351"/>
                <a:gd name="T47" fmla="*/ 3 h 226"/>
                <a:gd name="T48" fmla="*/ 0 w 351"/>
                <a:gd name="T49" fmla="*/ 3 h 226"/>
                <a:gd name="T50" fmla="*/ 0 w 351"/>
                <a:gd name="T51" fmla="*/ 2 h 226"/>
                <a:gd name="T52" fmla="*/ 0 w 351"/>
                <a:gd name="T53" fmla="*/ 2 h 226"/>
                <a:gd name="T54" fmla="*/ 0 w 351"/>
                <a:gd name="T55" fmla="*/ 2 h 226"/>
                <a:gd name="T56" fmla="*/ 0 w 351"/>
                <a:gd name="T57" fmla="*/ 1 h 226"/>
                <a:gd name="T58" fmla="*/ 0 w 351"/>
                <a:gd name="T59" fmla="*/ 1 h 226"/>
                <a:gd name="T60" fmla="*/ 0 w 351"/>
                <a:gd name="T61" fmla="*/ 1 h 226"/>
                <a:gd name="T62" fmla="*/ 0 w 351"/>
                <a:gd name="T63" fmla="*/ 1 h 226"/>
                <a:gd name="T64" fmla="*/ 0 w 351"/>
                <a:gd name="T65" fmla="*/ 1 h 226"/>
                <a:gd name="T66" fmla="*/ 0 w 351"/>
                <a:gd name="T67" fmla="*/ 1 h 226"/>
                <a:gd name="T68" fmla="*/ 0 w 351"/>
                <a:gd name="T69" fmla="*/ 1 h 226"/>
                <a:gd name="T70" fmla="*/ 0 w 351"/>
                <a:gd name="T71" fmla="*/ 1 h 226"/>
                <a:gd name="T72" fmla="*/ 0 w 351"/>
                <a:gd name="T73" fmla="*/ 1 h 226"/>
                <a:gd name="T74" fmla="*/ 0 w 351"/>
                <a:gd name="T75" fmla="*/ 1 h 226"/>
                <a:gd name="T76" fmla="*/ 0 w 351"/>
                <a:gd name="T77" fmla="*/ 1 h 226"/>
                <a:gd name="T78" fmla="*/ 0 w 351"/>
                <a:gd name="T79" fmla="*/ 0 h 226"/>
                <a:gd name="T80" fmla="*/ 0 w 351"/>
                <a:gd name="T81" fmla="*/ 0 h 226"/>
                <a:gd name="T82" fmla="*/ 0 w 351"/>
                <a:gd name="T83" fmla="*/ 0 h 226"/>
                <a:gd name="T84" fmla="*/ 0 w 351"/>
                <a:gd name="T85" fmla="*/ 0 h 226"/>
                <a:gd name="T86" fmla="*/ 0 w 351"/>
                <a:gd name="T87" fmla="*/ 1 h 226"/>
                <a:gd name="T88" fmla="*/ 0 w 351"/>
                <a:gd name="T89" fmla="*/ 1 h 226"/>
                <a:gd name="T90" fmla="*/ 0 w 351"/>
                <a:gd name="T91" fmla="*/ 1 h 226"/>
                <a:gd name="T92" fmla="*/ 0 w 351"/>
                <a:gd name="T93" fmla="*/ 1 h 226"/>
                <a:gd name="T94" fmla="*/ 0 w 351"/>
                <a:gd name="T95" fmla="*/ 1 h 226"/>
                <a:gd name="T96" fmla="*/ 0 w 351"/>
                <a:gd name="T97" fmla="*/ 1 h 226"/>
                <a:gd name="T98" fmla="*/ 0 w 351"/>
                <a:gd name="T99" fmla="*/ 1 h 226"/>
                <a:gd name="T100" fmla="*/ 0 w 351"/>
                <a:gd name="T101" fmla="*/ 1 h 226"/>
                <a:gd name="T102" fmla="*/ 0 w 351"/>
                <a:gd name="T103" fmla="*/ 1 h 226"/>
                <a:gd name="T104" fmla="*/ 0 w 351"/>
                <a:gd name="T105" fmla="*/ 1 h 226"/>
                <a:gd name="T106" fmla="*/ 0 w 351"/>
                <a:gd name="T107" fmla="*/ 1 h 226"/>
                <a:gd name="T108" fmla="*/ 0 w 351"/>
                <a:gd name="T109" fmla="*/ 1 h 226"/>
                <a:gd name="T110" fmla="*/ 0 w 351"/>
                <a:gd name="T111" fmla="*/ 1 h 226"/>
                <a:gd name="T112" fmla="*/ 0 w 351"/>
                <a:gd name="T113" fmla="*/ 1 h 226"/>
                <a:gd name="T114" fmla="*/ 0 w 351"/>
                <a:gd name="T115" fmla="*/ 1 h 226"/>
                <a:gd name="T116" fmla="*/ 0 w 351"/>
                <a:gd name="T117" fmla="*/ 1 h 226"/>
                <a:gd name="T118" fmla="*/ 0 w 351"/>
                <a:gd name="T119" fmla="*/ 1 h 226"/>
                <a:gd name="T120" fmla="*/ 0 w 351"/>
                <a:gd name="T121" fmla="*/ 2 h 2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1" h="226">
                  <a:moveTo>
                    <a:pt x="291" y="69"/>
                  </a:moveTo>
                  <a:lnTo>
                    <a:pt x="307" y="81"/>
                  </a:lnTo>
                  <a:lnTo>
                    <a:pt x="317" y="96"/>
                  </a:lnTo>
                  <a:lnTo>
                    <a:pt x="322" y="111"/>
                  </a:lnTo>
                  <a:lnTo>
                    <a:pt x="322" y="128"/>
                  </a:lnTo>
                  <a:lnTo>
                    <a:pt x="319" y="141"/>
                  </a:lnTo>
                  <a:lnTo>
                    <a:pt x="313" y="152"/>
                  </a:lnTo>
                  <a:lnTo>
                    <a:pt x="303" y="164"/>
                  </a:lnTo>
                  <a:lnTo>
                    <a:pt x="293" y="173"/>
                  </a:lnTo>
                  <a:lnTo>
                    <a:pt x="279" y="183"/>
                  </a:lnTo>
                  <a:lnTo>
                    <a:pt x="266" y="192"/>
                  </a:lnTo>
                  <a:lnTo>
                    <a:pt x="253" y="201"/>
                  </a:lnTo>
                  <a:lnTo>
                    <a:pt x="240" y="210"/>
                  </a:lnTo>
                  <a:lnTo>
                    <a:pt x="237" y="213"/>
                  </a:lnTo>
                  <a:lnTo>
                    <a:pt x="237" y="216"/>
                  </a:lnTo>
                  <a:lnTo>
                    <a:pt x="237" y="219"/>
                  </a:lnTo>
                  <a:lnTo>
                    <a:pt x="240" y="222"/>
                  </a:lnTo>
                  <a:lnTo>
                    <a:pt x="245" y="225"/>
                  </a:lnTo>
                  <a:lnTo>
                    <a:pt x="250" y="226"/>
                  </a:lnTo>
                  <a:lnTo>
                    <a:pt x="255" y="225"/>
                  </a:lnTo>
                  <a:lnTo>
                    <a:pt x="259" y="222"/>
                  </a:lnTo>
                  <a:lnTo>
                    <a:pt x="288" y="209"/>
                  </a:lnTo>
                  <a:lnTo>
                    <a:pt x="313" y="192"/>
                  </a:lnTo>
                  <a:lnTo>
                    <a:pt x="332" y="172"/>
                  </a:lnTo>
                  <a:lnTo>
                    <a:pt x="345" y="149"/>
                  </a:lnTo>
                  <a:lnTo>
                    <a:pt x="351" y="127"/>
                  </a:lnTo>
                  <a:lnTo>
                    <a:pt x="348" y="103"/>
                  </a:lnTo>
                  <a:lnTo>
                    <a:pt x="336" y="81"/>
                  </a:lnTo>
                  <a:lnTo>
                    <a:pt x="313" y="62"/>
                  </a:lnTo>
                  <a:lnTo>
                    <a:pt x="295" y="51"/>
                  </a:lnTo>
                  <a:lnTo>
                    <a:pt x="275" y="43"/>
                  </a:lnTo>
                  <a:lnTo>
                    <a:pt x="253" y="35"/>
                  </a:lnTo>
                  <a:lnTo>
                    <a:pt x="229" y="28"/>
                  </a:lnTo>
                  <a:lnTo>
                    <a:pt x="204" y="20"/>
                  </a:lnTo>
                  <a:lnTo>
                    <a:pt x="179" y="15"/>
                  </a:lnTo>
                  <a:lnTo>
                    <a:pt x="153" y="11"/>
                  </a:lnTo>
                  <a:lnTo>
                    <a:pt x="128" y="7"/>
                  </a:lnTo>
                  <a:lnTo>
                    <a:pt x="104" y="4"/>
                  </a:lnTo>
                  <a:lnTo>
                    <a:pt x="82" y="2"/>
                  </a:lnTo>
                  <a:lnTo>
                    <a:pt x="60" y="0"/>
                  </a:lnTo>
                  <a:lnTo>
                    <a:pt x="43" y="0"/>
                  </a:lnTo>
                  <a:lnTo>
                    <a:pt x="27" y="0"/>
                  </a:lnTo>
                  <a:lnTo>
                    <a:pt x="14" y="0"/>
                  </a:lnTo>
                  <a:lnTo>
                    <a:pt x="5" y="2"/>
                  </a:lnTo>
                  <a:lnTo>
                    <a:pt x="0" y="4"/>
                  </a:lnTo>
                  <a:lnTo>
                    <a:pt x="15" y="6"/>
                  </a:lnTo>
                  <a:lnTo>
                    <a:pt x="30" y="7"/>
                  </a:lnTo>
                  <a:lnTo>
                    <a:pt x="47" y="9"/>
                  </a:lnTo>
                  <a:lnTo>
                    <a:pt x="64" y="11"/>
                  </a:lnTo>
                  <a:lnTo>
                    <a:pt x="82" y="14"/>
                  </a:lnTo>
                  <a:lnTo>
                    <a:pt x="102" y="16"/>
                  </a:lnTo>
                  <a:lnTo>
                    <a:pt x="121" y="19"/>
                  </a:lnTo>
                  <a:lnTo>
                    <a:pt x="141" y="23"/>
                  </a:lnTo>
                  <a:lnTo>
                    <a:pt x="160" y="27"/>
                  </a:lnTo>
                  <a:lnTo>
                    <a:pt x="181" y="31"/>
                  </a:lnTo>
                  <a:lnTo>
                    <a:pt x="201" y="35"/>
                  </a:lnTo>
                  <a:lnTo>
                    <a:pt x="220" y="40"/>
                  </a:lnTo>
                  <a:lnTo>
                    <a:pt x="239" y="46"/>
                  </a:lnTo>
                  <a:lnTo>
                    <a:pt x="258" y="53"/>
                  </a:lnTo>
                  <a:lnTo>
                    <a:pt x="275" y="61"/>
                  </a:lnTo>
                  <a:lnTo>
                    <a:pt x="291" y="6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8" name="Freeform 93"/>
            <p:cNvSpPr>
              <a:spLocks/>
            </p:cNvSpPr>
            <p:nvPr/>
          </p:nvSpPr>
          <p:spPr bwMode="auto">
            <a:xfrm>
              <a:off x="4769" y="324"/>
              <a:ext cx="48" cy="107"/>
            </a:xfrm>
            <a:custGeom>
              <a:avLst/>
              <a:gdLst>
                <a:gd name="T0" fmla="*/ 0 w 142"/>
                <a:gd name="T1" fmla="*/ 2 h 213"/>
                <a:gd name="T2" fmla="*/ 0 w 142"/>
                <a:gd name="T3" fmla="*/ 3 h 213"/>
                <a:gd name="T4" fmla="*/ 0 w 142"/>
                <a:gd name="T5" fmla="*/ 3 h 213"/>
                <a:gd name="T6" fmla="*/ 0 w 142"/>
                <a:gd name="T7" fmla="*/ 3 h 213"/>
                <a:gd name="T8" fmla="*/ 0 w 142"/>
                <a:gd name="T9" fmla="*/ 3 h 213"/>
                <a:gd name="T10" fmla="*/ 0 w 142"/>
                <a:gd name="T11" fmla="*/ 3 h 213"/>
                <a:gd name="T12" fmla="*/ 0 w 142"/>
                <a:gd name="T13" fmla="*/ 4 h 213"/>
                <a:gd name="T14" fmla="*/ 0 w 142"/>
                <a:gd name="T15" fmla="*/ 4 h 213"/>
                <a:gd name="T16" fmla="*/ 0 w 142"/>
                <a:gd name="T17" fmla="*/ 4 h 213"/>
                <a:gd name="T18" fmla="*/ 0 w 142"/>
                <a:gd name="T19" fmla="*/ 4 h 213"/>
                <a:gd name="T20" fmla="*/ 0 w 142"/>
                <a:gd name="T21" fmla="*/ 4 h 213"/>
                <a:gd name="T22" fmla="*/ 0 w 142"/>
                <a:gd name="T23" fmla="*/ 4 h 213"/>
                <a:gd name="T24" fmla="*/ 0 w 142"/>
                <a:gd name="T25" fmla="*/ 4 h 213"/>
                <a:gd name="T26" fmla="*/ 0 w 142"/>
                <a:gd name="T27" fmla="*/ 4 h 213"/>
                <a:gd name="T28" fmla="*/ 0 w 142"/>
                <a:gd name="T29" fmla="*/ 4 h 213"/>
                <a:gd name="T30" fmla="*/ 0 w 142"/>
                <a:gd name="T31" fmla="*/ 3 h 213"/>
                <a:gd name="T32" fmla="*/ 0 w 142"/>
                <a:gd name="T33" fmla="*/ 3 h 213"/>
                <a:gd name="T34" fmla="*/ 0 w 142"/>
                <a:gd name="T35" fmla="*/ 3 h 213"/>
                <a:gd name="T36" fmla="*/ 0 w 142"/>
                <a:gd name="T37" fmla="*/ 3 h 213"/>
                <a:gd name="T38" fmla="*/ 0 w 142"/>
                <a:gd name="T39" fmla="*/ 3 h 213"/>
                <a:gd name="T40" fmla="*/ 0 w 142"/>
                <a:gd name="T41" fmla="*/ 3 h 213"/>
                <a:gd name="T42" fmla="*/ 0 w 142"/>
                <a:gd name="T43" fmla="*/ 3 h 213"/>
                <a:gd name="T44" fmla="*/ 0 w 142"/>
                <a:gd name="T45" fmla="*/ 2 h 213"/>
                <a:gd name="T46" fmla="*/ 0 w 142"/>
                <a:gd name="T47" fmla="*/ 2 h 213"/>
                <a:gd name="T48" fmla="*/ 0 w 142"/>
                <a:gd name="T49" fmla="*/ 2 h 213"/>
                <a:gd name="T50" fmla="*/ 0 w 142"/>
                <a:gd name="T51" fmla="*/ 2 h 213"/>
                <a:gd name="T52" fmla="*/ 0 w 142"/>
                <a:gd name="T53" fmla="*/ 1 h 213"/>
                <a:gd name="T54" fmla="*/ 0 w 142"/>
                <a:gd name="T55" fmla="*/ 1 h 213"/>
                <a:gd name="T56" fmla="*/ 0 w 142"/>
                <a:gd name="T57" fmla="*/ 1 h 213"/>
                <a:gd name="T58" fmla="*/ 0 w 142"/>
                <a:gd name="T59" fmla="*/ 1 h 213"/>
                <a:gd name="T60" fmla="*/ 0 w 142"/>
                <a:gd name="T61" fmla="*/ 1 h 213"/>
                <a:gd name="T62" fmla="*/ 0 w 142"/>
                <a:gd name="T63" fmla="*/ 1 h 213"/>
                <a:gd name="T64" fmla="*/ 0 w 142"/>
                <a:gd name="T65" fmla="*/ 1 h 213"/>
                <a:gd name="T66" fmla="*/ 0 w 142"/>
                <a:gd name="T67" fmla="*/ 0 h 213"/>
                <a:gd name="T68" fmla="*/ 0 w 142"/>
                <a:gd name="T69" fmla="*/ 1 h 213"/>
                <a:gd name="T70" fmla="*/ 0 w 142"/>
                <a:gd name="T71" fmla="*/ 1 h 213"/>
                <a:gd name="T72" fmla="*/ 0 w 142"/>
                <a:gd name="T73" fmla="*/ 1 h 213"/>
                <a:gd name="T74" fmla="*/ 0 w 142"/>
                <a:gd name="T75" fmla="*/ 1 h 213"/>
                <a:gd name="T76" fmla="*/ 0 w 142"/>
                <a:gd name="T77" fmla="*/ 2 h 213"/>
                <a:gd name="T78" fmla="*/ 0 w 142"/>
                <a:gd name="T79" fmla="*/ 2 h 213"/>
                <a:gd name="T80" fmla="*/ 0 w 142"/>
                <a:gd name="T81" fmla="*/ 2 h 2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213">
                  <a:moveTo>
                    <a:pt x="0" y="116"/>
                  </a:moveTo>
                  <a:lnTo>
                    <a:pt x="0" y="134"/>
                  </a:lnTo>
                  <a:lnTo>
                    <a:pt x="6" y="150"/>
                  </a:lnTo>
                  <a:lnTo>
                    <a:pt x="16" y="166"/>
                  </a:lnTo>
                  <a:lnTo>
                    <a:pt x="30" y="179"/>
                  </a:lnTo>
                  <a:lnTo>
                    <a:pt x="48" y="191"/>
                  </a:lnTo>
                  <a:lnTo>
                    <a:pt x="68" y="201"/>
                  </a:lnTo>
                  <a:lnTo>
                    <a:pt x="91" y="208"/>
                  </a:lnTo>
                  <a:lnTo>
                    <a:pt x="115" y="212"/>
                  </a:lnTo>
                  <a:lnTo>
                    <a:pt x="122" y="213"/>
                  </a:lnTo>
                  <a:lnTo>
                    <a:pt x="129" y="211"/>
                  </a:lnTo>
                  <a:lnTo>
                    <a:pt x="135" y="208"/>
                  </a:lnTo>
                  <a:lnTo>
                    <a:pt x="138" y="204"/>
                  </a:lnTo>
                  <a:lnTo>
                    <a:pt x="138" y="199"/>
                  </a:lnTo>
                  <a:lnTo>
                    <a:pt x="137" y="194"/>
                  </a:lnTo>
                  <a:lnTo>
                    <a:pt x="132" y="190"/>
                  </a:lnTo>
                  <a:lnTo>
                    <a:pt x="125" y="188"/>
                  </a:lnTo>
                  <a:lnTo>
                    <a:pt x="102" y="181"/>
                  </a:lnTo>
                  <a:lnTo>
                    <a:pt x="80" y="173"/>
                  </a:lnTo>
                  <a:lnTo>
                    <a:pt x="62" y="162"/>
                  </a:lnTo>
                  <a:lnTo>
                    <a:pt x="49" y="149"/>
                  </a:lnTo>
                  <a:lnTo>
                    <a:pt x="41" y="134"/>
                  </a:lnTo>
                  <a:lnTo>
                    <a:pt x="36" y="117"/>
                  </a:lnTo>
                  <a:lnTo>
                    <a:pt x="36" y="100"/>
                  </a:lnTo>
                  <a:lnTo>
                    <a:pt x="44" y="81"/>
                  </a:lnTo>
                  <a:lnTo>
                    <a:pt x="52" y="68"/>
                  </a:lnTo>
                  <a:lnTo>
                    <a:pt x="64" y="56"/>
                  </a:lnTo>
                  <a:lnTo>
                    <a:pt x="77" y="44"/>
                  </a:lnTo>
                  <a:lnTo>
                    <a:pt x="91" y="34"/>
                  </a:lnTo>
                  <a:lnTo>
                    <a:pt x="105" y="25"/>
                  </a:lnTo>
                  <a:lnTo>
                    <a:pt x="119" y="16"/>
                  </a:lnTo>
                  <a:lnTo>
                    <a:pt x="132" y="8"/>
                  </a:lnTo>
                  <a:lnTo>
                    <a:pt x="142" y="1"/>
                  </a:lnTo>
                  <a:lnTo>
                    <a:pt x="132" y="0"/>
                  </a:lnTo>
                  <a:lnTo>
                    <a:pt x="116" y="5"/>
                  </a:lnTo>
                  <a:lnTo>
                    <a:pt x="94" y="16"/>
                  </a:lnTo>
                  <a:lnTo>
                    <a:pt x="70" y="32"/>
                  </a:lnTo>
                  <a:lnTo>
                    <a:pt x="46" y="51"/>
                  </a:lnTo>
                  <a:lnTo>
                    <a:pt x="25" y="72"/>
                  </a:lnTo>
                  <a:lnTo>
                    <a:pt x="9" y="95"/>
                  </a:lnTo>
                  <a:lnTo>
                    <a:pt x="0"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9" name="Freeform 94"/>
            <p:cNvSpPr>
              <a:spLocks/>
            </p:cNvSpPr>
            <p:nvPr/>
          </p:nvSpPr>
          <p:spPr bwMode="auto">
            <a:xfrm>
              <a:off x="5104" y="264"/>
              <a:ext cx="101" cy="139"/>
            </a:xfrm>
            <a:custGeom>
              <a:avLst/>
              <a:gdLst>
                <a:gd name="T0" fmla="*/ 0 w 305"/>
                <a:gd name="T1" fmla="*/ 1 h 279"/>
                <a:gd name="T2" fmla="*/ 0 w 305"/>
                <a:gd name="T3" fmla="*/ 2 h 279"/>
                <a:gd name="T4" fmla="*/ 0 w 305"/>
                <a:gd name="T5" fmla="*/ 2 h 279"/>
                <a:gd name="T6" fmla="*/ 0 w 305"/>
                <a:gd name="T7" fmla="*/ 2 h 279"/>
                <a:gd name="T8" fmla="*/ 0 w 305"/>
                <a:gd name="T9" fmla="*/ 2 h 279"/>
                <a:gd name="T10" fmla="*/ 0 w 305"/>
                <a:gd name="T11" fmla="*/ 3 h 279"/>
                <a:gd name="T12" fmla="*/ 0 w 305"/>
                <a:gd name="T13" fmla="*/ 3 h 279"/>
                <a:gd name="T14" fmla="*/ 0 w 305"/>
                <a:gd name="T15" fmla="*/ 3 h 279"/>
                <a:gd name="T16" fmla="*/ 0 w 305"/>
                <a:gd name="T17" fmla="*/ 3 h 279"/>
                <a:gd name="T18" fmla="*/ 0 w 305"/>
                <a:gd name="T19" fmla="*/ 4 h 279"/>
                <a:gd name="T20" fmla="*/ 0 w 305"/>
                <a:gd name="T21" fmla="*/ 4 h 279"/>
                <a:gd name="T22" fmla="*/ 0 w 305"/>
                <a:gd name="T23" fmla="*/ 4 h 279"/>
                <a:gd name="T24" fmla="*/ 0 w 305"/>
                <a:gd name="T25" fmla="*/ 4 h 279"/>
                <a:gd name="T26" fmla="*/ 0 w 305"/>
                <a:gd name="T27" fmla="*/ 4 h 279"/>
                <a:gd name="T28" fmla="*/ 0 w 305"/>
                <a:gd name="T29" fmla="*/ 4 h 279"/>
                <a:gd name="T30" fmla="*/ 0 w 305"/>
                <a:gd name="T31" fmla="*/ 3 h 279"/>
                <a:gd name="T32" fmla="*/ 0 w 305"/>
                <a:gd name="T33" fmla="*/ 3 h 279"/>
                <a:gd name="T34" fmla="*/ 0 w 305"/>
                <a:gd name="T35" fmla="*/ 3 h 279"/>
                <a:gd name="T36" fmla="*/ 0 w 305"/>
                <a:gd name="T37" fmla="*/ 2 h 279"/>
                <a:gd name="T38" fmla="*/ 0 w 305"/>
                <a:gd name="T39" fmla="*/ 2 h 279"/>
                <a:gd name="T40" fmla="*/ 0 w 305"/>
                <a:gd name="T41" fmla="*/ 1 h 279"/>
                <a:gd name="T42" fmla="*/ 0 w 305"/>
                <a:gd name="T43" fmla="*/ 1 h 279"/>
                <a:gd name="T44" fmla="*/ 0 w 305"/>
                <a:gd name="T45" fmla="*/ 1 h 279"/>
                <a:gd name="T46" fmla="*/ 0 w 305"/>
                <a:gd name="T47" fmla="*/ 0 h 279"/>
                <a:gd name="T48" fmla="*/ 0 w 305"/>
                <a:gd name="T49" fmla="*/ 0 h 279"/>
                <a:gd name="T50" fmla="*/ 0 w 305"/>
                <a:gd name="T51" fmla="*/ 0 h 279"/>
                <a:gd name="T52" fmla="*/ 0 w 305"/>
                <a:gd name="T53" fmla="*/ 0 h 279"/>
                <a:gd name="T54" fmla="*/ 0 w 305"/>
                <a:gd name="T55" fmla="*/ 0 h 279"/>
                <a:gd name="T56" fmla="*/ 0 w 305"/>
                <a:gd name="T57" fmla="*/ 0 h 279"/>
                <a:gd name="T58" fmla="*/ 0 w 305"/>
                <a:gd name="T59" fmla="*/ 0 h 279"/>
                <a:gd name="T60" fmla="*/ 0 w 305"/>
                <a:gd name="T61" fmla="*/ 0 h 279"/>
                <a:gd name="T62" fmla="*/ 0 w 305"/>
                <a:gd name="T63" fmla="*/ 0 h 279"/>
                <a:gd name="T64" fmla="*/ 0 w 305"/>
                <a:gd name="T65" fmla="*/ 0 h 279"/>
                <a:gd name="T66" fmla="*/ 0 w 305"/>
                <a:gd name="T67" fmla="*/ 0 h 279"/>
                <a:gd name="T68" fmla="*/ 0 w 305"/>
                <a:gd name="T69" fmla="*/ 0 h 279"/>
                <a:gd name="T70" fmla="*/ 0 w 305"/>
                <a:gd name="T71" fmla="*/ 0 h 279"/>
                <a:gd name="T72" fmla="*/ 0 w 305"/>
                <a:gd name="T73" fmla="*/ 1 h 279"/>
                <a:gd name="T74" fmla="*/ 0 w 305"/>
                <a:gd name="T75" fmla="*/ 1 h 2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5" h="279">
                  <a:moveTo>
                    <a:pt x="247" y="104"/>
                  </a:moveTo>
                  <a:lnTo>
                    <a:pt x="257" y="112"/>
                  </a:lnTo>
                  <a:lnTo>
                    <a:pt x="266" y="120"/>
                  </a:lnTo>
                  <a:lnTo>
                    <a:pt x="271" y="129"/>
                  </a:lnTo>
                  <a:lnTo>
                    <a:pt x="277" y="138"/>
                  </a:lnTo>
                  <a:lnTo>
                    <a:pt x="279" y="148"/>
                  </a:lnTo>
                  <a:lnTo>
                    <a:pt x="279" y="158"/>
                  </a:lnTo>
                  <a:lnTo>
                    <a:pt x="274" y="168"/>
                  </a:lnTo>
                  <a:lnTo>
                    <a:pt x="268" y="178"/>
                  </a:lnTo>
                  <a:lnTo>
                    <a:pt x="258" y="188"/>
                  </a:lnTo>
                  <a:lnTo>
                    <a:pt x="247" y="197"/>
                  </a:lnTo>
                  <a:lnTo>
                    <a:pt x="234" y="205"/>
                  </a:lnTo>
                  <a:lnTo>
                    <a:pt x="219" y="214"/>
                  </a:lnTo>
                  <a:lnTo>
                    <a:pt x="206" y="221"/>
                  </a:lnTo>
                  <a:lnTo>
                    <a:pt x="191" y="229"/>
                  </a:lnTo>
                  <a:lnTo>
                    <a:pt x="177" y="237"/>
                  </a:lnTo>
                  <a:lnTo>
                    <a:pt x="164" y="247"/>
                  </a:lnTo>
                  <a:lnTo>
                    <a:pt x="160" y="250"/>
                  </a:lnTo>
                  <a:lnTo>
                    <a:pt x="157" y="254"/>
                  </a:lnTo>
                  <a:lnTo>
                    <a:pt x="154" y="258"/>
                  </a:lnTo>
                  <a:lnTo>
                    <a:pt x="151" y="262"/>
                  </a:lnTo>
                  <a:lnTo>
                    <a:pt x="149" y="266"/>
                  </a:lnTo>
                  <a:lnTo>
                    <a:pt x="149" y="270"/>
                  </a:lnTo>
                  <a:lnTo>
                    <a:pt x="151" y="275"/>
                  </a:lnTo>
                  <a:lnTo>
                    <a:pt x="155" y="278"/>
                  </a:lnTo>
                  <a:lnTo>
                    <a:pt x="161" y="279"/>
                  </a:lnTo>
                  <a:lnTo>
                    <a:pt x="167" y="279"/>
                  </a:lnTo>
                  <a:lnTo>
                    <a:pt x="173" y="278"/>
                  </a:lnTo>
                  <a:lnTo>
                    <a:pt x="177" y="275"/>
                  </a:lnTo>
                  <a:lnTo>
                    <a:pt x="191" y="263"/>
                  </a:lnTo>
                  <a:lnTo>
                    <a:pt x="207" y="252"/>
                  </a:lnTo>
                  <a:lnTo>
                    <a:pt x="223" y="242"/>
                  </a:lnTo>
                  <a:lnTo>
                    <a:pt x="241" y="231"/>
                  </a:lnTo>
                  <a:lnTo>
                    <a:pt x="257" y="221"/>
                  </a:lnTo>
                  <a:lnTo>
                    <a:pt x="271" y="210"/>
                  </a:lnTo>
                  <a:lnTo>
                    <a:pt x="286" y="197"/>
                  </a:lnTo>
                  <a:lnTo>
                    <a:pt x="296" y="184"/>
                  </a:lnTo>
                  <a:lnTo>
                    <a:pt x="303" y="168"/>
                  </a:lnTo>
                  <a:lnTo>
                    <a:pt x="305" y="153"/>
                  </a:lnTo>
                  <a:lnTo>
                    <a:pt x="300" y="137"/>
                  </a:lnTo>
                  <a:lnTo>
                    <a:pt x="293" y="123"/>
                  </a:lnTo>
                  <a:lnTo>
                    <a:pt x="282" y="109"/>
                  </a:lnTo>
                  <a:lnTo>
                    <a:pt x="267" y="96"/>
                  </a:lnTo>
                  <a:lnTo>
                    <a:pt x="250" y="85"/>
                  </a:lnTo>
                  <a:lnTo>
                    <a:pt x="232" y="75"/>
                  </a:lnTo>
                  <a:lnTo>
                    <a:pt x="219" y="67"/>
                  </a:lnTo>
                  <a:lnTo>
                    <a:pt x="205" y="61"/>
                  </a:lnTo>
                  <a:lnTo>
                    <a:pt x="189" y="54"/>
                  </a:lnTo>
                  <a:lnTo>
                    <a:pt x="173" y="47"/>
                  </a:lnTo>
                  <a:lnTo>
                    <a:pt x="157" y="40"/>
                  </a:lnTo>
                  <a:lnTo>
                    <a:pt x="139" y="32"/>
                  </a:lnTo>
                  <a:lnTo>
                    <a:pt x="122" y="26"/>
                  </a:lnTo>
                  <a:lnTo>
                    <a:pt x="106" y="20"/>
                  </a:lnTo>
                  <a:lnTo>
                    <a:pt x="90" y="15"/>
                  </a:lnTo>
                  <a:lnTo>
                    <a:pt x="74" y="10"/>
                  </a:lnTo>
                  <a:lnTo>
                    <a:pt x="58" y="7"/>
                  </a:lnTo>
                  <a:lnTo>
                    <a:pt x="43" y="3"/>
                  </a:lnTo>
                  <a:lnTo>
                    <a:pt x="30" y="1"/>
                  </a:lnTo>
                  <a:lnTo>
                    <a:pt x="19" y="0"/>
                  </a:lnTo>
                  <a:lnTo>
                    <a:pt x="8" y="1"/>
                  </a:lnTo>
                  <a:lnTo>
                    <a:pt x="0" y="3"/>
                  </a:lnTo>
                  <a:lnTo>
                    <a:pt x="10" y="6"/>
                  </a:lnTo>
                  <a:lnTo>
                    <a:pt x="21" y="9"/>
                  </a:lnTo>
                  <a:lnTo>
                    <a:pt x="35" y="13"/>
                  </a:lnTo>
                  <a:lnTo>
                    <a:pt x="48" y="17"/>
                  </a:lnTo>
                  <a:lnTo>
                    <a:pt x="64" y="22"/>
                  </a:lnTo>
                  <a:lnTo>
                    <a:pt x="80" y="27"/>
                  </a:lnTo>
                  <a:lnTo>
                    <a:pt x="97" y="33"/>
                  </a:lnTo>
                  <a:lnTo>
                    <a:pt x="114" y="40"/>
                  </a:lnTo>
                  <a:lnTo>
                    <a:pt x="132" y="47"/>
                  </a:lnTo>
                  <a:lnTo>
                    <a:pt x="149" y="54"/>
                  </a:lnTo>
                  <a:lnTo>
                    <a:pt x="167" y="62"/>
                  </a:lnTo>
                  <a:lnTo>
                    <a:pt x="184" y="70"/>
                  </a:lnTo>
                  <a:lnTo>
                    <a:pt x="202" y="79"/>
                  </a:lnTo>
                  <a:lnTo>
                    <a:pt x="218" y="87"/>
                  </a:lnTo>
                  <a:lnTo>
                    <a:pt x="232" y="95"/>
                  </a:lnTo>
                  <a:lnTo>
                    <a:pt x="247" y="10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0" name="Freeform 99"/>
            <p:cNvSpPr>
              <a:spLocks/>
            </p:cNvSpPr>
            <p:nvPr/>
          </p:nvSpPr>
          <p:spPr bwMode="auto">
            <a:xfrm>
              <a:off x="4976" y="382"/>
              <a:ext cx="18" cy="42"/>
            </a:xfrm>
            <a:custGeom>
              <a:avLst/>
              <a:gdLst>
                <a:gd name="T0" fmla="*/ 0 w 54"/>
                <a:gd name="T1" fmla="*/ 0 h 85"/>
                <a:gd name="T2" fmla="*/ 0 w 54"/>
                <a:gd name="T3" fmla="*/ 0 h 85"/>
                <a:gd name="T4" fmla="*/ 0 w 54"/>
                <a:gd name="T5" fmla="*/ 0 h 85"/>
                <a:gd name="T6" fmla="*/ 0 w 54"/>
                <a:gd name="T7" fmla="*/ 0 h 85"/>
                <a:gd name="T8" fmla="*/ 0 w 54"/>
                <a:gd name="T9" fmla="*/ 0 h 85"/>
                <a:gd name="T10" fmla="*/ 0 w 54"/>
                <a:gd name="T11" fmla="*/ 0 h 85"/>
                <a:gd name="T12" fmla="*/ 0 w 54"/>
                <a:gd name="T13" fmla="*/ 0 h 85"/>
                <a:gd name="T14" fmla="*/ 0 w 54"/>
                <a:gd name="T15" fmla="*/ 0 h 85"/>
                <a:gd name="T16" fmla="*/ 0 w 54"/>
                <a:gd name="T17" fmla="*/ 0 h 85"/>
                <a:gd name="T18" fmla="*/ 0 w 54"/>
                <a:gd name="T19" fmla="*/ 0 h 85"/>
                <a:gd name="T20" fmla="*/ 0 w 54"/>
                <a:gd name="T21" fmla="*/ 0 h 85"/>
                <a:gd name="T22" fmla="*/ 0 w 54"/>
                <a:gd name="T23" fmla="*/ 0 h 85"/>
                <a:gd name="T24" fmla="*/ 0 w 54"/>
                <a:gd name="T25" fmla="*/ 0 h 85"/>
                <a:gd name="T26" fmla="*/ 0 w 54"/>
                <a:gd name="T27" fmla="*/ 1 h 85"/>
                <a:gd name="T28" fmla="*/ 0 w 54"/>
                <a:gd name="T29" fmla="*/ 1 h 85"/>
                <a:gd name="T30" fmla="*/ 0 w 54"/>
                <a:gd name="T31" fmla="*/ 1 h 85"/>
                <a:gd name="T32" fmla="*/ 0 w 54"/>
                <a:gd name="T33" fmla="*/ 1 h 85"/>
                <a:gd name="T34" fmla="*/ 0 w 54"/>
                <a:gd name="T35" fmla="*/ 1 h 85"/>
                <a:gd name="T36" fmla="*/ 0 w 54"/>
                <a:gd name="T37" fmla="*/ 0 h 85"/>
                <a:gd name="T38" fmla="*/ 0 w 54"/>
                <a:gd name="T39" fmla="*/ 0 h 85"/>
                <a:gd name="T40" fmla="*/ 0 w 54"/>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4" h="85">
                  <a:moveTo>
                    <a:pt x="28" y="10"/>
                  </a:moveTo>
                  <a:lnTo>
                    <a:pt x="27" y="6"/>
                  </a:lnTo>
                  <a:lnTo>
                    <a:pt x="22" y="2"/>
                  </a:lnTo>
                  <a:lnTo>
                    <a:pt x="18" y="0"/>
                  </a:lnTo>
                  <a:lnTo>
                    <a:pt x="12" y="0"/>
                  </a:lnTo>
                  <a:lnTo>
                    <a:pt x="8" y="1"/>
                  </a:lnTo>
                  <a:lnTo>
                    <a:pt x="3" y="3"/>
                  </a:lnTo>
                  <a:lnTo>
                    <a:pt x="0" y="7"/>
                  </a:lnTo>
                  <a:lnTo>
                    <a:pt x="0" y="11"/>
                  </a:lnTo>
                  <a:lnTo>
                    <a:pt x="0" y="22"/>
                  </a:lnTo>
                  <a:lnTo>
                    <a:pt x="5" y="34"/>
                  </a:lnTo>
                  <a:lnTo>
                    <a:pt x="11" y="47"/>
                  </a:lnTo>
                  <a:lnTo>
                    <a:pt x="18" y="59"/>
                  </a:lnTo>
                  <a:lnTo>
                    <a:pt x="27" y="70"/>
                  </a:lnTo>
                  <a:lnTo>
                    <a:pt x="35" y="79"/>
                  </a:lnTo>
                  <a:lnTo>
                    <a:pt x="46" y="84"/>
                  </a:lnTo>
                  <a:lnTo>
                    <a:pt x="53" y="85"/>
                  </a:lnTo>
                  <a:lnTo>
                    <a:pt x="54" y="68"/>
                  </a:lnTo>
                  <a:lnTo>
                    <a:pt x="47" y="49"/>
                  </a:lnTo>
                  <a:lnTo>
                    <a:pt x="38" y="29"/>
                  </a:lnTo>
                  <a:lnTo>
                    <a:pt x="2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1" name="Freeform 100"/>
            <p:cNvSpPr>
              <a:spLocks/>
            </p:cNvSpPr>
            <p:nvPr/>
          </p:nvSpPr>
          <p:spPr bwMode="auto">
            <a:xfrm>
              <a:off x="4962" y="351"/>
              <a:ext cx="15" cy="24"/>
            </a:xfrm>
            <a:custGeom>
              <a:avLst/>
              <a:gdLst>
                <a:gd name="T0" fmla="*/ 0 w 46"/>
                <a:gd name="T1" fmla="*/ 1 h 48"/>
                <a:gd name="T2" fmla="*/ 0 w 46"/>
                <a:gd name="T3" fmla="*/ 1 h 48"/>
                <a:gd name="T4" fmla="*/ 0 w 46"/>
                <a:gd name="T5" fmla="*/ 1 h 48"/>
                <a:gd name="T6" fmla="*/ 0 w 46"/>
                <a:gd name="T7" fmla="*/ 1 h 48"/>
                <a:gd name="T8" fmla="*/ 0 w 46"/>
                <a:gd name="T9" fmla="*/ 1 h 48"/>
                <a:gd name="T10" fmla="*/ 0 w 46"/>
                <a:gd name="T11" fmla="*/ 1 h 48"/>
                <a:gd name="T12" fmla="*/ 0 w 46"/>
                <a:gd name="T13" fmla="*/ 1 h 48"/>
                <a:gd name="T14" fmla="*/ 0 w 46"/>
                <a:gd name="T15" fmla="*/ 0 h 48"/>
                <a:gd name="T16" fmla="*/ 0 w 46"/>
                <a:gd name="T17" fmla="*/ 0 h 48"/>
                <a:gd name="T18" fmla="*/ 0 w 46"/>
                <a:gd name="T19" fmla="*/ 1 h 48"/>
                <a:gd name="T20" fmla="*/ 0 w 46"/>
                <a:gd name="T21" fmla="*/ 1 h 48"/>
                <a:gd name="T22" fmla="*/ 0 w 46"/>
                <a:gd name="T23" fmla="*/ 1 h 48"/>
                <a:gd name="T24" fmla="*/ 0 w 46"/>
                <a:gd name="T25" fmla="*/ 1 h 48"/>
                <a:gd name="T26" fmla="*/ 0 w 46"/>
                <a:gd name="T27" fmla="*/ 1 h 48"/>
                <a:gd name="T28" fmla="*/ 0 w 46"/>
                <a:gd name="T29" fmla="*/ 1 h 48"/>
                <a:gd name="T30" fmla="*/ 0 w 46"/>
                <a:gd name="T31" fmla="*/ 1 h 48"/>
                <a:gd name="T32" fmla="*/ 0 w 46"/>
                <a:gd name="T33" fmla="*/ 1 h 48"/>
                <a:gd name="T34" fmla="*/ 0 w 46"/>
                <a:gd name="T35" fmla="*/ 1 h 48"/>
                <a:gd name="T36" fmla="*/ 0 w 46"/>
                <a:gd name="T37" fmla="*/ 1 h 48"/>
                <a:gd name="T38" fmla="*/ 0 w 46"/>
                <a:gd name="T39" fmla="*/ 1 h 48"/>
                <a:gd name="T40" fmla="*/ 0 w 46"/>
                <a:gd name="T41" fmla="*/ 1 h 48"/>
                <a:gd name="T42" fmla="*/ 0 w 46"/>
                <a:gd name="T43" fmla="*/ 1 h 48"/>
                <a:gd name="T44" fmla="*/ 0 w 46"/>
                <a:gd name="T45" fmla="*/ 1 h 48"/>
                <a:gd name="T46" fmla="*/ 0 w 46"/>
                <a:gd name="T47" fmla="*/ 1 h 48"/>
                <a:gd name="T48" fmla="*/ 0 w 46"/>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6" h="48">
                  <a:moveTo>
                    <a:pt x="25" y="6"/>
                  </a:moveTo>
                  <a:lnTo>
                    <a:pt x="25" y="7"/>
                  </a:lnTo>
                  <a:lnTo>
                    <a:pt x="23" y="4"/>
                  </a:lnTo>
                  <a:lnTo>
                    <a:pt x="19" y="1"/>
                  </a:lnTo>
                  <a:lnTo>
                    <a:pt x="14" y="0"/>
                  </a:lnTo>
                  <a:lnTo>
                    <a:pt x="9" y="0"/>
                  </a:lnTo>
                  <a:lnTo>
                    <a:pt x="4" y="1"/>
                  </a:lnTo>
                  <a:lnTo>
                    <a:pt x="1" y="4"/>
                  </a:lnTo>
                  <a:lnTo>
                    <a:pt x="0" y="7"/>
                  </a:lnTo>
                  <a:lnTo>
                    <a:pt x="0" y="10"/>
                  </a:lnTo>
                  <a:lnTo>
                    <a:pt x="1" y="15"/>
                  </a:lnTo>
                  <a:lnTo>
                    <a:pt x="4" y="21"/>
                  </a:lnTo>
                  <a:lnTo>
                    <a:pt x="10" y="28"/>
                  </a:lnTo>
                  <a:lnTo>
                    <a:pt x="17" y="35"/>
                  </a:lnTo>
                  <a:lnTo>
                    <a:pt x="25" y="41"/>
                  </a:lnTo>
                  <a:lnTo>
                    <a:pt x="33" y="45"/>
                  </a:lnTo>
                  <a:lnTo>
                    <a:pt x="41" y="48"/>
                  </a:lnTo>
                  <a:lnTo>
                    <a:pt x="46" y="48"/>
                  </a:lnTo>
                  <a:lnTo>
                    <a:pt x="45" y="38"/>
                  </a:lnTo>
                  <a:lnTo>
                    <a:pt x="39" y="25"/>
                  </a:lnTo>
                  <a:lnTo>
                    <a:pt x="30" y="14"/>
                  </a:lnTo>
                  <a:lnTo>
                    <a:pt x="2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2" name="Freeform 101"/>
            <p:cNvSpPr>
              <a:spLocks/>
            </p:cNvSpPr>
            <p:nvPr/>
          </p:nvSpPr>
          <p:spPr bwMode="auto">
            <a:xfrm>
              <a:off x="4949" y="331"/>
              <a:ext cx="21" cy="16"/>
            </a:xfrm>
            <a:custGeom>
              <a:avLst/>
              <a:gdLst>
                <a:gd name="T0" fmla="*/ 0 w 64"/>
                <a:gd name="T1" fmla="*/ 1 h 32"/>
                <a:gd name="T2" fmla="*/ 0 w 64"/>
                <a:gd name="T3" fmla="*/ 1 h 32"/>
                <a:gd name="T4" fmla="*/ 0 w 64"/>
                <a:gd name="T5" fmla="*/ 1 h 32"/>
                <a:gd name="T6" fmla="*/ 0 w 64"/>
                <a:gd name="T7" fmla="*/ 1 h 32"/>
                <a:gd name="T8" fmla="*/ 0 w 64"/>
                <a:gd name="T9" fmla="*/ 1 h 32"/>
                <a:gd name="T10" fmla="*/ 0 w 64"/>
                <a:gd name="T11" fmla="*/ 1 h 32"/>
                <a:gd name="T12" fmla="*/ 0 w 64"/>
                <a:gd name="T13" fmla="*/ 1 h 32"/>
                <a:gd name="T14" fmla="*/ 0 w 64"/>
                <a:gd name="T15" fmla="*/ 0 h 32"/>
                <a:gd name="T16" fmla="*/ 0 w 64"/>
                <a:gd name="T17" fmla="*/ 0 h 32"/>
                <a:gd name="T18" fmla="*/ 0 w 64"/>
                <a:gd name="T19" fmla="*/ 0 h 32"/>
                <a:gd name="T20" fmla="*/ 0 w 64"/>
                <a:gd name="T21" fmla="*/ 1 h 32"/>
                <a:gd name="T22" fmla="*/ 0 w 64"/>
                <a:gd name="T23" fmla="*/ 1 h 32"/>
                <a:gd name="T24" fmla="*/ 0 w 64"/>
                <a:gd name="T25" fmla="*/ 1 h 32"/>
                <a:gd name="T26" fmla="*/ 0 w 64"/>
                <a:gd name="T27" fmla="*/ 1 h 32"/>
                <a:gd name="T28" fmla="*/ 0 w 64"/>
                <a:gd name="T29" fmla="*/ 1 h 32"/>
                <a:gd name="T30" fmla="*/ 0 w 64"/>
                <a:gd name="T31" fmla="*/ 1 h 32"/>
                <a:gd name="T32" fmla="*/ 0 w 64"/>
                <a:gd name="T33" fmla="*/ 1 h 32"/>
                <a:gd name="T34" fmla="*/ 0 w 64"/>
                <a:gd name="T35" fmla="*/ 1 h 32"/>
                <a:gd name="T36" fmla="*/ 0 w 64"/>
                <a:gd name="T37" fmla="*/ 1 h 32"/>
                <a:gd name="T38" fmla="*/ 0 w 64"/>
                <a:gd name="T39" fmla="*/ 1 h 32"/>
                <a:gd name="T40" fmla="*/ 0 w 64"/>
                <a:gd name="T41" fmla="*/ 1 h 32"/>
                <a:gd name="T42" fmla="*/ 0 w 64"/>
                <a:gd name="T43" fmla="*/ 1 h 32"/>
                <a:gd name="T44" fmla="*/ 0 w 64"/>
                <a:gd name="T45" fmla="*/ 1 h 32"/>
                <a:gd name="T46" fmla="*/ 0 w 64"/>
                <a:gd name="T47" fmla="*/ 1 h 32"/>
                <a:gd name="T48" fmla="*/ 0 w 64"/>
                <a:gd name="T49" fmla="*/ 1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 h="32">
                  <a:moveTo>
                    <a:pt x="50" y="24"/>
                  </a:moveTo>
                  <a:lnTo>
                    <a:pt x="56" y="22"/>
                  </a:lnTo>
                  <a:lnTo>
                    <a:pt x="62" y="19"/>
                  </a:lnTo>
                  <a:lnTo>
                    <a:pt x="64" y="15"/>
                  </a:lnTo>
                  <a:lnTo>
                    <a:pt x="64" y="11"/>
                  </a:lnTo>
                  <a:lnTo>
                    <a:pt x="61" y="6"/>
                  </a:lnTo>
                  <a:lnTo>
                    <a:pt x="56" y="2"/>
                  </a:lnTo>
                  <a:lnTo>
                    <a:pt x="50" y="0"/>
                  </a:lnTo>
                  <a:lnTo>
                    <a:pt x="43" y="0"/>
                  </a:lnTo>
                  <a:lnTo>
                    <a:pt x="40" y="0"/>
                  </a:lnTo>
                  <a:lnTo>
                    <a:pt x="35" y="1"/>
                  </a:lnTo>
                  <a:lnTo>
                    <a:pt x="26" y="3"/>
                  </a:lnTo>
                  <a:lnTo>
                    <a:pt x="16" y="8"/>
                  </a:lnTo>
                  <a:lnTo>
                    <a:pt x="7" y="14"/>
                  </a:lnTo>
                  <a:lnTo>
                    <a:pt x="3" y="20"/>
                  </a:lnTo>
                  <a:lnTo>
                    <a:pt x="0" y="26"/>
                  </a:lnTo>
                  <a:lnTo>
                    <a:pt x="0" y="28"/>
                  </a:lnTo>
                  <a:lnTo>
                    <a:pt x="4" y="30"/>
                  </a:lnTo>
                  <a:lnTo>
                    <a:pt x="10" y="32"/>
                  </a:lnTo>
                  <a:lnTo>
                    <a:pt x="16" y="32"/>
                  </a:lnTo>
                  <a:lnTo>
                    <a:pt x="21" y="32"/>
                  </a:lnTo>
                  <a:lnTo>
                    <a:pt x="29" y="30"/>
                  </a:lnTo>
                  <a:lnTo>
                    <a:pt x="36" y="29"/>
                  </a:lnTo>
                  <a:lnTo>
                    <a:pt x="43" y="27"/>
                  </a:lnTo>
                  <a:lnTo>
                    <a:pt x="5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3" name="Freeform 130"/>
            <p:cNvSpPr>
              <a:spLocks/>
            </p:cNvSpPr>
            <p:nvPr/>
          </p:nvSpPr>
          <p:spPr bwMode="auto">
            <a:xfrm>
              <a:off x="4849" y="304"/>
              <a:ext cx="82" cy="106"/>
            </a:xfrm>
            <a:custGeom>
              <a:avLst/>
              <a:gdLst>
                <a:gd name="T0" fmla="*/ 0 w 246"/>
                <a:gd name="T1" fmla="*/ 1 h 211"/>
                <a:gd name="T2" fmla="*/ 0 w 246"/>
                <a:gd name="T3" fmla="*/ 1 h 211"/>
                <a:gd name="T4" fmla="*/ 0 w 246"/>
                <a:gd name="T5" fmla="*/ 1 h 211"/>
                <a:gd name="T6" fmla="*/ 0 w 246"/>
                <a:gd name="T7" fmla="*/ 1 h 211"/>
                <a:gd name="T8" fmla="*/ 0 w 246"/>
                <a:gd name="T9" fmla="*/ 2 h 211"/>
                <a:gd name="T10" fmla="*/ 0 w 246"/>
                <a:gd name="T11" fmla="*/ 2 h 211"/>
                <a:gd name="T12" fmla="*/ 0 w 246"/>
                <a:gd name="T13" fmla="*/ 2 h 211"/>
                <a:gd name="T14" fmla="*/ 0 w 246"/>
                <a:gd name="T15" fmla="*/ 2 h 211"/>
                <a:gd name="T16" fmla="*/ 0 w 246"/>
                <a:gd name="T17" fmla="*/ 3 h 211"/>
                <a:gd name="T18" fmla="*/ 0 w 246"/>
                <a:gd name="T19" fmla="*/ 3 h 211"/>
                <a:gd name="T20" fmla="*/ 0 w 246"/>
                <a:gd name="T21" fmla="*/ 3 h 211"/>
                <a:gd name="T22" fmla="*/ 0 w 246"/>
                <a:gd name="T23" fmla="*/ 3 h 211"/>
                <a:gd name="T24" fmla="*/ 0 w 246"/>
                <a:gd name="T25" fmla="*/ 4 h 211"/>
                <a:gd name="T26" fmla="*/ 0 w 246"/>
                <a:gd name="T27" fmla="*/ 4 h 211"/>
                <a:gd name="T28" fmla="*/ 0 w 246"/>
                <a:gd name="T29" fmla="*/ 4 h 211"/>
                <a:gd name="T30" fmla="*/ 0 w 246"/>
                <a:gd name="T31" fmla="*/ 4 h 211"/>
                <a:gd name="T32" fmla="*/ 0 w 246"/>
                <a:gd name="T33" fmla="*/ 4 h 211"/>
                <a:gd name="T34" fmla="*/ 0 w 246"/>
                <a:gd name="T35" fmla="*/ 4 h 211"/>
                <a:gd name="T36" fmla="*/ 0 w 246"/>
                <a:gd name="T37" fmla="*/ 4 h 211"/>
                <a:gd name="T38" fmla="*/ 0 w 246"/>
                <a:gd name="T39" fmla="*/ 4 h 211"/>
                <a:gd name="T40" fmla="*/ 0 w 246"/>
                <a:gd name="T41" fmla="*/ 4 h 211"/>
                <a:gd name="T42" fmla="*/ 0 w 246"/>
                <a:gd name="T43" fmla="*/ 4 h 211"/>
                <a:gd name="T44" fmla="*/ 0 w 246"/>
                <a:gd name="T45" fmla="*/ 4 h 211"/>
                <a:gd name="T46" fmla="*/ 0 w 246"/>
                <a:gd name="T47" fmla="*/ 4 h 211"/>
                <a:gd name="T48" fmla="*/ 0 w 246"/>
                <a:gd name="T49" fmla="*/ 4 h 211"/>
                <a:gd name="T50" fmla="*/ 0 w 246"/>
                <a:gd name="T51" fmla="*/ 4 h 211"/>
                <a:gd name="T52" fmla="*/ 0 w 246"/>
                <a:gd name="T53" fmla="*/ 4 h 211"/>
                <a:gd name="T54" fmla="*/ 0 w 246"/>
                <a:gd name="T55" fmla="*/ 4 h 211"/>
                <a:gd name="T56" fmla="*/ 0 w 246"/>
                <a:gd name="T57" fmla="*/ 4 h 211"/>
                <a:gd name="T58" fmla="*/ 0 w 246"/>
                <a:gd name="T59" fmla="*/ 4 h 211"/>
                <a:gd name="T60" fmla="*/ 0 w 246"/>
                <a:gd name="T61" fmla="*/ 4 h 211"/>
                <a:gd name="T62" fmla="*/ 0 w 246"/>
                <a:gd name="T63" fmla="*/ 3 h 211"/>
                <a:gd name="T64" fmla="*/ 0 w 246"/>
                <a:gd name="T65" fmla="*/ 3 h 211"/>
                <a:gd name="T66" fmla="*/ 0 w 246"/>
                <a:gd name="T67" fmla="*/ 3 h 211"/>
                <a:gd name="T68" fmla="*/ 0 w 246"/>
                <a:gd name="T69" fmla="*/ 3 h 211"/>
                <a:gd name="T70" fmla="*/ 0 w 246"/>
                <a:gd name="T71" fmla="*/ 3 h 211"/>
                <a:gd name="T72" fmla="*/ 0 w 246"/>
                <a:gd name="T73" fmla="*/ 3 h 211"/>
                <a:gd name="T74" fmla="*/ 0 w 246"/>
                <a:gd name="T75" fmla="*/ 3 h 211"/>
                <a:gd name="T76" fmla="*/ 0 w 246"/>
                <a:gd name="T77" fmla="*/ 2 h 211"/>
                <a:gd name="T78" fmla="*/ 0 w 246"/>
                <a:gd name="T79" fmla="*/ 2 h 211"/>
                <a:gd name="T80" fmla="*/ 0 w 246"/>
                <a:gd name="T81" fmla="*/ 2 h 211"/>
                <a:gd name="T82" fmla="*/ 0 w 246"/>
                <a:gd name="T83" fmla="*/ 2 h 211"/>
                <a:gd name="T84" fmla="*/ 0 w 246"/>
                <a:gd name="T85" fmla="*/ 2 h 211"/>
                <a:gd name="T86" fmla="*/ 0 w 246"/>
                <a:gd name="T87" fmla="*/ 1 h 211"/>
                <a:gd name="T88" fmla="*/ 0 w 246"/>
                <a:gd name="T89" fmla="*/ 1 h 211"/>
                <a:gd name="T90" fmla="*/ 0 w 246"/>
                <a:gd name="T91" fmla="*/ 1 h 211"/>
                <a:gd name="T92" fmla="*/ 0 w 246"/>
                <a:gd name="T93" fmla="*/ 1 h 211"/>
                <a:gd name="T94" fmla="*/ 0 w 246"/>
                <a:gd name="T95" fmla="*/ 1 h 211"/>
                <a:gd name="T96" fmla="*/ 0 w 246"/>
                <a:gd name="T97" fmla="*/ 1 h 211"/>
                <a:gd name="T98" fmla="*/ 0 w 246"/>
                <a:gd name="T99" fmla="*/ 1 h 211"/>
                <a:gd name="T100" fmla="*/ 0 w 246"/>
                <a:gd name="T101" fmla="*/ 1 h 211"/>
                <a:gd name="T102" fmla="*/ 0 w 246"/>
                <a:gd name="T103" fmla="*/ 1 h 211"/>
                <a:gd name="T104" fmla="*/ 0 w 246"/>
                <a:gd name="T105" fmla="*/ 1 h 211"/>
                <a:gd name="T106" fmla="*/ 0 w 246"/>
                <a:gd name="T107" fmla="*/ 1 h 211"/>
                <a:gd name="T108" fmla="*/ 0 w 246"/>
                <a:gd name="T109" fmla="*/ 0 h 211"/>
                <a:gd name="T110" fmla="*/ 0 w 246"/>
                <a:gd name="T111" fmla="*/ 1 h 211"/>
                <a:gd name="T112" fmla="*/ 0 w 246"/>
                <a:gd name="T113" fmla="*/ 1 h 211"/>
                <a:gd name="T114" fmla="*/ 0 w 246"/>
                <a:gd name="T115" fmla="*/ 1 h 211"/>
                <a:gd name="T116" fmla="*/ 0 w 246"/>
                <a:gd name="T117" fmla="*/ 1 h 211"/>
                <a:gd name="T118" fmla="*/ 0 w 246"/>
                <a:gd name="T119" fmla="*/ 1 h 211"/>
                <a:gd name="T120" fmla="*/ 0 w 246"/>
                <a:gd name="T121" fmla="*/ 1 h 2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6" h="211">
                  <a:moveTo>
                    <a:pt x="90" y="32"/>
                  </a:moveTo>
                  <a:lnTo>
                    <a:pt x="73" y="41"/>
                  </a:lnTo>
                  <a:lnTo>
                    <a:pt x="57" y="51"/>
                  </a:lnTo>
                  <a:lnTo>
                    <a:pt x="41" y="64"/>
                  </a:lnTo>
                  <a:lnTo>
                    <a:pt x="28" y="76"/>
                  </a:lnTo>
                  <a:lnTo>
                    <a:pt x="18" y="89"/>
                  </a:lnTo>
                  <a:lnTo>
                    <a:pt x="9" y="103"/>
                  </a:lnTo>
                  <a:lnTo>
                    <a:pt x="3" y="116"/>
                  </a:lnTo>
                  <a:lnTo>
                    <a:pt x="0" y="131"/>
                  </a:lnTo>
                  <a:lnTo>
                    <a:pt x="3" y="152"/>
                  </a:lnTo>
                  <a:lnTo>
                    <a:pt x="15" y="170"/>
                  </a:lnTo>
                  <a:lnTo>
                    <a:pt x="32" y="185"/>
                  </a:lnTo>
                  <a:lnTo>
                    <a:pt x="54" y="197"/>
                  </a:lnTo>
                  <a:lnTo>
                    <a:pt x="80" y="205"/>
                  </a:lnTo>
                  <a:lnTo>
                    <a:pt x="109" y="210"/>
                  </a:lnTo>
                  <a:lnTo>
                    <a:pt x="137" y="211"/>
                  </a:lnTo>
                  <a:lnTo>
                    <a:pt x="164" y="208"/>
                  </a:lnTo>
                  <a:lnTo>
                    <a:pt x="170" y="208"/>
                  </a:lnTo>
                  <a:lnTo>
                    <a:pt x="176" y="206"/>
                  </a:lnTo>
                  <a:lnTo>
                    <a:pt x="180" y="202"/>
                  </a:lnTo>
                  <a:lnTo>
                    <a:pt x="182" y="198"/>
                  </a:lnTo>
                  <a:lnTo>
                    <a:pt x="180" y="196"/>
                  </a:lnTo>
                  <a:lnTo>
                    <a:pt x="176" y="196"/>
                  </a:lnTo>
                  <a:lnTo>
                    <a:pt x="170" y="195"/>
                  </a:lnTo>
                  <a:lnTo>
                    <a:pt x="163" y="195"/>
                  </a:lnTo>
                  <a:lnTo>
                    <a:pt x="154" y="195"/>
                  </a:lnTo>
                  <a:lnTo>
                    <a:pt x="147" y="195"/>
                  </a:lnTo>
                  <a:lnTo>
                    <a:pt x="140" y="195"/>
                  </a:lnTo>
                  <a:lnTo>
                    <a:pt x="135" y="195"/>
                  </a:lnTo>
                  <a:lnTo>
                    <a:pt x="121" y="194"/>
                  </a:lnTo>
                  <a:lnTo>
                    <a:pt x="108" y="193"/>
                  </a:lnTo>
                  <a:lnTo>
                    <a:pt x="93" y="191"/>
                  </a:lnTo>
                  <a:lnTo>
                    <a:pt x="79" y="188"/>
                  </a:lnTo>
                  <a:lnTo>
                    <a:pt x="64" y="185"/>
                  </a:lnTo>
                  <a:lnTo>
                    <a:pt x="50" y="178"/>
                  </a:lnTo>
                  <a:lnTo>
                    <a:pt x="37" y="169"/>
                  </a:lnTo>
                  <a:lnTo>
                    <a:pt x="22" y="155"/>
                  </a:lnTo>
                  <a:lnTo>
                    <a:pt x="19" y="140"/>
                  </a:lnTo>
                  <a:lnTo>
                    <a:pt x="21" y="126"/>
                  </a:lnTo>
                  <a:lnTo>
                    <a:pt x="26" y="111"/>
                  </a:lnTo>
                  <a:lnTo>
                    <a:pt x="35" y="98"/>
                  </a:lnTo>
                  <a:lnTo>
                    <a:pt x="48" y="85"/>
                  </a:lnTo>
                  <a:lnTo>
                    <a:pt x="63" y="73"/>
                  </a:lnTo>
                  <a:lnTo>
                    <a:pt x="79" y="63"/>
                  </a:lnTo>
                  <a:lnTo>
                    <a:pt x="98" y="52"/>
                  </a:lnTo>
                  <a:lnTo>
                    <a:pt x="117" y="43"/>
                  </a:lnTo>
                  <a:lnTo>
                    <a:pt x="137" y="35"/>
                  </a:lnTo>
                  <a:lnTo>
                    <a:pt x="157" y="28"/>
                  </a:lnTo>
                  <a:lnTo>
                    <a:pt x="176" y="21"/>
                  </a:lnTo>
                  <a:lnTo>
                    <a:pt x="196" y="16"/>
                  </a:lnTo>
                  <a:lnTo>
                    <a:pt x="214" y="11"/>
                  </a:lnTo>
                  <a:lnTo>
                    <a:pt x="231" y="8"/>
                  </a:lnTo>
                  <a:lnTo>
                    <a:pt x="246" y="6"/>
                  </a:lnTo>
                  <a:lnTo>
                    <a:pt x="236" y="2"/>
                  </a:lnTo>
                  <a:lnTo>
                    <a:pt x="220" y="0"/>
                  </a:lnTo>
                  <a:lnTo>
                    <a:pt x="201" y="2"/>
                  </a:lnTo>
                  <a:lnTo>
                    <a:pt x="179" y="5"/>
                  </a:lnTo>
                  <a:lnTo>
                    <a:pt x="154" y="10"/>
                  </a:lnTo>
                  <a:lnTo>
                    <a:pt x="131" y="16"/>
                  </a:lnTo>
                  <a:lnTo>
                    <a:pt x="109" y="24"/>
                  </a:lnTo>
                  <a:lnTo>
                    <a:pt x="9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4" name="Freeform 131"/>
            <p:cNvSpPr>
              <a:spLocks/>
            </p:cNvSpPr>
            <p:nvPr/>
          </p:nvSpPr>
          <p:spPr bwMode="auto">
            <a:xfrm>
              <a:off x="4989" y="303"/>
              <a:ext cx="53" cy="82"/>
            </a:xfrm>
            <a:custGeom>
              <a:avLst/>
              <a:gdLst>
                <a:gd name="T0" fmla="*/ 0 w 158"/>
                <a:gd name="T1" fmla="*/ 1 h 164"/>
                <a:gd name="T2" fmla="*/ 0 w 158"/>
                <a:gd name="T3" fmla="*/ 2 h 164"/>
                <a:gd name="T4" fmla="*/ 0 w 158"/>
                <a:gd name="T5" fmla="*/ 2 h 164"/>
                <a:gd name="T6" fmla="*/ 0 w 158"/>
                <a:gd name="T7" fmla="*/ 2 h 164"/>
                <a:gd name="T8" fmla="*/ 0 w 158"/>
                <a:gd name="T9" fmla="*/ 2 h 164"/>
                <a:gd name="T10" fmla="*/ 0 w 158"/>
                <a:gd name="T11" fmla="*/ 2 h 164"/>
                <a:gd name="T12" fmla="*/ 0 w 158"/>
                <a:gd name="T13" fmla="*/ 3 h 164"/>
                <a:gd name="T14" fmla="*/ 0 w 158"/>
                <a:gd name="T15" fmla="*/ 3 h 164"/>
                <a:gd name="T16" fmla="*/ 0 w 158"/>
                <a:gd name="T17" fmla="*/ 3 h 164"/>
                <a:gd name="T18" fmla="*/ 0 w 158"/>
                <a:gd name="T19" fmla="*/ 3 h 164"/>
                <a:gd name="T20" fmla="*/ 0 w 158"/>
                <a:gd name="T21" fmla="*/ 3 h 164"/>
                <a:gd name="T22" fmla="*/ 0 w 158"/>
                <a:gd name="T23" fmla="*/ 3 h 164"/>
                <a:gd name="T24" fmla="*/ 0 w 158"/>
                <a:gd name="T25" fmla="*/ 3 h 164"/>
                <a:gd name="T26" fmla="*/ 0 w 158"/>
                <a:gd name="T27" fmla="*/ 3 h 164"/>
                <a:gd name="T28" fmla="*/ 0 w 158"/>
                <a:gd name="T29" fmla="*/ 3 h 164"/>
                <a:gd name="T30" fmla="*/ 0 w 158"/>
                <a:gd name="T31" fmla="*/ 3 h 164"/>
                <a:gd name="T32" fmla="*/ 0 w 158"/>
                <a:gd name="T33" fmla="*/ 3 h 164"/>
                <a:gd name="T34" fmla="*/ 0 w 158"/>
                <a:gd name="T35" fmla="*/ 3 h 164"/>
                <a:gd name="T36" fmla="*/ 0 w 158"/>
                <a:gd name="T37" fmla="*/ 3 h 164"/>
                <a:gd name="T38" fmla="*/ 0 w 158"/>
                <a:gd name="T39" fmla="*/ 3 h 164"/>
                <a:gd name="T40" fmla="*/ 0 w 158"/>
                <a:gd name="T41" fmla="*/ 2 h 164"/>
                <a:gd name="T42" fmla="*/ 0 w 158"/>
                <a:gd name="T43" fmla="*/ 2 h 164"/>
                <a:gd name="T44" fmla="*/ 0 w 158"/>
                <a:gd name="T45" fmla="*/ 2 h 164"/>
                <a:gd name="T46" fmla="*/ 0 w 158"/>
                <a:gd name="T47" fmla="*/ 2 h 164"/>
                <a:gd name="T48" fmla="*/ 0 w 158"/>
                <a:gd name="T49" fmla="*/ 1 h 164"/>
                <a:gd name="T50" fmla="*/ 0 w 158"/>
                <a:gd name="T51" fmla="*/ 1 h 164"/>
                <a:gd name="T52" fmla="*/ 0 w 158"/>
                <a:gd name="T53" fmla="*/ 1 h 164"/>
                <a:gd name="T54" fmla="*/ 0 w 158"/>
                <a:gd name="T55" fmla="*/ 1 h 164"/>
                <a:gd name="T56" fmla="*/ 0 w 158"/>
                <a:gd name="T57" fmla="*/ 1 h 164"/>
                <a:gd name="T58" fmla="*/ 0 w 158"/>
                <a:gd name="T59" fmla="*/ 1 h 164"/>
                <a:gd name="T60" fmla="*/ 0 w 158"/>
                <a:gd name="T61" fmla="*/ 0 h 164"/>
                <a:gd name="T62" fmla="*/ 0 w 158"/>
                <a:gd name="T63" fmla="*/ 1 h 164"/>
                <a:gd name="T64" fmla="*/ 0 w 158"/>
                <a:gd name="T65" fmla="*/ 1 h 164"/>
                <a:gd name="T66" fmla="*/ 0 w 158"/>
                <a:gd name="T67" fmla="*/ 1 h 164"/>
                <a:gd name="T68" fmla="*/ 0 w 158"/>
                <a:gd name="T69" fmla="*/ 1 h 164"/>
                <a:gd name="T70" fmla="*/ 0 w 158"/>
                <a:gd name="T71" fmla="*/ 1 h 164"/>
                <a:gd name="T72" fmla="*/ 0 w 158"/>
                <a:gd name="T73" fmla="*/ 1 h 164"/>
                <a:gd name="T74" fmla="*/ 0 w 158"/>
                <a:gd name="T75" fmla="*/ 1 h 164"/>
                <a:gd name="T76" fmla="*/ 0 w 158"/>
                <a:gd name="T77" fmla="*/ 1 h 164"/>
                <a:gd name="T78" fmla="*/ 0 w 158"/>
                <a:gd name="T79" fmla="*/ 1 h 164"/>
                <a:gd name="T80" fmla="*/ 0 w 158"/>
                <a:gd name="T81" fmla="*/ 1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4">
                  <a:moveTo>
                    <a:pt x="133" y="54"/>
                  </a:moveTo>
                  <a:lnTo>
                    <a:pt x="138" y="72"/>
                  </a:lnTo>
                  <a:lnTo>
                    <a:pt x="135" y="86"/>
                  </a:lnTo>
                  <a:lnTo>
                    <a:pt x="125" y="99"/>
                  </a:lnTo>
                  <a:lnTo>
                    <a:pt x="110" y="110"/>
                  </a:lnTo>
                  <a:lnTo>
                    <a:pt x="93" y="120"/>
                  </a:lnTo>
                  <a:lnTo>
                    <a:pt x="74" y="130"/>
                  </a:lnTo>
                  <a:lnTo>
                    <a:pt x="53" y="140"/>
                  </a:lnTo>
                  <a:lnTo>
                    <a:pt x="36" y="149"/>
                  </a:lnTo>
                  <a:lnTo>
                    <a:pt x="33" y="152"/>
                  </a:lnTo>
                  <a:lnTo>
                    <a:pt x="32" y="154"/>
                  </a:lnTo>
                  <a:lnTo>
                    <a:pt x="32" y="157"/>
                  </a:lnTo>
                  <a:lnTo>
                    <a:pt x="35" y="160"/>
                  </a:lnTo>
                  <a:lnTo>
                    <a:pt x="37" y="163"/>
                  </a:lnTo>
                  <a:lnTo>
                    <a:pt x="42" y="164"/>
                  </a:lnTo>
                  <a:lnTo>
                    <a:pt x="46" y="164"/>
                  </a:lnTo>
                  <a:lnTo>
                    <a:pt x="51" y="163"/>
                  </a:lnTo>
                  <a:lnTo>
                    <a:pt x="72" y="153"/>
                  </a:lnTo>
                  <a:lnTo>
                    <a:pt x="94" y="143"/>
                  </a:lnTo>
                  <a:lnTo>
                    <a:pt x="114" y="132"/>
                  </a:lnTo>
                  <a:lnTo>
                    <a:pt x="133" y="118"/>
                  </a:lnTo>
                  <a:lnTo>
                    <a:pt x="146" y="104"/>
                  </a:lnTo>
                  <a:lnTo>
                    <a:pt x="155" y="87"/>
                  </a:lnTo>
                  <a:lnTo>
                    <a:pt x="158" y="70"/>
                  </a:lnTo>
                  <a:lnTo>
                    <a:pt x="152" y="51"/>
                  </a:lnTo>
                  <a:lnTo>
                    <a:pt x="139" y="37"/>
                  </a:lnTo>
                  <a:lnTo>
                    <a:pt x="122" y="24"/>
                  </a:lnTo>
                  <a:lnTo>
                    <a:pt x="99" y="14"/>
                  </a:lnTo>
                  <a:lnTo>
                    <a:pt x="75" y="7"/>
                  </a:lnTo>
                  <a:lnTo>
                    <a:pt x="51" y="2"/>
                  </a:lnTo>
                  <a:lnTo>
                    <a:pt x="29" y="0"/>
                  </a:lnTo>
                  <a:lnTo>
                    <a:pt x="11" y="1"/>
                  </a:lnTo>
                  <a:lnTo>
                    <a:pt x="0" y="5"/>
                  </a:lnTo>
                  <a:lnTo>
                    <a:pt x="20" y="9"/>
                  </a:lnTo>
                  <a:lnTo>
                    <a:pt x="40" y="12"/>
                  </a:lnTo>
                  <a:lnTo>
                    <a:pt x="59" y="15"/>
                  </a:lnTo>
                  <a:lnTo>
                    <a:pt x="78" y="19"/>
                  </a:lnTo>
                  <a:lnTo>
                    <a:pt x="96" y="24"/>
                  </a:lnTo>
                  <a:lnTo>
                    <a:pt x="112" y="32"/>
                  </a:lnTo>
                  <a:lnTo>
                    <a:pt x="125" y="41"/>
                  </a:lnTo>
                  <a:lnTo>
                    <a:pt x="133"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5" name="Freeform 132"/>
            <p:cNvSpPr>
              <a:spLocks/>
            </p:cNvSpPr>
            <p:nvPr/>
          </p:nvSpPr>
          <p:spPr bwMode="auto">
            <a:xfrm>
              <a:off x="4796" y="285"/>
              <a:ext cx="134" cy="170"/>
            </a:xfrm>
            <a:custGeom>
              <a:avLst/>
              <a:gdLst>
                <a:gd name="T0" fmla="*/ 0 w 400"/>
                <a:gd name="T1" fmla="*/ 1 h 340"/>
                <a:gd name="T2" fmla="*/ 0 w 400"/>
                <a:gd name="T3" fmla="*/ 2 h 340"/>
                <a:gd name="T4" fmla="*/ 0 w 400"/>
                <a:gd name="T5" fmla="*/ 3 h 340"/>
                <a:gd name="T6" fmla="*/ 0 w 400"/>
                <a:gd name="T7" fmla="*/ 4 h 340"/>
                <a:gd name="T8" fmla="*/ 0 w 400"/>
                <a:gd name="T9" fmla="*/ 4 h 340"/>
                <a:gd name="T10" fmla="*/ 0 w 400"/>
                <a:gd name="T11" fmla="*/ 4 h 340"/>
                <a:gd name="T12" fmla="*/ 0 w 400"/>
                <a:gd name="T13" fmla="*/ 5 h 340"/>
                <a:gd name="T14" fmla="*/ 0 w 400"/>
                <a:gd name="T15" fmla="*/ 5 h 340"/>
                <a:gd name="T16" fmla="*/ 0 w 400"/>
                <a:gd name="T17" fmla="*/ 5 h 340"/>
                <a:gd name="T18" fmla="*/ 0 w 400"/>
                <a:gd name="T19" fmla="*/ 5 h 340"/>
                <a:gd name="T20" fmla="*/ 0 w 400"/>
                <a:gd name="T21" fmla="*/ 5 h 340"/>
                <a:gd name="T22" fmla="*/ 0 w 400"/>
                <a:gd name="T23" fmla="*/ 6 h 340"/>
                <a:gd name="T24" fmla="*/ 0 w 400"/>
                <a:gd name="T25" fmla="*/ 6 h 340"/>
                <a:gd name="T26" fmla="*/ 0 w 400"/>
                <a:gd name="T27" fmla="*/ 6 h 340"/>
                <a:gd name="T28" fmla="*/ 0 w 400"/>
                <a:gd name="T29" fmla="*/ 6 h 340"/>
                <a:gd name="T30" fmla="*/ 0 w 400"/>
                <a:gd name="T31" fmla="*/ 6 h 340"/>
                <a:gd name="T32" fmla="*/ 1 w 400"/>
                <a:gd name="T33" fmla="*/ 6 h 340"/>
                <a:gd name="T34" fmla="*/ 1 w 400"/>
                <a:gd name="T35" fmla="*/ 6 h 340"/>
                <a:gd name="T36" fmla="*/ 1 w 400"/>
                <a:gd name="T37" fmla="*/ 6 h 340"/>
                <a:gd name="T38" fmla="*/ 1 w 400"/>
                <a:gd name="T39" fmla="*/ 5 h 340"/>
                <a:gd name="T40" fmla="*/ 1 w 400"/>
                <a:gd name="T41" fmla="*/ 5 h 340"/>
                <a:gd name="T42" fmla="*/ 0 w 400"/>
                <a:gd name="T43" fmla="*/ 5 h 340"/>
                <a:gd name="T44" fmla="*/ 0 w 400"/>
                <a:gd name="T45" fmla="*/ 5 h 340"/>
                <a:gd name="T46" fmla="*/ 0 w 400"/>
                <a:gd name="T47" fmla="*/ 5 h 340"/>
                <a:gd name="T48" fmla="*/ 0 w 400"/>
                <a:gd name="T49" fmla="*/ 5 h 340"/>
                <a:gd name="T50" fmla="*/ 0 w 400"/>
                <a:gd name="T51" fmla="*/ 5 h 340"/>
                <a:gd name="T52" fmla="*/ 0 w 400"/>
                <a:gd name="T53" fmla="*/ 5 h 340"/>
                <a:gd name="T54" fmla="*/ 0 w 400"/>
                <a:gd name="T55" fmla="*/ 5 h 340"/>
                <a:gd name="T56" fmla="*/ 0 w 400"/>
                <a:gd name="T57" fmla="*/ 5 h 340"/>
                <a:gd name="T58" fmla="*/ 0 w 400"/>
                <a:gd name="T59" fmla="*/ 4 h 340"/>
                <a:gd name="T60" fmla="*/ 0 w 400"/>
                <a:gd name="T61" fmla="*/ 4 h 340"/>
                <a:gd name="T62" fmla="*/ 0 w 400"/>
                <a:gd name="T63" fmla="*/ 3 h 340"/>
                <a:gd name="T64" fmla="*/ 0 w 400"/>
                <a:gd name="T65" fmla="*/ 3 h 340"/>
                <a:gd name="T66" fmla="*/ 0 w 400"/>
                <a:gd name="T67" fmla="*/ 2 h 340"/>
                <a:gd name="T68" fmla="*/ 0 w 400"/>
                <a:gd name="T69" fmla="*/ 2 h 340"/>
                <a:gd name="T70" fmla="*/ 0 w 400"/>
                <a:gd name="T71" fmla="*/ 2 h 340"/>
                <a:gd name="T72" fmla="*/ 0 w 400"/>
                <a:gd name="T73" fmla="*/ 1 h 340"/>
                <a:gd name="T74" fmla="*/ 0 w 400"/>
                <a:gd name="T75" fmla="*/ 1 h 340"/>
                <a:gd name="T76" fmla="*/ 0 w 400"/>
                <a:gd name="T77" fmla="*/ 1 h 340"/>
                <a:gd name="T78" fmla="*/ 0 w 400"/>
                <a:gd name="T79" fmla="*/ 1 h 340"/>
                <a:gd name="T80" fmla="*/ 0 w 400"/>
                <a:gd name="T81" fmla="*/ 0 h 340"/>
                <a:gd name="T82" fmla="*/ 0 w 400"/>
                <a:gd name="T83" fmla="*/ 1 h 340"/>
                <a:gd name="T84" fmla="*/ 0 w 400"/>
                <a:gd name="T85" fmla="*/ 1 h 340"/>
                <a:gd name="T86" fmla="*/ 0 w 400"/>
                <a:gd name="T87" fmla="*/ 1 h 3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40">
                  <a:moveTo>
                    <a:pt x="156" y="45"/>
                  </a:moveTo>
                  <a:lnTo>
                    <a:pt x="125" y="62"/>
                  </a:lnTo>
                  <a:lnTo>
                    <a:pt x="95" y="82"/>
                  </a:lnTo>
                  <a:lnTo>
                    <a:pt x="67" y="103"/>
                  </a:lnTo>
                  <a:lnTo>
                    <a:pt x="42" y="125"/>
                  </a:lnTo>
                  <a:lnTo>
                    <a:pt x="22" y="150"/>
                  </a:lnTo>
                  <a:lnTo>
                    <a:pt x="8" y="176"/>
                  </a:lnTo>
                  <a:lnTo>
                    <a:pt x="0" y="204"/>
                  </a:lnTo>
                  <a:lnTo>
                    <a:pt x="2" y="233"/>
                  </a:lnTo>
                  <a:lnTo>
                    <a:pt x="5" y="240"/>
                  </a:lnTo>
                  <a:lnTo>
                    <a:pt x="9" y="248"/>
                  </a:lnTo>
                  <a:lnTo>
                    <a:pt x="13" y="254"/>
                  </a:lnTo>
                  <a:lnTo>
                    <a:pt x="19" y="261"/>
                  </a:lnTo>
                  <a:lnTo>
                    <a:pt x="26" y="268"/>
                  </a:lnTo>
                  <a:lnTo>
                    <a:pt x="34" y="274"/>
                  </a:lnTo>
                  <a:lnTo>
                    <a:pt x="42" y="279"/>
                  </a:lnTo>
                  <a:lnTo>
                    <a:pt x="51" y="283"/>
                  </a:lnTo>
                  <a:lnTo>
                    <a:pt x="70" y="291"/>
                  </a:lnTo>
                  <a:lnTo>
                    <a:pt x="89" y="298"/>
                  </a:lnTo>
                  <a:lnTo>
                    <a:pt x="108" y="305"/>
                  </a:lnTo>
                  <a:lnTo>
                    <a:pt x="128" y="310"/>
                  </a:lnTo>
                  <a:lnTo>
                    <a:pt x="149" y="315"/>
                  </a:lnTo>
                  <a:lnTo>
                    <a:pt x="169" y="319"/>
                  </a:lnTo>
                  <a:lnTo>
                    <a:pt x="189" y="323"/>
                  </a:lnTo>
                  <a:lnTo>
                    <a:pt x="210" y="326"/>
                  </a:lnTo>
                  <a:lnTo>
                    <a:pt x="231" y="329"/>
                  </a:lnTo>
                  <a:lnTo>
                    <a:pt x="253" y="331"/>
                  </a:lnTo>
                  <a:lnTo>
                    <a:pt x="274" y="334"/>
                  </a:lnTo>
                  <a:lnTo>
                    <a:pt x="295" y="336"/>
                  </a:lnTo>
                  <a:lnTo>
                    <a:pt x="317" y="337"/>
                  </a:lnTo>
                  <a:lnTo>
                    <a:pt x="339" y="338"/>
                  </a:lnTo>
                  <a:lnTo>
                    <a:pt x="359" y="339"/>
                  </a:lnTo>
                  <a:lnTo>
                    <a:pt x="381" y="340"/>
                  </a:lnTo>
                  <a:lnTo>
                    <a:pt x="387" y="340"/>
                  </a:lnTo>
                  <a:lnTo>
                    <a:pt x="393" y="337"/>
                  </a:lnTo>
                  <a:lnTo>
                    <a:pt x="397" y="334"/>
                  </a:lnTo>
                  <a:lnTo>
                    <a:pt x="400" y="328"/>
                  </a:lnTo>
                  <a:lnTo>
                    <a:pt x="400" y="323"/>
                  </a:lnTo>
                  <a:lnTo>
                    <a:pt x="397" y="319"/>
                  </a:lnTo>
                  <a:lnTo>
                    <a:pt x="391" y="316"/>
                  </a:lnTo>
                  <a:lnTo>
                    <a:pt x="385" y="315"/>
                  </a:lnTo>
                  <a:lnTo>
                    <a:pt x="365" y="315"/>
                  </a:lnTo>
                  <a:lnTo>
                    <a:pt x="346" y="315"/>
                  </a:lnTo>
                  <a:lnTo>
                    <a:pt x="326" y="314"/>
                  </a:lnTo>
                  <a:lnTo>
                    <a:pt x="307" y="313"/>
                  </a:lnTo>
                  <a:lnTo>
                    <a:pt x="287" y="312"/>
                  </a:lnTo>
                  <a:lnTo>
                    <a:pt x="266" y="310"/>
                  </a:lnTo>
                  <a:lnTo>
                    <a:pt x="247" y="308"/>
                  </a:lnTo>
                  <a:lnTo>
                    <a:pt x="227" y="306"/>
                  </a:lnTo>
                  <a:lnTo>
                    <a:pt x="208" y="303"/>
                  </a:lnTo>
                  <a:lnTo>
                    <a:pt x="188" y="300"/>
                  </a:lnTo>
                  <a:lnTo>
                    <a:pt x="169" y="295"/>
                  </a:lnTo>
                  <a:lnTo>
                    <a:pt x="150" y="291"/>
                  </a:lnTo>
                  <a:lnTo>
                    <a:pt x="131" y="287"/>
                  </a:lnTo>
                  <a:lnTo>
                    <a:pt x="114" y="281"/>
                  </a:lnTo>
                  <a:lnTo>
                    <a:pt x="95" y="275"/>
                  </a:lnTo>
                  <a:lnTo>
                    <a:pt x="77" y="269"/>
                  </a:lnTo>
                  <a:lnTo>
                    <a:pt x="63" y="261"/>
                  </a:lnTo>
                  <a:lnTo>
                    <a:pt x="51" y="251"/>
                  </a:lnTo>
                  <a:lnTo>
                    <a:pt x="44" y="241"/>
                  </a:lnTo>
                  <a:lnTo>
                    <a:pt x="38" y="228"/>
                  </a:lnTo>
                  <a:lnTo>
                    <a:pt x="38" y="214"/>
                  </a:lnTo>
                  <a:lnTo>
                    <a:pt x="41" y="195"/>
                  </a:lnTo>
                  <a:lnTo>
                    <a:pt x="47" y="177"/>
                  </a:lnTo>
                  <a:lnTo>
                    <a:pt x="53" y="163"/>
                  </a:lnTo>
                  <a:lnTo>
                    <a:pt x="63" y="148"/>
                  </a:lnTo>
                  <a:lnTo>
                    <a:pt x="74" y="135"/>
                  </a:lnTo>
                  <a:lnTo>
                    <a:pt x="85" y="122"/>
                  </a:lnTo>
                  <a:lnTo>
                    <a:pt x="98" y="111"/>
                  </a:lnTo>
                  <a:lnTo>
                    <a:pt x="111" y="100"/>
                  </a:lnTo>
                  <a:lnTo>
                    <a:pt x="125" y="89"/>
                  </a:lnTo>
                  <a:lnTo>
                    <a:pt x="141" y="79"/>
                  </a:lnTo>
                  <a:lnTo>
                    <a:pt x="160" y="68"/>
                  </a:lnTo>
                  <a:lnTo>
                    <a:pt x="179" y="57"/>
                  </a:lnTo>
                  <a:lnTo>
                    <a:pt x="201" y="47"/>
                  </a:lnTo>
                  <a:lnTo>
                    <a:pt x="224" y="37"/>
                  </a:lnTo>
                  <a:lnTo>
                    <a:pt x="249" y="27"/>
                  </a:lnTo>
                  <a:lnTo>
                    <a:pt x="272" y="19"/>
                  </a:lnTo>
                  <a:lnTo>
                    <a:pt x="294" y="12"/>
                  </a:lnTo>
                  <a:lnTo>
                    <a:pt x="314" y="6"/>
                  </a:lnTo>
                  <a:lnTo>
                    <a:pt x="332" y="1"/>
                  </a:lnTo>
                  <a:lnTo>
                    <a:pt x="316" y="0"/>
                  </a:lnTo>
                  <a:lnTo>
                    <a:pt x="295" y="1"/>
                  </a:lnTo>
                  <a:lnTo>
                    <a:pt x="274" y="5"/>
                  </a:lnTo>
                  <a:lnTo>
                    <a:pt x="249" y="10"/>
                  </a:lnTo>
                  <a:lnTo>
                    <a:pt x="224" y="17"/>
                  </a:lnTo>
                  <a:lnTo>
                    <a:pt x="199" y="25"/>
                  </a:lnTo>
                  <a:lnTo>
                    <a:pt x="176" y="35"/>
                  </a:lnTo>
                  <a:lnTo>
                    <a:pt x="156"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6" name="Freeform 133"/>
            <p:cNvSpPr>
              <a:spLocks/>
            </p:cNvSpPr>
            <p:nvPr/>
          </p:nvSpPr>
          <p:spPr bwMode="auto">
            <a:xfrm>
              <a:off x="4984" y="279"/>
              <a:ext cx="117" cy="114"/>
            </a:xfrm>
            <a:custGeom>
              <a:avLst/>
              <a:gdLst>
                <a:gd name="T0" fmla="*/ 0 w 349"/>
                <a:gd name="T1" fmla="*/ 2 h 227"/>
                <a:gd name="T2" fmla="*/ 0 w 349"/>
                <a:gd name="T3" fmla="*/ 2 h 227"/>
                <a:gd name="T4" fmla="*/ 0 w 349"/>
                <a:gd name="T5" fmla="*/ 2 h 227"/>
                <a:gd name="T6" fmla="*/ 0 w 349"/>
                <a:gd name="T7" fmla="*/ 2 h 227"/>
                <a:gd name="T8" fmla="*/ 0 w 349"/>
                <a:gd name="T9" fmla="*/ 3 h 227"/>
                <a:gd name="T10" fmla="*/ 0 w 349"/>
                <a:gd name="T11" fmla="*/ 3 h 227"/>
                <a:gd name="T12" fmla="*/ 0 w 349"/>
                <a:gd name="T13" fmla="*/ 3 h 227"/>
                <a:gd name="T14" fmla="*/ 0 w 349"/>
                <a:gd name="T15" fmla="*/ 3 h 227"/>
                <a:gd name="T16" fmla="*/ 0 w 349"/>
                <a:gd name="T17" fmla="*/ 3 h 227"/>
                <a:gd name="T18" fmla="*/ 0 w 349"/>
                <a:gd name="T19" fmla="*/ 3 h 227"/>
                <a:gd name="T20" fmla="*/ 0 w 349"/>
                <a:gd name="T21" fmla="*/ 4 h 227"/>
                <a:gd name="T22" fmla="*/ 0 w 349"/>
                <a:gd name="T23" fmla="*/ 4 h 227"/>
                <a:gd name="T24" fmla="*/ 0 w 349"/>
                <a:gd name="T25" fmla="*/ 4 h 227"/>
                <a:gd name="T26" fmla="*/ 0 w 349"/>
                <a:gd name="T27" fmla="*/ 4 h 227"/>
                <a:gd name="T28" fmla="*/ 0 w 349"/>
                <a:gd name="T29" fmla="*/ 4 h 227"/>
                <a:gd name="T30" fmla="*/ 0 w 349"/>
                <a:gd name="T31" fmla="*/ 4 h 227"/>
                <a:gd name="T32" fmla="*/ 0 w 349"/>
                <a:gd name="T33" fmla="*/ 4 h 227"/>
                <a:gd name="T34" fmla="*/ 0 w 349"/>
                <a:gd name="T35" fmla="*/ 4 h 227"/>
                <a:gd name="T36" fmla="*/ 0 w 349"/>
                <a:gd name="T37" fmla="*/ 4 h 227"/>
                <a:gd name="T38" fmla="*/ 0 w 349"/>
                <a:gd name="T39" fmla="*/ 4 h 227"/>
                <a:gd name="T40" fmla="*/ 0 w 349"/>
                <a:gd name="T41" fmla="*/ 4 h 227"/>
                <a:gd name="T42" fmla="*/ 0 w 349"/>
                <a:gd name="T43" fmla="*/ 4 h 227"/>
                <a:gd name="T44" fmla="*/ 0 w 349"/>
                <a:gd name="T45" fmla="*/ 4 h 227"/>
                <a:gd name="T46" fmla="*/ 0 w 349"/>
                <a:gd name="T47" fmla="*/ 3 h 227"/>
                <a:gd name="T48" fmla="*/ 0 w 349"/>
                <a:gd name="T49" fmla="*/ 3 h 227"/>
                <a:gd name="T50" fmla="*/ 0 w 349"/>
                <a:gd name="T51" fmla="*/ 2 h 227"/>
                <a:gd name="T52" fmla="*/ 0 w 349"/>
                <a:gd name="T53" fmla="*/ 2 h 227"/>
                <a:gd name="T54" fmla="*/ 0 w 349"/>
                <a:gd name="T55" fmla="*/ 2 h 227"/>
                <a:gd name="T56" fmla="*/ 0 w 349"/>
                <a:gd name="T57" fmla="*/ 1 h 227"/>
                <a:gd name="T58" fmla="*/ 0 w 349"/>
                <a:gd name="T59" fmla="*/ 1 h 227"/>
                <a:gd name="T60" fmla="*/ 0 w 349"/>
                <a:gd name="T61" fmla="*/ 1 h 227"/>
                <a:gd name="T62" fmla="*/ 0 w 349"/>
                <a:gd name="T63" fmla="*/ 1 h 227"/>
                <a:gd name="T64" fmla="*/ 0 w 349"/>
                <a:gd name="T65" fmla="*/ 1 h 227"/>
                <a:gd name="T66" fmla="*/ 0 w 349"/>
                <a:gd name="T67" fmla="*/ 1 h 227"/>
                <a:gd name="T68" fmla="*/ 0 w 349"/>
                <a:gd name="T69" fmla="*/ 1 h 227"/>
                <a:gd name="T70" fmla="*/ 0 w 349"/>
                <a:gd name="T71" fmla="*/ 1 h 227"/>
                <a:gd name="T72" fmla="*/ 0 w 349"/>
                <a:gd name="T73" fmla="*/ 1 h 227"/>
                <a:gd name="T74" fmla="*/ 0 w 349"/>
                <a:gd name="T75" fmla="*/ 1 h 227"/>
                <a:gd name="T76" fmla="*/ 0 w 349"/>
                <a:gd name="T77" fmla="*/ 1 h 227"/>
                <a:gd name="T78" fmla="*/ 0 w 349"/>
                <a:gd name="T79" fmla="*/ 0 h 227"/>
                <a:gd name="T80" fmla="*/ 0 w 349"/>
                <a:gd name="T81" fmla="*/ 0 h 227"/>
                <a:gd name="T82" fmla="*/ 0 w 349"/>
                <a:gd name="T83" fmla="*/ 0 h 227"/>
                <a:gd name="T84" fmla="*/ 0 w 349"/>
                <a:gd name="T85" fmla="*/ 1 h 227"/>
                <a:gd name="T86" fmla="*/ 0 w 349"/>
                <a:gd name="T87" fmla="*/ 1 h 227"/>
                <a:gd name="T88" fmla="*/ 0 w 349"/>
                <a:gd name="T89" fmla="*/ 1 h 227"/>
                <a:gd name="T90" fmla="*/ 0 w 349"/>
                <a:gd name="T91" fmla="*/ 1 h 227"/>
                <a:gd name="T92" fmla="*/ 0 w 349"/>
                <a:gd name="T93" fmla="*/ 1 h 227"/>
                <a:gd name="T94" fmla="*/ 0 w 349"/>
                <a:gd name="T95" fmla="*/ 1 h 227"/>
                <a:gd name="T96" fmla="*/ 0 w 349"/>
                <a:gd name="T97" fmla="*/ 1 h 227"/>
                <a:gd name="T98" fmla="*/ 0 w 349"/>
                <a:gd name="T99" fmla="*/ 1 h 227"/>
                <a:gd name="T100" fmla="*/ 0 w 349"/>
                <a:gd name="T101" fmla="*/ 1 h 227"/>
                <a:gd name="T102" fmla="*/ 0 w 349"/>
                <a:gd name="T103" fmla="*/ 1 h 227"/>
                <a:gd name="T104" fmla="*/ 0 w 349"/>
                <a:gd name="T105" fmla="*/ 1 h 227"/>
                <a:gd name="T106" fmla="*/ 0 w 349"/>
                <a:gd name="T107" fmla="*/ 1 h 227"/>
                <a:gd name="T108" fmla="*/ 0 w 349"/>
                <a:gd name="T109" fmla="*/ 1 h 227"/>
                <a:gd name="T110" fmla="*/ 0 w 349"/>
                <a:gd name="T111" fmla="*/ 1 h 227"/>
                <a:gd name="T112" fmla="*/ 0 w 349"/>
                <a:gd name="T113" fmla="*/ 1 h 227"/>
                <a:gd name="T114" fmla="*/ 0 w 349"/>
                <a:gd name="T115" fmla="*/ 1 h 227"/>
                <a:gd name="T116" fmla="*/ 0 w 349"/>
                <a:gd name="T117" fmla="*/ 1 h 227"/>
                <a:gd name="T118" fmla="*/ 0 w 349"/>
                <a:gd name="T119" fmla="*/ 1 h 227"/>
                <a:gd name="T120" fmla="*/ 0 w 349"/>
                <a:gd name="T121" fmla="*/ 2 h 2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49" h="227">
                  <a:moveTo>
                    <a:pt x="291" y="70"/>
                  </a:moveTo>
                  <a:lnTo>
                    <a:pt x="307" y="83"/>
                  </a:lnTo>
                  <a:lnTo>
                    <a:pt x="316" y="97"/>
                  </a:lnTo>
                  <a:lnTo>
                    <a:pt x="321" y="113"/>
                  </a:lnTo>
                  <a:lnTo>
                    <a:pt x="321" y="129"/>
                  </a:lnTo>
                  <a:lnTo>
                    <a:pt x="318" y="142"/>
                  </a:lnTo>
                  <a:lnTo>
                    <a:pt x="313" y="154"/>
                  </a:lnTo>
                  <a:lnTo>
                    <a:pt x="302" y="165"/>
                  </a:lnTo>
                  <a:lnTo>
                    <a:pt x="292" y="174"/>
                  </a:lnTo>
                  <a:lnTo>
                    <a:pt x="279" y="185"/>
                  </a:lnTo>
                  <a:lnTo>
                    <a:pt x="266" y="193"/>
                  </a:lnTo>
                  <a:lnTo>
                    <a:pt x="253" y="202"/>
                  </a:lnTo>
                  <a:lnTo>
                    <a:pt x="240" y="212"/>
                  </a:lnTo>
                  <a:lnTo>
                    <a:pt x="237" y="215"/>
                  </a:lnTo>
                  <a:lnTo>
                    <a:pt x="236" y="218"/>
                  </a:lnTo>
                  <a:lnTo>
                    <a:pt x="237" y="221"/>
                  </a:lnTo>
                  <a:lnTo>
                    <a:pt x="240" y="224"/>
                  </a:lnTo>
                  <a:lnTo>
                    <a:pt x="244" y="226"/>
                  </a:lnTo>
                  <a:lnTo>
                    <a:pt x="249" y="227"/>
                  </a:lnTo>
                  <a:lnTo>
                    <a:pt x="254" y="226"/>
                  </a:lnTo>
                  <a:lnTo>
                    <a:pt x="259" y="224"/>
                  </a:lnTo>
                  <a:lnTo>
                    <a:pt x="288" y="211"/>
                  </a:lnTo>
                  <a:lnTo>
                    <a:pt x="311" y="193"/>
                  </a:lnTo>
                  <a:lnTo>
                    <a:pt x="331" y="172"/>
                  </a:lnTo>
                  <a:lnTo>
                    <a:pt x="345" y="151"/>
                  </a:lnTo>
                  <a:lnTo>
                    <a:pt x="349" y="127"/>
                  </a:lnTo>
                  <a:lnTo>
                    <a:pt x="346" y="104"/>
                  </a:lnTo>
                  <a:lnTo>
                    <a:pt x="334" y="83"/>
                  </a:lnTo>
                  <a:lnTo>
                    <a:pt x="311" y="63"/>
                  </a:lnTo>
                  <a:lnTo>
                    <a:pt x="294" y="53"/>
                  </a:lnTo>
                  <a:lnTo>
                    <a:pt x="273" y="44"/>
                  </a:lnTo>
                  <a:lnTo>
                    <a:pt x="250" y="35"/>
                  </a:lnTo>
                  <a:lnTo>
                    <a:pt x="227" y="28"/>
                  </a:lnTo>
                  <a:lnTo>
                    <a:pt x="202" y="22"/>
                  </a:lnTo>
                  <a:lnTo>
                    <a:pt x="176" y="17"/>
                  </a:lnTo>
                  <a:lnTo>
                    <a:pt x="151" y="12"/>
                  </a:lnTo>
                  <a:lnTo>
                    <a:pt x="125" y="7"/>
                  </a:lnTo>
                  <a:lnTo>
                    <a:pt x="102" y="4"/>
                  </a:lnTo>
                  <a:lnTo>
                    <a:pt x="79" y="2"/>
                  </a:lnTo>
                  <a:lnTo>
                    <a:pt x="58" y="0"/>
                  </a:lnTo>
                  <a:lnTo>
                    <a:pt x="39" y="0"/>
                  </a:lnTo>
                  <a:lnTo>
                    <a:pt x="23" y="0"/>
                  </a:lnTo>
                  <a:lnTo>
                    <a:pt x="12" y="1"/>
                  </a:lnTo>
                  <a:lnTo>
                    <a:pt x="5" y="3"/>
                  </a:lnTo>
                  <a:lnTo>
                    <a:pt x="0" y="5"/>
                  </a:lnTo>
                  <a:lnTo>
                    <a:pt x="15" y="7"/>
                  </a:lnTo>
                  <a:lnTo>
                    <a:pt x="31" y="9"/>
                  </a:lnTo>
                  <a:lnTo>
                    <a:pt x="47" y="11"/>
                  </a:lnTo>
                  <a:lnTo>
                    <a:pt x="64" y="13"/>
                  </a:lnTo>
                  <a:lnTo>
                    <a:pt x="83" y="15"/>
                  </a:lnTo>
                  <a:lnTo>
                    <a:pt x="102" y="17"/>
                  </a:lnTo>
                  <a:lnTo>
                    <a:pt x="121" y="20"/>
                  </a:lnTo>
                  <a:lnTo>
                    <a:pt x="141" y="23"/>
                  </a:lnTo>
                  <a:lnTo>
                    <a:pt x="160" y="27"/>
                  </a:lnTo>
                  <a:lnTo>
                    <a:pt x="180" y="31"/>
                  </a:lnTo>
                  <a:lnTo>
                    <a:pt x="201" y="36"/>
                  </a:lnTo>
                  <a:lnTo>
                    <a:pt x="220" y="41"/>
                  </a:lnTo>
                  <a:lnTo>
                    <a:pt x="238" y="48"/>
                  </a:lnTo>
                  <a:lnTo>
                    <a:pt x="257" y="54"/>
                  </a:lnTo>
                  <a:lnTo>
                    <a:pt x="275" y="62"/>
                  </a:lnTo>
                  <a:lnTo>
                    <a:pt x="291"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7" name="Freeform 134"/>
            <p:cNvSpPr>
              <a:spLocks/>
            </p:cNvSpPr>
            <p:nvPr/>
          </p:nvSpPr>
          <p:spPr bwMode="auto">
            <a:xfrm>
              <a:off x="4750" y="340"/>
              <a:ext cx="48" cy="107"/>
            </a:xfrm>
            <a:custGeom>
              <a:avLst/>
              <a:gdLst>
                <a:gd name="T0" fmla="*/ 0 w 143"/>
                <a:gd name="T1" fmla="*/ 2 h 212"/>
                <a:gd name="T2" fmla="*/ 0 w 143"/>
                <a:gd name="T3" fmla="*/ 3 h 212"/>
                <a:gd name="T4" fmla="*/ 0 w 143"/>
                <a:gd name="T5" fmla="*/ 3 h 212"/>
                <a:gd name="T6" fmla="*/ 0 w 143"/>
                <a:gd name="T7" fmla="*/ 3 h 212"/>
                <a:gd name="T8" fmla="*/ 0 w 143"/>
                <a:gd name="T9" fmla="*/ 3 h 212"/>
                <a:gd name="T10" fmla="*/ 0 w 143"/>
                <a:gd name="T11" fmla="*/ 3 h 212"/>
                <a:gd name="T12" fmla="*/ 0 w 143"/>
                <a:gd name="T13" fmla="*/ 4 h 212"/>
                <a:gd name="T14" fmla="*/ 0 w 143"/>
                <a:gd name="T15" fmla="*/ 4 h 212"/>
                <a:gd name="T16" fmla="*/ 0 w 143"/>
                <a:gd name="T17" fmla="*/ 4 h 212"/>
                <a:gd name="T18" fmla="*/ 0 w 143"/>
                <a:gd name="T19" fmla="*/ 4 h 212"/>
                <a:gd name="T20" fmla="*/ 0 w 143"/>
                <a:gd name="T21" fmla="*/ 4 h 212"/>
                <a:gd name="T22" fmla="*/ 0 w 143"/>
                <a:gd name="T23" fmla="*/ 4 h 212"/>
                <a:gd name="T24" fmla="*/ 0 w 143"/>
                <a:gd name="T25" fmla="*/ 4 h 212"/>
                <a:gd name="T26" fmla="*/ 0 w 143"/>
                <a:gd name="T27" fmla="*/ 4 h 212"/>
                <a:gd name="T28" fmla="*/ 0 w 143"/>
                <a:gd name="T29" fmla="*/ 4 h 212"/>
                <a:gd name="T30" fmla="*/ 0 w 143"/>
                <a:gd name="T31" fmla="*/ 3 h 212"/>
                <a:gd name="T32" fmla="*/ 0 w 143"/>
                <a:gd name="T33" fmla="*/ 3 h 212"/>
                <a:gd name="T34" fmla="*/ 0 w 143"/>
                <a:gd name="T35" fmla="*/ 3 h 212"/>
                <a:gd name="T36" fmla="*/ 0 w 143"/>
                <a:gd name="T37" fmla="*/ 3 h 212"/>
                <a:gd name="T38" fmla="*/ 0 w 143"/>
                <a:gd name="T39" fmla="*/ 3 h 212"/>
                <a:gd name="T40" fmla="*/ 0 w 143"/>
                <a:gd name="T41" fmla="*/ 3 h 212"/>
                <a:gd name="T42" fmla="*/ 0 w 143"/>
                <a:gd name="T43" fmla="*/ 3 h 212"/>
                <a:gd name="T44" fmla="*/ 0 w 143"/>
                <a:gd name="T45" fmla="*/ 2 h 212"/>
                <a:gd name="T46" fmla="*/ 0 w 143"/>
                <a:gd name="T47" fmla="*/ 2 h 212"/>
                <a:gd name="T48" fmla="*/ 0 w 143"/>
                <a:gd name="T49" fmla="*/ 2 h 212"/>
                <a:gd name="T50" fmla="*/ 0 w 143"/>
                <a:gd name="T51" fmla="*/ 2 h 212"/>
                <a:gd name="T52" fmla="*/ 0 w 143"/>
                <a:gd name="T53" fmla="*/ 1 h 212"/>
                <a:gd name="T54" fmla="*/ 0 w 143"/>
                <a:gd name="T55" fmla="*/ 1 h 212"/>
                <a:gd name="T56" fmla="*/ 0 w 143"/>
                <a:gd name="T57" fmla="*/ 1 h 212"/>
                <a:gd name="T58" fmla="*/ 0 w 143"/>
                <a:gd name="T59" fmla="*/ 1 h 212"/>
                <a:gd name="T60" fmla="*/ 0 w 143"/>
                <a:gd name="T61" fmla="*/ 1 h 212"/>
                <a:gd name="T62" fmla="*/ 0 w 143"/>
                <a:gd name="T63" fmla="*/ 1 h 212"/>
                <a:gd name="T64" fmla="*/ 0 w 143"/>
                <a:gd name="T65" fmla="*/ 0 h 212"/>
                <a:gd name="T66" fmla="*/ 0 w 143"/>
                <a:gd name="T67" fmla="*/ 1 h 212"/>
                <a:gd name="T68" fmla="*/ 0 w 143"/>
                <a:gd name="T69" fmla="*/ 1 h 212"/>
                <a:gd name="T70" fmla="*/ 0 w 143"/>
                <a:gd name="T71" fmla="*/ 1 h 212"/>
                <a:gd name="T72" fmla="*/ 0 w 143"/>
                <a:gd name="T73" fmla="*/ 1 h 212"/>
                <a:gd name="T74" fmla="*/ 0 w 143"/>
                <a:gd name="T75" fmla="*/ 1 h 212"/>
                <a:gd name="T76" fmla="*/ 0 w 143"/>
                <a:gd name="T77" fmla="*/ 2 h 212"/>
                <a:gd name="T78" fmla="*/ 0 w 143"/>
                <a:gd name="T79" fmla="*/ 2 h 212"/>
                <a:gd name="T80" fmla="*/ 0 w 143"/>
                <a:gd name="T81" fmla="*/ 2 h 2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3" h="212">
                  <a:moveTo>
                    <a:pt x="0" y="115"/>
                  </a:moveTo>
                  <a:lnTo>
                    <a:pt x="0" y="133"/>
                  </a:lnTo>
                  <a:lnTo>
                    <a:pt x="6" y="149"/>
                  </a:lnTo>
                  <a:lnTo>
                    <a:pt x="16" y="165"/>
                  </a:lnTo>
                  <a:lnTo>
                    <a:pt x="31" y="178"/>
                  </a:lnTo>
                  <a:lnTo>
                    <a:pt x="48" y="190"/>
                  </a:lnTo>
                  <a:lnTo>
                    <a:pt x="69" y="200"/>
                  </a:lnTo>
                  <a:lnTo>
                    <a:pt x="92" y="207"/>
                  </a:lnTo>
                  <a:lnTo>
                    <a:pt x="115" y="211"/>
                  </a:lnTo>
                  <a:lnTo>
                    <a:pt x="122" y="212"/>
                  </a:lnTo>
                  <a:lnTo>
                    <a:pt x="130" y="210"/>
                  </a:lnTo>
                  <a:lnTo>
                    <a:pt x="135" y="207"/>
                  </a:lnTo>
                  <a:lnTo>
                    <a:pt x="138" y="203"/>
                  </a:lnTo>
                  <a:lnTo>
                    <a:pt x="138" y="198"/>
                  </a:lnTo>
                  <a:lnTo>
                    <a:pt x="137" y="193"/>
                  </a:lnTo>
                  <a:lnTo>
                    <a:pt x="133" y="189"/>
                  </a:lnTo>
                  <a:lnTo>
                    <a:pt x="125" y="186"/>
                  </a:lnTo>
                  <a:lnTo>
                    <a:pt x="102" y="180"/>
                  </a:lnTo>
                  <a:lnTo>
                    <a:pt x="80" y="172"/>
                  </a:lnTo>
                  <a:lnTo>
                    <a:pt x="63" y="161"/>
                  </a:lnTo>
                  <a:lnTo>
                    <a:pt x="50" y="148"/>
                  </a:lnTo>
                  <a:lnTo>
                    <a:pt x="41" y="133"/>
                  </a:lnTo>
                  <a:lnTo>
                    <a:pt x="37" y="116"/>
                  </a:lnTo>
                  <a:lnTo>
                    <a:pt x="37" y="99"/>
                  </a:lnTo>
                  <a:lnTo>
                    <a:pt x="44" y="80"/>
                  </a:lnTo>
                  <a:lnTo>
                    <a:pt x="54" y="67"/>
                  </a:lnTo>
                  <a:lnTo>
                    <a:pt x="70" y="54"/>
                  </a:lnTo>
                  <a:lnTo>
                    <a:pt x="87" y="41"/>
                  </a:lnTo>
                  <a:lnTo>
                    <a:pt x="106" y="30"/>
                  </a:lnTo>
                  <a:lnTo>
                    <a:pt x="122" y="21"/>
                  </a:lnTo>
                  <a:lnTo>
                    <a:pt x="135" y="11"/>
                  </a:lnTo>
                  <a:lnTo>
                    <a:pt x="143" y="5"/>
                  </a:lnTo>
                  <a:lnTo>
                    <a:pt x="143" y="0"/>
                  </a:lnTo>
                  <a:lnTo>
                    <a:pt x="127" y="4"/>
                  </a:lnTo>
                  <a:lnTo>
                    <a:pt x="106" y="11"/>
                  </a:lnTo>
                  <a:lnTo>
                    <a:pt x="85" y="24"/>
                  </a:lnTo>
                  <a:lnTo>
                    <a:pt x="61" y="38"/>
                  </a:lnTo>
                  <a:lnTo>
                    <a:pt x="40" y="55"/>
                  </a:lnTo>
                  <a:lnTo>
                    <a:pt x="22" y="74"/>
                  </a:lnTo>
                  <a:lnTo>
                    <a:pt x="8" y="95"/>
                  </a:lnTo>
                  <a:lnTo>
                    <a:pt x="0"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8" name="Freeform 135"/>
            <p:cNvSpPr>
              <a:spLocks/>
            </p:cNvSpPr>
            <p:nvPr/>
          </p:nvSpPr>
          <p:spPr bwMode="auto">
            <a:xfrm>
              <a:off x="5081" y="272"/>
              <a:ext cx="101" cy="139"/>
            </a:xfrm>
            <a:custGeom>
              <a:avLst/>
              <a:gdLst>
                <a:gd name="T0" fmla="*/ 0 w 304"/>
                <a:gd name="T1" fmla="*/ 2 h 278"/>
                <a:gd name="T2" fmla="*/ 0 w 304"/>
                <a:gd name="T3" fmla="*/ 3 h 278"/>
                <a:gd name="T4" fmla="*/ 0 w 304"/>
                <a:gd name="T5" fmla="*/ 3 h 278"/>
                <a:gd name="T6" fmla="*/ 0 w 304"/>
                <a:gd name="T7" fmla="*/ 3 h 278"/>
                <a:gd name="T8" fmla="*/ 0 w 304"/>
                <a:gd name="T9" fmla="*/ 3 h 278"/>
                <a:gd name="T10" fmla="*/ 0 w 304"/>
                <a:gd name="T11" fmla="*/ 4 h 278"/>
                <a:gd name="T12" fmla="*/ 0 w 304"/>
                <a:gd name="T13" fmla="*/ 4 h 278"/>
                <a:gd name="T14" fmla="*/ 0 w 304"/>
                <a:gd name="T15" fmla="*/ 4 h 278"/>
                <a:gd name="T16" fmla="*/ 0 w 304"/>
                <a:gd name="T17" fmla="*/ 4 h 278"/>
                <a:gd name="T18" fmla="*/ 0 w 304"/>
                <a:gd name="T19" fmla="*/ 5 h 278"/>
                <a:gd name="T20" fmla="*/ 0 w 304"/>
                <a:gd name="T21" fmla="*/ 5 h 278"/>
                <a:gd name="T22" fmla="*/ 0 w 304"/>
                <a:gd name="T23" fmla="*/ 5 h 278"/>
                <a:gd name="T24" fmla="*/ 0 w 304"/>
                <a:gd name="T25" fmla="*/ 5 h 278"/>
                <a:gd name="T26" fmla="*/ 0 w 304"/>
                <a:gd name="T27" fmla="*/ 5 h 278"/>
                <a:gd name="T28" fmla="*/ 0 w 304"/>
                <a:gd name="T29" fmla="*/ 5 h 278"/>
                <a:gd name="T30" fmla="*/ 0 w 304"/>
                <a:gd name="T31" fmla="*/ 4 h 278"/>
                <a:gd name="T32" fmla="*/ 0 w 304"/>
                <a:gd name="T33" fmla="*/ 4 h 278"/>
                <a:gd name="T34" fmla="*/ 0 w 304"/>
                <a:gd name="T35" fmla="*/ 4 h 278"/>
                <a:gd name="T36" fmla="*/ 0 w 304"/>
                <a:gd name="T37" fmla="*/ 3 h 278"/>
                <a:gd name="T38" fmla="*/ 0 w 304"/>
                <a:gd name="T39" fmla="*/ 3 h 278"/>
                <a:gd name="T40" fmla="*/ 0 w 304"/>
                <a:gd name="T41" fmla="*/ 2 h 278"/>
                <a:gd name="T42" fmla="*/ 0 w 304"/>
                <a:gd name="T43" fmla="*/ 2 h 278"/>
                <a:gd name="T44" fmla="*/ 0 w 304"/>
                <a:gd name="T45" fmla="*/ 2 h 278"/>
                <a:gd name="T46" fmla="*/ 0 w 304"/>
                <a:gd name="T47" fmla="*/ 1 h 278"/>
                <a:gd name="T48" fmla="*/ 0 w 304"/>
                <a:gd name="T49" fmla="*/ 1 h 278"/>
                <a:gd name="T50" fmla="*/ 0 w 304"/>
                <a:gd name="T51" fmla="*/ 1 h 278"/>
                <a:gd name="T52" fmla="*/ 0 w 304"/>
                <a:gd name="T53" fmla="*/ 1 h 278"/>
                <a:gd name="T54" fmla="*/ 0 w 304"/>
                <a:gd name="T55" fmla="*/ 1 h 278"/>
                <a:gd name="T56" fmla="*/ 0 w 304"/>
                <a:gd name="T57" fmla="*/ 1 h 278"/>
                <a:gd name="T58" fmla="*/ 0 w 304"/>
                <a:gd name="T59" fmla="*/ 0 h 278"/>
                <a:gd name="T60" fmla="*/ 0 w 304"/>
                <a:gd name="T61" fmla="*/ 1 h 278"/>
                <a:gd name="T62" fmla="*/ 0 w 304"/>
                <a:gd name="T63" fmla="*/ 1 h 278"/>
                <a:gd name="T64" fmla="*/ 0 w 304"/>
                <a:gd name="T65" fmla="*/ 1 h 278"/>
                <a:gd name="T66" fmla="*/ 0 w 304"/>
                <a:gd name="T67" fmla="*/ 1 h 278"/>
                <a:gd name="T68" fmla="*/ 0 w 304"/>
                <a:gd name="T69" fmla="*/ 1 h 278"/>
                <a:gd name="T70" fmla="*/ 0 w 304"/>
                <a:gd name="T71" fmla="*/ 1 h 278"/>
                <a:gd name="T72" fmla="*/ 0 w 304"/>
                <a:gd name="T73" fmla="*/ 2 h 278"/>
                <a:gd name="T74" fmla="*/ 0 w 304"/>
                <a:gd name="T75" fmla="*/ 2 h 2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4" h="278">
                  <a:moveTo>
                    <a:pt x="247" y="104"/>
                  </a:moveTo>
                  <a:lnTo>
                    <a:pt x="258" y="111"/>
                  </a:lnTo>
                  <a:lnTo>
                    <a:pt x="265" y="119"/>
                  </a:lnTo>
                  <a:lnTo>
                    <a:pt x="272" y="129"/>
                  </a:lnTo>
                  <a:lnTo>
                    <a:pt x="276" y="138"/>
                  </a:lnTo>
                  <a:lnTo>
                    <a:pt x="279" y="147"/>
                  </a:lnTo>
                  <a:lnTo>
                    <a:pt x="278" y="158"/>
                  </a:lnTo>
                  <a:lnTo>
                    <a:pt x="275" y="168"/>
                  </a:lnTo>
                  <a:lnTo>
                    <a:pt x="268" y="177"/>
                  </a:lnTo>
                  <a:lnTo>
                    <a:pt x="258" y="187"/>
                  </a:lnTo>
                  <a:lnTo>
                    <a:pt x="246" y="197"/>
                  </a:lnTo>
                  <a:lnTo>
                    <a:pt x="233" y="205"/>
                  </a:lnTo>
                  <a:lnTo>
                    <a:pt x="220" y="213"/>
                  </a:lnTo>
                  <a:lnTo>
                    <a:pt x="205" y="220"/>
                  </a:lnTo>
                  <a:lnTo>
                    <a:pt x="191" y="229"/>
                  </a:lnTo>
                  <a:lnTo>
                    <a:pt x="176" y="237"/>
                  </a:lnTo>
                  <a:lnTo>
                    <a:pt x="163" y="246"/>
                  </a:lnTo>
                  <a:lnTo>
                    <a:pt x="159" y="249"/>
                  </a:lnTo>
                  <a:lnTo>
                    <a:pt x="156" y="253"/>
                  </a:lnTo>
                  <a:lnTo>
                    <a:pt x="153" y="258"/>
                  </a:lnTo>
                  <a:lnTo>
                    <a:pt x="150" y="262"/>
                  </a:lnTo>
                  <a:lnTo>
                    <a:pt x="149" y="266"/>
                  </a:lnTo>
                  <a:lnTo>
                    <a:pt x="149" y="270"/>
                  </a:lnTo>
                  <a:lnTo>
                    <a:pt x="151" y="274"/>
                  </a:lnTo>
                  <a:lnTo>
                    <a:pt x="156" y="277"/>
                  </a:lnTo>
                  <a:lnTo>
                    <a:pt x="162" y="278"/>
                  </a:lnTo>
                  <a:lnTo>
                    <a:pt x="167" y="278"/>
                  </a:lnTo>
                  <a:lnTo>
                    <a:pt x="172" y="277"/>
                  </a:lnTo>
                  <a:lnTo>
                    <a:pt x="176" y="274"/>
                  </a:lnTo>
                  <a:lnTo>
                    <a:pt x="191" y="262"/>
                  </a:lnTo>
                  <a:lnTo>
                    <a:pt x="207" y="251"/>
                  </a:lnTo>
                  <a:lnTo>
                    <a:pt x="223" y="241"/>
                  </a:lnTo>
                  <a:lnTo>
                    <a:pt x="240" y="231"/>
                  </a:lnTo>
                  <a:lnTo>
                    <a:pt x="256" y="220"/>
                  </a:lnTo>
                  <a:lnTo>
                    <a:pt x="272" y="209"/>
                  </a:lnTo>
                  <a:lnTo>
                    <a:pt x="285" y="197"/>
                  </a:lnTo>
                  <a:lnTo>
                    <a:pt x="295" y="183"/>
                  </a:lnTo>
                  <a:lnTo>
                    <a:pt x="303" y="167"/>
                  </a:lnTo>
                  <a:lnTo>
                    <a:pt x="304" y="151"/>
                  </a:lnTo>
                  <a:lnTo>
                    <a:pt x="301" y="136"/>
                  </a:lnTo>
                  <a:lnTo>
                    <a:pt x="294" y="120"/>
                  </a:lnTo>
                  <a:lnTo>
                    <a:pt x="282" y="107"/>
                  </a:lnTo>
                  <a:lnTo>
                    <a:pt x="269" y="94"/>
                  </a:lnTo>
                  <a:lnTo>
                    <a:pt x="252" y="83"/>
                  </a:lnTo>
                  <a:lnTo>
                    <a:pt x="233" y="74"/>
                  </a:lnTo>
                  <a:lnTo>
                    <a:pt x="218" y="68"/>
                  </a:lnTo>
                  <a:lnTo>
                    <a:pt x="202" y="62"/>
                  </a:lnTo>
                  <a:lnTo>
                    <a:pt x="186" y="54"/>
                  </a:lnTo>
                  <a:lnTo>
                    <a:pt x="169" y="48"/>
                  </a:lnTo>
                  <a:lnTo>
                    <a:pt x="151" y="41"/>
                  </a:lnTo>
                  <a:lnTo>
                    <a:pt x="133" y="35"/>
                  </a:lnTo>
                  <a:lnTo>
                    <a:pt x="115" y="28"/>
                  </a:lnTo>
                  <a:lnTo>
                    <a:pt x="98" y="21"/>
                  </a:lnTo>
                  <a:lnTo>
                    <a:pt x="82" y="16"/>
                  </a:lnTo>
                  <a:lnTo>
                    <a:pt x="66" y="11"/>
                  </a:lnTo>
                  <a:lnTo>
                    <a:pt x="50" y="7"/>
                  </a:lnTo>
                  <a:lnTo>
                    <a:pt x="37" y="4"/>
                  </a:lnTo>
                  <a:lnTo>
                    <a:pt x="25" y="1"/>
                  </a:lnTo>
                  <a:lnTo>
                    <a:pt x="15" y="0"/>
                  </a:lnTo>
                  <a:lnTo>
                    <a:pt x="6" y="0"/>
                  </a:lnTo>
                  <a:lnTo>
                    <a:pt x="0" y="2"/>
                  </a:lnTo>
                  <a:lnTo>
                    <a:pt x="13" y="7"/>
                  </a:lnTo>
                  <a:lnTo>
                    <a:pt x="28" y="12"/>
                  </a:lnTo>
                  <a:lnTo>
                    <a:pt x="44" y="17"/>
                  </a:lnTo>
                  <a:lnTo>
                    <a:pt x="58" y="23"/>
                  </a:lnTo>
                  <a:lnTo>
                    <a:pt x="74" y="28"/>
                  </a:lnTo>
                  <a:lnTo>
                    <a:pt x="90" y="33"/>
                  </a:lnTo>
                  <a:lnTo>
                    <a:pt x="106" y="39"/>
                  </a:lnTo>
                  <a:lnTo>
                    <a:pt x="122" y="45"/>
                  </a:lnTo>
                  <a:lnTo>
                    <a:pt x="140" y="51"/>
                  </a:lnTo>
                  <a:lnTo>
                    <a:pt x="156" y="58"/>
                  </a:lnTo>
                  <a:lnTo>
                    <a:pt x="172" y="64"/>
                  </a:lnTo>
                  <a:lnTo>
                    <a:pt x="188" y="71"/>
                  </a:lnTo>
                  <a:lnTo>
                    <a:pt x="204" y="79"/>
                  </a:lnTo>
                  <a:lnTo>
                    <a:pt x="218" y="86"/>
                  </a:lnTo>
                  <a:lnTo>
                    <a:pt x="233" y="95"/>
                  </a:lnTo>
                  <a:lnTo>
                    <a:pt x="247"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211" name="Rectangle 4"/>
          <p:cNvSpPr>
            <a:spLocks noGrp="1" noChangeArrowheads="1"/>
          </p:cNvSpPr>
          <p:nvPr>
            <p:ph type="title"/>
          </p:nvPr>
        </p:nvSpPr>
        <p:spPr>
          <a:xfrm>
            <a:off x="461963" y="193675"/>
            <a:ext cx="7772400" cy="954088"/>
          </a:xfrm>
        </p:spPr>
        <p:txBody>
          <a:bodyPr/>
          <a:lstStyle/>
          <a:p>
            <a:pPr>
              <a:defRPr/>
            </a:pPr>
            <a:r>
              <a:rPr lang="en-US">
                <a:latin typeface="Gill Sans MT" charset="0"/>
                <a:ea typeface="ＭＳ Ｐゴシック" charset="0"/>
              </a:rPr>
              <a:t>Elements of a wireless network</a:t>
            </a:r>
          </a:p>
        </p:txBody>
      </p:sp>
      <p:pic>
        <p:nvPicPr>
          <p:cNvPr id="27690" name="Picture 16" descr="underline_bas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91" name="Group 6"/>
          <p:cNvGrpSpPr>
            <a:grpSpLocks/>
          </p:cNvGrpSpPr>
          <p:nvPr/>
        </p:nvGrpSpPr>
        <p:grpSpPr bwMode="auto">
          <a:xfrm>
            <a:off x="3038475" y="2557463"/>
            <a:ext cx="2362200" cy="1762125"/>
            <a:chOff x="3839" y="1737"/>
            <a:chExt cx="1488" cy="1110"/>
          </a:xfrm>
        </p:grpSpPr>
        <p:sp>
          <p:nvSpPr>
            <p:cNvPr id="2769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4"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Tree>
    <p:extLst>
      <p:ext uri="{BB962C8B-B14F-4D97-AF65-F5344CB8AC3E}">
        <p14:creationId xmlns:p14="http://schemas.microsoft.com/office/powerpoint/2010/main" val="1257797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atin typeface="Arial" charset="0"/>
              </a:rPr>
              <a:t>Wireless, Mobile Networks</a:t>
            </a:r>
          </a:p>
        </p:txBody>
      </p:sp>
      <p:sp>
        <p:nvSpPr>
          <p:cNvPr id="8195" name="Slide Number Placeholder 4"/>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200">
                <a:latin typeface="Arial" pitchFamily="34" charset="0"/>
              </a:rPr>
              <a:t>6-</a:t>
            </a:r>
            <a:fld id="{7E496617-AF04-4C38-91EC-1FF06B0A2CB6}" type="slidenum">
              <a:rPr lang="en-US" altLang="en-US" sz="1200">
                <a:latin typeface="Arial" pitchFamily="34" charset="0"/>
              </a:rPr>
              <a:pPr/>
              <a:t>11</a:t>
            </a:fld>
            <a:endParaRPr lang="en-US" altLang="en-US" sz="1200">
              <a:latin typeface="Arial" pitchFamily="34" charset="0"/>
            </a:endParaRPr>
          </a:p>
        </p:txBody>
      </p:sp>
      <p:sp>
        <p:nvSpPr>
          <p:cNvPr id="8196" name="Rectangle 2"/>
          <p:cNvSpPr>
            <a:spLocks noGrp="1" noChangeArrowheads="1"/>
          </p:cNvSpPr>
          <p:nvPr>
            <p:ph type="title"/>
          </p:nvPr>
        </p:nvSpPr>
        <p:spPr>
          <a:xfrm>
            <a:off x="203200" y="228600"/>
            <a:ext cx="8664575" cy="1143000"/>
          </a:xfrm>
        </p:spPr>
        <p:txBody>
          <a:bodyPr/>
          <a:lstStyle/>
          <a:p>
            <a:pPr>
              <a:defRPr/>
            </a:pPr>
            <a:r>
              <a:rPr lang="en-US" sz="4000">
                <a:latin typeface="Gill Sans MT" charset="0"/>
                <a:ea typeface="ＭＳ Ｐゴシック" charset="0"/>
              </a:rPr>
              <a:t>Characteristics of selected wireless links</a:t>
            </a:r>
          </a:p>
        </p:txBody>
      </p:sp>
      <p:sp>
        <p:nvSpPr>
          <p:cNvPr id="7176" name="Rectangle 111"/>
          <p:cNvSpPr>
            <a:spLocks noChangeArrowheads="1"/>
          </p:cNvSpPr>
          <p:nvPr/>
        </p:nvSpPr>
        <p:spPr bwMode="auto">
          <a:xfrm>
            <a:off x="1327150" y="1955800"/>
            <a:ext cx="6567488" cy="3467100"/>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0" scaled="1"/>
            <a:tileRect/>
          </a:gradFill>
          <a:ln>
            <a:noFill/>
          </a:ln>
          <a:effectLst/>
        </p:spPr>
        <p:txBody>
          <a:bodyPr wrap="none" anchor="ctr"/>
          <a:lstStyle/>
          <a:p>
            <a:pPr>
              <a:defRPr/>
            </a:pPr>
            <a:endParaRPr lang="en-US">
              <a:ea typeface="+mn-ea"/>
            </a:endParaRPr>
          </a:p>
        </p:txBody>
      </p:sp>
      <p:sp>
        <p:nvSpPr>
          <p:cNvPr id="8198" name="Line 112"/>
          <p:cNvSpPr>
            <a:spLocks noChangeShapeType="1"/>
          </p:cNvSpPr>
          <p:nvPr/>
        </p:nvSpPr>
        <p:spPr bwMode="auto">
          <a:xfrm>
            <a:off x="1327150" y="5422900"/>
            <a:ext cx="662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8199" name="Text Box 113"/>
          <p:cNvSpPr txBox="1">
            <a:spLocks noChangeArrowheads="1"/>
          </p:cNvSpPr>
          <p:nvPr/>
        </p:nvSpPr>
        <p:spPr bwMode="auto">
          <a:xfrm>
            <a:off x="1704975" y="5413375"/>
            <a:ext cx="831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Indoor</a:t>
            </a:r>
          </a:p>
          <a:p>
            <a:pPr algn="ctr" eaLnBrk="1" hangingPunct="1">
              <a:defRPr/>
            </a:pPr>
            <a:r>
              <a:rPr lang="en-US" sz="1400" smtClean="0">
                <a:latin typeface="Arial" charset="0"/>
              </a:rPr>
              <a:t>10-30m</a:t>
            </a:r>
          </a:p>
        </p:txBody>
      </p:sp>
      <p:sp>
        <p:nvSpPr>
          <p:cNvPr id="8200" name="Text Box 114"/>
          <p:cNvSpPr txBox="1">
            <a:spLocks noChangeArrowheads="1"/>
          </p:cNvSpPr>
          <p:nvPr/>
        </p:nvSpPr>
        <p:spPr bwMode="auto">
          <a:xfrm>
            <a:off x="3217863" y="5416550"/>
            <a:ext cx="1009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Outdoor</a:t>
            </a:r>
          </a:p>
          <a:p>
            <a:pPr algn="ctr" eaLnBrk="1" hangingPunct="1">
              <a:defRPr/>
            </a:pPr>
            <a:r>
              <a:rPr lang="en-US" sz="1400" smtClean="0">
                <a:latin typeface="Arial" charset="0"/>
              </a:rPr>
              <a:t>50-200m</a:t>
            </a:r>
          </a:p>
        </p:txBody>
      </p:sp>
      <p:sp>
        <p:nvSpPr>
          <p:cNvPr id="8201" name="Text Box 115"/>
          <p:cNvSpPr txBox="1">
            <a:spLocks noChangeArrowheads="1"/>
          </p:cNvSpPr>
          <p:nvPr/>
        </p:nvSpPr>
        <p:spPr bwMode="auto">
          <a:xfrm>
            <a:off x="4695825" y="5421313"/>
            <a:ext cx="123825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algn="ctr" eaLnBrk="1" hangingPunct="1"/>
            <a:r>
              <a:rPr lang="en-US" altLang="en-US" sz="1800">
                <a:latin typeface="Arial" pitchFamily="34" charset="0"/>
              </a:rPr>
              <a:t>Mid-range</a:t>
            </a:r>
          </a:p>
          <a:p>
            <a:pPr algn="ctr" eaLnBrk="1" hangingPunct="1"/>
            <a:r>
              <a:rPr lang="en-US" altLang="en-US" sz="1800">
                <a:latin typeface="Arial" pitchFamily="34" charset="0"/>
              </a:rPr>
              <a:t>outdoor</a:t>
            </a:r>
          </a:p>
          <a:p>
            <a:pPr algn="ctr" eaLnBrk="1" hangingPunct="1"/>
            <a:r>
              <a:rPr lang="en-US" altLang="en-US" sz="1400">
                <a:latin typeface="Arial" pitchFamily="34" charset="0"/>
              </a:rPr>
              <a:t>200m – 4 Km</a:t>
            </a:r>
          </a:p>
        </p:txBody>
      </p:sp>
      <p:sp>
        <p:nvSpPr>
          <p:cNvPr id="8202" name="Text Box 116"/>
          <p:cNvSpPr txBox="1">
            <a:spLocks noChangeArrowheads="1"/>
          </p:cNvSpPr>
          <p:nvPr/>
        </p:nvSpPr>
        <p:spPr bwMode="auto">
          <a:xfrm>
            <a:off x="6200775" y="5421313"/>
            <a:ext cx="135255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algn="ctr" eaLnBrk="1" hangingPunct="1"/>
            <a:r>
              <a:rPr lang="en-US" altLang="en-US" sz="1800">
                <a:latin typeface="Arial" pitchFamily="34" charset="0"/>
              </a:rPr>
              <a:t>Long-range</a:t>
            </a:r>
          </a:p>
          <a:p>
            <a:pPr algn="ctr" eaLnBrk="1" hangingPunct="1"/>
            <a:r>
              <a:rPr lang="en-US" altLang="en-US" sz="1800">
                <a:latin typeface="Arial" pitchFamily="34" charset="0"/>
              </a:rPr>
              <a:t>outdoor</a:t>
            </a:r>
          </a:p>
          <a:p>
            <a:pPr algn="ctr" eaLnBrk="1" hangingPunct="1"/>
            <a:r>
              <a:rPr lang="en-US" altLang="en-US" sz="1400">
                <a:latin typeface="Arial" pitchFamily="34" charset="0"/>
              </a:rPr>
              <a:t>5Km – 20 Km</a:t>
            </a:r>
          </a:p>
        </p:txBody>
      </p:sp>
      <p:sp>
        <p:nvSpPr>
          <p:cNvPr id="8203" name="Text Box 117"/>
          <p:cNvSpPr txBox="1">
            <a:spLocks noChangeArrowheads="1"/>
          </p:cNvSpPr>
          <p:nvPr/>
        </p:nvSpPr>
        <p:spPr bwMode="auto">
          <a:xfrm>
            <a:off x="679450" y="48006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.056</a:t>
            </a:r>
            <a:endParaRPr lang="en-US" sz="1400" smtClean="0">
              <a:latin typeface="Arial" charset="0"/>
            </a:endParaRPr>
          </a:p>
        </p:txBody>
      </p:sp>
      <p:sp>
        <p:nvSpPr>
          <p:cNvPr id="8204" name="Text Box 118"/>
          <p:cNvSpPr txBox="1">
            <a:spLocks noChangeArrowheads="1"/>
          </p:cNvSpPr>
          <p:nvPr/>
        </p:nvSpPr>
        <p:spPr bwMode="auto">
          <a:xfrm>
            <a:off x="682625" y="43688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.384</a:t>
            </a:r>
            <a:endParaRPr lang="en-US" sz="1400" smtClean="0">
              <a:latin typeface="Arial" charset="0"/>
            </a:endParaRPr>
          </a:p>
        </p:txBody>
      </p:sp>
      <p:sp>
        <p:nvSpPr>
          <p:cNvPr id="8205" name="Text Box 119"/>
          <p:cNvSpPr txBox="1">
            <a:spLocks noChangeArrowheads="1"/>
          </p:cNvSpPr>
          <p:nvPr/>
        </p:nvSpPr>
        <p:spPr bwMode="auto">
          <a:xfrm>
            <a:off x="923925" y="3678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1</a:t>
            </a:r>
            <a:endParaRPr lang="en-US" sz="1400" smtClean="0">
              <a:latin typeface="Arial" charset="0"/>
            </a:endParaRPr>
          </a:p>
        </p:txBody>
      </p:sp>
      <p:sp>
        <p:nvSpPr>
          <p:cNvPr id="8206" name="Text Box 120"/>
          <p:cNvSpPr txBox="1">
            <a:spLocks noChangeArrowheads="1"/>
          </p:cNvSpPr>
          <p:nvPr/>
        </p:nvSpPr>
        <p:spPr bwMode="auto">
          <a:xfrm>
            <a:off x="922338" y="32464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4</a:t>
            </a:r>
            <a:endParaRPr lang="en-US" sz="1400" smtClean="0">
              <a:latin typeface="Arial" charset="0"/>
            </a:endParaRPr>
          </a:p>
        </p:txBody>
      </p:sp>
      <p:sp>
        <p:nvSpPr>
          <p:cNvPr id="8207" name="Text Box 121"/>
          <p:cNvSpPr txBox="1">
            <a:spLocks noChangeArrowheads="1"/>
          </p:cNvSpPr>
          <p:nvPr/>
        </p:nvSpPr>
        <p:spPr bwMode="auto">
          <a:xfrm>
            <a:off x="625475" y="285115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5-11</a:t>
            </a:r>
            <a:endParaRPr lang="en-US" sz="1400" smtClean="0">
              <a:latin typeface="Arial" charset="0"/>
            </a:endParaRPr>
          </a:p>
        </p:txBody>
      </p:sp>
      <p:sp>
        <p:nvSpPr>
          <p:cNvPr id="8208" name="Text Box 122"/>
          <p:cNvSpPr txBox="1">
            <a:spLocks noChangeArrowheads="1"/>
          </p:cNvSpPr>
          <p:nvPr/>
        </p:nvSpPr>
        <p:spPr bwMode="auto">
          <a:xfrm>
            <a:off x="814388" y="243522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54</a:t>
            </a:r>
            <a:endParaRPr lang="en-US" sz="1400" smtClean="0">
              <a:latin typeface="Arial" charset="0"/>
            </a:endParaRPr>
          </a:p>
        </p:txBody>
      </p:sp>
      <p:sp>
        <p:nvSpPr>
          <p:cNvPr id="8209" name="Rectangle 123"/>
          <p:cNvSpPr>
            <a:spLocks noChangeArrowheads="1"/>
          </p:cNvSpPr>
          <p:nvPr/>
        </p:nvSpPr>
        <p:spPr bwMode="auto">
          <a:xfrm>
            <a:off x="2662238" y="4852988"/>
            <a:ext cx="4676775" cy="284162"/>
          </a:xfrm>
          <a:prstGeom prst="rect">
            <a:avLst/>
          </a:prstGeom>
          <a:solidFill>
            <a:srgbClr val="3333C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10" name="Text Box 124"/>
          <p:cNvSpPr txBox="1">
            <a:spLocks noChangeArrowheads="1"/>
          </p:cNvSpPr>
          <p:nvPr/>
        </p:nvSpPr>
        <p:spPr bwMode="auto">
          <a:xfrm>
            <a:off x="3948113" y="4845050"/>
            <a:ext cx="21066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smtClean="0">
                <a:solidFill>
                  <a:schemeClr val="bg1"/>
                </a:solidFill>
                <a:latin typeface="Arial" charset="0"/>
              </a:rPr>
              <a:t>2G: IS-95, CDMA, GSM</a:t>
            </a:r>
          </a:p>
        </p:txBody>
      </p:sp>
      <p:sp>
        <p:nvSpPr>
          <p:cNvPr id="8211" name="Rectangle 126"/>
          <p:cNvSpPr>
            <a:spLocks noChangeArrowheads="1"/>
          </p:cNvSpPr>
          <p:nvPr/>
        </p:nvSpPr>
        <p:spPr bwMode="auto">
          <a:xfrm>
            <a:off x="2651125" y="4435475"/>
            <a:ext cx="4676775" cy="284163"/>
          </a:xfrm>
          <a:prstGeom prst="rect">
            <a:avLst/>
          </a:prstGeom>
          <a:solidFill>
            <a:srgbClr val="3333C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12" name="Text Box 127"/>
          <p:cNvSpPr txBox="1">
            <a:spLocks noChangeArrowheads="1"/>
          </p:cNvSpPr>
          <p:nvPr/>
        </p:nvSpPr>
        <p:spPr bwMode="auto">
          <a:xfrm>
            <a:off x="3681413" y="4413250"/>
            <a:ext cx="298291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2.5G: UMTS/WCDMA, CDMA2000</a:t>
            </a:r>
          </a:p>
        </p:txBody>
      </p:sp>
      <p:sp>
        <p:nvSpPr>
          <p:cNvPr id="8213" name="Rectangle 129"/>
          <p:cNvSpPr>
            <a:spLocks noChangeArrowheads="1"/>
          </p:cNvSpPr>
          <p:nvPr/>
        </p:nvSpPr>
        <p:spPr bwMode="auto">
          <a:xfrm>
            <a:off x="1339850" y="3703638"/>
            <a:ext cx="928688" cy="28416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14" name="Text Box 130"/>
          <p:cNvSpPr txBox="1">
            <a:spLocks noChangeArrowheads="1"/>
          </p:cNvSpPr>
          <p:nvPr/>
        </p:nvSpPr>
        <p:spPr bwMode="auto">
          <a:xfrm>
            <a:off x="1422400" y="3711575"/>
            <a:ext cx="725488" cy="304800"/>
          </a:xfrm>
          <a:prstGeom prst="rect">
            <a:avLst/>
          </a:prstGeom>
          <a:noFill/>
          <a:ln>
            <a:noFill/>
          </a:ln>
          <a:effectLst/>
          <a:extLst>
            <a:ext uri="{909E8E84-426E-40DD-AFC4-6F175D3DCCD1}">
              <a14:hiddenFill xmlns:a14="http://schemas.microsoft.com/office/drawing/2010/main">
                <a:solidFill>
                  <a:srgbClr val="33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802.15</a:t>
            </a:r>
          </a:p>
        </p:txBody>
      </p:sp>
      <p:sp>
        <p:nvSpPr>
          <p:cNvPr id="8215" name="Rectangle 131"/>
          <p:cNvSpPr>
            <a:spLocks noChangeArrowheads="1"/>
          </p:cNvSpPr>
          <p:nvPr/>
        </p:nvSpPr>
        <p:spPr bwMode="auto">
          <a:xfrm>
            <a:off x="1354138" y="2865438"/>
            <a:ext cx="1724025" cy="31591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16" name="Text Box 132"/>
          <p:cNvSpPr txBox="1">
            <a:spLocks noChangeArrowheads="1"/>
          </p:cNvSpPr>
          <p:nvPr/>
        </p:nvSpPr>
        <p:spPr bwMode="auto">
          <a:xfrm>
            <a:off x="1724025" y="2890838"/>
            <a:ext cx="833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802.11b</a:t>
            </a:r>
          </a:p>
        </p:txBody>
      </p:sp>
      <p:sp>
        <p:nvSpPr>
          <p:cNvPr id="8217" name="Rectangle 133"/>
          <p:cNvSpPr>
            <a:spLocks noChangeArrowheads="1"/>
          </p:cNvSpPr>
          <p:nvPr/>
        </p:nvSpPr>
        <p:spPr bwMode="auto">
          <a:xfrm>
            <a:off x="1357313" y="2432050"/>
            <a:ext cx="1724025" cy="315913"/>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18" name="Text Box 134"/>
          <p:cNvSpPr txBox="1">
            <a:spLocks noChangeArrowheads="1"/>
          </p:cNvSpPr>
          <p:nvPr/>
        </p:nvSpPr>
        <p:spPr bwMode="auto">
          <a:xfrm>
            <a:off x="1727200" y="2457450"/>
            <a:ext cx="981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802.11a,g</a:t>
            </a:r>
          </a:p>
        </p:txBody>
      </p:sp>
      <p:sp>
        <p:nvSpPr>
          <p:cNvPr id="8219" name="Line 135"/>
          <p:cNvSpPr>
            <a:spLocks noChangeShapeType="1"/>
          </p:cNvSpPr>
          <p:nvPr/>
        </p:nvSpPr>
        <p:spPr bwMode="auto">
          <a:xfrm flipV="1">
            <a:off x="1328738" y="2395538"/>
            <a:ext cx="0" cy="3027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8220" name="Rectangle 136"/>
          <p:cNvSpPr>
            <a:spLocks noChangeArrowheads="1"/>
          </p:cNvSpPr>
          <p:nvPr/>
        </p:nvSpPr>
        <p:spPr bwMode="auto">
          <a:xfrm>
            <a:off x="2717800" y="2744788"/>
            <a:ext cx="5078413" cy="596900"/>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21" name="Rectangle 137"/>
          <p:cNvSpPr>
            <a:spLocks noChangeArrowheads="1"/>
          </p:cNvSpPr>
          <p:nvPr/>
        </p:nvSpPr>
        <p:spPr bwMode="auto">
          <a:xfrm>
            <a:off x="2654300" y="3297238"/>
            <a:ext cx="4676775" cy="28416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22" name="Text Box 138"/>
          <p:cNvSpPr txBox="1">
            <a:spLocks noChangeArrowheads="1"/>
          </p:cNvSpPr>
          <p:nvPr/>
        </p:nvSpPr>
        <p:spPr bwMode="auto">
          <a:xfrm>
            <a:off x="2965450" y="3305175"/>
            <a:ext cx="42910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3G: UMTS/WCDMA-HSPDA, CDMA2000-1xEVDO</a:t>
            </a:r>
          </a:p>
        </p:txBody>
      </p:sp>
      <p:sp>
        <p:nvSpPr>
          <p:cNvPr id="8223" name="Text Box 140"/>
          <p:cNvSpPr txBox="1">
            <a:spLocks noChangeArrowheads="1"/>
          </p:cNvSpPr>
          <p:nvPr/>
        </p:nvSpPr>
        <p:spPr bwMode="auto">
          <a:xfrm>
            <a:off x="5013325" y="2922588"/>
            <a:ext cx="16954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4G: LTWE WIMAX</a:t>
            </a:r>
          </a:p>
        </p:txBody>
      </p:sp>
      <p:sp>
        <p:nvSpPr>
          <p:cNvPr id="8224" name="Rectangle 141"/>
          <p:cNvSpPr>
            <a:spLocks noChangeArrowheads="1"/>
          </p:cNvSpPr>
          <p:nvPr/>
        </p:nvSpPr>
        <p:spPr bwMode="auto">
          <a:xfrm>
            <a:off x="3133725" y="2536825"/>
            <a:ext cx="4062413" cy="284163"/>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25" name="Text Box 142"/>
          <p:cNvSpPr txBox="1">
            <a:spLocks noChangeArrowheads="1"/>
          </p:cNvSpPr>
          <p:nvPr/>
        </p:nvSpPr>
        <p:spPr bwMode="auto">
          <a:xfrm>
            <a:off x="4164013" y="2514600"/>
            <a:ext cx="2178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802.11a,g point-to-point</a:t>
            </a:r>
          </a:p>
        </p:txBody>
      </p:sp>
      <p:sp>
        <p:nvSpPr>
          <p:cNvPr id="8226" name="Line 143"/>
          <p:cNvSpPr>
            <a:spLocks noChangeShapeType="1"/>
          </p:cNvSpPr>
          <p:nvPr/>
        </p:nvSpPr>
        <p:spPr bwMode="auto">
          <a:xfrm flipH="1">
            <a:off x="7900988" y="2700338"/>
            <a:ext cx="254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8227" name="Text Box 144"/>
          <p:cNvSpPr txBox="1">
            <a:spLocks noChangeArrowheads="1"/>
          </p:cNvSpPr>
          <p:nvPr/>
        </p:nvSpPr>
        <p:spPr bwMode="auto">
          <a:xfrm>
            <a:off x="714375" y="2022475"/>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rPr>
              <a:t>200</a:t>
            </a:r>
            <a:endParaRPr lang="en-US" sz="1400" smtClean="0">
              <a:latin typeface="Arial" charset="0"/>
            </a:endParaRPr>
          </a:p>
        </p:txBody>
      </p:sp>
      <p:sp>
        <p:nvSpPr>
          <p:cNvPr id="8228" name="Rectangle 145"/>
          <p:cNvSpPr>
            <a:spLocks noChangeArrowheads="1"/>
          </p:cNvSpPr>
          <p:nvPr/>
        </p:nvSpPr>
        <p:spPr bwMode="auto">
          <a:xfrm>
            <a:off x="1344613" y="2036763"/>
            <a:ext cx="1522412" cy="31591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8229" name="Text Box 146"/>
          <p:cNvSpPr txBox="1">
            <a:spLocks noChangeArrowheads="1"/>
          </p:cNvSpPr>
          <p:nvPr/>
        </p:nvSpPr>
        <p:spPr bwMode="auto">
          <a:xfrm>
            <a:off x="1714500" y="2036763"/>
            <a:ext cx="833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smtClean="0">
                <a:solidFill>
                  <a:schemeClr val="bg1"/>
                </a:solidFill>
                <a:latin typeface="Arial" charset="0"/>
              </a:rPr>
              <a:t>802.11n</a:t>
            </a:r>
          </a:p>
        </p:txBody>
      </p:sp>
      <p:sp>
        <p:nvSpPr>
          <p:cNvPr id="8230" name="Text Box 147"/>
          <p:cNvSpPr txBox="1">
            <a:spLocks noChangeArrowheads="1"/>
          </p:cNvSpPr>
          <p:nvPr/>
        </p:nvSpPr>
        <p:spPr bwMode="auto">
          <a:xfrm rot="-5400000">
            <a:off x="-446881" y="3417094"/>
            <a:ext cx="189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mtClean="0">
                <a:latin typeface="Arial" charset="0"/>
              </a:rPr>
              <a:t>Data rate (Mbps)</a:t>
            </a:r>
          </a:p>
        </p:txBody>
      </p:sp>
      <p:pic>
        <p:nvPicPr>
          <p:cNvPr id="29734" name="Picture 6" descr="underline_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1033463"/>
            <a:ext cx="8228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386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9220"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9221"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9222"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9223"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9224"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9225"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9226"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9227"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9228"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92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9230"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31757" name="Group 356"/>
          <p:cNvGrpSpPr>
            <a:grpSpLocks/>
          </p:cNvGrpSpPr>
          <p:nvPr/>
        </p:nvGrpSpPr>
        <p:grpSpPr bwMode="auto">
          <a:xfrm>
            <a:off x="6442075" y="4867275"/>
            <a:ext cx="331788" cy="368300"/>
            <a:chOff x="313" y="1497"/>
            <a:chExt cx="1152" cy="1014"/>
          </a:xfrm>
        </p:grpSpPr>
        <p:pic>
          <p:nvPicPr>
            <p:cNvPr id="31874"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75"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8" name="Group 361"/>
          <p:cNvGrpSpPr>
            <a:grpSpLocks/>
          </p:cNvGrpSpPr>
          <p:nvPr/>
        </p:nvGrpSpPr>
        <p:grpSpPr bwMode="auto">
          <a:xfrm>
            <a:off x="2071688" y="4195763"/>
            <a:ext cx="396875" cy="388937"/>
            <a:chOff x="2967" y="478"/>
            <a:chExt cx="788" cy="625"/>
          </a:xfrm>
        </p:grpSpPr>
        <p:pic>
          <p:nvPicPr>
            <p:cNvPr id="3187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7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59" name="Group 92"/>
          <p:cNvGrpSpPr>
            <a:grpSpLocks/>
          </p:cNvGrpSpPr>
          <p:nvPr/>
        </p:nvGrpSpPr>
        <p:grpSpPr bwMode="auto">
          <a:xfrm>
            <a:off x="5668963" y="4957763"/>
            <a:ext cx="458787" cy="620712"/>
            <a:chOff x="5955030" y="3031808"/>
            <a:chExt cx="914400" cy="1398587"/>
          </a:xfrm>
        </p:grpSpPr>
        <p:grpSp>
          <p:nvGrpSpPr>
            <p:cNvPr id="31855" name="Group 398"/>
            <p:cNvGrpSpPr>
              <a:grpSpLocks/>
            </p:cNvGrpSpPr>
            <p:nvPr/>
          </p:nvGrpSpPr>
          <p:grpSpPr bwMode="auto">
            <a:xfrm>
              <a:off x="6097905" y="3403283"/>
              <a:ext cx="596900" cy="1027112"/>
              <a:chOff x="3130" y="3288"/>
              <a:chExt cx="410" cy="742"/>
            </a:xfrm>
          </p:grpSpPr>
          <p:sp>
            <p:nvSpPr>
              <p:cNvPr id="31857"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58"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59"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60"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61"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62"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63"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64"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65"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66"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67"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68"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69"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70"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71"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31856"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0" name="Group 403"/>
          <p:cNvGrpSpPr>
            <a:grpSpLocks/>
          </p:cNvGrpSpPr>
          <p:nvPr/>
        </p:nvGrpSpPr>
        <p:grpSpPr bwMode="auto">
          <a:xfrm>
            <a:off x="3403600" y="5354638"/>
            <a:ext cx="527050" cy="392112"/>
            <a:chOff x="2751" y="1851"/>
            <a:chExt cx="462" cy="478"/>
          </a:xfrm>
        </p:grpSpPr>
        <p:pic>
          <p:nvPicPr>
            <p:cNvPr id="31853"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54"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1" name="Group 113"/>
          <p:cNvGrpSpPr>
            <a:grpSpLocks/>
          </p:cNvGrpSpPr>
          <p:nvPr/>
        </p:nvGrpSpPr>
        <p:grpSpPr bwMode="auto">
          <a:xfrm>
            <a:off x="4094163" y="4987925"/>
            <a:ext cx="458787" cy="620713"/>
            <a:chOff x="5955030" y="3031808"/>
            <a:chExt cx="914400" cy="1398587"/>
          </a:xfrm>
        </p:grpSpPr>
        <p:grpSp>
          <p:nvGrpSpPr>
            <p:cNvPr id="31836" name="Group 398"/>
            <p:cNvGrpSpPr>
              <a:grpSpLocks/>
            </p:cNvGrpSpPr>
            <p:nvPr/>
          </p:nvGrpSpPr>
          <p:grpSpPr bwMode="auto">
            <a:xfrm>
              <a:off x="6097905" y="3403283"/>
              <a:ext cx="596900" cy="1027112"/>
              <a:chOff x="3130" y="3288"/>
              <a:chExt cx="410" cy="742"/>
            </a:xfrm>
          </p:grpSpPr>
          <p:sp>
            <p:nvSpPr>
              <p:cNvPr id="3183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3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4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4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4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4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4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4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4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4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4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4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5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5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5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3183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2" name="Group 356"/>
          <p:cNvGrpSpPr>
            <a:grpSpLocks/>
          </p:cNvGrpSpPr>
          <p:nvPr/>
        </p:nvGrpSpPr>
        <p:grpSpPr bwMode="auto">
          <a:xfrm>
            <a:off x="5781675" y="5791200"/>
            <a:ext cx="361950" cy="338138"/>
            <a:chOff x="313" y="1497"/>
            <a:chExt cx="1152" cy="1014"/>
          </a:xfrm>
        </p:grpSpPr>
        <p:pic>
          <p:nvPicPr>
            <p:cNvPr id="31834"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35"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3" name="Group 356"/>
          <p:cNvGrpSpPr>
            <a:grpSpLocks/>
          </p:cNvGrpSpPr>
          <p:nvPr/>
        </p:nvGrpSpPr>
        <p:grpSpPr bwMode="auto">
          <a:xfrm>
            <a:off x="4551363" y="5811838"/>
            <a:ext cx="376237" cy="347662"/>
            <a:chOff x="313" y="1497"/>
            <a:chExt cx="1152" cy="1014"/>
          </a:xfrm>
        </p:grpSpPr>
        <p:pic>
          <p:nvPicPr>
            <p:cNvPr id="31832"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33"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4" name="Group 356"/>
          <p:cNvGrpSpPr>
            <a:grpSpLocks/>
          </p:cNvGrpSpPr>
          <p:nvPr/>
        </p:nvGrpSpPr>
        <p:grpSpPr bwMode="auto">
          <a:xfrm>
            <a:off x="3830638" y="5832475"/>
            <a:ext cx="382587" cy="436563"/>
            <a:chOff x="313" y="1497"/>
            <a:chExt cx="1152" cy="1014"/>
          </a:xfrm>
        </p:grpSpPr>
        <p:pic>
          <p:nvPicPr>
            <p:cNvPr id="31830"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31"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5" name="Group 403"/>
          <p:cNvGrpSpPr>
            <a:grpSpLocks/>
          </p:cNvGrpSpPr>
          <p:nvPr/>
        </p:nvGrpSpPr>
        <p:grpSpPr bwMode="auto">
          <a:xfrm>
            <a:off x="3729038" y="4673600"/>
            <a:ext cx="485775" cy="403225"/>
            <a:chOff x="2751" y="1851"/>
            <a:chExt cx="462" cy="478"/>
          </a:xfrm>
        </p:grpSpPr>
        <p:pic>
          <p:nvPicPr>
            <p:cNvPr id="31828"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29"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6" name="Group 403"/>
          <p:cNvGrpSpPr>
            <a:grpSpLocks/>
          </p:cNvGrpSpPr>
          <p:nvPr/>
        </p:nvGrpSpPr>
        <p:grpSpPr bwMode="auto">
          <a:xfrm>
            <a:off x="6289675" y="5334000"/>
            <a:ext cx="525463" cy="392113"/>
            <a:chOff x="2751" y="1851"/>
            <a:chExt cx="462" cy="478"/>
          </a:xfrm>
        </p:grpSpPr>
        <p:pic>
          <p:nvPicPr>
            <p:cNvPr id="3182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27"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7" name="Group 356"/>
          <p:cNvGrpSpPr>
            <a:grpSpLocks/>
          </p:cNvGrpSpPr>
          <p:nvPr/>
        </p:nvGrpSpPr>
        <p:grpSpPr bwMode="auto">
          <a:xfrm>
            <a:off x="4987925" y="5191125"/>
            <a:ext cx="376238" cy="349250"/>
            <a:chOff x="313" y="1497"/>
            <a:chExt cx="1152" cy="1014"/>
          </a:xfrm>
        </p:grpSpPr>
        <p:pic>
          <p:nvPicPr>
            <p:cNvPr id="31824"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25"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8" name="Group 356"/>
          <p:cNvGrpSpPr>
            <a:grpSpLocks/>
          </p:cNvGrpSpPr>
          <p:nvPr/>
        </p:nvGrpSpPr>
        <p:grpSpPr bwMode="auto">
          <a:xfrm>
            <a:off x="1909763" y="4643438"/>
            <a:ext cx="282575" cy="344487"/>
            <a:chOff x="313" y="1497"/>
            <a:chExt cx="1152" cy="1014"/>
          </a:xfrm>
        </p:grpSpPr>
        <p:pic>
          <p:nvPicPr>
            <p:cNvPr id="31822"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23"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9" name="Group 403"/>
          <p:cNvGrpSpPr>
            <a:grpSpLocks/>
          </p:cNvGrpSpPr>
          <p:nvPr/>
        </p:nvGrpSpPr>
        <p:grpSpPr bwMode="auto">
          <a:xfrm>
            <a:off x="1616075" y="4308475"/>
            <a:ext cx="444500" cy="381000"/>
            <a:chOff x="2751" y="1851"/>
            <a:chExt cx="462" cy="478"/>
          </a:xfrm>
        </p:grpSpPr>
        <p:pic>
          <p:nvPicPr>
            <p:cNvPr id="31820"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21"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70" name="Group 155"/>
          <p:cNvGrpSpPr>
            <a:grpSpLocks/>
          </p:cNvGrpSpPr>
          <p:nvPr/>
        </p:nvGrpSpPr>
        <p:grpSpPr bwMode="auto">
          <a:xfrm>
            <a:off x="1574800" y="1971675"/>
            <a:ext cx="458788" cy="619125"/>
            <a:chOff x="5955030" y="3031808"/>
            <a:chExt cx="914400" cy="1398587"/>
          </a:xfrm>
        </p:grpSpPr>
        <p:grpSp>
          <p:nvGrpSpPr>
            <p:cNvPr id="31803" name="Group 398"/>
            <p:cNvGrpSpPr>
              <a:grpSpLocks/>
            </p:cNvGrpSpPr>
            <p:nvPr/>
          </p:nvGrpSpPr>
          <p:grpSpPr bwMode="auto">
            <a:xfrm>
              <a:off x="6097905" y="3403283"/>
              <a:ext cx="596900" cy="1027112"/>
              <a:chOff x="3130" y="3288"/>
              <a:chExt cx="410" cy="742"/>
            </a:xfrm>
          </p:grpSpPr>
          <p:sp>
            <p:nvSpPr>
              <p:cNvPr id="31805"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06"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07"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08"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09"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10"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11"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12"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13"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14"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15"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16"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17"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18"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19"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31804"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71" name="Group 356"/>
          <p:cNvGrpSpPr>
            <a:grpSpLocks/>
          </p:cNvGrpSpPr>
          <p:nvPr/>
        </p:nvGrpSpPr>
        <p:grpSpPr bwMode="auto">
          <a:xfrm>
            <a:off x="2112963" y="2103438"/>
            <a:ext cx="465137" cy="481012"/>
            <a:chOff x="313" y="1497"/>
            <a:chExt cx="1152" cy="1014"/>
          </a:xfrm>
        </p:grpSpPr>
        <p:pic>
          <p:nvPicPr>
            <p:cNvPr id="31801"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02"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72" name="Group 356"/>
          <p:cNvGrpSpPr>
            <a:grpSpLocks/>
          </p:cNvGrpSpPr>
          <p:nvPr/>
        </p:nvGrpSpPr>
        <p:grpSpPr bwMode="auto">
          <a:xfrm>
            <a:off x="2005013" y="2901950"/>
            <a:ext cx="333375" cy="368300"/>
            <a:chOff x="313" y="1497"/>
            <a:chExt cx="1152" cy="1014"/>
          </a:xfrm>
        </p:grpSpPr>
        <p:pic>
          <p:nvPicPr>
            <p:cNvPr id="3179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0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73" name="Group 356"/>
          <p:cNvGrpSpPr>
            <a:grpSpLocks/>
          </p:cNvGrpSpPr>
          <p:nvPr/>
        </p:nvGrpSpPr>
        <p:grpSpPr bwMode="auto">
          <a:xfrm>
            <a:off x="1482725" y="2987675"/>
            <a:ext cx="282575" cy="344488"/>
            <a:chOff x="313" y="1497"/>
            <a:chExt cx="1152" cy="1014"/>
          </a:xfrm>
        </p:grpSpPr>
        <p:pic>
          <p:nvPicPr>
            <p:cNvPr id="31797"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98"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74" name="Group 403"/>
          <p:cNvGrpSpPr>
            <a:grpSpLocks/>
          </p:cNvGrpSpPr>
          <p:nvPr/>
        </p:nvGrpSpPr>
        <p:grpSpPr bwMode="auto">
          <a:xfrm>
            <a:off x="1189038" y="2651125"/>
            <a:ext cx="444500" cy="382588"/>
            <a:chOff x="2751" y="1851"/>
            <a:chExt cx="462" cy="478"/>
          </a:xfrm>
        </p:grpSpPr>
        <p:pic>
          <p:nvPicPr>
            <p:cNvPr id="31795"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96"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75" name="Group 356"/>
          <p:cNvGrpSpPr>
            <a:grpSpLocks/>
          </p:cNvGrpSpPr>
          <p:nvPr/>
        </p:nvGrpSpPr>
        <p:grpSpPr bwMode="auto">
          <a:xfrm>
            <a:off x="1565275" y="1401763"/>
            <a:ext cx="446088" cy="385762"/>
            <a:chOff x="313" y="1497"/>
            <a:chExt cx="1152" cy="1014"/>
          </a:xfrm>
        </p:grpSpPr>
        <p:pic>
          <p:nvPicPr>
            <p:cNvPr id="31793"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94" name="Picture 355" descr="antenna_stylized"/>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76" name="Group 403"/>
          <p:cNvGrpSpPr>
            <a:grpSpLocks/>
          </p:cNvGrpSpPr>
          <p:nvPr/>
        </p:nvGrpSpPr>
        <p:grpSpPr bwMode="auto">
          <a:xfrm>
            <a:off x="762000" y="2530475"/>
            <a:ext cx="446088" cy="381000"/>
            <a:chOff x="2751" y="1851"/>
            <a:chExt cx="462" cy="478"/>
          </a:xfrm>
        </p:grpSpPr>
        <p:pic>
          <p:nvPicPr>
            <p:cNvPr id="31791"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92"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51" name="Footer Placeholder 3"/>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atin typeface="Arial" charset="0"/>
              </a:rPr>
              <a:t>Wireless, Mobile Networks</a:t>
            </a:r>
          </a:p>
        </p:txBody>
      </p:sp>
      <p:sp>
        <p:nvSpPr>
          <p:cNvPr id="9252" name="Slide Number Placeholder 4"/>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200">
                <a:latin typeface="Arial" pitchFamily="34" charset="0"/>
              </a:rPr>
              <a:t>6-</a:t>
            </a:r>
            <a:fld id="{56C47DB7-ADF5-4FEE-82EA-4C1760AB3AC6}" type="slidenum">
              <a:rPr lang="en-US" altLang="en-US" sz="1200">
                <a:latin typeface="Arial" pitchFamily="34" charset="0"/>
              </a:rPr>
              <a:pPr/>
              <a:t>12</a:t>
            </a:fld>
            <a:endParaRPr lang="en-US" altLang="en-US" sz="1200">
              <a:latin typeface="Arial" pitchFamily="34" charset="0"/>
            </a:endParaRPr>
          </a:p>
        </p:txBody>
      </p:sp>
      <p:grpSp>
        <p:nvGrpSpPr>
          <p:cNvPr id="31779" name="Group 87"/>
          <p:cNvGrpSpPr>
            <a:grpSpLocks/>
          </p:cNvGrpSpPr>
          <p:nvPr/>
        </p:nvGrpSpPr>
        <p:grpSpPr bwMode="auto">
          <a:xfrm>
            <a:off x="4597400" y="1362075"/>
            <a:ext cx="4233863" cy="4064000"/>
            <a:chOff x="2896" y="858"/>
            <a:chExt cx="2667" cy="2560"/>
          </a:xfrm>
        </p:grpSpPr>
        <p:sp>
          <p:nvSpPr>
            <p:cNvPr id="9256" name="Rectangle 63"/>
            <p:cNvSpPr>
              <a:spLocks noChangeArrowheads="1"/>
            </p:cNvSpPr>
            <p:nvPr/>
          </p:nvSpPr>
          <p:spPr bwMode="auto">
            <a:xfrm>
              <a:off x="3455" y="981"/>
              <a:ext cx="2108" cy="1464"/>
            </a:xfrm>
            <a:prstGeom prst="rect">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9257" name="Rectangle 64"/>
            <p:cNvSpPr>
              <a:spLocks noChangeArrowheads="1"/>
            </p:cNvSpPr>
            <p:nvPr/>
          </p:nvSpPr>
          <p:spPr bwMode="auto">
            <a:xfrm>
              <a:off x="3489" y="884"/>
              <a:ext cx="1719" cy="1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9258" name="Rectangle 65"/>
            <p:cNvSpPr>
              <a:spLocks noChangeArrowheads="1"/>
            </p:cNvSpPr>
            <p:nvPr/>
          </p:nvSpPr>
          <p:spPr bwMode="auto">
            <a:xfrm>
              <a:off x="3488" y="858"/>
              <a:ext cx="1984" cy="16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a:latin typeface="Comic Sans MS" charset="0"/>
                  <a:ea typeface="ＭＳ Ｐゴシック" charset="0"/>
                </a:rPr>
                <a:t> </a:t>
              </a:r>
              <a:r>
                <a:rPr lang="en-US" sz="2400">
                  <a:latin typeface="Gill Sans MT" charset="0"/>
                  <a:ea typeface="ＭＳ Ｐゴシック" charset="0"/>
                </a:rPr>
                <a:t>infrastructure mode</a:t>
              </a:r>
            </a:p>
            <a:p>
              <a:pPr marL="342900" indent="-342900">
                <a:lnSpc>
                  <a:spcPct val="90000"/>
                </a:lnSpc>
                <a:spcBef>
                  <a:spcPct val="20000"/>
                </a:spcBef>
                <a:buClr>
                  <a:srgbClr val="000099"/>
                </a:buClr>
                <a:buSzPct val="75000"/>
                <a:buFont typeface="Wingdings" charset="0"/>
                <a:buChar char="v"/>
                <a:defRPr/>
              </a:pPr>
              <a:r>
                <a:rPr lang="en-US" sz="2000">
                  <a:latin typeface="Gill Sans MT" charset="0"/>
                  <a:ea typeface="ＭＳ Ｐゴシック" charset="0"/>
                </a:rPr>
                <a:t>base station connects mobiles into wired network</a:t>
              </a:r>
            </a:p>
            <a:p>
              <a:pPr marL="342900" indent="-342900">
                <a:lnSpc>
                  <a:spcPct val="90000"/>
                </a:lnSpc>
                <a:spcBef>
                  <a:spcPct val="20000"/>
                </a:spcBef>
                <a:buClr>
                  <a:srgbClr val="000099"/>
                </a:buClr>
                <a:buSzPct val="75000"/>
                <a:buFont typeface="Wingdings" charset="0"/>
                <a:buChar char="v"/>
                <a:defRPr/>
              </a:pPr>
              <a:r>
                <a:rPr lang="en-US" sz="2000">
                  <a:latin typeface="Gill Sans MT" charset="0"/>
                  <a:ea typeface="ＭＳ Ｐゴシック" charset="0"/>
                </a:rPr>
                <a:t>handoff: mobile changes base station providing connection into wired network</a:t>
              </a:r>
            </a:p>
          </p:txBody>
        </p:sp>
        <p:sp>
          <p:nvSpPr>
            <p:cNvPr id="9259" name="Line 84"/>
            <p:cNvSpPr>
              <a:spLocks noChangeShapeType="1"/>
            </p:cNvSpPr>
            <p:nvPr/>
          </p:nvSpPr>
          <p:spPr bwMode="auto">
            <a:xfrm flipH="1">
              <a:off x="3314" y="2446"/>
              <a:ext cx="1072" cy="88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9260" name="Line 85"/>
            <p:cNvSpPr>
              <a:spLocks noChangeShapeType="1"/>
            </p:cNvSpPr>
            <p:nvPr/>
          </p:nvSpPr>
          <p:spPr bwMode="auto">
            <a:xfrm flipH="1">
              <a:off x="3747" y="2445"/>
              <a:ext cx="637" cy="90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9261" name="Line 86"/>
            <p:cNvSpPr>
              <a:spLocks noChangeShapeType="1"/>
            </p:cNvSpPr>
            <p:nvPr/>
          </p:nvSpPr>
          <p:spPr bwMode="auto">
            <a:xfrm flipH="1">
              <a:off x="2896" y="2453"/>
              <a:ext cx="1470" cy="96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grpSp>
      <p:sp>
        <p:nvSpPr>
          <p:cNvPr id="9254" name="Rectangle 4"/>
          <p:cNvSpPr>
            <a:spLocks noGrp="1" noChangeArrowheads="1"/>
          </p:cNvSpPr>
          <p:nvPr>
            <p:ph type="title"/>
          </p:nvPr>
        </p:nvSpPr>
        <p:spPr>
          <a:xfrm>
            <a:off x="461963" y="193675"/>
            <a:ext cx="7772400" cy="954088"/>
          </a:xfrm>
        </p:spPr>
        <p:txBody>
          <a:bodyPr/>
          <a:lstStyle/>
          <a:p>
            <a:pPr>
              <a:defRPr/>
            </a:pPr>
            <a:r>
              <a:rPr lang="en-US">
                <a:latin typeface="Gill Sans MT" charset="0"/>
                <a:ea typeface="ＭＳ Ｐゴシック" charset="0"/>
              </a:rPr>
              <a:t>Elements of a wireless network</a:t>
            </a:r>
          </a:p>
        </p:txBody>
      </p:sp>
      <p:pic>
        <p:nvPicPr>
          <p:cNvPr id="31781" name="Picture 16" descr="underline_bas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82" name="Group 6"/>
          <p:cNvGrpSpPr>
            <a:grpSpLocks/>
          </p:cNvGrpSpPr>
          <p:nvPr/>
        </p:nvGrpSpPr>
        <p:grpSpPr bwMode="auto">
          <a:xfrm>
            <a:off x="3038475" y="2557463"/>
            <a:ext cx="2362200" cy="1762125"/>
            <a:chOff x="3839" y="1737"/>
            <a:chExt cx="1488" cy="1110"/>
          </a:xfrm>
        </p:grpSpPr>
        <p:sp>
          <p:nvSpPr>
            <p:cNvPr id="31783"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8"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cs typeface="Arial" charset="0"/>
                </a:rPr>
                <a:t>network </a:t>
              </a:r>
            </a:p>
            <a:p>
              <a:pPr algn="ctr" eaLnBrk="1" hangingPunct="1">
                <a:defRPr/>
              </a:pPr>
              <a:r>
                <a:rPr lang="en-US" smtClean="0">
                  <a:latin typeface="Arial" charset="0"/>
                  <a:cs typeface="Arial" charset="0"/>
                </a:rPr>
                <a:t>infrastructure</a:t>
              </a:r>
            </a:p>
          </p:txBody>
        </p:sp>
      </p:grpSp>
    </p:spTree>
    <p:extLst>
      <p:ext uri="{BB962C8B-B14F-4D97-AF65-F5344CB8AC3E}">
        <p14:creationId xmlns:p14="http://schemas.microsoft.com/office/powerpoint/2010/main" val="1616694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atin typeface="Arial" charset="0"/>
              </a:rPr>
              <a:t>Wireless, Mobile Networks</a:t>
            </a:r>
          </a:p>
        </p:txBody>
      </p:sp>
      <p:sp>
        <p:nvSpPr>
          <p:cNvPr id="10243" name="Slide Number Placeholder 4"/>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200">
                <a:latin typeface="Arial" pitchFamily="34" charset="0"/>
              </a:rPr>
              <a:t>6-</a:t>
            </a:r>
            <a:fld id="{21136B4B-6E03-4FAF-BD45-1EA7E68EA4C3}" type="slidenum">
              <a:rPr lang="en-US" altLang="en-US" sz="1200">
                <a:latin typeface="Arial" pitchFamily="34" charset="0"/>
              </a:rPr>
              <a:pPr/>
              <a:t>13</a:t>
            </a:fld>
            <a:endParaRPr lang="en-US" altLang="en-US" sz="1200">
              <a:latin typeface="Arial" pitchFamily="34" charset="0"/>
            </a:endParaRPr>
          </a:p>
        </p:txBody>
      </p:sp>
      <p:sp>
        <p:nvSpPr>
          <p:cNvPr id="10244" name="Rectangle 64"/>
          <p:cNvSpPr>
            <a:spLocks noChangeArrowheads="1"/>
          </p:cNvSpPr>
          <p:nvPr/>
        </p:nvSpPr>
        <p:spPr bwMode="auto">
          <a:xfrm>
            <a:off x="5484813" y="1557338"/>
            <a:ext cx="3346450" cy="3451225"/>
          </a:xfrm>
          <a:prstGeom prst="rect">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0245" name="Rectangle 240"/>
          <p:cNvSpPr>
            <a:spLocks noChangeArrowheads="1"/>
          </p:cNvSpPr>
          <p:nvPr/>
        </p:nvSpPr>
        <p:spPr bwMode="auto">
          <a:xfrm>
            <a:off x="5562600" y="1384300"/>
            <a:ext cx="1752600" cy="3175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nvGrpSpPr>
          <p:cNvPr id="400592" name="Group 208"/>
          <p:cNvGrpSpPr>
            <a:grpSpLocks/>
          </p:cNvGrpSpPr>
          <p:nvPr/>
        </p:nvGrpSpPr>
        <p:grpSpPr bwMode="auto">
          <a:xfrm>
            <a:off x="876300" y="1717675"/>
            <a:ext cx="1755775" cy="1625600"/>
            <a:chOff x="1824" y="1076"/>
            <a:chExt cx="1106" cy="1024"/>
          </a:xfrm>
        </p:grpSpPr>
        <p:sp>
          <p:nvSpPr>
            <p:cNvPr id="10291"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nvGrpSpPr>
            <p:cNvPr id="33843" name="Group 210"/>
            <p:cNvGrpSpPr>
              <a:grpSpLocks/>
            </p:cNvGrpSpPr>
            <p:nvPr/>
          </p:nvGrpSpPr>
          <p:grpSpPr bwMode="auto">
            <a:xfrm>
              <a:off x="2204" y="1436"/>
              <a:ext cx="252" cy="288"/>
              <a:chOff x="2870" y="1518"/>
              <a:chExt cx="292" cy="320"/>
            </a:xfrm>
          </p:grpSpPr>
          <p:graphicFrame>
            <p:nvGraphicFramePr>
              <p:cNvPr id="33844"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66" name="Clip" r:id="rId4" imgW="826829" imgH="840406" progId="MS_ClipArt_Gallery.2">
                      <p:embed/>
                    </p:oleObj>
                  </mc:Choice>
                  <mc:Fallback>
                    <p:oleObj name="Clip" r:id="rId4"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3845"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67" name="Clip" r:id="rId6" imgW="1268295" imgH="1199426" progId="MS_ClipArt_Gallery.2">
                      <p:embed/>
                    </p:oleObj>
                  </mc:Choice>
                  <mc:Fallback>
                    <p:oleObj name="Clip" r:id="rId6"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sp>
        <p:nvSpPr>
          <p:cNvPr id="10247" name="Rectangle 66"/>
          <p:cNvSpPr>
            <a:spLocks noChangeArrowheads="1"/>
          </p:cNvSpPr>
          <p:nvPr/>
        </p:nvSpPr>
        <p:spPr bwMode="auto">
          <a:xfrm>
            <a:off x="5537200" y="1362075"/>
            <a:ext cx="3149600" cy="257968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a:latin typeface="Gill Sans MT" charset="0"/>
                <a:ea typeface="ＭＳ Ｐゴシック" charset="0"/>
              </a:rPr>
              <a:t>ad hoc mode</a:t>
            </a:r>
          </a:p>
          <a:p>
            <a:pPr marL="342900" indent="-342900">
              <a:lnSpc>
                <a:spcPct val="90000"/>
              </a:lnSpc>
              <a:spcBef>
                <a:spcPct val="20000"/>
              </a:spcBef>
              <a:buClr>
                <a:srgbClr val="000099"/>
              </a:buClr>
              <a:buSzPct val="75000"/>
              <a:buFont typeface="Wingdings" charset="0"/>
              <a:buChar char="v"/>
              <a:defRPr/>
            </a:pPr>
            <a:r>
              <a:rPr lang="en-US" sz="2400">
                <a:latin typeface="Gill Sans MT" charset="0"/>
                <a:ea typeface="ＭＳ Ｐゴシック" charset="0"/>
              </a:rPr>
              <a:t>no base stations</a:t>
            </a:r>
          </a:p>
          <a:p>
            <a:pPr marL="342900" indent="-342900">
              <a:lnSpc>
                <a:spcPct val="90000"/>
              </a:lnSpc>
              <a:spcBef>
                <a:spcPct val="20000"/>
              </a:spcBef>
              <a:buClr>
                <a:srgbClr val="000099"/>
              </a:buClr>
              <a:buSzPct val="75000"/>
              <a:buFont typeface="Wingdings" charset="0"/>
              <a:buChar char="v"/>
              <a:defRPr/>
            </a:pPr>
            <a:r>
              <a:rPr lang="en-US" sz="2400">
                <a:latin typeface="Gill Sans MT" charset="0"/>
                <a:ea typeface="ＭＳ Ｐゴシック" charset="0"/>
              </a:rPr>
              <a:t>nodes can only transmit to other nodes within link coverage</a:t>
            </a:r>
          </a:p>
          <a:p>
            <a:pPr marL="342900" indent="-342900">
              <a:lnSpc>
                <a:spcPct val="90000"/>
              </a:lnSpc>
              <a:spcBef>
                <a:spcPct val="20000"/>
              </a:spcBef>
              <a:buClr>
                <a:srgbClr val="000099"/>
              </a:buClr>
              <a:buSzPct val="75000"/>
              <a:buFont typeface="Wingdings" charset="0"/>
              <a:buChar char="v"/>
              <a:defRPr/>
            </a:pPr>
            <a:r>
              <a:rPr lang="en-US" sz="2400">
                <a:latin typeface="Gill Sans MT" charset="0"/>
                <a:ea typeface="ＭＳ Ｐゴシック" charset="0"/>
              </a:rPr>
              <a:t>nodes organize themselves into a network: route among themselves</a:t>
            </a:r>
          </a:p>
        </p:txBody>
      </p:sp>
      <p:grpSp>
        <p:nvGrpSpPr>
          <p:cNvPr id="400521" name="Group 137"/>
          <p:cNvGrpSpPr>
            <a:grpSpLocks/>
          </p:cNvGrpSpPr>
          <p:nvPr/>
        </p:nvGrpSpPr>
        <p:grpSpPr bwMode="auto">
          <a:xfrm>
            <a:off x="2181225" y="3041650"/>
            <a:ext cx="1755775" cy="1625600"/>
            <a:chOff x="1824" y="1076"/>
            <a:chExt cx="1106" cy="1024"/>
          </a:xfrm>
        </p:grpSpPr>
        <p:sp>
          <p:nvSpPr>
            <p:cNvPr id="10287"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nvGrpSpPr>
            <p:cNvPr id="33839" name="Group 139"/>
            <p:cNvGrpSpPr>
              <a:grpSpLocks/>
            </p:cNvGrpSpPr>
            <p:nvPr/>
          </p:nvGrpSpPr>
          <p:grpSpPr bwMode="auto">
            <a:xfrm>
              <a:off x="2204" y="1436"/>
              <a:ext cx="252" cy="288"/>
              <a:chOff x="2870" y="1518"/>
              <a:chExt cx="292" cy="320"/>
            </a:xfrm>
          </p:grpSpPr>
          <p:graphicFrame>
            <p:nvGraphicFramePr>
              <p:cNvPr id="33840"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68" name="Clip" r:id="rId8" imgW="826829" imgH="840406" progId="MS_ClipArt_Gallery.2">
                      <p:embed/>
                    </p:oleObj>
                  </mc:Choice>
                  <mc:Fallback>
                    <p:oleObj name="Clip" r:id="rId8"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3841"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69" name="Clip" r:id="rId9" imgW="1268295" imgH="1199426" progId="MS_ClipArt_Gallery.2">
                      <p:embed/>
                    </p:oleObj>
                  </mc:Choice>
                  <mc:Fallback>
                    <p:oleObj name="Clip" r:id="rId9"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grpSp>
        <p:nvGrpSpPr>
          <p:cNvPr id="400582" name="Group 198"/>
          <p:cNvGrpSpPr>
            <a:grpSpLocks/>
          </p:cNvGrpSpPr>
          <p:nvPr/>
        </p:nvGrpSpPr>
        <p:grpSpPr bwMode="auto">
          <a:xfrm>
            <a:off x="1933575" y="4765675"/>
            <a:ext cx="1755775" cy="1625600"/>
            <a:chOff x="1824" y="1076"/>
            <a:chExt cx="1106" cy="1024"/>
          </a:xfrm>
        </p:grpSpPr>
        <p:sp>
          <p:nvSpPr>
            <p:cNvPr id="10283"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nvGrpSpPr>
            <p:cNvPr id="33835" name="Group 200"/>
            <p:cNvGrpSpPr>
              <a:grpSpLocks/>
            </p:cNvGrpSpPr>
            <p:nvPr/>
          </p:nvGrpSpPr>
          <p:grpSpPr bwMode="auto">
            <a:xfrm>
              <a:off x="2204" y="1436"/>
              <a:ext cx="252" cy="288"/>
              <a:chOff x="2870" y="1518"/>
              <a:chExt cx="292" cy="320"/>
            </a:xfrm>
          </p:grpSpPr>
          <p:graphicFrame>
            <p:nvGraphicFramePr>
              <p:cNvPr id="33836"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70" name="Clip" r:id="rId10" imgW="826829" imgH="840406" progId="MS_ClipArt_Gallery.2">
                      <p:embed/>
                    </p:oleObj>
                  </mc:Choice>
                  <mc:Fallback>
                    <p:oleObj name="Clip" r:id="rId10"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3837"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71" name="Clip" r:id="rId11" imgW="1268295" imgH="1199426" progId="MS_ClipArt_Gallery.2">
                      <p:embed/>
                    </p:oleObj>
                  </mc:Choice>
                  <mc:Fallback>
                    <p:oleObj name="Clip" r:id="rId11"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grpSp>
        <p:nvGrpSpPr>
          <p:cNvPr id="400587" name="Group 203"/>
          <p:cNvGrpSpPr>
            <a:grpSpLocks/>
          </p:cNvGrpSpPr>
          <p:nvPr/>
        </p:nvGrpSpPr>
        <p:grpSpPr bwMode="auto">
          <a:xfrm>
            <a:off x="1047750" y="2317750"/>
            <a:ext cx="1755775" cy="1625600"/>
            <a:chOff x="1824" y="1076"/>
            <a:chExt cx="1106" cy="1024"/>
          </a:xfrm>
        </p:grpSpPr>
        <p:sp>
          <p:nvSpPr>
            <p:cNvPr id="10279"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nvGrpSpPr>
            <p:cNvPr id="33831" name="Group 205"/>
            <p:cNvGrpSpPr>
              <a:grpSpLocks/>
            </p:cNvGrpSpPr>
            <p:nvPr/>
          </p:nvGrpSpPr>
          <p:grpSpPr bwMode="auto">
            <a:xfrm>
              <a:off x="2204" y="1436"/>
              <a:ext cx="252" cy="288"/>
              <a:chOff x="2870" y="1518"/>
              <a:chExt cx="292" cy="320"/>
            </a:xfrm>
          </p:grpSpPr>
          <p:graphicFrame>
            <p:nvGraphicFramePr>
              <p:cNvPr id="33832"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72" name="Clip" r:id="rId12" imgW="826829" imgH="840406" progId="MS_ClipArt_Gallery.2">
                      <p:embed/>
                    </p:oleObj>
                  </mc:Choice>
                  <mc:Fallback>
                    <p:oleObj name="Clip" r:id="rId12"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3833"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73" name="Clip" r:id="rId13" imgW="1268295" imgH="1199426" progId="MS_ClipArt_Gallery.2">
                      <p:embed/>
                    </p:oleObj>
                  </mc:Choice>
                  <mc:Fallback>
                    <p:oleObj name="Clip" r:id="rId13"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grpSp>
        <p:nvGrpSpPr>
          <p:cNvPr id="400496" name="Group 112"/>
          <p:cNvGrpSpPr>
            <a:grpSpLocks/>
          </p:cNvGrpSpPr>
          <p:nvPr/>
        </p:nvGrpSpPr>
        <p:grpSpPr bwMode="auto">
          <a:xfrm>
            <a:off x="1620838" y="2741613"/>
            <a:ext cx="1755775" cy="1625600"/>
            <a:chOff x="1824" y="1076"/>
            <a:chExt cx="1106" cy="1024"/>
          </a:xfrm>
        </p:grpSpPr>
        <p:sp>
          <p:nvSpPr>
            <p:cNvPr id="10275"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nvGrpSpPr>
            <p:cNvPr id="33827" name="Group 114"/>
            <p:cNvGrpSpPr>
              <a:grpSpLocks/>
            </p:cNvGrpSpPr>
            <p:nvPr/>
          </p:nvGrpSpPr>
          <p:grpSpPr bwMode="auto">
            <a:xfrm>
              <a:off x="2204" y="1436"/>
              <a:ext cx="252" cy="288"/>
              <a:chOff x="2870" y="1518"/>
              <a:chExt cx="292" cy="320"/>
            </a:xfrm>
          </p:grpSpPr>
          <p:graphicFrame>
            <p:nvGraphicFramePr>
              <p:cNvPr id="33828"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74" name="Clip" r:id="rId14" imgW="826829" imgH="840406" progId="MS_ClipArt_Gallery.2">
                      <p:embed/>
                    </p:oleObj>
                  </mc:Choice>
                  <mc:Fallback>
                    <p:oleObj name="Clip" r:id="rId14" imgW="826829" imgH="84040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3829"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75" name="Clip" r:id="rId15" imgW="1268295" imgH="1199426" progId="MS_ClipArt_Gallery.2">
                      <p:embed/>
                    </p:oleObj>
                  </mc:Choice>
                  <mc:Fallback>
                    <p:oleObj name="Clip" r:id="rId15" imgW="1268295" imgH="1199426"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sp>
        <p:nvSpPr>
          <p:cNvPr id="10252" name="Rectangle 65"/>
          <p:cNvSpPr>
            <a:spLocks noChangeArrowheads="1"/>
          </p:cNvSpPr>
          <p:nvPr/>
        </p:nvSpPr>
        <p:spPr bwMode="auto">
          <a:xfrm>
            <a:off x="2693988" y="1468438"/>
            <a:ext cx="1728787"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0253" name="Oval 214"/>
          <p:cNvSpPr>
            <a:spLocks noChangeArrowheads="1"/>
          </p:cNvSpPr>
          <p:nvPr/>
        </p:nvSpPr>
        <p:spPr bwMode="auto">
          <a:xfrm>
            <a:off x="879475" y="1730375"/>
            <a:ext cx="1755775" cy="1625600"/>
          </a:xfrm>
          <a:prstGeom prst="ellipse">
            <a:avLst/>
          </a:prstGeom>
          <a:solidFill>
            <a:srgbClr val="66CCFF"/>
          </a:solidFill>
          <a:ln>
            <a:noFill/>
          </a:ln>
          <a:effectLst/>
          <a:extLst>
            <a:ext uri="{91240B29-F687-4F45-9708-019B960494DF}">
              <a14:hiddenLine xmlns:a14="http://schemas.microsoft.com/office/drawing/2010/main" w="12700">
                <a:solidFill>
                  <a:srgbClr val="3333CC"/>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0254" name="Oval 219"/>
          <p:cNvSpPr>
            <a:spLocks noChangeArrowheads="1"/>
          </p:cNvSpPr>
          <p:nvPr/>
        </p:nvSpPr>
        <p:spPr bwMode="auto">
          <a:xfrm>
            <a:off x="2184400" y="3054350"/>
            <a:ext cx="1755775" cy="1625600"/>
          </a:xfrm>
          <a:prstGeom prst="ellipse">
            <a:avLst/>
          </a:prstGeom>
          <a:solidFill>
            <a:srgbClr val="66CCFF"/>
          </a:solidFill>
          <a:ln>
            <a:noFill/>
          </a:ln>
          <a:effectLst/>
          <a:extLst>
            <a:ext uri="{91240B29-F687-4F45-9708-019B960494DF}">
              <a14:hiddenLine xmlns:a14="http://schemas.microsoft.com/office/drawing/2010/main" w="12700">
                <a:solidFill>
                  <a:srgbClr val="3333CC"/>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0255" name="Oval 229"/>
          <p:cNvSpPr>
            <a:spLocks noChangeArrowheads="1"/>
          </p:cNvSpPr>
          <p:nvPr/>
        </p:nvSpPr>
        <p:spPr bwMode="auto">
          <a:xfrm>
            <a:off x="1050925" y="2330450"/>
            <a:ext cx="1755775" cy="1625600"/>
          </a:xfrm>
          <a:prstGeom prst="ellipse">
            <a:avLst/>
          </a:prstGeom>
          <a:solidFill>
            <a:srgbClr val="66CCFF"/>
          </a:solidFill>
          <a:ln>
            <a:noFill/>
          </a:ln>
          <a:effectLst/>
          <a:extLst>
            <a:ext uri="{91240B29-F687-4F45-9708-019B960494DF}">
              <a14:hiddenLine xmlns:a14="http://schemas.microsoft.com/office/drawing/2010/main" w="12700">
                <a:solidFill>
                  <a:srgbClr val="3333CC"/>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0256" name="Oval 234"/>
          <p:cNvSpPr>
            <a:spLocks noChangeArrowheads="1"/>
          </p:cNvSpPr>
          <p:nvPr/>
        </p:nvSpPr>
        <p:spPr bwMode="auto">
          <a:xfrm>
            <a:off x="1624013" y="2754313"/>
            <a:ext cx="1755775" cy="1625600"/>
          </a:xfrm>
          <a:prstGeom prst="ellipse">
            <a:avLst/>
          </a:prstGeom>
          <a:solidFill>
            <a:srgbClr val="66CCFF"/>
          </a:solidFill>
          <a:ln>
            <a:noFill/>
          </a:ln>
          <a:effectLst/>
          <a:extLst>
            <a:ext uri="{91240B29-F687-4F45-9708-019B960494DF}">
              <a14:hiddenLine xmlns:a14="http://schemas.microsoft.com/office/drawing/2010/main" w="12700">
                <a:solidFill>
                  <a:srgbClr val="3333CC"/>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0257" name="Oval 224"/>
          <p:cNvSpPr>
            <a:spLocks noChangeArrowheads="1"/>
          </p:cNvSpPr>
          <p:nvPr/>
        </p:nvSpPr>
        <p:spPr bwMode="auto">
          <a:xfrm>
            <a:off x="1936750" y="4778375"/>
            <a:ext cx="1755775" cy="1625600"/>
          </a:xfrm>
          <a:prstGeom prst="ellipse">
            <a:avLst/>
          </a:prstGeom>
          <a:solidFill>
            <a:srgbClr val="66CCFF"/>
          </a:solidFill>
          <a:ln>
            <a:noFill/>
          </a:ln>
          <a:effectLst/>
          <a:extLst>
            <a:ext uri="{91240B29-F687-4F45-9708-019B960494DF}">
              <a14:hiddenLine xmlns:a14="http://schemas.microsoft.com/office/drawing/2010/main" w="12700">
                <a:solidFill>
                  <a:srgbClr val="3333CC"/>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nvGrpSpPr>
          <p:cNvPr id="33809" name="Group 356"/>
          <p:cNvGrpSpPr>
            <a:grpSpLocks/>
          </p:cNvGrpSpPr>
          <p:nvPr/>
        </p:nvGrpSpPr>
        <p:grpSpPr bwMode="auto">
          <a:xfrm>
            <a:off x="1554163" y="2184400"/>
            <a:ext cx="465137" cy="481013"/>
            <a:chOff x="313" y="1497"/>
            <a:chExt cx="1152" cy="1014"/>
          </a:xfrm>
        </p:grpSpPr>
        <p:pic>
          <p:nvPicPr>
            <p:cNvPr id="33824"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5"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10" name="Group 356"/>
          <p:cNvGrpSpPr>
            <a:grpSpLocks/>
          </p:cNvGrpSpPr>
          <p:nvPr/>
        </p:nvGrpSpPr>
        <p:grpSpPr bwMode="auto">
          <a:xfrm>
            <a:off x="2530475" y="5273675"/>
            <a:ext cx="463550" cy="479425"/>
            <a:chOff x="313" y="1497"/>
            <a:chExt cx="1152" cy="1014"/>
          </a:xfrm>
        </p:grpSpPr>
        <p:pic>
          <p:nvPicPr>
            <p:cNvPr id="33822" name="Picture 354" descr="laptop_stylized_smal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3" name="Picture 355" descr="antenna_stylize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11" name="Group 356"/>
          <p:cNvGrpSpPr>
            <a:grpSpLocks/>
          </p:cNvGrpSpPr>
          <p:nvPr/>
        </p:nvGrpSpPr>
        <p:grpSpPr bwMode="auto">
          <a:xfrm>
            <a:off x="2814638" y="3576638"/>
            <a:ext cx="465137" cy="481012"/>
            <a:chOff x="313" y="1497"/>
            <a:chExt cx="1152" cy="1014"/>
          </a:xfrm>
        </p:grpSpPr>
        <p:pic>
          <p:nvPicPr>
            <p:cNvPr id="33820"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1"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12" name="Group 356"/>
          <p:cNvGrpSpPr>
            <a:grpSpLocks/>
          </p:cNvGrpSpPr>
          <p:nvPr/>
        </p:nvGrpSpPr>
        <p:grpSpPr bwMode="auto">
          <a:xfrm>
            <a:off x="1655763" y="2936875"/>
            <a:ext cx="465137" cy="479425"/>
            <a:chOff x="313" y="1497"/>
            <a:chExt cx="1152" cy="1014"/>
          </a:xfrm>
        </p:grpSpPr>
        <p:pic>
          <p:nvPicPr>
            <p:cNvPr id="33818"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9"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813" name="Group 356"/>
          <p:cNvGrpSpPr>
            <a:grpSpLocks/>
          </p:cNvGrpSpPr>
          <p:nvPr/>
        </p:nvGrpSpPr>
        <p:grpSpPr bwMode="auto">
          <a:xfrm>
            <a:off x="2295525" y="3260725"/>
            <a:ext cx="465138" cy="481013"/>
            <a:chOff x="313" y="1497"/>
            <a:chExt cx="1152" cy="1014"/>
          </a:xfrm>
        </p:grpSpPr>
        <p:pic>
          <p:nvPicPr>
            <p:cNvPr id="33816" name="Picture 354" descr="laptop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7" name="Picture 35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63" name="Rectangle 4"/>
          <p:cNvSpPr>
            <a:spLocks noGrp="1" noChangeArrowheads="1"/>
          </p:cNvSpPr>
          <p:nvPr>
            <p:ph type="title"/>
          </p:nvPr>
        </p:nvSpPr>
        <p:spPr>
          <a:xfrm>
            <a:off x="461963" y="193675"/>
            <a:ext cx="7772400" cy="954088"/>
          </a:xfrm>
        </p:spPr>
        <p:txBody>
          <a:bodyPr/>
          <a:lstStyle/>
          <a:p>
            <a:pPr>
              <a:defRPr/>
            </a:pPr>
            <a:r>
              <a:rPr lang="en-US">
                <a:latin typeface="Gill Sans MT" charset="0"/>
                <a:ea typeface="ＭＳ Ｐゴシック" charset="0"/>
              </a:rPr>
              <a:t>Elements of a wireless network</a:t>
            </a:r>
          </a:p>
        </p:txBody>
      </p:sp>
      <p:pic>
        <p:nvPicPr>
          <p:cNvPr id="33815" name="Picture 16" descr="underline_bas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1798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496"/>
                                        </p:tgtEl>
                                        <p:attrNameLst>
                                          <p:attrName>style.visibility</p:attrName>
                                        </p:attrNameLst>
                                      </p:cBhvr>
                                      <p:to>
                                        <p:strVal val="visible"/>
                                      </p:to>
                                    </p:set>
                                    <p:animEffect transition="in" filter="dissolve">
                                      <p:cBhvr>
                                        <p:cTn id="7" dur="500"/>
                                        <p:tgtEl>
                                          <p:spTgt spid="40049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00521"/>
                                        </p:tgtEl>
                                        <p:attrNameLst>
                                          <p:attrName>style.visibility</p:attrName>
                                        </p:attrNameLst>
                                      </p:cBhvr>
                                      <p:to>
                                        <p:strVal val="visible"/>
                                      </p:to>
                                    </p:set>
                                    <p:animEffect transition="in" filter="dissolve">
                                      <p:cBhvr>
                                        <p:cTn id="11" dur="500"/>
                                        <p:tgtEl>
                                          <p:spTgt spid="400521"/>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400582"/>
                                        </p:tgtEl>
                                        <p:attrNameLst>
                                          <p:attrName>style.visibility</p:attrName>
                                        </p:attrNameLst>
                                      </p:cBhvr>
                                      <p:to>
                                        <p:strVal val="visible"/>
                                      </p:to>
                                    </p:set>
                                    <p:animEffect transition="in" filter="dissolve">
                                      <p:cBhvr>
                                        <p:cTn id="15" dur="500"/>
                                        <p:tgtEl>
                                          <p:spTgt spid="400582"/>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400587"/>
                                        </p:tgtEl>
                                        <p:attrNameLst>
                                          <p:attrName>style.visibility</p:attrName>
                                        </p:attrNameLst>
                                      </p:cBhvr>
                                      <p:to>
                                        <p:strVal val="visible"/>
                                      </p:to>
                                    </p:set>
                                    <p:animEffect transition="in" filter="dissolve">
                                      <p:cBhvr>
                                        <p:cTn id="19" dur="500"/>
                                        <p:tgtEl>
                                          <p:spTgt spid="400587"/>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400592"/>
                                        </p:tgtEl>
                                        <p:attrNameLst>
                                          <p:attrName>style.visibility</p:attrName>
                                        </p:attrNameLst>
                                      </p:cBhvr>
                                      <p:to>
                                        <p:strVal val="visible"/>
                                      </p:to>
                                    </p:set>
                                    <p:animEffect transition="in" filter="dissolve">
                                      <p:cBhvr>
                                        <p:cTn id="23" dur="500"/>
                                        <p:tgtEl>
                                          <p:spTgt spid="400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atin typeface="Arial" charset="0"/>
              </a:rPr>
              <a:t>Wireless, Mobile Networks</a:t>
            </a:r>
          </a:p>
        </p:txBody>
      </p:sp>
      <p:sp>
        <p:nvSpPr>
          <p:cNvPr id="11267"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200">
                <a:latin typeface="Arial" pitchFamily="34" charset="0"/>
              </a:rPr>
              <a:t>6-</a:t>
            </a:r>
            <a:fld id="{1CBE4D39-B074-4CA3-BB38-BF8DC29B30F1}" type="slidenum">
              <a:rPr lang="en-US" altLang="en-US" sz="1200">
                <a:latin typeface="Arial" pitchFamily="34" charset="0"/>
              </a:rPr>
              <a:pPr/>
              <a:t>14</a:t>
            </a:fld>
            <a:endParaRPr lang="en-US" altLang="en-US" sz="1200">
              <a:latin typeface="Arial" pitchFamily="34" charset="0"/>
            </a:endParaRPr>
          </a:p>
        </p:txBody>
      </p:sp>
      <p:sp>
        <p:nvSpPr>
          <p:cNvPr id="11268" name="Rectangle 2"/>
          <p:cNvSpPr>
            <a:spLocks noGrp="1" noChangeArrowheads="1"/>
          </p:cNvSpPr>
          <p:nvPr>
            <p:ph type="title"/>
          </p:nvPr>
        </p:nvSpPr>
        <p:spPr/>
        <p:txBody>
          <a:bodyPr/>
          <a:lstStyle/>
          <a:p>
            <a:pPr>
              <a:defRPr/>
            </a:pPr>
            <a:r>
              <a:rPr lang="en-US">
                <a:latin typeface="Gill Sans MT" charset="0"/>
                <a:ea typeface="ＭＳ Ｐゴシック" charset="0"/>
              </a:rPr>
              <a:t>Wireless network taxonomy</a:t>
            </a:r>
          </a:p>
        </p:txBody>
      </p:sp>
      <p:sp>
        <p:nvSpPr>
          <p:cNvPr id="11269" name="Text Box 4"/>
          <p:cNvSpPr txBox="1">
            <a:spLocks noChangeArrowheads="1"/>
          </p:cNvSpPr>
          <p:nvPr/>
        </p:nvSpPr>
        <p:spPr bwMode="auto">
          <a:xfrm>
            <a:off x="2879725" y="1584325"/>
            <a:ext cx="14335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smtClean="0">
                <a:solidFill>
                  <a:srgbClr val="000099"/>
                </a:solidFill>
                <a:latin typeface="Gill Sans MT" charset="0"/>
              </a:rPr>
              <a:t>single hop</a:t>
            </a:r>
          </a:p>
        </p:txBody>
      </p:sp>
      <p:sp>
        <p:nvSpPr>
          <p:cNvPr id="11270" name="Text Box 5"/>
          <p:cNvSpPr txBox="1">
            <a:spLocks noChangeArrowheads="1"/>
          </p:cNvSpPr>
          <p:nvPr/>
        </p:nvSpPr>
        <p:spPr bwMode="auto">
          <a:xfrm>
            <a:off x="5575300" y="1577975"/>
            <a:ext cx="18589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smtClean="0">
                <a:solidFill>
                  <a:srgbClr val="000099"/>
                </a:solidFill>
                <a:latin typeface="Gill Sans MT" charset="0"/>
              </a:rPr>
              <a:t>multiple hops</a:t>
            </a:r>
          </a:p>
        </p:txBody>
      </p:sp>
      <p:sp>
        <p:nvSpPr>
          <p:cNvPr id="11271" name="Text Box 7"/>
          <p:cNvSpPr txBox="1">
            <a:spLocks noChangeArrowheads="1"/>
          </p:cNvSpPr>
          <p:nvPr/>
        </p:nvSpPr>
        <p:spPr bwMode="auto">
          <a:xfrm>
            <a:off x="674688" y="2425700"/>
            <a:ext cx="1749425"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smtClean="0">
                <a:solidFill>
                  <a:srgbClr val="000099"/>
                </a:solidFill>
                <a:latin typeface="Gill Sans MT" charset="0"/>
              </a:rPr>
              <a:t>infrastructure</a:t>
            </a:r>
          </a:p>
          <a:p>
            <a:pPr algn="ctr">
              <a:defRPr/>
            </a:pPr>
            <a:r>
              <a:rPr lang="en-US" sz="2200" smtClean="0">
                <a:solidFill>
                  <a:srgbClr val="000099"/>
                </a:solidFill>
                <a:latin typeface="Gill Sans MT" charset="0"/>
              </a:rPr>
              <a:t>(e.g., APs)</a:t>
            </a:r>
          </a:p>
        </p:txBody>
      </p:sp>
      <p:sp>
        <p:nvSpPr>
          <p:cNvPr id="11272" name="Text Box 8"/>
          <p:cNvSpPr txBox="1">
            <a:spLocks noChangeArrowheads="1"/>
          </p:cNvSpPr>
          <p:nvPr/>
        </p:nvSpPr>
        <p:spPr bwMode="auto">
          <a:xfrm>
            <a:off x="722313" y="4121150"/>
            <a:ext cx="1749425"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smtClean="0">
                <a:solidFill>
                  <a:srgbClr val="000099"/>
                </a:solidFill>
                <a:latin typeface="Gill Sans MT" charset="0"/>
              </a:rPr>
              <a:t>no</a:t>
            </a:r>
          </a:p>
          <a:p>
            <a:pPr algn="ctr">
              <a:defRPr/>
            </a:pPr>
            <a:r>
              <a:rPr lang="en-US" sz="2200" smtClean="0">
                <a:solidFill>
                  <a:srgbClr val="000099"/>
                </a:solidFill>
                <a:latin typeface="Gill Sans MT" charset="0"/>
              </a:rPr>
              <a:t>infrastructure</a:t>
            </a:r>
          </a:p>
        </p:txBody>
      </p:sp>
      <p:sp>
        <p:nvSpPr>
          <p:cNvPr id="11273" name="Text Box 14"/>
          <p:cNvSpPr txBox="1">
            <a:spLocks noChangeArrowheads="1"/>
          </p:cNvSpPr>
          <p:nvPr/>
        </p:nvSpPr>
        <p:spPr bwMode="auto">
          <a:xfrm>
            <a:off x="2792413" y="2179638"/>
            <a:ext cx="1966912"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mtClean="0">
                <a:latin typeface="Gill Sans MT" charset="0"/>
              </a:rPr>
              <a:t>host connects to </a:t>
            </a:r>
          </a:p>
          <a:p>
            <a:pPr algn="ctr">
              <a:defRPr/>
            </a:pPr>
            <a:r>
              <a:rPr lang="en-US" smtClean="0">
                <a:latin typeface="Gill Sans MT" charset="0"/>
              </a:rPr>
              <a:t>base station (WiFi,</a:t>
            </a:r>
          </a:p>
          <a:p>
            <a:pPr algn="ctr">
              <a:defRPr/>
            </a:pPr>
            <a:r>
              <a:rPr lang="en-US" smtClean="0">
                <a:latin typeface="Gill Sans MT" charset="0"/>
              </a:rPr>
              <a:t>WiMAX, cellular) </a:t>
            </a:r>
          </a:p>
          <a:p>
            <a:pPr algn="ctr">
              <a:defRPr/>
            </a:pPr>
            <a:r>
              <a:rPr lang="en-US" smtClean="0">
                <a:latin typeface="Gill Sans MT" charset="0"/>
              </a:rPr>
              <a:t>which connects to </a:t>
            </a:r>
          </a:p>
          <a:p>
            <a:pPr algn="ctr">
              <a:defRPr/>
            </a:pPr>
            <a:r>
              <a:rPr lang="en-US" smtClean="0">
                <a:latin typeface="Gill Sans MT" charset="0"/>
              </a:rPr>
              <a:t>larger Internet</a:t>
            </a:r>
          </a:p>
        </p:txBody>
      </p:sp>
      <p:sp>
        <p:nvSpPr>
          <p:cNvPr id="11274" name="Text Box 15"/>
          <p:cNvSpPr txBox="1">
            <a:spLocks noChangeArrowheads="1"/>
          </p:cNvSpPr>
          <p:nvPr/>
        </p:nvSpPr>
        <p:spPr bwMode="auto">
          <a:xfrm>
            <a:off x="2722563" y="4121150"/>
            <a:ext cx="21621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mtClean="0">
                <a:latin typeface="Gill Sans MT" charset="0"/>
              </a:rPr>
              <a:t>no base station, no</a:t>
            </a:r>
          </a:p>
          <a:p>
            <a:pPr algn="ctr">
              <a:defRPr/>
            </a:pPr>
            <a:r>
              <a:rPr lang="en-US" smtClean="0">
                <a:latin typeface="Gill Sans MT" charset="0"/>
              </a:rPr>
              <a:t>connection to larger </a:t>
            </a:r>
          </a:p>
          <a:p>
            <a:pPr algn="ctr">
              <a:defRPr/>
            </a:pPr>
            <a:r>
              <a:rPr lang="en-US" smtClean="0">
                <a:latin typeface="Gill Sans MT" charset="0"/>
              </a:rPr>
              <a:t>Internet (Bluetooth, </a:t>
            </a:r>
          </a:p>
          <a:p>
            <a:pPr algn="ctr">
              <a:defRPr/>
            </a:pPr>
            <a:r>
              <a:rPr lang="en-US" smtClean="0">
                <a:latin typeface="Gill Sans MT" charset="0"/>
              </a:rPr>
              <a:t>ad hoc nets)</a:t>
            </a:r>
          </a:p>
        </p:txBody>
      </p:sp>
      <p:sp>
        <p:nvSpPr>
          <p:cNvPr id="11275" name="Text Box 16"/>
          <p:cNvSpPr txBox="1">
            <a:spLocks noChangeArrowheads="1"/>
          </p:cNvSpPr>
          <p:nvPr/>
        </p:nvSpPr>
        <p:spPr bwMode="auto">
          <a:xfrm>
            <a:off x="5480050" y="2133600"/>
            <a:ext cx="2127250" cy="14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mtClean="0">
                <a:latin typeface="Gill Sans MT" charset="0"/>
              </a:rPr>
              <a:t>host may have to</a:t>
            </a:r>
          </a:p>
          <a:p>
            <a:pPr algn="ctr">
              <a:defRPr/>
            </a:pPr>
            <a:r>
              <a:rPr lang="en-US" smtClean="0">
                <a:latin typeface="Gill Sans MT" charset="0"/>
              </a:rPr>
              <a:t>relay through several</a:t>
            </a:r>
          </a:p>
          <a:p>
            <a:pPr algn="ctr">
              <a:defRPr/>
            </a:pPr>
            <a:r>
              <a:rPr lang="en-US" smtClean="0">
                <a:latin typeface="Gill Sans MT" charset="0"/>
              </a:rPr>
              <a:t>wireless nodes to </a:t>
            </a:r>
          </a:p>
          <a:p>
            <a:pPr algn="ctr">
              <a:defRPr/>
            </a:pPr>
            <a:r>
              <a:rPr lang="en-US" smtClean="0">
                <a:latin typeface="Gill Sans MT" charset="0"/>
              </a:rPr>
              <a:t>connect to larger </a:t>
            </a:r>
          </a:p>
          <a:p>
            <a:pPr algn="ctr">
              <a:defRPr/>
            </a:pPr>
            <a:r>
              <a:rPr lang="en-US" smtClean="0">
                <a:latin typeface="Gill Sans MT" charset="0"/>
              </a:rPr>
              <a:t>Internet: </a:t>
            </a:r>
            <a:r>
              <a:rPr lang="en-US" i="1" smtClean="0">
                <a:latin typeface="Gill Sans MT" charset="0"/>
              </a:rPr>
              <a:t>mesh net</a:t>
            </a:r>
          </a:p>
        </p:txBody>
      </p:sp>
      <p:sp>
        <p:nvSpPr>
          <p:cNvPr id="11276" name="Text Box 17"/>
          <p:cNvSpPr txBox="1">
            <a:spLocks noChangeArrowheads="1"/>
          </p:cNvSpPr>
          <p:nvPr/>
        </p:nvSpPr>
        <p:spPr bwMode="auto">
          <a:xfrm>
            <a:off x="5487988" y="3716338"/>
            <a:ext cx="2170112"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mtClean="0">
                <a:latin typeface="Gill Sans MT" charset="0"/>
              </a:rPr>
              <a:t>no base station, no</a:t>
            </a:r>
          </a:p>
          <a:p>
            <a:pPr algn="ctr">
              <a:defRPr/>
            </a:pPr>
            <a:r>
              <a:rPr lang="en-US" smtClean="0">
                <a:latin typeface="Gill Sans MT" charset="0"/>
              </a:rPr>
              <a:t>connection to larger </a:t>
            </a:r>
          </a:p>
          <a:p>
            <a:pPr algn="ctr">
              <a:defRPr/>
            </a:pPr>
            <a:r>
              <a:rPr lang="en-US" smtClean="0">
                <a:latin typeface="Gill Sans MT" charset="0"/>
              </a:rPr>
              <a:t>Internet. May have to</a:t>
            </a:r>
          </a:p>
          <a:p>
            <a:pPr algn="ctr">
              <a:defRPr/>
            </a:pPr>
            <a:r>
              <a:rPr lang="en-US" smtClean="0">
                <a:latin typeface="Gill Sans MT" charset="0"/>
              </a:rPr>
              <a:t>relay to reach other </a:t>
            </a:r>
          </a:p>
          <a:p>
            <a:pPr algn="ctr">
              <a:defRPr/>
            </a:pPr>
            <a:r>
              <a:rPr lang="en-US" smtClean="0">
                <a:latin typeface="Gill Sans MT" charset="0"/>
              </a:rPr>
              <a:t>a given wireless node</a:t>
            </a:r>
          </a:p>
          <a:p>
            <a:pPr algn="ctr">
              <a:defRPr/>
            </a:pPr>
            <a:r>
              <a:rPr lang="en-US" smtClean="0">
                <a:latin typeface="Gill Sans MT" charset="0"/>
              </a:rPr>
              <a:t>MANET, VANET</a:t>
            </a:r>
            <a:endParaRPr lang="en-US" i="1" smtClean="0">
              <a:latin typeface="Gill Sans MT" charset="0"/>
            </a:endParaRPr>
          </a:p>
        </p:txBody>
      </p:sp>
      <p:sp>
        <p:nvSpPr>
          <p:cNvPr id="11277" name="Rectangle 19"/>
          <p:cNvSpPr>
            <a:spLocks noChangeArrowheads="1"/>
          </p:cNvSpPr>
          <p:nvPr/>
        </p:nvSpPr>
        <p:spPr bwMode="auto">
          <a:xfrm>
            <a:off x="701675" y="1606550"/>
            <a:ext cx="7232650" cy="3849688"/>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Gill Sans MT" charset="0"/>
              <a:ea typeface="ＭＳ Ｐゴシック" charset="0"/>
            </a:endParaRPr>
          </a:p>
        </p:txBody>
      </p:sp>
      <p:sp>
        <p:nvSpPr>
          <p:cNvPr id="11278" name="Line 20"/>
          <p:cNvSpPr>
            <a:spLocks noChangeShapeType="1"/>
          </p:cNvSpPr>
          <p:nvPr/>
        </p:nvSpPr>
        <p:spPr bwMode="auto">
          <a:xfrm>
            <a:off x="701675" y="2052638"/>
            <a:ext cx="723265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11279" name="Line 21"/>
          <p:cNvSpPr>
            <a:spLocks noChangeShapeType="1"/>
          </p:cNvSpPr>
          <p:nvPr/>
        </p:nvSpPr>
        <p:spPr bwMode="auto">
          <a:xfrm>
            <a:off x="2425700" y="1604963"/>
            <a:ext cx="0" cy="38512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11280" name="Line 22"/>
          <p:cNvSpPr>
            <a:spLocks noChangeShapeType="1"/>
          </p:cNvSpPr>
          <p:nvPr/>
        </p:nvSpPr>
        <p:spPr bwMode="auto">
          <a:xfrm>
            <a:off x="5037138" y="1604963"/>
            <a:ext cx="0" cy="38512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pic>
        <p:nvPicPr>
          <p:cNvPr id="35856" name="Picture 17"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 y="1020763"/>
            <a:ext cx="68564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309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5"/>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atin typeface="Arial" charset="0"/>
              </a:rPr>
              <a:t>Wireless, Mobile Networks</a:t>
            </a:r>
          </a:p>
        </p:txBody>
      </p:sp>
      <p:sp>
        <p:nvSpPr>
          <p:cNvPr id="12291" name="Slide Number Placeholder 6"/>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200">
                <a:latin typeface="Arial" pitchFamily="34" charset="0"/>
              </a:rPr>
              <a:t>6-</a:t>
            </a:r>
            <a:fld id="{180B6FC0-AC81-4946-8134-806BAEFF703D}" type="slidenum">
              <a:rPr lang="en-US" altLang="en-US" sz="1200">
                <a:latin typeface="Arial" pitchFamily="34" charset="0"/>
              </a:rPr>
              <a:pPr/>
              <a:t>15</a:t>
            </a:fld>
            <a:endParaRPr lang="en-US" altLang="en-US" sz="1200">
              <a:latin typeface="Arial" pitchFamily="34" charset="0"/>
            </a:endParaRPr>
          </a:p>
        </p:txBody>
      </p:sp>
      <p:sp>
        <p:nvSpPr>
          <p:cNvPr id="12292" name="Rectangle 2"/>
          <p:cNvSpPr>
            <a:spLocks noGrp="1" noChangeArrowheads="1"/>
          </p:cNvSpPr>
          <p:nvPr>
            <p:ph type="title"/>
          </p:nvPr>
        </p:nvSpPr>
        <p:spPr>
          <a:xfrm>
            <a:off x="533400" y="168275"/>
            <a:ext cx="7772400" cy="1143000"/>
          </a:xfrm>
        </p:spPr>
        <p:txBody>
          <a:bodyPr/>
          <a:lstStyle/>
          <a:p>
            <a:pPr>
              <a:defRPr/>
            </a:pPr>
            <a:r>
              <a:rPr lang="en-US">
                <a:latin typeface="Gill Sans MT" charset="0"/>
                <a:ea typeface="ＭＳ Ｐゴシック" charset="0"/>
              </a:rPr>
              <a:t>Chapter 6 outline</a:t>
            </a:r>
          </a:p>
        </p:txBody>
      </p:sp>
      <p:sp>
        <p:nvSpPr>
          <p:cNvPr id="12293" name="Rectangle 3"/>
          <p:cNvSpPr>
            <a:spLocks noGrp="1" noChangeArrowheads="1"/>
          </p:cNvSpPr>
          <p:nvPr>
            <p:ph type="body" sz="half" idx="1"/>
          </p:nvPr>
        </p:nvSpPr>
        <p:spPr>
          <a:xfrm>
            <a:off x="533400" y="1519238"/>
            <a:ext cx="3810000" cy="4648200"/>
          </a:xfrm>
        </p:spPr>
        <p:txBody>
          <a:bodyPr/>
          <a:lstStyle/>
          <a:p>
            <a:pPr>
              <a:buFont typeface="Wingdings" pitchFamily="2" charset="2"/>
              <a:buNone/>
            </a:pPr>
            <a:r>
              <a:rPr lang="en-US" altLang="en-US" sz="2400" smtClean="0">
                <a:solidFill>
                  <a:srgbClr val="000099"/>
                </a:solidFill>
              </a:rPr>
              <a:t>6.1</a:t>
            </a:r>
            <a:r>
              <a:rPr lang="en-US" altLang="en-US" sz="2400" smtClean="0"/>
              <a:t> Introduction </a:t>
            </a:r>
          </a:p>
          <a:p>
            <a:pPr>
              <a:spcBef>
                <a:spcPct val="50000"/>
              </a:spcBef>
              <a:buFont typeface="Wingdings" pitchFamily="2" charset="2"/>
              <a:buNone/>
            </a:pPr>
            <a:r>
              <a:rPr lang="en-US" altLang="en-US" u="sng" smtClean="0">
                <a:solidFill>
                  <a:srgbClr val="000099"/>
                </a:solidFill>
              </a:rPr>
              <a:t>Wireless</a:t>
            </a:r>
          </a:p>
          <a:p>
            <a:pPr>
              <a:buFont typeface="Wingdings" pitchFamily="2" charset="2"/>
              <a:buNone/>
            </a:pPr>
            <a:r>
              <a:rPr lang="en-US" altLang="en-US" sz="2400" smtClean="0">
                <a:solidFill>
                  <a:srgbClr val="C00000"/>
                </a:solidFill>
              </a:rPr>
              <a:t>6.2 Wireless links, characteristics</a:t>
            </a:r>
          </a:p>
          <a:p>
            <a:pPr lvl="1"/>
            <a:r>
              <a:rPr lang="en-US" altLang="en-US" sz="2000" smtClean="0">
                <a:solidFill>
                  <a:srgbClr val="C00000"/>
                </a:solidFill>
              </a:rPr>
              <a:t>CDMA</a:t>
            </a:r>
          </a:p>
          <a:p>
            <a:pPr>
              <a:buFont typeface="Wingdings" pitchFamily="2" charset="2"/>
              <a:buNone/>
            </a:pPr>
            <a:r>
              <a:rPr lang="en-US" altLang="en-US" sz="2400" smtClean="0">
                <a:solidFill>
                  <a:srgbClr val="000099"/>
                </a:solidFill>
              </a:rPr>
              <a:t>6.3 </a:t>
            </a:r>
            <a:r>
              <a:rPr lang="en-US" altLang="en-US" sz="2400" smtClean="0"/>
              <a:t>IEEE 802.11 wireless LANs (</a:t>
            </a:r>
            <a:r>
              <a:rPr lang="ja-JP" altLang="en-US" sz="2400" smtClean="0"/>
              <a:t>“</a:t>
            </a:r>
            <a:r>
              <a:rPr lang="en-US" altLang="ja-JP" sz="2400" smtClean="0"/>
              <a:t>Wi-Fi</a:t>
            </a:r>
            <a:r>
              <a:rPr lang="ja-JP" altLang="en-US" sz="2400" smtClean="0"/>
              <a:t>”</a:t>
            </a:r>
            <a:r>
              <a:rPr lang="en-US" altLang="ja-JP" sz="2400" smtClean="0"/>
              <a:t>)</a:t>
            </a:r>
          </a:p>
          <a:p>
            <a:pPr>
              <a:buFont typeface="Wingdings" pitchFamily="2" charset="2"/>
              <a:buNone/>
            </a:pPr>
            <a:r>
              <a:rPr lang="en-US" altLang="en-US" sz="2400" smtClean="0">
                <a:solidFill>
                  <a:srgbClr val="000099"/>
                </a:solidFill>
              </a:rPr>
              <a:t>6.4</a:t>
            </a:r>
            <a:r>
              <a:rPr lang="en-US" altLang="en-US" sz="2400" smtClean="0">
                <a:solidFill>
                  <a:srgbClr val="FF0000"/>
                </a:solidFill>
              </a:rPr>
              <a:t> </a:t>
            </a:r>
            <a:r>
              <a:rPr lang="en-US" altLang="en-US" sz="2400" smtClean="0"/>
              <a:t>Cellular Internet Access</a:t>
            </a:r>
          </a:p>
          <a:p>
            <a:pPr lvl="1"/>
            <a:r>
              <a:rPr lang="en-US" altLang="en-US" sz="2000" smtClean="0"/>
              <a:t>architecture</a:t>
            </a:r>
          </a:p>
          <a:p>
            <a:pPr lvl="1"/>
            <a:r>
              <a:rPr lang="en-US" altLang="en-US" sz="2000" smtClean="0"/>
              <a:t>standards (e.g., GSM)</a:t>
            </a:r>
          </a:p>
        </p:txBody>
      </p:sp>
      <p:sp>
        <p:nvSpPr>
          <p:cNvPr id="3078" name="Rectangle 4"/>
          <p:cNvSpPr>
            <a:spLocks noGrp="1" noChangeArrowheads="1"/>
          </p:cNvSpPr>
          <p:nvPr>
            <p:ph type="body" sz="half" idx="2"/>
          </p:nvPr>
        </p:nvSpPr>
        <p:spPr>
          <a:xfrm>
            <a:off x="4495800" y="1519238"/>
            <a:ext cx="4054475" cy="4648200"/>
          </a:xfrm>
        </p:spPr>
        <p:txBody>
          <a:bodyPr/>
          <a:lstStyle/>
          <a:p>
            <a:pPr>
              <a:buFont typeface="Wingdings" pitchFamily="2" charset="2"/>
              <a:buNone/>
              <a:defRPr/>
            </a:pPr>
            <a:r>
              <a:rPr lang="en-US" u="sng" dirty="0" smtClean="0">
                <a:solidFill>
                  <a:srgbClr val="000099"/>
                </a:solidFill>
                <a:ea typeface="+mn-ea"/>
              </a:rPr>
              <a:t>Mobility</a:t>
            </a:r>
          </a:p>
          <a:p>
            <a:pPr>
              <a:buFont typeface="Wingdings" pitchFamily="2" charset="2"/>
              <a:buNone/>
              <a:defRPr/>
            </a:pPr>
            <a:r>
              <a:rPr lang="en-US" sz="2400" dirty="0" smtClean="0">
                <a:solidFill>
                  <a:srgbClr val="000099"/>
                </a:solidFill>
                <a:ea typeface="+mn-ea"/>
              </a:rPr>
              <a:t>6.5</a:t>
            </a:r>
            <a:r>
              <a:rPr lang="en-US" sz="2400" dirty="0" smtClean="0">
                <a:ea typeface="+mn-ea"/>
              </a:rPr>
              <a:t> Principles: addressing and routing to mobile users</a:t>
            </a:r>
          </a:p>
          <a:p>
            <a:pPr>
              <a:buFont typeface="Wingdings" pitchFamily="2" charset="2"/>
              <a:buNone/>
              <a:defRPr/>
            </a:pPr>
            <a:r>
              <a:rPr lang="en-US" sz="2400" dirty="0" smtClean="0">
                <a:solidFill>
                  <a:srgbClr val="000099"/>
                </a:solidFill>
                <a:ea typeface="+mn-ea"/>
              </a:rPr>
              <a:t>6.6</a:t>
            </a:r>
            <a:r>
              <a:rPr lang="en-US" sz="2400" dirty="0" smtClean="0">
                <a:ea typeface="+mn-ea"/>
              </a:rPr>
              <a:t> Mobile IP</a:t>
            </a:r>
          </a:p>
          <a:p>
            <a:pPr>
              <a:buFont typeface="Wingdings" pitchFamily="2" charset="2"/>
              <a:buNone/>
              <a:defRPr/>
            </a:pPr>
            <a:r>
              <a:rPr lang="en-US" sz="2400" dirty="0" smtClean="0">
                <a:solidFill>
                  <a:srgbClr val="000099"/>
                </a:solidFill>
                <a:ea typeface="+mn-ea"/>
              </a:rPr>
              <a:t>6.7</a:t>
            </a:r>
            <a:r>
              <a:rPr lang="en-US" sz="2400" dirty="0" smtClean="0">
                <a:ea typeface="+mn-ea"/>
              </a:rPr>
              <a:t> Handling mobility in cellular networks</a:t>
            </a:r>
          </a:p>
          <a:p>
            <a:pPr>
              <a:buFont typeface="Wingdings" pitchFamily="2" charset="2"/>
              <a:buNone/>
              <a:defRPr/>
            </a:pPr>
            <a:r>
              <a:rPr lang="en-US" sz="2400" dirty="0" smtClean="0">
                <a:solidFill>
                  <a:srgbClr val="000099"/>
                </a:solidFill>
                <a:ea typeface="+mn-ea"/>
              </a:rPr>
              <a:t>6.8</a:t>
            </a:r>
            <a:r>
              <a:rPr lang="en-US" sz="2400" dirty="0" smtClean="0">
                <a:ea typeface="+mn-ea"/>
              </a:rPr>
              <a:t> Mobility and higher-layer protocols</a:t>
            </a:r>
          </a:p>
          <a:p>
            <a:pPr>
              <a:defRPr/>
            </a:pPr>
            <a:endParaRPr lang="en-US" sz="2400" dirty="0" smtClean="0">
              <a:ea typeface="+mn-ea"/>
            </a:endParaRPr>
          </a:p>
          <a:p>
            <a:pPr>
              <a:buFont typeface="Wingdings" pitchFamily="2" charset="2"/>
              <a:buNone/>
              <a:defRPr/>
            </a:pPr>
            <a:r>
              <a:rPr lang="en-US" sz="2400" dirty="0" smtClean="0">
                <a:solidFill>
                  <a:srgbClr val="000099"/>
                </a:solidFill>
                <a:ea typeface="+mn-ea"/>
              </a:rPr>
              <a:t>6.9</a:t>
            </a:r>
            <a:r>
              <a:rPr lang="en-US" sz="2400" dirty="0" smtClean="0">
                <a:solidFill>
                  <a:srgbClr val="FF0000"/>
                </a:solidFill>
                <a:ea typeface="+mn-ea"/>
              </a:rPr>
              <a:t> </a:t>
            </a:r>
            <a:r>
              <a:rPr lang="en-US" sz="2400" dirty="0" smtClean="0">
                <a:ea typeface="+mn-ea"/>
              </a:rPr>
              <a:t>Summary</a:t>
            </a:r>
          </a:p>
        </p:txBody>
      </p:sp>
      <p:pic>
        <p:nvPicPr>
          <p:cNvPr id="37894" name="Picture 23"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017588"/>
            <a:ext cx="41132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6406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atin typeface="Arial" charset="0"/>
              </a:rPr>
              <a:t>Wireless, Mobile Networks</a:t>
            </a:r>
          </a:p>
        </p:txBody>
      </p:sp>
      <p:sp>
        <p:nvSpPr>
          <p:cNvPr id="13315"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200">
                <a:latin typeface="Arial" pitchFamily="34" charset="0"/>
              </a:rPr>
              <a:t>6-</a:t>
            </a:r>
            <a:fld id="{5F5E5C74-9EFF-4836-947D-6F20C759D088}" type="slidenum">
              <a:rPr lang="en-US" altLang="en-US" sz="1200">
                <a:latin typeface="Arial" pitchFamily="34" charset="0"/>
              </a:rPr>
              <a:pPr/>
              <a:t>16</a:t>
            </a:fld>
            <a:endParaRPr lang="en-US" altLang="en-US" sz="1200">
              <a:latin typeface="Arial" pitchFamily="34" charset="0"/>
            </a:endParaRPr>
          </a:p>
        </p:txBody>
      </p:sp>
      <p:sp>
        <p:nvSpPr>
          <p:cNvPr id="13316" name="Rectangle 2"/>
          <p:cNvSpPr>
            <a:spLocks noGrp="1" noChangeArrowheads="1"/>
          </p:cNvSpPr>
          <p:nvPr>
            <p:ph type="title"/>
          </p:nvPr>
        </p:nvSpPr>
        <p:spPr>
          <a:xfrm>
            <a:off x="533400" y="136525"/>
            <a:ext cx="7772400" cy="1143000"/>
          </a:xfrm>
        </p:spPr>
        <p:txBody>
          <a:bodyPr/>
          <a:lstStyle/>
          <a:p>
            <a:pPr>
              <a:defRPr/>
            </a:pPr>
            <a:r>
              <a:rPr lang="en-US" sz="3600">
                <a:latin typeface="Gill Sans MT" charset="0"/>
                <a:ea typeface="ＭＳ Ｐゴシック" charset="0"/>
              </a:rPr>
              <a:t>Wireless Link Characteristics (1)</a:t>
            </a:r>
          </a:p>
        </p:txBody>
      </p:sp>
      <p:sp>
        <p:nvSpPr>
          <p:cNvPr id="13317" name="Rectangle 3"/>
          <p:cNvSpPr>
            <a:spLocks noGrp="1" noChangeArrowheads="1"/>
          </p:cNvSpPr>
          <p:nvPr>
            <p:ph type="body" idx="1"/>
          </p:nvPr>
        </p:nvSpPr>
        <p:spPr>
          <a:xfrm>
            <a:off x="533400" y="1314450"/>
            <a:ext cx="8213725" cy="5197475"/>
          </a:xfrm>
        </p:spPr>
        <p:txBody>
          <a:bodyPr/>
          <a:lstStyle/>
          <a:p>
            <a:pPr>
              <a:lnSpc>
                <a:spcPct val="80000"/>
              </a:lnSpc>
              <a:buFont typeface="Wingdings" pitchFamily="2" charset="2"/>
              <a:buNone/>
            </a:pPr>
            <a:r>
              <a:rPr lang="en-US" altLang="en-US" i="1" smtClean="0">
                <a:solidFill>
                  <a:srgbClr val="C00000"/>
                </a:solidFill>
              </a:rPr>
              <a:t>important </a:t>
            </a:r>
            <a:r>
              <a:rPr lang="en-US" altLang="en-US" smtClean="0"/>
              <a:t>differences from wired link ….</a:t>
            </a:r>
          </a:p>
          <a:p>
            <a:pPr>
              <a:lnSpc>
                <a:spcPct val="80000"/>
              </a:lnSpc>
              <a:buFont typeface="Wingdings" pitchFamily="2" charset="2"/>
              <a:buNone/>
            </a:pPr>
            <a:endParaRPr lang="en-US" altLang="en-US" sz="2400" smtClean="0"/>
          </a:p>
          <a:p>
            <a:pPr lvl="1">
              <a:lnSpc>
                <a:spcPct val="80000"/>
              </a:lnSpc>
            </a:pPr>
            <a:r>
              <a:rPr lang="en-US" altLang="en-US" sz="2600" i="1" smtClean="0">
                <a:solidFill>
                  <a:srgbClr val="C00000"/>
                </a:solidFill>
              </a:rPr>
              <a:t>decreased signal strength: </a:t>
            </a:r>
            <a:r>
              <a:rPr lang="en-US" altLang="en-US" sz="2600" smtClean="0"/>
              <a:t>radio signal attenuates as it propagates through matter (path loss)</a:t>
            </a:r>
          </a:p>
          <a:p>
            <a:pPr lvl="1">
              <a:lnSpc>
                <a:spcPct val="80000"/>
              </a:lnSpc>
            </a:pPr>
            <a:r>
              <a:rPr lang="en-US" altLang="en-US" sz="2600" i="1" smtClean="0">
                <a:solidFill>
                  <a:srgbClr val="C00000"/>
                </a:solidFill>
              </a:rPr>
              <a:t>interference from other sources: </a:t>
            </a:r>
            <a:r>
              <a:rPr lang="en-US" altLang="en-US" sz="2600" smtClean="0"/>
              <a:t>standardized wireless network frequencies (e.g., 2.4 GHz) shared by other devices (e.g., phone); devices (motors) interfere as well</a:t>
            </a:r>
          </a:p>
          <a:p>
            <a:pPr lvl="1">
              <a:lnSpc>
                <a:spcPct val="80000"/>
              </a:lnSpc>
            </a:pPr>
            <a:r>
              <a:rPr lang="en-US" altLang="en-US" sz="2600" i="1" smtClean="0">
                <a:solidFill>
                  <a:srgbClr val="C00000"/>
                </a:solidFill>
              </a:rPr>
              <a:t>multipath propagation: </a:t>
            </a:r>
            <a:r>
              <a:rPr lang="en-US" altLang="en-US" sz="2600" smtClean="0"/>
              <a:t>radio signal reflects off objects ground, arriving ad destination at slightly different times</a:t>
            </a:r>
          </a:p>
          <a:p>
            <a:pPr>
              <a:lnSpc>
                <a:spcPct val="80000"/>
              </a:lnSpc>
              <a:buFont typeface="Wingdings" pitchFamily="2" charset="2"/>
              <a:buNone/>
            </a:pPr>
            <a:endParaRPr lang="en-US" altLang="en-US" sz="2600" smtClean="0"/>
          </a:p>
          <a:p>
            <a:pPr>
              <a:lnSpc>
                <a:spcPct val="80000"/>
              </a:lnSpc>
              <a:buFont typeface="Wingdings" pitchFamily="2" charset="2"/>
              <a:buNone/>
            </a:pPr>
            <a:r>
              <a:rPr lang="en-US" altLang="en-US" sz="2600" smtClean="0"/>
              <a:t>…. make communication across (even a point to point) wireless link much more </a:t>
            </a:r>
            <a:r>
              <a:rPr lang="ja-JP" altLang="en-US" sz="2600" smtClean="0"/>
              <a:t>“</a:t>
            </a:r>
            <a:r>
              <a:rPr lang="en-US" altLang="ja-JP" sz="2600" smtClean="0"/>
              <a:t>difficult</a:t>
            </a:r>
            <a:r>
              <a:rPr lang="ja-JP" altLang="en-US" sz="2600" smtClean="0"/>
              <a:t>”</a:t>
            </a:r>
            <a:r>
              <a:rPr lang="en-US" altLang="ja-JP" sz="2600" smtClean="0"/>
              <a:t> </a:t>
            </a:r>
          </a:p>
          <a:p>
            <a:pPr>
              <a:lnSpc>
                <a:spcPct val="80000"/>
              </a:lnSpc>
            </a:pPr>
            <a:endParaRPr lang="en-US" altLang="en-US" sz="2400" smtClean="0"/>
          </a:p>
        </p:txBody>
      </p:sp>
      <p:pic>
        <p:nvPicPr>
          <p:cNvPr id="39941" name="Picture 1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895350"/>
            <a:ext cx="6399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0393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atin typeface="Arial" charset="0"/>
              </a:rPr>
              <a:t>Wireless, Mobile Networks</a:t>
            </a:r>
          </a:p>
        </p:txBody>
      </p:sp>
      <p:sp>
        <p:nvSpPr>
          <p:cNvPr id="14339"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200">
                <a:latin typeface="Arial" pitchFamily="34" charset="0"/>
              </a:rPr>
              <a:t>6-</a:t>
            </a:r>
            <a:fld id="{416AA737-DFA1-4C8D-B080-7A152E0E6D0C}" type="slidenum">
              <a:rPr lang="en-US" altLang="en-US" sz="1200">
                <a:latin typeface="Arial" pitchFamily="34" charset="0"/>
              </a:rPr>
              <a:pPr/>
              <a:t>17</a:t>
            </a:fld>
            <a:endParaRPr lang="en-US" altLang="en-US" sz="1200">
              <a:latin typeface="Arial" pitchFamily="34" charset="0"/>
            </a:endParaRPr>
          </a:p>
        </p:txBody>
      </p:sp>
      <p:sp>
        <p:nvSpPr>
          <p:cNvPr id="14340" name="Rectangle 2"/>
          <p:cNvSpPr>
            <a:spLocks noGrp="1" noChangeArrowheads="1"/>
          </p:cNvSpPr>
          <p:nvPr>
            <p:ph type="title"/>
          </p:nvPr>
        </p:nvSpPr>
        <p:spPr>
          <a:xfrm>
            <a:off x="533400" y="136525"/>
            <a:ext cx="7772400" cy="1143000"/>
          </a:xfrm>
        </p:spPr>
        <p:txBody>
          <a:bodyPr/>
          <a:lstStyle/>
          <a:p>
            <a:pPr>
              <a:defRPr/>
            </a:pPr>
            <a:r>
              <a:rPr lang="en-US" sz="3600">
                <a:latin typeface="Gill Sans MT" charset="0"/>
                <a:ea typeface="ＭＳ Ｐゴシック" charset="0"/>
              </a:rPr>
              <a:t>Wireless Link Characteristics (2)</a:t>
            </a:r>
          </a:p>
        </p:txBody>
      </p:sp>
      <p:sp>
        <p:nvSpPr>
          <p:cNvPr id="14341" name="Rectangle 3"/>
          <p:cNvSpPr>
            <a:spLocks noGrp="1" noChangeArrowheads="1"/>
          </p:cNvSpPr>
          <p:nvPr>
            <p:ph type="body" idx="1"/>
          </p:nvPr>
        </p:nvSpPr>
        <p:spPr>
          <a:xfrm>
            <a:off x="533400" y="1273175"/>
            <a:ext cx="4276725" cy="5197475"/>
          </a:xfrm>
        </p:spPr>
        <p:txBody>
          <a:bodyPr>
            <a:normAutofit fontScale="92500" lnSpcReduction="10000"/>
          </a:bodyPr>
          <a:lstStyle/>
          <a:p>
            <a:r>
              <a:rPr lang="en-US" altLang="en-US" sz="2400" smtClean="0"/>
              <a:t>SNR: signal-to-noise ratio</a:t>
            </a:r>
          </a:p>
          <a:p>
            <a:pPr lvl="1"/>
            <a:r>
              <a:rPr lang="en-US" altLang="en-US" sz="2200" smtClean="0"/>
              <a:t>larger SNR – easier to extract signal from noise (a </a:t>
            </a:r>
            <a:r>
              <a:rPr lang="ja-JP" altLang="en-US" sz="2200" smtClean="0"/>
              <a:t>“</a:t>
            </a:r>
            <a:r>
              <a:rPr lang="en-US" altLang="ja-JP" sz="2200" smtClean="0"/>
              <a:t>good thing</a:t>
            </a:r>
            <a:r>
              <a:rPr lang="ja-JP" altLang="en-US" sz="2200" smtClean="0"/>
              <a:t>”</a:t>
            </a:r>
            <a:r>
              <a:rPr lang="en-US" altLang="ja-JP" sz="2200" smtClean="0"/>
              <a:t>)</a:t>
            </a:r>
          </a:p>
          <a:p>
            <a:r>
              <a:rPr lang="en-US" altLang="en-US" sz="2400" i="1" smtClean="0">
                <a:solidFill>
                  <a:srgbClr val="C00000"/>
                </a:solidFill>
              </a:rPr>
              <a:t>SNR versus BER tradeoffs</a:t>
            </a:r>
          </a:p>
          <a:p>
            <a:pPr lvl="1"/>
            <a:r>
              <a:rPr lang="en-US" altLang="en-US" sz="2000" i="1" smtClean="0">
                <a:solidFill>
                  <a:srgbClr val="000099"/>
                </a:solidFill>
              </a:rPr>
              <a:t>given physical layer:</a:t>
            </a:r>
            <a:r>
              <a:rPr lang="en-US" altLang="en-US" sz="2000" smtClean="0"/>
              <a:t> increase power -&gt; increase SNR-&gt;decrease BER</a:t>
            </a:r>
          </a:p>
          <a:p>
            <a:pPr lvl="1"/>
            <a:r>
              <a:rPr lang="en-US" altLang="en-US" sz="2000" i="1" smtClean="0">
                <a:solidFill>
                  <a:srgbClr val="000099"/>
                </a:solidFill>
              </a:rPr>
              <a:t>given SNR:</a:t>
            </a:r>
            <a:r>
              <a:rPr lang="en-US" altLang="en-US" sz="2000" smtClean="0"/>
              <a:t> choose physical layer that meets BER requirement, giving highest thruput</a:t>
            </a:r>
          </a:p>
          <a:p>
            <a:pPr lvl="2"/>
            <a:r>
              <a:rPr lang="en-US" altLang="en-US" smtClean="0">
                <a:latin typeface="Gill Sans MT" pitchFamily="34" charset="0"/>
              </a:rPr>
              <a:t>SNR may change with mobility: dynamically adapt physical layer (modulation technique, rate) </a:t>
            </a:r>
          </a:p>
          <a:p>
            <a:pPr lvl="1"/>
            <a:endParaRPr lang="en-US" altLang="en-US" sz="2000" smtClean="0"/>
          </a:p>
        </p:txBody>
      </p:sp>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smtClean="0">
                <a:latin typeface="Arial" charset="0"/>
              </a:rPr>
              <a:t>10</a:t>
            </a:r>
            <a:endParaRPr lang="en-US" sz="1200" baseline="30000" smtClean="0">
              <a:latin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smtClean="0">
                <a:latin typeface="Arial" charset="0"/>
              </a:rPr>
              <a:t>20</a:t>
            </a:r>
            <a:endParaRPr lang="en-US" sz="1200" baseline="30000" smtClean="0">
              <a:latin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smtClean="0">
                <a:latin typeface="Arial" charset="0"/>
              </a:rPr>
              <a:t>30</a:t>
            </a:r>
            <a:endParaRPr lang="en-US" sz="1200" baseline="30000" smtClean="0">
              <a:latin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smtClean="0">
                <a:latin typeface="Arial" charset="0"/>
              </a:rPr>
              <a:t>40</a:t>
            </a:r>
            <a:endParaRPr lang="en-US" sz="1200" baseline="30000" smtClean="0">
              <a:latin typeface="Arial" charset="0"/>
            </a:endParaRPr>
          </a:p>
        </p:txBody>
      </p:sp>
      <p:sp>
        <p:nvSpPr>
          <p:cNvPr id="14358" name="Line 20"/>
          <p:cNvSpPr>
            <a:spLocks noChangeShapeType="1"/>
          </p:cNvSpPr>
          <p:nvPr/>
        </p:nvSpPr>
        <p:spPr bwMode="auto">
          <a:xfrm>
            <a:off x="5780088" y="5965825"/>
            <a:ext cx="4318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4359" name="Line 21"/>
          <p:cNvSpPr>
            <a:spLocks noChangeShapeType="1"/>
          </p:cNvSpPr>
          <p:nvPr/>
        </p:nvSpPr>
        <p:spPr bwMode="auto">
          <a:xfrm>
            <a:off x="5780088" y="5572125"/>
            <a:ext cx="43180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4360" name="Line 22"/>
          <p:cNvSpPr>
            <a:spLocks noChangeShapeType="1"/>
          </p:cNvSpPr>
          <p:nvPr/>
        </p:nvSpPr>
        <p:spPr bwMode="auto">
          <a:xfrm>
            <a:off x="5792788" y="5153025"/>
            <a:ext cx="393700" cy="0"/>
          </a:xfrm>
          <a:prstGeom prst="line">
            <a:avLst/>
          </a:prstGeom>
          <a:noFill/>
          <a:ln w="28575">
            <a:solidFill>
              <a:srgbClr val="00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4361" name="Text Box 23"/>
          <p:cNvSpPr txBox="1">
            <a:spLocks noChangeArrowheads="1"/>
          </p:cNvSpPr>
          <p:nvPr/>
        </p:nvSpPr>
        <p:spPr bwMode="auto">
          <a:xfrm>
            <a:off x="6191250" y="5019675"/>
            <a:ext cx="163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smtClean="0">
                <a:latin typeface="Arial" charset="0"/>
              </a:rPr>
              <a:t>QAM256 (8 Mbps)</a:t>
            </a:r>
          </a:p>
        </p:txBody>
      </p:sp>
      <p:sp>
        <p:nvSpPr>
          <p:cNvPr id="14362" name="Text Box 24"/>
          <p:cNvSpPr txBox="1">
            <a:spLocks noChangeArrowheads="1"/>
          </p:cNvSpPr>
          <p:nvPr/>
        </p:nvSpPr>
        <p:spPr bwMode="auto">
          <a:xfrm>
            <a:off x="6178550" y="5411788"/>
            <a:ext cx="1533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smtClean="0">
                <a:latin typeface="Arial" charset="0"/>
              </a:rPr>
              <a:t>QAM16 (4 Mbps)</a:t>
            </a:r>
          </a:p>
        </p:txBody>
      </p:sp>
      <p:sp>
        <p:nvSpPr>
          <p:cNvPr id="14363" name="Text Box 25"/>
          <p:cNvSpPr txBox="1">
            <a:spLocks noChangeArrowheads="1"/>
          </p:cNvSpPr>
          <p:nvPr/>
        </p:nvSpPr>
        <p:spPr bwMode="auto">
          <a:xfrm>
            <a:off x="6194425" y="5818188"/>
            <a:ext cx="1408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smtClean="0">
                <a:latin typeface="Arial" charset="0"/>
              </a:rPr>
              <a:t>BPSK (1 Mbps)</a:t>
            </a:r>
          </a:p>
        </p:txBody>
      </p:sp>
      <p:sp>
        <p:nvSpPr>
          <p:cNvPr id="14364" name="Text Box 26"/>
          <p:cNvSpPr txBox="1">
            <a:spLocks noChangeArrowheads="1"/>
          </p:cNvSpPr>
          <p:nvPr/>
        </p:nvSpPr>
        <p:spPr bwMode="auto">
          <a:xfrm>
            <a:off x="6445250" y="4494213"/>
            <a:ext cx="895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smtClean="0">
                <a:latin typeface="Arial" charset="0"/>
              </a:rPr>
              <a:t>SNR(dB)</a:t>
            </a:r>
          </a:p>
        </p:txBody>
      </p:sp>
      <p:sp>
        <p:nvSpPr>
          <p:cNvPr id="14365" name="Text Box 27"/>
          <p:cNvSpPr txBox="1">
            <a:spLocks noChangeArrowheads="1"/>
          </p:cNvSpPr>
          <p:nvPr/>
        </p:nvSpPr>
        <p:spPr bwMode="auto">
          <a:xfrm rot="-5400000">
            <a:off x="4636294" y="2767806"/>
            <a:ext cx="484188"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smtClean="0">
                <a:latin typeface="Gill Sans MT"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smtClean="0">
                <a:latin typeface="Arial" charset="0"/>
              </a:rPr>
              <a:t>10</a:t>
            </a:r>
            <a:r>
              <a:rPr lang="en-US" sz="1200" baseline="30000" smtClean="0">
                <a:latin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smtClean="0">
                <a:latin typeface="Arial" charset="0"/>
              </a:rPr>
              <a:t>10</a:t>
            </a:r>
            <a:r>
              <a:rPr lang="en-US" sz="1200" baseline="30000" smtClean="0">
                <a:latin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smtClean="0">
                <a:latin typeface="Arial" charset="0"/>
              </a:rPr>
              <a:t>10</a:t>
            </a:r>
            <a:r>
              <a:rPr lang="en-US" sz="1200" baseline="30000" smtClean="0">
                <a:latin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smtClean="0">
                <a:latin typeface="Arial" charset="0"/>
              </a:rPr>
              <a:t>10</a:t>
            </a:r>
            <a:r>
              <a:rPr lang="en-US" sz="1200" baseline="30000" smtClean="0">
                <a:latin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smtClean="0">
                <a:latin typeface="Arial" charset="0"/>
              </a:rPr>
              <a:t>10</a:t>
            </a:r>
            <a:r>
              <a:rPr lang="en-US" sz="1200" baseline="30000" smtClean="0">
                <a:latin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smtClean="0">
                <a:latin typeface="Arial" charset="0"/>
              </a:rPr>
              <a:t>10</a:t>
            </a:r>
            <a:r>
              <a:rPr lang="en-US" sz="1200" baseline="30000" smtClean="0">
                <a:latin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smtClean="0">
                <a:latin typeface="Arial" charset="0"/>
              </a:rPr>
              <a:t>10</a:t>
            </a:r>
            <a:r>
              <a:rPr lang="en-US" sz="1200" baseline="30000" smtClean="0">
                <a:latin typeface="Arial" charset="0"/>
              </a:rPr>
              <a:t>-4</a:t>
            </a:r>
          </a:p>
        </p:txBody>
      </p:sp>
      <p:pic>
        <p:nvPicPr>
          <p:cNvPr id="42020" name="Picture 1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895350"/>
            <a:ext cx="6399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338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Group 356"/>
          <p:cNvGrpSpPr>
            <a:grpSpLocks/>
          </p:cNvGrpSpPr>
          <p:nvPr/>
        </p:nvGrpSpPr>
        <p:grpSpPr bwMode="auto">
          <a:xfrm>
            <a:off x="2163763" y="2570163"/>
            <a:ext cx="627062" cy="642937"/>
            <a:chOff x="313" y="1497"/>
            <a:chExt cx="1152" cy="1014"/>
          </a:xfrm>
        </p:grpSpPr>
        <p:pic>
          <p:nvPicPr>
            <p:cNvPr id="44075"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76"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3" name="Footer Placeholder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atin typeface="Arial" charset="0"/>
              </a:rPr>
              <a:t>Wireless, Mobile Networks</a:t>
            </a:r>
          </a:p>
        </p:txBody>
      </p:sp>
      <p:sp>
        <p:nvSpPr>
          <p:cNvPr id="15364"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200">
                <a:latin typeface="Arial" pitchFamily="34" charset="0"/>
              </a:rPr>
              <a:t>6-</a:t>
            </a:r>
            <a:fld id="{47FF6F08-654F-4098-A727-C533F0BA7571}" type="slidenum">
              <a:rPr lang="en-US" altLang="en-US" sz="1200">
                <a:latin typeface="Arial" pitchFamily="34" charset="0"/>
              </a:rPr>
              <a:pPr/>
              <a:t>18</a:t>
            </a:fld>
            <a:endParaRPr lang="en-US" altLang="en-US" sz="1200">
              <a:latin typeface="Arial" pitchFamily="34" charset="0"/>
            </a:endParaRPr>
          </a:p>
        </p:txBody>
      </p:sp>
      <p:sp>
        <p:nvSpPr>
          <p:cNvPr id="15365" name="Rectangle 2"/>
          <p:cNvSpPr>
            <a:spLocks noGrp="1" noChangeArrowheads="1"/>
          </p:cNvSpPr>
          <p:nvPr>
            <p:ph type="title"/>
          </p:nvPr>
        </p:nvSpPr>
        <p:spPr>
          <a:xfrm>
            <a:off x="458788" y="130175"/>
            <a:ext cx="7772400" cy="1143000"/>
          </a:xfrm>
        </p:spPr>
        <p:txBody>
          <a:bodyPr/>
          <a:lstStyle/>
          <a:p>
            <a:pPr>
              <a:defRPr/>
            </a:pPr>
            <a:r>
              <a:rPr lang="en-US" sz="3600">
                <a:latin typeface="Gill Sans MT" charset="0"/>
                <a:ea typeface="ＭＳ Ｐゴシック" charset="0"/>
              </a:rPr>
              <a:t>Wireless network characteristics</a:t>
            </a:r>
          </a:p>
        </p:txBody>
      </p:sp>
      <p:sp>
        <p:nvSpPr>
          <p:cNvPr id="15366" name="Rectangle 3"/>
          <p:cNvSpPr>
            <a:spLocks noGrp="1" noChangeArrowheads="1"/>
          </p:cNvSpPr>
          <p:nvPr>
            <p:ph type="body" idx="1"/>
          </p:nvPr>
        </p:nvSpPr>
        <p:spPr>
          <a:xfrm>
            <a:off x="463550" y="1150938"/>
            <a:ext cx="7772400" cy="1117600"/>
          </a:xfrm>
        </p:spPr>
        <p:txBody>
          <a:bodyPr/>
          <a:lstStyle/>
          <a:p>
            <a:pPr>
              <a:buFont typeface="Wingdings" charset="0"/>
              <a:buNone/>
              <a:defRPr/>
            </a:pPr>
            <a:r>
              <a:rPr lang="en-US" sz="2400">
                <a:latin typeface="Gill Sans MT" charset="0"/>
                <a:ea typeface="ＭＳ Ｐゴシック" charset="0"/>
              </a:rPr>
              <a:t>Multiple wireless senders and receivers create additional problems (beyond multiple access):</a:t>
            </a:r>
          </a:p>
        </p:txBody>
      </p:sp>
      <p:sp>
        <p:nvSpPr>
          <p:cNvPr id="44038"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368" name="Line 26"/>
          <p:cNvSpPr>
            <a:spLocks noChangeShapeType="1"/>
          </p:cNvSpPr>
          <p:nvPr/>
        </p:nvSpPr>
        <p:spPr bwMode="auto">
          <a:xfrm flipV="1">
            <a:off x="1971675" y="3627438"/>
            <a:ext cx="998538" cy="16986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15369" name="Line 27"/>
          <p:cNvSpPr>
            <a:spLocks noChangeShapeType="1"/>
          </p:cNvSpPr>
          <p:nvPr/>
        </p:nvSpPr>
        <p:spPr bwMode="auto">
          <a:xfrm>
            <a:off x="2644775" y="3148013"/>
            <a:ext cx="407988" cy="32226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15370" name="Text Box 28"/>
          <p:cNvSpPr txBox="1">
            <a:spLocks noChangeArrowheads="1"/>
          </p:cNvSpPr>
          <p:nvPr/>
        </p:nvSpPr>
        <p:spPr bwMode="auto">
          <a:xfrm>
            <a:off x="1090613" y="3519488"/>
            <a:ext cx="350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mtClean="0">
                <a:latin typeface="Arial" charset="0"/>
                <a:cs typeface="Arial" charset="0"/>
              </a:rPr>
              <a:t>A</a:t>
            </a:r>
          </a:p>
        </p:txBody>
      </p:sp>
      <p:sp>
        <p:nvSpPr>
          <p:cNvPr id="15371"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mtClean="0">
                <a:latin typeface="Arial" charset="0"/>
                <a:cs typeface="Arial" charset="0"/>
              </a:rPr>
              <a:t>B</a:t>
            </a:r>
          </a:p>
        </p:txBody>
      </p:sp>
      <p:sp>
        <p:nvSpPr>
          <p:cNvPr id="15372"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mtClean="0">
                <a:latin typeface="Arial" charset="0"/>
                <a:cs typeface="Arial" charset="0"/>
              </a:rPr>
              <a:t>C</a:t>
            </a:r>
          </a:p>
        </p:txBody>
      </p:sp>
      <p:sp>
        <p:nvSpPr>
          <p:cNvPr id="15373" name="Rectangle 32"/>
          <p:cNvSpPr>
            <a:spLocks noChangeArrowheads="1"/>
          </p:cNvSpPr>
          <p:nvPr/>
        </p:nvSpPr>
        <p:spPr bwMode="auto">
          <a:xfrm>
            <a:off x="471488" y="4175125"/>
            <a:ext cx="4148137" cy="2241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i="1">
                <a:solidFill>
                  <a:srgbClr val="C00000"/>
                </a:solidFill>
                <a:latin typeface="Gill Sans MT" charset="0"/>
                <a:ea typeface="ＭＳ Ｐゴシック" charset="0"/>
              </a:rPr>
              <a:t>Hidden terminal problem</a:t>
            </a:r>
          </a:p>
          <a:p>
            <a:pPr marL="342900" indent="-342900">
              <a:lnSpc>
                <a:spcPct val="90000"/>
              </a:lnSpc>
              <a:spcBef>
                <a:spcPct val="20000"/>
              </a:spcBef>
              <a:buClr>
                <a:srgbClr val="000099"/>
              </a:buClr>
              <a:buSzPct val="75000"/>
              <a:buFont typeface="Wingdings" charset="0"/>
              <a:buChar char="v"/>
              <a:defRPr/>
            </a:pPr>
            <a:r>
              <a:rPr lang="en-US" sz="2200">
                <a:latin typeface="Gill Sans MT" charset="0"/>
                <a:ea typeface="ＭＳ Ｐゴシック" charset="0"/>
              </a:rPr>
              <a:t>B, A hear each other</a:t>
            </a:r>
          </a:p>
          <a:p>
            <a:pPr marL="342900" indent="-342900">
              <a:lnSpc>
                <a:spcPct val="90000"/>
              </a:lnSpc>
              <a:spcBef>
                <a:spcPct val="20000"/>
              </a:spcBef>
              <a:buClr>
                <a:srgbClr val="000099"/>
              </a:buClr>
              <a:buSzPct val="75000"/>
              <a:buFont typeface="Wingdings" charset="0"/>
              <a:buChar char="v"/>
              <a:defRPr/>
            </a:pPr>
            <a:r>
              <a:rPr lang="en-US" sz="2200">
                <a:latin typeface="Gill Sans MT" charset="0"/>
                <a:ea typeface="ＭＳ Ｐゴシック" charset="0"/>
              </a:rPr>
              <a:t>B, C hear each other</a:t>
            </a:r>
          </a:p>
          <a:p>
            <a:pPr marL="342900" indent="-342900">
              <a:lnSpc>
                <a:spcPct val="90000"/>
              </a:lnSpc>
              <a:spcBef>
                <a:spcPct val="20000"/>
              </a:spcBef>
              <a:buClr>
                <a:srgbClr val="000099"/>
              </a:buClr>
              <a:buSzPct val="75000"/>
              <a:buFont typeface="Wingdings" charset="0"/>
              <a:buChar char="v"/>
              <a:defRPr/>
            </a:pPr>
            <a:r>
              <a:rPr lang="en-US" sz="2200">
                <a:latin typeface="Gill Sans MT" charset="0"/>
                <a:ea typeface="ＭＳ Ｐゴシック" charset="0"/>
              </a:rPr>
              <a:t>A, C can not hear each other means A, C unaware of their interference at B</a:t>
            </a:r>
          </a:p>
          <a:p>
            <a:pPr marL="342900" indent="-342900">
              <a:lnSpc>
                <a:spcPct val="90000"/>
              </a:lnSpc>
              <a:spcBef>
                <a:spcPct val="20000"/>
              </a:spcBef>
              <a:buClr>
                <a:srgbClr val="000099"/>
              </a:buClr>
              <a:buSzPct val="75000"/>
              <a:buFont typeface="Wingdings" charset="0"/>
              <a:buChar char="v"/>
              <a:defRPr/>
            </a:pPr>
            <a:endParaRPr lang="en-US" sz="2000">
              <a:latin typeface="Comic Sans MS" charset="0"/>
              <a:ea typeface="ＭＳ Ｐゴシック" charset="0"/>
            </a:endParaRPr>
          </a:p>
        </p:txBody>
      </p:sp>
      <p:sp>
        <p:nvSpPr>
          <p:cNvPr id="13335" name="Text Box 47"/>
          <p:cNvSpPr txBox="1">
            <a:spLocks noChangeArrowheads="1"/>
          </p:cNvSpPr>
          <p:nvPr/>
        </p:nvSpPr>
        <p:spPr bwMode="auto">
          <a:xfrm>
            <a:off x="4943475" y="2292350"/>
            <a:ext cx="35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mtClean="0">
                <a:solidFill>
                  <a:srgbClr val="FF0000"/>
                </a:solidFill>
                <a:latin typeface="Arial" charset="0"/>
                <a:cs typeface="Arial" charset="0"/>
              </a:rPr>
              <a:t>A</a:t>
            </a:r>
          </a:p>
        </p:txBody>
      </p:sp>
      <p:sp>
        <p:nvSpPr>
          <p:cNvPr id="13336"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mtClean="0">
                <a:latin typeface="Arial" charset="0"/>
                <a:cs typeface="Arial" charset="0"/>
              </a:rPr>
              <a:t>B</a:t>
            </a:r>
          </a:p>
        </p:txBody>
      </p:sp>
      <p:sp>
        <p:nvSpPr>
          <p:cNvPr id="13337"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mtClean="0">
                <a:latin typeface="Arial" charset="0"/>
                <a:cs typeface="Arial" charset="0"/>
              </a:rPr>
              <a:t>C</a:t>
            </a:r>
          </a:p>
        </p:txBody>
      </p:sp>
      <p:sp>
        <p:nvSpPr>
          <p:cNvPr id="13323" name="Text Box 55"/>
          <p:cNvSpPr txBox="1">
            <a:spLocks noChangeArrowheads="1"/>
          </p:cNvSpPr>
          <p:nvPr/>
        </p:nvSpPr>
        <p:spPr bwMode="auto">
          <a:xfrm>
            <a:off x="5016500" y="3119438"/>
            <a:ext cx="9366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400">
                <a:solidFill>
                  <a:srgbClr val="FF0000"/>
                </a:solidFill>
                <a:latin typeface="Arial" pitchFamily="34" charset="0"/>
                <a:cs typeface="Arial" pitchFamily="34" charset="0"/>
              </a:rPr>
              <a:t>A</a:t>
            </a:r>
            <a:r>
              <a:rPr lang="ja-JP" altLang="en-US" sz="1400">
                <a:solidFill>
                  <a:srgbClr val="FF0000"/>
                </a:solidFill>
                <a:latin typeface="Arial" pitchFamily="34" charset="0"/>
                <a:cs typeface="Arial" pitchFamily="34" charset="0"/>
              </a:rPr>
              <a:t>’</a:t>
            </a:r>
            <a:r>
              <a:rPr lang="en-US" altLang="ja-JP" sz="1400">
                <a:solidFill>
                  <a:srgbClr val="FF0000"/>
                </a:solidFill>
                <a:latin typeface="Arial" pitchFamily="34" charset="0"/>
                <a:cs typeface="Arial" pitchFamily="34" charset="0"/>
              </a:rPr>
              <a:t>s signal</a:t>
            </a:r>
          </a:p>
          <a:p>
            <a:r>
              <a:rPr lang="en-US" altLang="en-US" sz="1400">
                <a:solidFill>
                  <a:srgbClr val="FF0000"/>
                </a:solidFill>
                <a:latin typeface="Arial" pitchFamily="34" charset="0"/>
                <a:cs typeface="Arial" pitchFamily="34" charset="0"/>
              </a:rPr>
              <a:t>strength</a:t>
            </a:r>
          </a:p>
        </p:txBody>
      </p:sp>
      <p:sp>
        <p:nvSpPr>
          <p:cNvPr id="13324"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13325"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13326"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7"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smtClean="0">
                <a:latin typeface="Arial" charset="0"/>
                <a:cs typeface="Arial" charset="0"/>
              </a:rPr>
              <a:t>space</a:t>
            </a:r>
          </a:p>
        </p:txBody>
      </p:sp>
      <p:sp>
        <p:nvSpPr>
          <p:cNvPr id="13328"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9"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400">
                <a:solidFill>
                  <a:schemeClr val="accent2"/>
                </a:solidFill>
                <a:latin typeface="Arial" pitchFamily="34" charset="0"/>
                <a:cs typeface="Arial" pitchFamily="34" charset="0"/>
              </a:rPr>
              <a:t>C</a:t>
            </a:r>
            <a:r>
              <a:rPr lang="ja-JP" altLang="en-US" sz="1400">
                <a:solidFill>
                  <a:schemeClr val="accent2"/>
                </a:solidFill>
                <a:latin typeface="Arial" pitchFamily="34" charset="0"/>
                <a:cs typeface="Arial" pitchFamily="34" charset="0"/>
              </a:rPr>
              <a:t>’</a:t>
            </a:r>
            <a:r>
              <a:rPr lang="en-US" altLang="ja-JP" sz="1400">
                <a:solidFill>
                  <a:schemeClr val="accent2"/>
                </a:solidFill>
                <a:latin typeface="Arial" pitchFamily="34" charset="0"/>
                <a:cs typeface="Arial" pitchFamily="34" charset="0"/>
              </a:rPr>
              <a:t>s signal</a:t>
            </a:r>
          </a:p>
          <a:p>
            <a:r>
              <a:rPr lang="en-US" altLang="en-US" sz="1400">
                <a:solidFill>
                  <a:schemeClr val="accent2"/>
                </a:solidFill>
                <a:latin typeface="Arial" pitchFamily="34" charset="0"/>
                <a:cs typeface="Arial" pitchFamily="34" charset="0"/>
              </a:rPr>
              <a:t>strength</a:t>
            </a:r>
          </a:p>
        </p:txBody>
      </p:sp>
      <p:sp>
        <p:nvSpPr>
          <p:cNvPr id="13330"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13331"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13332"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13321" name="Rectangle 70"/>
          <p:cNvSpPr>
            <a:spLocks noChangeArrowheads="1"/>
          </p:cNvSpPr>
          <p:nvPr/>
        </p:nvSpPr>
        <p:spPr bwMode="auto">
          <a:xfrm>
            <a:off x="4995863" y="4432300"/>
            <a:ext cx="4148137" cy="13335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i="1">
                <a:solidFill>
                  <a:srgbClr val="C00000"/>
                </a:solidFill>
                <a:latin typeface="Gill Sans MT" charset="0"/>
                <a:ea typeface="ＭＳ Ｐゴシック" charset="0"/>
              </a:rPr>
              <a:t>Signal attenuation:</a:t>
            </a:r>
          </a:p>
          <a:p>
            <a:pPr marL="342900" indent="-342900">
              <a:lnSpc>
                <a:spcPct val="90000"/>
              </a:lnSpc>
              <a:spcBef>
                <a:spcPct val="20000"/>
              </a:spcBef>
              <a:buClr>
                <a:srgbClr val="000099"/>
              </a:buClr>
              <a:buSzPct val="75000"/>
              <a:buFont typeface="Wingdings" charset="0"/>
              <a:buChar char="v"/>
              <a:defRPr/>
            </a:pPr>
            <a:r>
              <a:rPr lang="en-US" sz="2200">
                <a:latin typeface="Gill Sans MT" charset="0"/>
                <a:ea typeface="ＭＳ Ｐゴシック" charset="0"/>
              </a:rPr>
              <a:t>B, A hear each other</a:t>
            </a:r>
          </a:p>
          <a:p>
            <a:pPr marL="342900" indent="-342900">
              <a:lnSpc>
                <a:spcPct val="90000"/>
              </a:lnSpc>
              <a:spcBef>
                <a:spcPct val="20000"/>
              </a:spcBef>
              <a:buClr>
                <a:srgbClr val="000099"/>
              </a:buClr>
              <a:buSzPct val="75000"/>
              <a:buFont typeface="Wingdings" charset="0"/>
              <a:buChar char="v"/>
              <a:defRPr/>
            </a:pPr>
            <a:r>
              <a:rPr lang="en-US" sz="2200">
                <a:latin typeface="Gill Sans MT" charset="0"/>
                <a:ea typeface="ＭＳ Ｐゴシック" charset="0"/>
              </a:rPr>
              <a:t>B, C hear each other</a:t>
            </a:r>
          </a:p>
          <a:p>
            <a:pPr marL="342900" indent="-342900">
              <a:lnSpc>
                <a:spcPct val="90000"/>
              </a:lnSpc>
              <a:spcBef>
                <a:spcPct val="20000"/>
              </a:spcBef>
              <a:buClr>
                <a:srgbClr val="000099"/>
              </a:buClr>
              <a:buSzPct val="75000"/>
              <a:buFont typeface="Wingdings" charset="0"/>
              <a:buChar char="v"/>
              <a:defRPr/>
            </a:pPr>
            <a:r>
              <a:rPr lang="en-US" sz="2200">
                <a:latin typeface="Gill Sans MT" charset="0"/>
                <a:ea typeface="ＭＳ Ｐゴシック" charset="0"/>
              </a:rPr>
              <a:t>A, C can not hear each other interfering at B</a:t>
            </a:r>
          </a:p>
        </p:txBody>
      </p:sp>
      <p:grpSp>
        <p:nvGrpSpPr>
          <p:cNvPr id="44059" name="Group 356"/>
          <p:cNvGrpSpPr>
            <a:grpSpLocks/>
          </p:cNvGrpSpPr>
          <p:nvPr/>
        </p:nvGrpSpPr>
        <p:grpSpPr bwMode="auto">
          <a:xfrm>
            <a:off x="2925763" y="3119438"/>
            <a:ext cx="627062" cy="642937"/>
            <a:chOff x="313" y="1497"/>
            <a:chExt cx="1152" cy="1014"/>
          </a:xfrm>
        </p:grpSpPr>
        <p:pic>
          <p:nvPicPr>
            <p:cNvPr id="44073"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74"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60" name="Group 356"/>
          <p:cNvGrpSpPr>
            <a:grpSpLocks/>
          </p:cNvGrpSpPr>
          <p:nvPr/>
        </p:nvGrpSpPr>
        <p:grpSpPr bwMode="auto">
          <a:xfrm>
            <a:off x="1401763" y="3260725"/>
            <a:ext cx="627062" cy="644525"/>
            <a:chOff x="313" y="1497"/>
            <a:chExt cx="1152" cy="1014"/>
          </a:xfrm>
        </p:grpSpPr>
        <p:pic>
          <p:nvPicPr>
            <p:cNvPr id="44071"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72"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 name="Group 356"/>
          <p:cNvGrpSpPr>
            <a:grpSpLocks/>
          </p:cNvGrpSpPr>
          <p:nvPr/>
        </p:nvGrpSpPr>
        <p:grpSpPr bwMode="auto">
          <a:xfrm>
            <a:off x="5130800" y="2154238"/>
            <a:ext cx="627063" cy="642937"/>
            <a:chOff x="313" y="1497"/>
            <a:chExt cx="1152" cy="1014"/>
          </a:xfrm>
        </p:grpSpPr>
        <p:pic>
          <p:nvPicPr>
            <p:cNvPr id="4406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7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 name="Group 356"/>
          <p:cNvGrpSpPr>
            <a:grpSpLocks/>
          </p:cNvGrpSpPr>
          <p:nvPr/>
        </p:nvGrpSpPr>
        <p:grpSpPr bwMode="auto">
          <a:xfrm>
            <a:off x="6319838" y="2193925"/>
            <a:ext cx="627062" cy="644525"/>
            <a:chOff x="313" y="1497"/>
            <a:chExt cx="1152" cy="1014"/>
          </a:xfrm>
        </p:grpSpPr>
        <p:pic>
          <p:nvPicPr>
            <p:cNvPr id="4406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6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356"/>
          <p:cNvGrpSpPr>
            <a:grpSpLocks/>
          </p:cNvGrpSpPr>
          <p:nvPr/>
        </p:nvGrpSpPr>
        <p:grpSpPr bwMode="auto">
          <a:xfrm>
            <a:off x="7396163" y="2124075"/>
            <a:ext cx="627062" cy="642938"/>
            <a:chOff x="313" y="1497"/>
            <a:chExt cx="1152" cy="1014"/>
          </a:xfrm>
        </p:grpSpPr>
        <p:pic>
          <p:nvPicPr>
            <p:cNvPr id="44065"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66"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4064" name="Picture 18"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88" y="895350"/>
            <a:ext cx="6399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5856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35"/>
                                        </p:tgtEl>
                                        <p:attrNameLst>
                                          <p:attrName>style.visibility</p:attrName>
                                        </p:attrNameLst>
                                      </p:cBhvr>
                                      <p:to>
                                        <p:strVal val="visible"/>
                                      </p:to>
                                    </p:set>
                                    <p:animEffect transition="in" filter="fade">
                                      <p:cBhvr>
                                        <p:cTn id="7" dur="500"/>
                                        <p:tgtEl>
                                          <p:spTgt spid="133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36"/>
                                        </p:tgtEl>
                                        <p:attrNameLst>
                                          <p:attrName>style.visibility</p:attrName>
                                        </p:attrNameLst>
                                      </p:cBhvr>
                                      <p:to>
                                        <p:strVal val="visible"/>
                                      </p:to>
                                    </p:set>
                                    <p:animEffect transition="in" filter="fade">
                                      <p:cBhvr>
                                        <p:cTn id="10" dur="500"/>
                                        <p:tgtEl>
                                          <p:spTgt spid="133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37"/>
                                        </p:tgtEl>
                                        <p:attrNameLst>
                                          <p:attrName>style.visibility</p:attrName>
                                        </p:attrNameLst>
                                      </p:cBhvr>
                                      <p:to>
                                        <p:strVal val="visible"/>
                                      </p:to>
                                    </p:set>
                                    <p:animEffect transition="in" filter="fade">
                                      <p:cBhvr>
                                        <p:cTn id="13" dur="500"/>
                                        <p:tgtEl>
                                          <p:spTgt spid="133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23"/>
                                        </p:tgtEl>
                                        <p:attrNameLst>
                                          <p:attrName>style.visibility</p:attrName>
                                        </p:attrNameLst>
                                      </p:cBhvr>
                                      <p:to>
                                        <p:strVal val="visible"/>
                                      </p:to>
                                    </p:set>
                                    <p:animEffect transition="in" filter="fade">
                                      <p:cBhvr>
                                        <p:cTn id="16" dur="500"/>
                                        <p:tgtEl>
                                          <p:spTgt spid="13323"/>
                                        </p:tgtEl>
                                      </p:cBhvr>
                                    </p:animEffect>
                                  </p:childTnLst>
                                </p:cTn>
                              </p:par>
                              <p:par>
                                <p:cTn id="17" presetID="10" presetClass="entr" presetSubtype="0" fill="hold" nodeType="withEffect">
                                  <p:stCondLst>
                                    <p:cond delay="0"/>
                                  </p:stCondLst>
                                  <p:childTnLst>
                                    <p:set>
                                      <p:cBhvr>
                                        <p:cTn id="18" dur="1" fill="hold">
                                          <p:stCondLst>
                                            <p:cond delay="0"/>
                                          </p:stCondLst>
                                        </p:cTn>
                                        <p:tgtEl>
                                          <p:spTgt spid="13324"/>
                                        </p:tgtEl>
                                        <p:attrNameLst>
                                          <p:attrName>style.visibility</p:attrName>
                                        </p:attrNameLst>
                                      </p:cBhvr>
                                      <p:to>
                                        <p:strVal val="visible"/>
                                      </p:to>
                                    </p:set>
                                    <p:animEffect transition="in" filter="fade">
                                      <p:cBhvr>
                                        <p:cTn id="19" dur="500"/>
                                        <p:tgtEl>
                                          <p:spTgt spid="13324"/>
                                        </p:tgtEl>
                                      </p:cBhvr>
                                    </p:animEffect>
                                  </p:childTnLst>
                                </p:cTn>
                              </p:par>
                              <p:par>
                                <p:cTn id="20" presetID="10" presetClass="entr" presetSubtype="0" fill="hold" nodeType="withEffect">
                                  <p:stCondLst>
                                    <p:cond delay="0"/>
                                  </p:stCondLst>
                                  <p:childTnLst>
                                    <p:set>
                                      <p:cBhvr>
                                        <p:cTn id="21" dur="1" fill="hold">
                                          <p:stCondLst>
                                            <p:cond delay="0"/>
                                          </p:stCondLst>
                                        </p:cTn>
                                        <p:tgtEl>
                                          <p:spTgt spid="13325"/>
                                        </p:tgtEl>
                                        <p:attrNameLst>
                                          <p:attrName>style.visibility</p:attrName>
                                        </p:attrNameLst>
                                      </p:cBhvr>
                                      <p:to>
                                        <p:strVal val="visible"/>
                                      </p:to>
                                    </p:set>
                                    <p:animEffect transition="in" filter="fade">
                                      <p:cBhvr>
                                        <p:cTn id="22" dur="500"/>
                                        <p:tgtEl>
                                          <p:spTgt spid="133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26"/>
                                        </p:tgtEl>
                                        <p:attrNameLst>
                                          <p:attrName>style.visibility</p:attrName>
                                        </p:attrNameLst>
                                      </p:cBhvr>
                                      <p:to>
                                        <p:strVal val="visible"/>
                                      </p:to>
                                    </p:set>
                                    <p:animEffect transition="in" filter="fade">
                                      <p:cBhvr>
                                        <p:cTn id="25" dur="500"/>
                                        <p:tgtEl>
                                          <p:spTgt spid="133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27"/>
                                        </p:tgtEl>
                                        <p:attrNameLst>
                                          <p:attrName>style.visibility</p:attrName>
                                        </p:attrNameLst>
                                      </p:cBhvr>
                                      <p:to>
                                        <p:strVal val="visible"/>
                                      </p:to>
                                    </p:set>
                                    <p:animEffect transition="in" filter="fade">
                                      <p:cBhvr>
                                        <p:cTn id="28" dur="500"/>
                                        <p:tgtEl>
                                          <p:spTgt spid="133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328"/>
                                        </p:tgtEl>
                                        <p:attrNameLst>
                                          <p:attrName>style.visibility</p:attrName>
                                        </p:attrNameLst>
                                      </p:cBhvr>
                                      <p:to>
                                        <p:strVal val="visible"/>
                                      </p:to>
                                    </p:set>
                                    <p:animEffect transition="in" filter="fade">
                                      <p:cBhvr>
                                        <p:cTn id="31" dur="500"/>
                                        <p:tgtEl>
                                          <p:spTgt spid="133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329"/>
                                        </p:tgtEl>
                                        <p:attrNameLst>
                                          <p:attrName>style.visibility</p:attrName>
                                        </p:attrNameLst>
                                      </p:cBhvr>
                                      <p:to>
                                        <p:strVal val="visible"/>
                                      </p:to>
                                    </p:set>
                                    <p:animEffect transition="in" filter="fade">
                                      <p:cBhvr>
                                        <p:cTn id="34" dur="500"/>
                                        <p:tgtEl>
                                          <p:spTgt spid="13329"/>
                                        </p:tgtEl>
                                      </p:cBhvr>
                                    </p:animEffect>
                                  </p:childTnLst>
                                </p:cTn>
                              </p:par>
                              <p:par>
                                <p:cTn id="35" presetID="10" presetClass="entr" presetSubtype="0" fill="hold" nodeType="withEffect">
                                  <p:stCondLst>
                                    <p:cond delay="0"/>
                                  </p:stCondLst>
                                  <p:childTnLst>
                                    <p:set>
                                      <p:cBhvr>
                                        <p:cTn id="36" dur="1" fill="hold">
                                          <p:stCondLst>
                                            <p:cond delay="0"/>
                                          </p:stCondLst>
                                        </p:cTn>
                                        <p:tgtEl>
                                          <p:spTgt spid="13330"/>
                                        </p:tgtEl>
                                        <p:attrNameLst>
                                          <p:attrName>style.visibility</p:attrName>
                                        </p:attrNameLst>
                                      </p:cBhvr>
                                      <p:to>
                                        <p:strVal val="visible"/>
                                      </p:to>
                                    </p:set>
                                    <p:animEffect transition="in" filter="fade">
                                      <p:cBhvr>
                                        <p:cTn id="37" dur="500"/>
                                        <p:tgtEl>
                                          <p:spTgt spid="13330"/>
                                        </p:tgtEl>
                                      </p:cBhvr>
                                    </p:animEffect>
                                  </p:childTnLst>
                                </p:cTn>
                              </p:par>
                              <p:par>
                                <p:cTn id="38" presetID="10" presetClass="entr" presetSubtype="0" fill="hold" nodeType="withEffect">
                                  <p:stCondLst>
                                    <p:cond delay="0"/>
                                  </p:stCondLst>
                                  <p:childTnLst>
                                    <p:set>
                                      <p:cBhvr>
                                        <p:cTn id="39" dur="1" fill="hold">
                                          <p:stCondLst>
                                            <p:cond delay="0"/>
                                          </p:stCondLst>
                                        </p:cTn>
                                        <p:tgtEl>
                                          <p:spTgt spid="13331"/>
                                        </p:tgtEl>
                                        <p:attrNameLst>
                                          <p:attrName>style.visibility</p:attrName>
                                        </p:attrNameLst>
                                      </p:cBhvr>
                                      <p:to>
                                        <p:strVal val="visible"/>
                                      </p:to>
                                    </p:set>
                                    <p:animEffect transition="in" filter="fade">
                                      <p:cBhvr>
                                        <p:cTn id="40" dur="500"/>
                                        <p:tgtEl>
                                          <p:spTgt spid="13331"/>
                                        </p:tgtEl>
                                      </p:cBhvr>
                                    </p:animEffect>
                                  </p:childTnLst>
                                </p:cTn>
                              </p:par>
                              <p:par>
                                <p:cTn id="41" presetID="10" presetClass="entr" presetSubtype="0" fill="hold" nodeType="withEffect">
                                  <p:stCondLst>
                                    <p:cond delay="0"/>
                                  </p:stCondLst>
                                  <p:childTnLst>
                                    <p:set>
                                      <p:cBhvr>
                                        <p:cTn id="42" dur="1" fill="hold">
                                          <p:stCondLst>
                                            <p:cond delay="0"/>
                                          </p:stCondLst>
                                        </p:cTn>
                                        <p:tgtEl>
                                          <p:spTgt spid="13332"/>
                                        </p:tgtEl>
                                        <p:attrNameLst>
                                          <p:attrName>style.visibility</p:attrName>
                                        </p:attrNameLst>
                                      </p:cBhvr>
                                      <p:to>
                                        <p:strVal val="visible"/>
                                      </p:to>
                                    </p:set>
                                    <p:animEffect transition="in" filter="fade">
                                      <p:cBhvr>
                                        <p:cTn id="43" dur="500"/>
                                        <p:tgtEl>
                                          <p:spTgt spid="133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321"/>
                                        </p:tgtEl>
                                        <p:attrNameLst>
                                          <p:attrName>style.visibility</p:attrName>
                                        </p:attrNameLst>
                                      </p:cBhvr>
                                      <p:to>
                                        <p:strVal val="visible"/>
                                      </p:to>
                                    </p:set>
                                    <p:animEffect transition="in" filter="fade">
                                      <p:cBhvr>
                                        <p:cTn id="46" dur="500"/>
                                        <p:tgtEl>
                                          <p:spTgt spid="13321"/>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5" grpId="0"/>
      <p:bldP spid="13336" grpId="0"/>
      <p:bldP spid="13337" grpId="0"/>
      <p:bldP spid="13323" grpId="0"/>
      <p:bldP spid="13326" grpId="0" animBg="1"/>
      <p:bldP spid="13327" grpId="0"/>
      <p:bldP spid="13328" grpId="0" animBg="1"/>
      <p:bldP spid="13329" grpId="0"/>
      <p:bldP spid="133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idx="1"/>
          </p:nvPr>
        </p:nvSpPr>
        <p:spPr/>
        <p:txBody>
          <a:bodyPr/>
          <a:lstStyle/>
          <a:p>
            <a:r>
              <a:rPr lang="en-US" dirty="0" smtClean="0"/>
              <a:t>Fundamental principles behind wireless data communications</a:t>
            </a:r>
          </a:p>
          <a:p>
            <a:r>
              <a:rPr lang="en-US" dirty="0" smtClean="0"/>
              <a:t>Design issues in wireless networks</a:t>
            </a:r>
          </a:p>
          <a:p>
            <a:r>
              <a:rPr lang="en-US" dirty="0" smtClean="0"/>
              <a:t>Modern examples: </a:t>
            </a:r>
            <a:r>
              <a:rPr lang="en-US" dirty="0" err="1" smtClean="0"/>
              <a:t>WiFi</a:t>
            </a:r>
            <a:r>
              <a:rPr lang="en-US" dirty="0" smtClean="0"/>
              <a:t>, 3G/4G</a:t>
            </a:r>
          </a:p>
          <a:p>
            <a:r>
              <a:rPr lang="en-US" dirty="0" smtClean="0"/>
              <a:t>Future directions</a:t>
            </a:r>
          </a:p>
          <a:p>
            <a:r>
              <a:rPr lang="en-US" dirty="0" smtClean="0"/>
              <a:t>Relationship between applications and wireless networks</a:t>
            </a:r>
            <a:endParaRPr lang="en-US" dirty="0"/>
          </a:p>
        </p:txBody>
      </p:sp>
    </p:spTree>
    <p:extLst>
      <p:ext uri="{BB962C8B-B14F-4D97-AF65-F5344CB8AC3E}">
        <p14:creationId xmlns:p14="http://schemas.microsoft.com/office/powerpoint/2010/main" val="244736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idx="1"/>
          </p:nvPr>
        </p:nvSpPr>
        <p:spPr/>
        <p:txBody>
          <a:bodyPr/>
          <a:lstStyle/>
          <a:p>
            <a:r>
              <a:rPr lang="en-US" dirty="0" smtClean="0"/>
              <a:t>Fundamental principles behind wireless data communications</a:t>
            </a:r>
          </a:p>
          <a:p>
            <a:r>
              <a:rPr lang="en-US" dirty="0" smtClean="0"/>
              <a:t>Design issues in wireless networks</a:t>
            </a:r>
          </a:p>
          <a:p>
            <a:r>
              <a:rPr lang="en-US" dirty="0" smtClean="0"/>
              <a:t>Modern examples: </a:t>
            </a:r>
            <a:r>
              <a:rPr lang="en-US" dirty="0" err="1" smtClean="0"/>
              <a:t>WiFi</a:t>
            </a:r>
            <a:r>
              <a:rPr lang="en-US" dirty="0" smtClean="0"/>
              <a:t>, 3G/4G</a:t>
            </a:r>
          </a:p>
          <a:p>
            <a:r>
              <a:rPr lang="en-US" dirty="0" smtClean="0"/>
              <a:t>Future directions</a:t>
            </a:r>
          </a:p>
          <a:p>
            <a:r>
              <a:rPr lang="en-US" dirty="0" smtClean="0"/>
              <a:t>Relationship between applications and wireless networks</a:t>
            </a:r>
            <a:endParaRPr lang="en-US" dirty="0"/>
          </a:p>
        </p:txBody>
      </p:sp>
    </p:spTree>
    <p:extLst>
      <p:ext uri="{BB962C8B-B14F-4D97-AF65-F5344CB8AC3E}">
        <p14:creationId xmlns:p14="http://schemas.microsoft.com/office/powerpoint/2010/main" val="2974372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Maximum Data Rate of a Channel</a:t>
            </a:r>
          </a:p>
        </p:txBody>
      </p:sp>
      <p:sp>
        <p:nvSpPr>
          <p:cNvPr id="13315" name="Rectangle 3"/>
          <p:cNvSpPr>
            <a:spLocks noGrp="1" noChangeArrowheads="1"/>
          </p:cNvSpPr>
          <p:nvPr>
            <p:ph idx="1"/>
          </p:nvPr>
        </p:nvSpPr>
        <p:spPr>
          <a:xfrm>
            <a:off x="695325" y="1257300"/>
            <a:ext cx="8229600" cy="4867275"/>
          </a:xfrm>
        </p:spPr>
        <p:txBody>
          <a:bodyPr>
            <a:normAutofit fontScale="92500" lnSpcReduction="20000"/>
          </a:bodyPr>
          <a:lstStyle/>
          <a:p>
            <a:r>
              <a:rPr lang="en-US" dirty="0" smtClean="0"/>
              <a:t>Information (data) can be transmitted (sent) over a physical medium by representing data using voltage levels or by encoding the data in the frequency domain.</a:t>
            </a:r>
          </a:p>
          <a:p>
            <a:r>
              <a:rPr lang="en-US" dirty="0" smtClean="0"/>
              <a:t>Physics defines how this works….</a:t>
            </a:r>
          </a:p>
          <a:p>
            <a:r>
              <a:rPr lang="en-US" dirty="0" smtClean="0"/>
              <a:t>We abstract this complexity to:</a:t>
            </a:r>
          </a:p>
          <a:p>
            <a:pPr lvl="1"/>
            <a:r>
              <a:rPr lang="en-US" dirty="0" smtClean="0"/>
              <a:t>A channel represents the physical medium.</a:t>
            </a:r>
          </a:p>
          <a:p>
            <a:pPr lvl="1"/>
            <a:r>
              <a:rPr lang="en-US" dirty="0" smtClean="0"/>
              <a:t>Channel bandwidth (sometimes referred to as the capacity) refers to the portion of the medium used by the channel. We define this in units of Hertz (Hz).</a:t>
            </a:r>
          </a:p>
          <a:p>
            <a:pPr lvl="2"/>
            <a:r>
              <a:rPr lang="en-US" dirty="0" smtClean="0"/>
              <a:t>Bandwidth represents how frequently a sine wave can oscillate in the channel. </a:t>
            </a:r>
          </a:p>
          <a:p>
            <a:endParaRPr lang="en-US" dirty="0" smtClean="0"/>
          </a:p>
          <a:p>
            <a:endParaRPr lang="en-US" dirty="0" smtClean="0"/>
          </a:p>
        </p:txBody>
      </p:sp>
    </p:spTree>
    <p:extLst>
      <p:ext uri="{BB962C8B-B14F-4D97-AF65-F5344CB8AC3E}">
        <p14:creationId xmlns:p14="http://schemas.microsoft.com/office/powerpoint/2010/main" val="890281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Maximum Data Rate of a Channel</a:t>
            </a:r>
          </a:p>
        </p:txBody>
      </p:sp>
      <p:sp>
        <p:nvSpPr>
          <p:cNvPr id="13315" name="Rectangle 3"/>
          <p:cNvSpPr>
            <a:spLocks noGrp="1" noChangeArrowheads="1"/>
          </p:cNvSpPr>
          <p:nvPr>
            <p:ph idx="1"/>
          </p:nvPr>
        </p:nvSpPr>
        <p:spPr>
          <a:xfrm>
            <a:off x="695325" y="1257300"/>
            <a:ext cx="8229600" cy="4867275"/>
          </a:xfrm>
        </p:spPr>
        <p:txBody>
          <a:bodyPr>
            <a:normAutofit/>
          </a:bodyPr>
          <a:lstStyle/>
          <a:p>
            <a:r>
              <a:rPr lang="en-US" sz="2400" dirty="0" smtClean="0"/>
              <a:t>Nyquist’s theorem relates the data rate to the bandwidth (B) and number of signal levels (V):</a:t>
            </a:r>
          </a:p>
          <a:p>
            <a:endParaRPr lang="en-US" sz="2400" dirty="0"/>
          </a:p>
          <a:p>
            <a:endParaRPr lang="en-US" sz="2400" dirty="0" smtClean="0"/>
          </a:p>
          <a:p>
            <a:endParaRPr lang="en-US" sz="2400" dirty="0" smtClean="0"/>
          </a:p>
          <a:p>
            <a:endParaRPr lang="en-US" sz="2400" dirty="0"/>
          </a:p>
          <a:p>
            <a:r>
              <a:rPr lang="en-US" sz="2400" dirty="0" smtClean="0"/>
              <a:t>Example:  A coaxial medium (i.e., a cable network) has a total capacity of about 2 GHz.  </a:t>
            </a:r>
          </a:p>
          <a:p>
            <a:pPr lvl="1"/>
            <a:r>
              <a:rPr lang="en-US" sz="2000" dirty="0" smtClean="0"/>
              <a:t>This is divided into small 6 MHz channels (Concept:  frequency division multiplexing)</a:t>
            </a:r>
          </a:p>
          <a:p>
            <a:pPr lvl="1"/>
            <a:r>
              <a:rPr lang="en-US" sz="2000" dirty="0" smtClean="0"/>
              <a:t>Different modulations are supported that offer up to 256 signal levels </a:t>
            </a:r>
          </a:p>
          <a:p>
            <a:pPr lvl="1"/>
            <a:r>
              <a:rPr lang="en-US" sz="2000" dirty="0" smtClean="0"/>
              <a:t>Max data rate when assuming 64 signal levels:  2*6MHz*6 = 36 Mbps</a:t>
            </a:r>
          </a:p>
          <a:p>
            <a:endParaRPr lang="en-US" sz="2400" dirty="0" smtClean="0"/>
          </a:p>
          <a:p>
            <a:endParaRPr lang="en-US" sz="2400" dirty="0" smtClean="0"/>
          </a:p>
          <a:p>
            <a:endParaRPr lang="en-US" sz="2400" dirty="0"/>
          </a:p>
          <a:p>
            <a:endParaRPr lang="en-US" sz="2400" dirty="0" smtClean="0"/>
          </a:p>
          <a:p>
            <a:pPr marL="0" indent="0">
              <a:buNone/>
            </a:pPr>
            <a:endParaRPr lang="en-US" sz="2400" dirty="0" smtClean="0"/>
          </a:p>
        </p:txBody>
      </p:sp>
      <p:sp>
        <p:nvSpPr>
          <p:cNvPr id="7" name="Footer Placeholder 6"/>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
        <p:nvSpPr>
          <p:cNvPr id="16" name="TextBox 15"/>
          <p:cNvSpPr txBox="1"/>
          <p:nvPr/>
        </p:nvSpPr>
        <p:spPr>
          <a:xfrm>
            <a:off x="1764847" y="2438400"/>
            <a:ext cx="5601213" cy="523220"/>
          </a:xfrm>
          <a:prstGeom prst="rect">
            <a:avLst/>
          </a:prstGeom>
          <a:solidFill>
            <a:schemeClr val="bg1">
              <a:lumMod val="95000"/>
            </a:schemeClr>
          </a:solidFill>
          <a:ln>
            <a:solidFill>
              <a:schemeClr val="tx1"/>
            </a:solidFill>
          </a:ln>
        </p:spPr>
        <p:txBody>
          <a:bodyPr wrap="none" rtlCol="0">
            <a:spAutoFit/>
          </a:bodyPr>
          <a:lstStyle/>
          <a:p>
            <a:r>
              <a:rPr lang="en-US" sz="2800" dirty="0" smtClean="0"/>
              <a:t>Max. data rate = 2B log</a:t>
            </a:r>
            <a:r>
              <a:rPr lang="en-US" sz="2800" baseline="-25000" dirty="0" smtClean="0"/>
              <a:t>2</a:t>
            </a:r>
            <a:r>
              <a:rPr lang="en-US" sz="2800" dirty="0" smtClean="0"/>
              <a:t>V bits/sec</a:t>
            </a:r>
            <a:endParaRPr lang="en-US" sz="2800" dirty="0"/>
          </a:p>
        </p:txBody>
      </p:sp>
    </p:spTree>
    <p:extLst>
      <p:ext uri="{BB962C8B-B14F-4D97-AF65-F5344CB8AC3E}">
        <p14:creationId xmlns:p14="http://schemas.microsoft.com/office/powerpoint/2010/main" val="3741142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Maximum Data Rate of a Channel</a:t>
            </a:r>
          </a:p>
        </p:txBody>
      </p:sp>
      <p:sp>
        <p:nvSpPr>
          <p:cNvPr id="13315" name="Rectangle 3"/>
          <p:cNvSpPr>
            <a:spLocks noGrp="1" noChangeArrowheads="1"/>
          </p:cNvSpPr>
          <p:nvPr>
            <p:ph idx="1"/>
          </p:nvPr>
        </p:nvSpPr>
        <p:spPr>
          <a:xfrm>
            <a:off x="695325" y="1257300"/>
            <a:ext cx="8153744" cy="4867275"/>
          </a:xfrm>
        </p:spPr>
        <p:txBody>
          <a:bodyPr>
            <a:normAutofit/>
          </a:bodyPr>
          <a:lstStyle/>
          <a:p>
            <a:endParaRPr lang="en-US" sz="2400" dirty="0" smtClean="0"/>
          </a:p>
          <a:p>
            <a:r>
              <a:rPr lang="en-US" sz="2400" dirty="0" smtClean="0"/>
              <a:t>Shannon's theorem relates the data rate to the bandwidth (B) and signal strength (S) relative to the noise (N):</a:t>
            </a:r>
          </a:p>
          <a:p>
            <a:endParaRPr lang="en-US" sz="2400" dirty="0"/>
          </a:p>
          <a:p>
            <a:endParaRPr lang="en-US" sz="2400" dirty="0" smtClean="0"/>
          </a:p>
          <a:p>
            <a:pPr marL="0" indent="0">
              <a:buNone/>
            </a:pPr>
            <a:endParaRPr lang="en-US" sz="2400" dirty="0" smtClean="0"/>
          </a:p>
          <a:p>
            <a:endParaRPr lang="en-US" sz="2400" dirty="0" smtClean="0"/>
          </a:p>
        </p:txBody>
      </p:sp>
      <p:sp>
        <p:nvSpPr>
          <p:cNvPr id="7" name="Footer Placeholder 6"/>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
        <p:nvSpPr>
          <p:cNvPr id="17" name="TextBox 16"/>
          <p:cNvSpPr txBox="1"/>
          <p:nvPr/>
        </p:nvSpPr>
        <p:spPr>
          <a:xfrm>
            <a:off x="1612231" y="2810453"/>
            <a:ext cx="6566292" cy="523220"/>
          </a:xfrm>
          <a:prstGeom prst="rect">
            <a:avLst/>
          </a:prstGeom>
          <a:solidFill>
            <a:schemeClr val="bg1">
              <a:lumMod val="95000"/>
            </a:schemeClr>
          </a:solidFill>
          <a:ln>
            <a:solidFill>
              <a:schemeClr val="tx1"/>
            </a:solidFill>
          </a:ln>
        </p:spPr>
        <p:txBody>
          <a:bodyPr wrap="square" rtlCol="0" anchor="ctr">
            <a:spAutoFit/>
          </a:bodyPr>
          <a:lstStyle/>
          <a:p>
            <a:r>
              <a:rPr lang="en-US" sz="2800" dirty="0" smtClean="0"/>
              <a:t>Max. data rate = B log</a:t>
            </a:r>
            <a:r>
              <a:rPr lang="en-US" sz="2800" baseline="-25000" dirty="0" smtClean="0"/>
              <a:t>2</a:t>
            </a:r>
            <a:r>
              <a:rPr lang="en-US" sz="2800" dirty="0" smtClean="0"/>
              <a:t>(1 + S/N) bits/sec</a:t>
            </a:r>
            <a:endParaRPr lang="en-US" sz="2800" dirty="0"/>
          </a:p>
        </p:txBody>
      </p:sp>
      <p:pic>
        <p:nvPicPr>
          <p:cNvPr id="3074" name="Picture 2" descr="https://documentation.meraki.com/@api/deki/files/1560/=7ea9feb2-d261-4a71-b24f-f01c9fc31d0b?revisio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592629"/>
            <a:ext cx="3362669" cy="202990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6223" y="3733800"/>
            <a:ext cx="5200177" cy="1477328"/>
          </a:xfrm>
          <a:prstGeom prst="rect">
            <a:avLst/>
          </a:prstGeom>
          <a:noFill/>
        </p:spPr>
        <p:txBody>
          <a:bodyPr wrap="square" rtlCol="0">
            <a:spAutoFit/>
          </a:bodyPr>
          <a:lstStyle/>
          <a:p>
            <a:r>
              <a:rPr lang="en-US" dirty="0" smtClean="0"/>
              <a:t>SNR: Represents the difference in decibels (10*log10S/N) between the received signal and the noise floor.</a:t>
            </a:r>
          </a:p>
          <a:p>
            <a:pPr marL="285750" indent="-285750">
              <a:buFont typeface="Arial" panose="020B0604020202020204" pitchFamily="34" charset="0"/>
              <a:buChar char="•"/>
            </a:pPr>
            <a:r>
              <a:rPr lang="en-US" dirty="0" smtClean="0"/>
              <a:t>If the radio receives a signal of -75dBm  and the measured noise floor is -90dBm, the SNR is 15dB.</a:t>
            </a:r>
          </a:p>
        </p:txBody>
      </p:sp>
    </p:spTree>
    <p:extLst>
      <p:ext uri="{BB962C8B-B14F-4D97-AF65-F5344CB8AC3E}">
        <p14:creationId xmlns:p14="http://schemas.microsoft.com/office/powerpoint/2010/main" val="1712118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Electromagnetic Spectrum (2)</a:t>
            </a:r>
            <a:endParaRPr lang="en-US" dirty="0"/>
          </a:p>
        </p:txBody>
      </p:sp>
      <p:sp>
        <p:nvSpPr>
          <p:cNvPr id="3" name="Footer Placeholder 2"/>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 name="Content Placeholder 3"/>
          <p:cNvSpPr>
            <a:spLocks noGrp="1"/>
          </p:cNvSpPr>
          <p:nvPr>
            <p:ph idx="1"/>
          </p:nvPr>
        </p:nvSpPr>
        <p:spPr>
          <a:xfrm>
            <a:off x="906111" y="1334054"/>
            <a:ext cx="7790214" cy="4600081"/>
          </a:xfrm>
        </p:spPr>
        <p:txBody>
          <a:bodyPr>
            <a:normAutofit/>
          </a:bodyPr>
          <a:lstStyle/>
          <a:p>
            <a:r>
              <a:rPr lang="en-US" sz="2000" dirty="0" smtClean="0"/>
              <a:t>To manage interference, spectrum is carefully divided, and its use regulated and licensed, e.g., sold at auction. </a:t>
            </a:r>
            <a:endParaRPr lang="en-US" sz="2000" dirty="0"/>
          </a:p>
        </p:txBody>
      </p:sp>
      <p:grpSp>
        <p:nvGrpSpPr>
          <p:cNvPr id="5" name="Group 27"/>
          <p:cNvGrpSpPr/>
          <p:nvPr/>
        </p:nvGrpSpPr>
        <p:grpSpPr>
          <a:xfrm>
            <a:off x="40452" y="1895158"/>
            <a:ext cx="8839112" cy="2976980"/>
            <a:chOff x="237971" y="2933699"/>
            <a:chExt cx="8839112" cy="2976980"/>
          </a:xfrm>
        </p:grpSpPr>
        <p:sp>
          <p:nvSpPr>
            <p:cNvPr id="6" name="TextBox 5"/>
            <p:cNvSpPr txBox="1"/>
            <p:nvPr/>
          </p:nvSpPr>
          <p:spPr>
            <a:xfrm>
              <a:off x="1132565" y="5619750"/>
              <a:ext cx="3344185" cy="253916"/>
            </a:xfrm>
            <a:prstGeom prst="rect">
              <a:avLst/>
            </a:prstGeom>
            <a:noFill/>
          </p:spPr>
          <p:txBody>
            <a:bodyPr wrap="none" rtlCol="0">
              <a:spAutoFit/>
            </a:bodyPr>
            <a:lstStyle/>
            <a:p>
              <a:r>
                <a:rPr lang="en-US" sz="1050" dirty="0" smtClean="0"/>
                <a:t>Source: NTIA Office of Spectrum Management, 2003</a:t>
              </a:r>
              <a:endParaRPr lang="en-US" sz="1050" dirty="0"/>
            </a:p>
          </p:txBody>
        </p:sp>
        <p:pic>
          <p:nvPicPr>
            <p:cNvPr id="7" name="Picture 2"/>
            <p:cNvPicPr>
              <a:picLocks noChangeAspect="1" noChangeArrowheads="1"/>
            </p:cNvPicPr>
            <p:nvPr/>
          </p:nvPicPr>
          <p:blipFill>
            <a:blip r:embed="rId3" cstate="print"/>
            <a:srcRect/>
            <a:stretch>
              <a:fillRect/>
            </a:stretch>
          </p:blipFill>
          <p:spPr bwMode="auto">
            <a:xfrm>
              <a:off x="600075" y="3567113"/>
              <a:ext cx="8229600" cy="1726887"/>
            </a:xfrm>
            <a:prstGeom prst="rect">
              <a:avLst/>
            </a:prstGeom>
            <a:noFill/>
            <a:ln w="9525">
              <a:noFill/>
              <a:miter lim="800000"/>
              <a:headEnd/>
              <a:tailEnd/>
            </a:ln>
          </p:spPr>
        </p:pic>
        <p:sp>
          <p:nvSpPr>
            <p:cNvPr id="8" name="TextBox 7"/>
            <p:cNvSpPr txBox="1"/>
            <p:nvPr/>
          </p:nvSpPr>
          <p:spPr>
            <a:xfrm>
              <a:off x="312206" y="5572125"/>
              <a:ext cx="766555" cy="338554"/>
            </a:xfrm>
            <a:prstGeom prst="rect">
              <a:avLst/>
            </a:prstGeom>
            <a:noFill/>
          </p:spPr>
          <p:txBody>
            <a:bodyPr wrap="none" rtlCol="0">
              <a:spAutoFit/>
            </a:bodyPr>
            <a:lstStyle/>
            <a:p>
              <a:pPr algn="ctr"/>
              <a:r>
                <a:rPr lang="en-US" sz="1600" dirty="0" smtClean="0"/>
                <a:t>3 GHz</a:t>
              </a:r>
              <a:endParaRPr lang="en-US" sz="1600" dirty="0"/>
            </a:p>
          </p:txBody>
        </p:sp>
        <p:cxnSp>
          <p:nvCxnSpPr>
            <p:cNvPr id="9" name="Straight Arrow Connector 8"/>
            <p:cNvCxnSpPr/>
            <p:nvPr/>
          </p:nvCxnSpPr>
          <p:spPr>
            <a:xfrm rot="5400000" flipH="1" flipV="1">
              <a:off x="566742" y="5491163"/>
              <a:ext cx="257174"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196713" y="5562600"/>
              <a:ext cx="880370" cy="338554"/>
            </a:xfrm>
            <a:prstGeom prst="rect">
              <a:avLst/>
            </a:prstGeom>
            <a:noFill/>
          </p:spPr>
          <p:txBody>
            <a:bodyPr wrap="none" rtlCol="0">
              <a:spAutoFit/>
            </a:bodyPr>
            <a:lstStyle/>
            <a:p>
              <a:pPr algn="ctr"/>
              <a:r>
                <a:rPr lang="en-US" sz="1600" dirty="0" smtClean="0"/>
                <a:t>30 GHz</a:t>
              </a:r>
              <a:endParaRPr lang="en-US" sz="1600" dirty="0"/>
            </a:p>
          </p:txBody>
        </p:sp>
        <p:cxnSp>
          <p:nvCxnSpPr>
            <p:cNvPr id="11" name="Straight Arrow Connector 10"/>
            <p:cNvCxnSpPr/>
            <p:nvPr/>
          </p:nvCxnSpPr>
          <p:spPr>
            <a:xfrm rot="5400000" flipH="1" flipV="1">
              <a:off x="8498631" y="5491163"/>
              <a:ext cx="276224"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44094" y="2976146"/>
              <a:ext cx="766557" cy="338554"/>
            </a:xfrm>
            <a:prstGeom prst="rect">
              <a:avLst/>
            </a:prstGeom>
            <a:noFill/>
          </p:spPr>
          <p:txBody>
            <a:bodyPr wrap="none" rtlCol="0">
              <a:spAutoFit/>
            </a:bodyPr>
            <a:lstStyle/>
            <a:p>
              <a:pPr algn="ctr"/>
              <a:r>
                <a:rPr lang="en-US" sz="1600" dirty="0" smtClean="0"/>
                <a:t>3 GHz</a:t>
              </a:r>
              <a:endParaRPr lang="en-US" sz="1600" dirty="0"/>
            </a:p>
          </p:txBody>
        </p:sp>
        <p:cxnSp>
          <p:nvCxnSpPr>
            <p:cNvPr id="13" name="Straight Arrow Connector 12"/>
            <p:cNvCxnSpPr/>
            <p:nvPr/>
          </p:nvCxnSpPr>
          <p:spPr>
            <a:xfrm rot="5400000" flipH="1" flipV="1">
              <a:off x="8470056" y="3390484"/>
              <a:ext cx="276224" cy="1"/>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37971" y="2933699"/>
              <a:ext cx="1005404" cy="338554"/>
            </a:xfrm>
            <a:prstGeom prst="rect">
              <a:avLst/>
            </a:prstGeom>
            <a:noFill/>
          </p:spPr>
          <p:txBody>
            <a:bodyPr wrap="none" rtlCol="0">
              <a:spAutoFit/>
            </a:bodyPr>
            <a:lstStyle/>
            <a:p>
              <a:pPr algn="ctr"/>
              <a:r>
                <a:rPr lang="en-US" sz="1600" dirty="0" smtClean="0"/>
                <a:t>300 </a:t>
              </a:r>
              <a:r>
                <a:rPr lang="en-US" sz="1600" dirty="0"/>
                <a:t>M</a:t>
              </a:r>
              <a:r>
                <a:rPr lang="en-US" sz="1600" dirty="0" smtClean="0"/>
                <a:t>Hz</a:t>
              </a:r>
              <a:endParaRPr lang="en-US" sz="1600" dirty="0"/>
            </a:p>
          </p:txBody>
        </p:sp>
        <p:cxnSp>
          <p:nvCxnSpPr>
            <p:cNvPr id="15" name="Straight Arrow Connector 14"/>
            <p:cNvCxnSpPr/>
            <p:nvPr/>
          </p:nvCxnSpPr>
          <p:spPr>
            <a:xfrm rot="5400000" flipH="1" flipV="1">
              <a:off x="583356" y="3348037"/>
              <a:ext cx="276224" cy="1"/>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8229600" y="4267200"/>
              <a:ext cx="180975" cy="1619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895600" y="5124450"/>
              <a:ext cx="180975" cy="1619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endCxn id="17" idx="5"/>
            </p:cNvCxnSpPr>
            <p:nvPr/>
          </p:nvCxnSpPr>
          <p:spPr>
            <a:xfrm rot="10800000">
              <a:off x="3050073" y="5262663"/>
              <a:ext cx="1645753" cy="1761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6" idx="3"/>
            </p:cNvCxnSpPr>
            <p:nvPr/>
          </p:nvCxnSpPr>
          <p:spPr>
            <a:xfrm flipV="1">
              <a:off x="6581775" y="4405412"/>
              <a:ext cx="1674328" cy="10047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27243" y="5343525"/>
              <a:ext cx="1770036" cy="338554"/>
            </a:xfrm>
            <a:prstGeom prst="rect">
              <a:avLst/>
            </a:prstGeom>
            <a:noFill/>
          </p:spPr>
          <p:txBody>
            <a:bodyPr wrap="none" rtlCol="0">
              <a:spAutoFit/>
            </a:bodyPr>
            <a:lstStyle/>
            <a:p>
              <a:pPr algn="ctr"/>
              <a:r>
                <a:rPr lang="en-US" sz="1600" dirty="0" err="1" smtClean="0"/>
                <a:t>WiFi</a:t>
              </a:r>
              <a:r>
                <a:rPr lang="en-US" sz="1600" dirty="0" smtClean="0"/>
                <a:t> (ISM bands)</a:t>
              </a:r>
              <a:endParaRPr lang="en-US" sz="1600" dirty="0"/>
            </a:p>
          </p:txBody>
        </p:sp>
      </p:grpSp>
      <p:sp>
        <p:nvSpPr>
          <p:cNvPr id="21" name="TextBox 20"/>
          <p:cNvSpPr txBox="1"/>
          <p:nvPr/>
        </p:nvSpPr>
        <p:spPr>
          <a:xfrm>
            <a:off x="2788568" y="4708167"/>
            <a:ext cx="4272323" cy="400110"/>
          </a:xfrm>
          <a:prstGeom prst="rect">
            <a:avLst/>
          </a:prstGeom>
          <a:noFill/>
        </p:spPr>
        <p:txBody>
          <a:bodyPr wrap="none" rtlCol="0">
            <a:spAutoFit/>
          </a:bodyPr>
          <a:lstStyle/>
          <a:p>
            <a:r>
              <a:rPr lang="en-US" sz="2000" dirty="0" smtClean="0"/>
              <a:t>Part of the US frequency allocations</a:t>
            </a:r>
            <a:endParaRPr lang="en-US" sz="2000" dirty="0"/>
          </a:p>
        </p:txBody>
      </p:sp>
      <p:pic>
        <p:nvPicPr>
          <p:cNvPr id="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57" y="5181600"/>
            <a:ext cx="652145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799" y="4835125"/>
            <a:ext cx="3519453" cy="2011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4395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Electromagnetic Spectrum (3)</a:t>
            </a:r>
            <a:endParaRPr lang="en-US" dirty="0"/>
          </a:p>
        </p:txBody>
      </p:sp>
      <p:sp>
        <p:nvSpPr>
          <p:cNvPr id="3" name="Footer Placeholder 2"/>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 name="Content Placeholder 3"/>
          <p:cNvSpPr>
            <a:spLocks noGrp="1"/>
          </p:cNvSpPr>
          <p:nvPr>
            <p:ph idx="1"/>
          </p:nvPr>
        </p:nvSpPr>
        <p:spPr/>
        <p:txBody>
          <a:bodyPr/>
          <a:lstStyle/>
          <a:p>
            <a:r>
              <a:rPr lang="en-US" dirty="0" smtClean="0"/>
              <a:t>Fortunately, there are also unlicensed (“ISM”) bands:</a:t>
            </a:r>
          </a:p>
          <a:p>
            <a:pPr lvl="2"/>
            <a:r>
              <a:rPr lang="en-US" dirty="0" smtClean="0"/>
              <a:t>Free for use at low power; devices manage interference</a:t>
            </a:r>
          </a:p>
          <a:p>
            <a:pPr lvl="2"/>
            <a:r>
              <a:rPr lang="en-US" dirty="0" smtClean="0"/>
              <a:t>Widely used for networking; </a:t>
            </a:r>
            <a:r>
              <a:rPr lang="en-US" dirty="0" err="1" smtClean="0"/>
              <a:t>WiFi</a:t>
            </a:r>
            <a:r>
              <a:rPr lang="en-US" dirty="0" smtClean="0"/>
              <a:t>, Bluetooth, </a:t>
            </a:r>
            <a:r>
              <a:rPr lang="en-US" dirty="0" err="1" smtClean="0"/>
              <a:t>Zigbee</a:t>
            </a:r>
            <a:r>
              <a:rPr lang="en-US" dirty="0" smtClean="0"/>
              <a:t>, etc.</a:t>
            </a:r>
          </a:p>
        </p:txBody>
      </p:sp>
      <p:grpSp>
        <p:nvGrpSpPr>
          <p:cNvPr id="15" name="Group 14"/>
          <p:cNvGrpSpPr/>
          <p:nvPr/>
        </p:nvGrpSpPr>
        <p:grpSpPr>
          <a:xfrm>
            <a:off x="1494631" y="3178897"/>
            <a:ext cx="7054412" cy="2786490"/>
            <a:chOff x="1408906" y="3378922"/>
            <a:chExt cx="7054412" cy="2786490"/>
          </a:xfrm>
        </p:grpSpPr>
        <p:pic>
          <p:nvPicPr>
            <p:cNvPr id="5" name="Picture 5"/>
            <p:cNvPicPr>
              <a:picLocks noChangeAspect="1" noChangeArrowheads="1"/>
            </p:cNvPicPr>
            <p:nvPr/>
          </p:nvPicPr>
          <p:blipFill>
            <a:blip r:embed="rId3" cstate="print"/>
            <a:srcRect/>
            <a:stretch>
              <a:fillRect/>
            </a:stretch>
          </p:blipFill>
          <p:spPr bwMode="auto">
            <a:xfrm>
              <a:off x="1408906" y="3378922"/>
              <a:ext cx="6030119" cy="2786490"/>
            </a:xfrm>
            <a:prstGeom prst="rect">
              <a:avLst/>
            </a:prstGeom>
            <a:noFill/>
            <a:ln w="9525">
              <a:noFill/>
              <a:miter lim="800000"/>
              <a:headEnd/>
              <a:tailEnd/>
            </a:ln>
          </p:spPr>
        </p:pic>
        <p:sp>
          <p:nvSpPr>
            <p:cNvPr id="6" name="TextBox 5"/>
            <p:cNvSpPr txBox="1"/>
            <p:nvPr/>
          </p:nvSpPr>
          <p:spPr>
            <a:xfrm>
              <a:off x="4171635" y="4429125"/>
              <a:ext cx="796180" cy="584775"/>
            </a:xfrm>
            <a:prstGeom prst="rect">
              <a:avLst/>
            </a:prstGeom>
            <a:noFill/>
          </p:spPr>
          <p:txBody>
            <a:bodyPr wrap="none" rtlCol="0">
              <a:spAutoFit/>
            </a:bodyPr>
            <a:lstStyle/>
            <a:p>
              <a:pPr algn="ctr"/>
              <a:r>
                <a:rPr lang="en-US" sz="1600" dirty="0" smtClean="0"/>
                <a:t>802.11</a:t>
              </a:r>
            </a:p>
            <a:p>
              <a:pPr algn="ctr"/>
              <a:r>
                <a:rPr lang="en-US" sz="1600" dirty="0" smtClean="0"/>
                <a:t>b/g/n</a:t>
              </a:r>
              <a:endParaRPr lang="en-US" sz="1600" dirty="0"/>
            </a:p>
          </p:txBody>
        </p:sp>
        <p:sp>
          <p:nvSpPr>
            <p:cNvPr id="7" name="TextBox 6"/>
            <p:cNvSpPr txBox="1"/>
            <p:nvPr/>
          </p:nvSpPr>
          <p:spPr>
            <a:xfrm>
              <a:off x="7210283" y="4524375"/>
              <a:ext cx="1253035" cy="338554"/>
            </a:xfrm>
            <a:prstGeom prst="rect">
              <a:avLst/>
            </a:prstGeom>
            <a:noFill/>
          </p:spPr>
          <p:txBody>
            <a:bodyPr wrap="none" rtlCol="0">
              <a:spAutoFit/>
            </a:bodyPr>
            <a:lstStyle/>
            <a:p>
              <a:pPr algn="ctr"/>
              <a:r>
                <a:rPr lang="en-US" sz="1600" dirty="0" smtClean="0"/>
                <a:t>802.11a/g/n</a:t>
              </a:r>
              <a:endParaRPr lang="en-US" sz="1600" dirty="0"/>
            </a:p>
          </p:txBody>
        </p:sp>
        <p:cxnSp>
          <p:nvCxnSpPr>
            <p:cNvPr id="8" name="Straight Arrow Connector 7"/>
            <p:cNvCxnSpPr>
              <a:stCxn id="7" idx="1"/>
            </p:cNvCxnSpPr>
            <p:nvPr/>
          </p:nvCxnSpPr>
          <p:spPr>
            <a:xfrm rot="10800000">
              <a:off x="6869857" y="4691064"/>
              <a:ext cx="340427" cy="2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562600" y="4457700"/>
              <a:ext cx="1323975" cy="533400"/>
            </a:xfrm>
            <a:prstGeom prst="ellipse">
              <a:avLst/>
            </a:prstGeom>
            <a:solidFill>
              <a:srgbClr val="FF2BD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495675" y="4486275"/>
              <a:ext cx="466725" cy="466725"/>
            </a:xfrm>
            <a:prstGeom prst="ellipse">
              <a:avLst/>
            </a:prstGeom>
            <a:solidFill>
              <a:srgbClr val="FF2BD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flipH="1" flipV="1">
              <a:off x="3936156" y="4729163"/>
              <a:ext cx="276224"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223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Radio Transmission</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grpSp>
        <p:nvGrpSpPr>
          <p:cNvPr id="11" name="Group 10"/>
          <p:cNvGrpSpPr/>
          <p:nvPr/>
        </p:nvGrpSpPr>
        <p:grpSpPr>
          <a:xfrm>
            <a:off x="4457700" y="2323651"/>
            <a:ext cx="4572000" cy="2326033"/>
            <a:chOff x="4572000" y="2276026"/>
            <a:chExt cx="4572000" cy="2326033"/>
          </a:xfrm>
        </p:grpSpPr>
        <p:graphicFrame>
          <p:nvGraphicFramePr>
            <p:cNvPr id="64515" name="Object 3"/>
            <p:cNvGraphicFramePr>
              <a:graphicFrameLocks noChangeAspect="1"/>
            </p:cNvGraphicFramePr>
            <p:nvPr/>
          </p:nvGraphicFramePr>
          <p:xfrm>
            <a:off x="4572000" y="2276026"/>
            <a:ext cx="4572000" cy="2326033"/>
          </p:xfrm>
          <a:graphic>
            <a:graphicData uri="http://schemas.openxmlformats.org/presentationml/2006/ole">
              <mc:AlternateContent xmlns:mc="http://schemas.openxmlformats.org/markup-compatibility/2006">
                <mc:Choice xmlns:v="urn:schemas-microsoft-com:vml" Requires="v">
                  <p:oleObj spid="_x0000_s2058" name="Image" r:id="rId4" imgW="22882540" imgH="11644444" progId="">
                    <p:embed/>
                  </p:oleObj>
                </mc:Choice>
                <mc:Fallback>
                  <p:oleObj name="Image" r:id="rId4" imgW="22882540" imgH="1164444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276026"/>
                          <a:ext cx="4572000" cy="2326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9"/>
            <p:cNvSpPr/>
            <p:nvPr/>
          </p:nvSpPr>
          <p:spPr bwMode="auto">
            <a:xfrm>
              <a:off x="6534150" y="4257675"/>
              <a:ext cx="400050" cy="3429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13" name="Group 12"/>
          <p:cNvGrpSpPr/>
          <p:nvPr/>
        </p:nvGrpSpPr>
        <p:grpSpPr>
          <a:xfrm>
            <a:off x="571500" y="2083428"/>
            <a:ext cx="3652838" cy="2691144"/>
            <a:chOff x="438150" y="2083428"/>
            <a:chExt cx="3652838" cy="2691144"/>
          </a:xfrm>
        </p:grpSpPr>
        <p:graphicFrame>
          <p:nvGraphicFramePr>
            <p:cNvPr id="28682" name="Object 10"/>
            <p:cNvGraphicFramePr>
              <a:graphicFrameLocks noChangeAspect="1"/>
            </p:cNvGraphicFramePr>
            <p:nvPr/>
          </p:nvGraphicFramePr>
          <p:xfrm>
            <a:off x="438150" y="2083428"/>
            <a:ext cx="3652838" cy="2691144"/>
          </p:xfrm>
          <a:graphic>
            <a:graphicData uri="http://schemas.openxmlformats.org/presentationml/2006/ole">
              <mc:AlternateContent xmlns:mc="http://schemas.openxmlformats.org/markup-compatibility/2006">
                <mc:Choice xmlns:v="urn:schemas-microsoft-com:vml" Requires="v">
                  <p:oleObj spid="_x0000_s2059" name="Image" r:id="rId6" imgW="15796825" imgH="11644444" progId="">
                    <p:embed/>
                  </p:oleObj>
                </mc:Choice>
                <mc:Fallback>
                  <p:oleObj name="Image" r:id="rId6" imgW="15796825" imgH="11644444"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150" y="2083428"/>
                          <a:ext cx="3652838" cy="2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
            <p:cNvSpPr/>
            <p:nvPr/>
          </p:nvSpPr>
          <p:spPr bwMode="auto">
            <a:xfrm>
              <a:off x="1981200" y="4410075"/>
              <a:ext cx="400050" cy="3429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14" name="Rectangle 3"/>
          <p:cNvSpPr txBox="1">
            <a:spLocks noChangeArrowheads="1"/>
          </p:cNvSpPr>
          <p:nvPr/>
        </p:nvSpPr>
        <p:spPr bwMode="auto">
          <a:xfrm>
            <a:off x="4657725" y="4829175"/>
            <a:ext cx="432435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ts val="1800"/>
              </a:spcBef>
              <a:spcAft>
                <a:spcPct val="0"/>
              </a:spcAft>
              <a:buClr>
                <a:srgbClr val="0000FF"/>
              </a:buClr>
              <a:buSzTx/>
              <a:buFont typeface="Arial" charset="0"/>
              <a:buNone/>
              <a:tabLst/>
              <a:defRPr/>
            </a:pPr>
            <a:r>
              <a:rPr kumimoji="0" lang="en-US" b="0" i="0" u="none" strike="noStrike" kern="0" cap="none" spc="0" normalizeH="0" baseline="0" noProof="0" dirty="0" smtClean="0">
                <a:ln>
                  <a:noFill/>
                </a:ln>
                <a:solidFill>
                  <a:schemeClr val="tx1"/>
                </a:solidFill>
                <a:effectLst/>
                <a:uLnTx/>
                <a:uFillTx/>
                <a:latin typeface="Arial" charset="0"/>
                <a:ea typeface="+mn-ea"/>
                <a:cs typeface="Arial" charset="0"/>
              </a:rPr>
              <a:t>In the HF band, radio waves</a:t>
            </a:r>
            <a:r>
              <a:rPr kumimoji="0" lang="en-US" b="0" i="0" u="none" strike="noStrike" kern="0" cap="none" spc="0" normalizeH="0" noProof="0" dirty="0" smtClean="0">
                <a:ln>
                  <a:noFill/>
                </a:ln>
                <a:solidFill>
                  <a:schemeClr val="tx1"/>
                </a:solidFill>
                <a:effectLst/>
                <a:uLnTx/>
                <a:uFillTx/>
                <a:latin typeface="Arial" charset="0"/>
                <a:ea typeface="+mn-ea"/>
                <a:cs typeface="Arial" charset="0"/>
              </a:rPr>
              <a:t> </a:t>
            </a:r>
            <a:r>
              <a:rPr kumimoji="0" lang="en-US" b="0" i="0" u="none" strike="noStrike" kern="0" cap="none" spc="0" normalizeH="0" baseline="0" noProof="0" dirty="0" smtClean="0">
                <a:ln>
                  <a:noFill/>
                </a:ln>
                <a:solidFill>
                  <a:schemeClr val="tx1"/>
                </a:solidFill>
                <a:effectLst/>
                <a:uLnTx/>
                <a:uFillTx/>
                <a:latin typeface="Arial" charset="0"/>
                <a:ea typeface="+mn-ea"/>
                <a:cs typeface="Arial" charset="0"/>
              </a:rPr>
              <a:t>bounce off the ionosphere</a:t>
            </a:r>
            <a:r>
              <a:rPr kumimoji="0" lang="en-US"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a:t>
            </a:r>
          </a:p>
        </p:txBody>
      </p:sp>
      <p:sp>
        <p:nvSpPr>
          <p:cNvPr id="18" name="Rectangle 3"/>
          <p:cNvSpPr txBox="1">
            <a:spLocks noChangeArrowheads="1"/>
          </p:cNvSpPr>
          <p:nvPr/>
        </p:nvSpPr>
        <p:spPr bwMode="auto">
          <a:xfrm>
            <a:off x="381000" y="4810125"/>
            <a:ext cx="432435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dirty="0" smtClean="0"/>
              <a:t>In the VLF, LF, and MF bands, radio waves follow the curvature of the earth</a:t>
            </a:r>
          </a:p>
        </p:txBody>
      </p:sp>
      <p:sp>
        <p:nvSpPr>
          <p:cNvPr id="28675" name="Rectangle 3"/>
          <p:cNvSpPr>
            <a:spLocks noGrp="1" noChangeArrowheads="1"/>
          </p:cNvSpPr>
          <p:nvPr>
            <p:ph idx="1"/>
          </p:nvPr>
        </p:nvSpPr>
        <p:spPr/>
        <p:txBody>
          <a:bodyPr/>
          <a:lstStyle/>
          <a:p>
            <a:r>
              <a:rPr lang="en-US" dirty="0" smtClean="0"/>
              <a:t>Radio signals penetrate buildings well and propagate for long distances with </a:t>
            </a:r>
            <a:r>
              <a:rPr lang="en-US" u="sng" dirty="0" smtClean="0"/>
              <a:t>path loss</a:t>
            </a:r>
            <a:r>
              <a:rPr lang="en-US" dirty="0" smtClean="0"/>
              <a:t> </a:t>
            </a:r>
          </a:p>
        </p:txBody>
      </p:sp>
    </p:spTree>
    <p:extLst>
      <p:ext uri="{BB962C8B-B14F-4D97-AF65-F5344CB8AC3E}">
        <p14:creationId xmlns:p14="http://schemas.microsoft.com/office/powerpoint/2010/main" val="7320416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and packet loss rate</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5270" y="2133600"/>
            <a:ext cx="5329745" cy="35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335505"/>
            <a:ext cx="4369220" cy="1909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234" y="3733800"/>
            <a:ext cx="4825766" cy="306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99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OSI Reference Model (Tanenbaum)</a:t>
            </a:r>
          </a:p>
        </p:txBody>
      </p:sp>
      <p:sp>
        <p:nvSpPr>
          <p:cNvPr id="29699" name="Rectangle 3"/>
          <p:cNvSpPr>
            <a:spLocks noGrp="1" noChangeArrowheads="1"/>
          </p:cNvSpPr>
          <p:nvPr>
            <p:ph idx="1"/>
          </p:nvPr>
        </p:nvSpPr>
        <p:spPr/>
        <p:txBody>
          <a:bodyPr/>
          <a:lstStyle/>
          <a:p>
            <a:r>
              <a:rPr lang="en-US" dirty="0" smtClean="0"/>
              <a:t>A principled, international standard, seven layer model to connect different systems</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1" name="Group 10"/>
          <p:cNvGrpSpPr/>
          <p:nvPr/>
        </p:nvGrpSpPr>
        <p:grpSpPr>
          <a:xfrm>
            <a:off x="1143000" y="2895600"/>
            <a:ext cx="6398725" cy="2665323"/>
            <a:chOff x="1276350" y="2095500"/>
            <a:chExt cx="7200900" cy="3503523"/>
          </a:xfrm>
        </p:grpSpPr>
        <p:pic>
          <p:nvPicPr>
            <p:cNvPr id="9" name="Picture 2"/>
            <p:cNvPicPr>
              <a:picLocks noChangeAspect="1" noChangeArrowheads="1"/>
            </p:cNvPicPr>
            <p:nvPr/>
          </p:nvPicPr>
          <p:blipFill>
            <a:blip r:embed="rId2" cstate="print"/>
            <a:srcRect l="3830" t="14352" r="63162" b="2546"/>
            <a:stretch>
              <a:fillRect/>
            </a:stretch>
          </p:blipFill>
          <p:spPr bwMode="auto">
            <a:xfrm>
              <a:off x="1276350" y="2162175"/>
              <a:ext cx="2257425" cy="3419475"/>
            </a:xfrm>
            <a:prstGeom prst="rect">
              <a:avLst/>
            </a:prstGeom>
            <a:noFill/>
            <a:ln w="9525">
              <a:noFill/>
              <a:miter lim="800000"/>
              <a:headEnd/>
              <a:tailEnd/>
            </a:ln>
          </p:spPr>
        </p:pic>
        <p:sp>
          <p:nvSpPr>
            <p:cNvPr id="10" name="TextBox 9"/>
            <p:cNvSpPr txBox="1"/>
            <p:nvPr/>
          </p:nvSpPr>
          <p:spPr>
            <a:xfrm>
              <a:off x="3448050" y="2095500"/>
              <a:ext cx="5029200" cy="3503523"/>
            </a:xfrm>
            <a:prstGeom prst="rect">
              <a:avLst/>
            </a:prstGeom>
            <a:noFill/>
          </p:spPr>
          <p:txBody>
            <a:bodyPr wrap="square" rtlCol="0">
              <a:spAutoFit/>
            </a:bodyPr>
            <a:lstStyle/>
            <a:p>
              <a:pPr>
                <a:lnSpc>
                  <a:spcPts val="3800"/>
                </a:lnSpc>
              </a:pPr>
              <a:r>
                <a:rPr lang="en-US" sz="2000" dirty="0" smtClean="0"/>
                <a:t>– Provides functions needed by users</a:t>
              </a:r>
            </a:p>
            <a:p>
              <a:pPr>
                <a:lnSpc>
                  <a:spcPts val="3800"/>
                </a:lnSpc>
              </a:pPr>
              <a:r>
                <a:rPr lang="en-US" sz="2000" dirty="0" smtClean="0"/>
                <a:t>– Converts different representations</a:t>
              </a:r>
            </a:p>
            <a:p>
              <a:pPr>
                <a:lnSpc>
                  <a:spcPts val="3800"/>
                </a:lnSpc>
              </a:pPr>
              <a:r>
                <a:rPr lang="en-US" sz="2000" dirty="0" smtClean="0"/>
                <a:t>– Manages task dialogs</a:t>
              </a:r>
            </a:p>
            <a:p>
              <a:pPr>
                <a:lnSpc>
                  <a:spcPts val="3800"/>
                </a:lnSpc>
              </a:pPr>
              <a:r>
                <a:rPr lang="en-US" sz="2000" dirty="0" smtClean="0"/>
                <a:t>– Provides end-to-end delivery</a:t>
              </a:r>
            </a:p>
            <a:p>
              <a:pPr>
                <a:lnSpc>
                  <a:spcPts val="3800"/>
                </a:lnSpc>
              </a:pPr>
              <a:r>
                <a:rPr lang="en-US" sz="2000" dirty="0" smtClean="0"/>
                <a:t>– Sends packets over multiple links</a:t>
              </a:r>
            </a:p>
            <a:p>
              <a:pPr>
                <a:lnSpc>
                  <a:spcPts val="3800"/>
                </a:lnSpc>
              </a:pPr>
              <a:r>
                <a:rPr lang="en-US" sz="2000" dirty="0" smtClean="0"/>
                <a:t>– Sends frames of information</a:t>
              </a:r>
            </a:p>
            <a:p>
              <a:pPr>
                <a:lnSpc>
                  <a:spcPts val="3800"/>
                </a:lnSpc>
              </a:pPr>
              <a:r>
                <a:rPr lang="en-US" sz="2000" dirty="0" smtClean="0"/>
                <a:t>– Sends bits as signals</a:t>
              </a:r>
              <a:endParaRPr lang="en-US" sz="2000" dirty="0"/>
            </a:p>
          </p:txBody>
        </p:sp>
      </p:grpSp>
    </p:spTree>
    <p:extLst>
      <p:ext uri="{BB962C8B-B14F-4D97-AF65-F5344CB8AC3E}">
        <p14:creationId xmlns:p14="http://schemas.microsoft.com/office/powerpoint/2010/main" val="3986484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TCP/IP Reference Model</a:t>
            </a:r>
          </a:p>
        </p:txBody>
      </p:sp>
      <p:sp>
        <p:nvSpPr>
          <p:cNvPr id="34819" name="Rectangle 3"/>
          <p:cNvSpPr>
            <a:spLocks noGrp="1" noChangeArrowheads="1"/>
          </p:cNvSpPr>
          <p:nvPr>
            <p:ph idx="1"/>
          </p:nvPr>
        </p:nvSpPr>
        <p:spPr/>
        <p:txBody>
          <a:bodyPr/>
          <a:lstStyle/>
          <a:p>
            <a:r>
              <a:rPr lang="en-US" dirty="0" smtClean="0"/>
              <a:t>A four layer model derived from experimentation; omits some OSI layers and uses the IP as the network layer.</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23" name="Group 22"/>
          <p:cNvGrpSpPr/>
          <p:nvPr/>
        </p:nvGrpSpPr>
        <p:grpSpPr>
          <a:xfrm>
            <a:off x="1600200" y="3352800"/>
            <a:ext cx="5755568" cy="2274407"/>
            <a:chOff x="959085" y="2409825"/>
            <a:chExt cx="7225830" cy="3028950"/>
          </a:xfrm>
        </p:grpSpPr>
        <p:pic>
          <p:nvPicPr>
            <p:cNvPr id="34820" name="Picture 2"/>
            <p:cNvPicPr>
              <a:picLocks noChangeAspect="1" noChangeArrowheads="1"/>
            </p:cNvPicPr>
            <p:nvPr/>
          </p:nvPicPr>
          <p:blipFill>
            <a:blip r:embed="rId3" cstate="print"/>
            <a:srcRect t="5247"/>
            <a:stretch>
              <a:fillRect/>
            </a:stretch>
          </p:blipFill>
          <p:spPr bwMode="auto">
            <a:xfrm>
              <a:off x="959085" y="2409825"/>
              <a:ext cx="7225830" cy="2924175"/>
            </a:xfrm>
            <a:prstGeom prst="rect">
              <a:avLst/>
            </a:prstGeom>
            <a:noFill/>
            <a:ln w="9525">
              <a:noFill/>
              <a:miter lim="800000"/>
              <a:headEnd/>
              <a:tailEnd/>
            </a:ln>
          </p:spPr>
        </p:pic>
        <p:sp>
          <p:nvSpPr>
            <p:cNvPr id="15" name="Freeform 14"/>
            <p:cNvSpPr/>
            <p:nvPr/>
          </p:nvSpPr>
          <p:spPr bwMode="auto">
            <a:xfrm>
              <a:off x="2714625" y="2524126"/>
              <a:ext cx="823912" cy="2647950"/>
            </a:xfrm>
            <a:custGeom>
              <a:avLst/>
              <a:gdLst>
                <a:gd name="connsiteX0" fmla="*/ 25400 w 946150"/>
                <a:gd name="connsiteY0" fmla="*/ 0 h 2543175"/>
                <a:gd name="connsiteX1" fmla="*/ 215900 w 946150"/>
                <a:gd name="connsiteY1" fmla="*/ 704850 h 2543175"/>
                <a:gd name="connsiteX2" fmla="*/ 492125 w 946150"/>
                <a:gd name="connsiteY2" fmla="*/ 1152525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587375 w 946150"/>
                <a:gd name="connsiteY6" fmla="*/ 1943100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36625"/>
                <a:gd name="connsiteY0" fmla="*/ 0 h 2543175"/>
                <a:gd name="connsiteX1" fmla="*/ 215900 w 936625"/>
                <a:gd name="connsiteY1" fmla="*/ 704850 h 2543175"/>
                <a:gd name="connsiteX2" fmla="*/ 444500 w 936625"/>
                <a:gd name="connsiteY2" fmla="*/ 1066800 h 2543175"/>
                <a:gd name="connsiteX3" fmla="*/ 777875 w 936625"/>
                <a:gd name="connsiteY3" fmla="*/ 1343025 h 2543175"/>
                <a:gd name="connsiteX4" fmla="*/ 930275 w 936625"/>
                <a:gd name="connsiteY4" fmla="*/ 1638300 h 2543175"/>
                <a:gd name="connsiteX5" fmla="*/ 815975 w 936625"/>
                <a:gd name="connsiteY5" fmla="*/ 1828800 h 2543175"/>
                <a:gd name="connsiteX6" fmla="*/ 587375 w 936625"/>
                <a:gd name="connsiteY6" fmla="*/ 1943100 h 2543175"/>
                <a:gd name="connsiteX7" fmla="*/ 349250 w 936625"/>
                <a:gd name="connsiteY7" fmla="*/ 2038350 h 2543175"/>
                <a:gd name="connsiteX8" fmla="*/ 120650 w 936625"/>
                <a:gd name="connsiteY8" fmla="*/ 2181225 h 2543175"/>
                <a:gd name="connsiteX9" fmla="*/ 15875 w 936625"/>
                <a:gd name="connsiteY9" fmla="*/ 2466975 h 2543175"/>
                <a:gd name="connsiteX10" fmla="*/ 25400 w 936625"/>
                <a:gd name="connsiteY10" fmla="*/ 2543175 h 2543175"/>
                <a:gd name="connsiteX11" fmla="*/ 25400 w 936625"/>
                <a:gd name="connsiteY11" fmla="*/ 2543175 h 2543175"/>
                <a:gd name="connsiteX12" fmla="*/ 25400 w 936625"/>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38350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7412"/>
                <a:gd name="connsiteY0" fmla="*/ 0 h 2543175"/>
                <a:gd name="connsiteX1" fmla="*/ 215900 w 887412"/>
                <a:gd name="connsiteY1" fmla="*/ 704850 h 2543175"/>
                <a:gd name="connsiteX2" fmla="*/ 444500 w 887412"/>
                <a:gd name="connsiteY2" fmla="*/ 1066800 h 2543175"/>
                <a:gd name="connsiteX3" fmla="*/ 777875 w 887412"/>
                <a:gd name="connsiteY3" fmla="*/ 1343025 h 2543175"/>
                <a:gd name="connsiteX4" fmla="*/ 882650 w 887412"/>
                <a:gd name="connsiteY4" fmla="*/ 1590675 h 2543175"/>
                <a:gd name="connsiteX5" fmla="*/ 806450 w 887412"/>
                <a:gd name="connsiteY5" fmla="*/ 1819275 h 2543175"/>
                <a:gd name="connsiteX6" fmla="*/ 587375 w 887412"/>
                <a:gd name="connsiteY6" fmla="*/ 1943100 h 2543175"/>
                <a:gd name="connsiteX7" fmla="*/ 349250 w 887412"/>
                <a:gd name="connsiteY7" fmla="*/ 2028825 h 2543175"/>
                <a:gd name="connsiteX8" fmla="*/ 120650 w 887412"/>
                <a:gd name="connsiteY8" fmla="*/ 2181225 h 2543175"/>
                <a:gd name="connsiteX9" fmla="*/ 15875 w 887412"/>
                <a:gd name="connsiteY9" fmla="*/ 2466975 h 2543175"/>
                <a:gd name="connsiteX10" fmla="*/ 25400 w 887412"/>
                <a:gd name="connsiteY10" fmla="*/ 2543175 h 2543175"/>
                <a:gd name="connsiteX11" fmla="*/ 25400 w 887412"/>
                <a:gd name="connsiteY11" fmla="*/ 2543175 h 2543175"/>
                <a:gd name="connsiteX12" fmla="*/ 25400 w 887412"/>
                <a:gd name="connsiteY12" fmla="*/ 2543175 h 2543175"/>
                <a:gd name="connsiteX0" fmla="*/ 25400 w 887412"/>
                <a:gd name="connsiteY0" fmla="*/ 0 h 2638425"/>
                <a:gd name="connsiteX1" fmla="*/ 215900 w 887412"/>
                <a:gd name="connsiteY1" fmla="*/ 704850 h 2638425"/>
                <a:gd name="connsiteX2" fmla="*/ 444500 w 887412"/>
                <a:gd name="connsiteY2" fmla="*/ 1066800 h 2638425"/>
                <a:gd name="connsiteX3" fmla="*/ 777875 w 887412"/>
                <a:gd name="connsiteY3" fmla="*/ 1343025 h 2638425"/>
                <a:gd name="connsiteX4" fmla="*/ 882650 w 887412"/>
                <a:gd name="connsiteY4" fmla="*/ 1590675 h 2638425"/>
                <a:gd name="connsiteX5" fmla="*/ 806450 w 887412"/>
                <a:gd name="connsiteY5" fmla="*/ 1819275 h 2638425"/>
                <a:gd name="connsiteX6" fmla="*/ 587375 w 887412"/>
                <a:gd name="connsiteY6" fmla="*/ 1943100 h 2638425"/>
                <a:gd name="connsiteX7" fmla="*/ 349250 w 887412"/>
                <a:gd name="connsiteY7" fmla="*/ 2028825 h 2638425"/>
                <a:gd name="connsiteX8" fmla="*/ 120650 w 887412"/>
                <a:gd name="connsiteY8" fmla="*/ 2181225 h 2638425"/>
                <a:gd name="connsiteX9" fmla="*/ 15875 w 887412"/>
                <a:gd name="connsiteY9" fmla="*/ 2466975 h 2638425"/>
                <a:gd name="connsiteX10" fmla="*/ 25400 w 887412"/>
                <a:gd name="connsiteY10" fmla="*/ 2543175 h 2638425"/>
                <a:gd name="connsiteX11" fmla="*/ 25400 w 887412"/>
                <a:gd name="connsiteY11" fmla="*/ 2543175 h 2638425"/>
                <a:gd name="connsiteX12" fmla="*/ 25400 w 887412"/>
                <a:gd name="connsiteY12" fmla="*/ 2638425 h 2638425"/>
                <a:gd name="connsiteX0" fmla="*/ 6350 w 868362"/>
                <a:gd name="connsiteY0" fmla="*/ 0 h 2638425"/>
                <a:gd name="connsiteX1" fmla="*/ 196850 w 868362"/>
                <a:gd name="connsiteY1" fmla="*/ 704850 h 2638425"/>
                <a:gd name="connsiteX2" fmla="*/ 425450 w 868362"/>
                <a:gd name="connsiteY2" fmla="*/ 1066800 h 2638425"/>
                <a:gd name="connsiteX3" fmla="*/ 758825 w 868362"/>
                <a:gd name="connsiteY3" fmla="*/ 1343025 h 2638425"/>
                <a:gd name="connsiteX4" fmla="*/ 863600 w 868362"/>
                <a:gd name="connsiteY4" fmla="*/ 1590675 h 2638425"/>
                <a:gd name="connsiteX5" fmla="*/ 787400 w 868362"/>
                <a:gd name="connsiteY5" fmla="*/ 1819275 h 2638425"/>
                <a:gd name="connsiteX6" fmla="*/ 568325 w 868362"/>
                <a:gd name="connsiteY6" fmla="*/ 1943100 h 2638425"/>
                <a:gd name="connsiteX7" fmla="*/ 330200 w 868362"/>
                <a:gd name="connsiteY7" fmla="*/ 2028825 h 2638425"/>
                <a:gd name="connsiteX8" fmla="*/ 101600 w 868362"/>
                <a:gd name="connsiteY8" fmla="*/ 2181225 h 2638425"/>
                <a:gd name="connsiteX9" fmla="*/ 15875 w 868362"/>
                <a:gd name="connsiteY9" fmla="*/ 2438400 h 2638425"/>
                <a:gd name="connsiteX10" fmla="*/ 6350 w 868362"/>
                <a:gd name="connsiteY10" fmla="*/ 2543175 h 2638425"/>
                <a:gd name="connsiteX11" fmla="*/ 6350 w 868362"/>
                <a:gd name="connsiteY11" fmla="*/ 2543175 h 2638425"/>
                <a:gd name="connsiteX12" fmla="*/ 6350 w 86836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0 w 862012"/>
                <a:gd name="connsiteY11" fmla="*/ 2543175 h 2638425"/>
                <a:gd name="connsiteX12" fmla="*/ 0 w 86201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37551 w 862012"/>
                <a:gd name="connsiteY11" fmla="*/ 2543175 h 2638425"/>
                <a:gd name="connsiteX12" fmla="*/ 0 w 862012"/>
                <a:gd name="connsiteY12" fmla="*/ 2638425 h 2638425"/>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37551 w 862012"/>
                <a:gd name="connsiteY11" fmla="*/ 2543175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84489 w 862012"/>
                <a:gd name="connsiteY11" fmla="*/ 2552700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28163 w 862012"/>
                <a:gd name="connsiteY11"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28163 w 862012"/>
                <a:gd name="connsiteY10" fmla="*/ 264795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2012" h="2647950">
                  <a:moveTo>
                    <a:pt x="0" y="0"/>
                  </a:moveTo>
                  <a:cubicBezTo>
                    <a:pt x="56356" y="256381"/>
                    <a:pt x="120650" y="527050"/>
                    <a:pt x="190500" y="704850"/>
                  </a:cubicBezTo>
                  <a:cubicBezTo>
                    <a:pt x="260350" y="882650"/>
                    <a:pt x="325437" y="960437"/>
                    <a:pt x="419100" y="1066800"/>
                  </a:cubicBezTo>
                  <a:cubicBezTo>
                    <a:pt x="512763" y="1173163"/>
                    <a:pt x="679450" y="1255713"/>
                    <a:pt x="752475" y="1343025"/>
                  </a:cubicBezTo>
                  <a:cubicBezTo>
                    <a:pt x="825500" y="1430338"/>
                    <a:pt x="852488" y="1511300"/>
                    <a:pt x="857250" y="1590675"/>
                  </a:cubicBezTo>
                  <a:cubicBezTo>
                    <a:pt x="862012" y="1670050"/>
                    <a:pt x="830263" y="1760538"/>
                    <a:pt x="781050" y="1819275"/>
                  </a:cubicBezTo>
                  <a:cubicBezTo>
                    <a:pt x="731838" y="1878013"/>
                    <a:pt x="638175" y="1908175"/>
                    <a:pt x="561975" y="1943100"/>
                  </a:cubicBezTo>
                  <a:cubicBezTo>
                    <a:pt x="485775" y="1978025"/>
                    <a:pt x="401638" y="1989138"/>
                    <a:pt x="323850" y="2028825"/>
                  </a:cubicBezTo>
                  <a:cubicBezTo>
                    <a:pt x="246063" y="2068513"/>
                    <a:pt x="142944" y="2109787"/>
                    <a:pt x="95250" y="2181225"/>
                  </a:cubicBezTo>
                  <a:cubicBezTo>
                    <a:pt x="47556" y="2252663"/>
                    <a:pt x="48869" y="2379663"/>
                    <a:pt x="37688" y="2457450"/>
                  </a:cubicBezTo>
                  <a:cubicBezTo>
                    <a:pt x="26507" y="2535237"/>
                    <a:pt x="30147" y="2608263"/>
                    <a:pt x="28163" y="2647950"/>
                  </a:cubicBez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2638425" y="2543175"/>
              <a:ext cx="85725" cy="26955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Freeform 16"/>
            <p:cNvSpPr/>
            <p:nvPr/>
          </p:nvSpPr>
          <p:spPr bwMode="auto">
            <a:xfrm flipH="1">
              <a:off x="6229350" y="2505076"/>
              <a:ext cx="823912" cy="2647950"/>
            </a:xfrm>
            <a:custGeom>
              <a:avLst/>
              <a:gdLst>
                <a:gd name="connsiteX0" fmla="*/ 25400 w 946150"/>
                <a:gd name="connsiteY0" fmla="*/ 0 h 2543175"/>
                <a:gd name="connsiteX1" fmla="*/ 215900 w 946150"/>
                <a:gd name="connsiteY1" fmla="*/ 704850 h 2543175"/>
                <a:gd name="connsiteX2" fmla="*/ 492125 w 946150"/>
                <a:gd name="connsiteY2" fmla="*/ 1152525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587375 w 946150"/>
                <a:gd name="connsiteY6" fmla="*/ 1943100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36625"/>
                <a:gd name="connsiteY0" fmla="*/ 0 h 2543175"/>
                <a:gd name="connsiteX1" fmla="*/ 215900 w 936625"/>
                <a:gd name="connsiteY1" fmla="*/ 704850 h 2543175"/>
                <a:gd name="connsiteX2" fmla="*/ 444500 w 936625"/>
                <a:gd name="connsiteY2" fmla="*/ 1066800 h 2543175"/>
                <a:gd name="connsiteX3" fmla="*/ 777875 w 936625"/>
                <a:gd name="connsiteY3" fmla="*/ 1343025 h 2543175"/>
                <a:gd name="connsiteX4" fmla="*/ 930275 w 936625"/>
                <a:gd name="connsiteY4" fmla="*/ 1638300 h 2543175"/>
                <a:gd name="connsiteX5" fmla="*/ 815975 w 936625"/>
                <a:gd name="connsiteY5" fmla="*/ 1828800 h 2543175"/>
                <a:gd name="connsiteX6" fmla="*/ 587375 w 936625"/>
                <a:gd name="connsiteY6" fmla="*/ 1943100 h 2543175"/>
                <a:gd name="connsiteX7" fmla="*/ 349250 w 936625"/>
                <a:gd name="connsiteY7" fmla="*/ 2038350 h 2543175"/>
                <a:gd name="connsiteX8" fmla="*/ 120650 w 936625"/>
                <a:gd name="connsiteY8" fmla="*/ 2181225 h 2543175"/>
                <a:gd name="connsiteX9" fmla="*/ 15875 w 936625"/>
                <a:gd name="connsiteY9" fmla="*/ 2466975 h 2543175"/>
                <a:gd name="connsiteX10" fmla="*/ 25400 w 936625"/>
                <a:gd name="connsiteY10" fmla="*/ 2543175 h 2543175"/>
                <a:gd name="connsiteX11" fmla="*/ 25400 w 936625"/>
                <a:gd name="connsiteY11" fmla="*/ 2543175 h 2543175"/>
                <a:gd name="connsiteX12" fmla="*/ 25400 w 936625"/>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38350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7412"/>
                <a:gd name="connsiteY0" fmla="*/ 0 h 2543175"/>
                <a:gd name="connsiteX1" fmla="*/ 215900 w 887412"/>
                <a:gd name="connsiteY1" fmla="*/ 704850 h 2543175"/>
                <a:gd name="connsiteX2" fmla="*/ 444500 w 887412"/>
                <a:gd name="connsiteY2" fmla="*/ 1066800 h 2543175"/>
                <a:gd name="connsiteX3" fmla="*/ 777875 w 887412"/>
                <a:gd name="connsiteY3" fmla="*/ 1343025 h 2543175"/>
                <a:gd name="connsiteX4" fmla="*/ 882650 w 887412"/>
                <a:gd name="connsiteY4" fmla="*/ 1590675 h 2543175"/>
                <a:gd name="connsiteX5" fmla="*/ 806450 w 887412"/>
                <a:gd name="connsiteY5" fmla="*/ 1819275 h 2543175"/>
                <a:gd name="connsiteX6" fmla="*/ 587375 w 887412"/>
                <a:gd name="connsiteY6" fmla="*/ 1943100 h 2543175"/>
                <a:gd name="connsiteX7" fmla="*/ 349250 w 887412"/>
                <a:gd name="connsiteY7" fmla="*/ 2028825 h 2543175"/>
                <a:gd name="connsiteX8" fmla="*/ 120650 w 887412"/>
                <a:gd name="connsiteY8" fmla="*/ 2181225 h 2543175"/>
                <a:gd name="connsiteX9" fmla="*/ 15875 w 887412"/>
                <a:gd name="connsiteY9" fmla="*/ 2466975 h 2543175"/>
                <a:gd name="connsiteX10" fmla="*/ 25400 w 887412"/>
                <a:gd name="connsiteY10" fmla="*/ 2543175 h 2543175"/>
                <a:gd name="connsiteX11" fmla="*/ 25400 w 887412"/>
                <a:gd name="connsiteY11" fmla="*/ 2543175 h 2543175"/>
                <a:gd name="connsiteX12" fmla="*/ 25400 w 887412"/>
                <a:gd name="connsiteY12" fmla="*/ 2543175 h 2543175"/>
                <a:gd name="connsiteX0" fmla="*/ 25400 w 887412"/>
                <a:gd name="connsiteY0" fmla="*/ 0 h 2638425"/>
                <a:gd name="connsiteX1" fmla="*/ 215900 w 887412"/>
                <a:gd name="connsiteY1" fmla="*/ 704850 h 2638425"/>
                <a:gd name="connsiteX2" fmla="*/ 444500 w 887412"/>
                <a:gd name="connsiteY2" fmla="*/ 1066800 h 2638425"/>
                <a:gd name="connsiteX3" fmla="*/ 777875 w 887412"/>
                <a:gd name="connsiteY3" fmla="*/ 1343025 h 2638425"/>
                <a:gd name="connsiteX4" fmla="*/ 882650 w 887412"/>
                <a:gd name="connsiteY4" fmla="*/ 1590675 h 2638425"/>
                <a:gd name="connsiteX5" fmla="*/ 806450 w 887412"/>
                <a:gd name="connsiteY5" fmla="*/ 1819275 h 2638425"/>
                <a:gd name="connsiteX6" fmla="*/ 587375 w 887412"/>
                <a:gd name="connsiteY6" fmla="*/ 1943100 h 2638425"/>
                <a:gd name="connsiteX7" fmla="*/ 349250 w 887412"/>
                <a:gd name="connsiteY7" fmla="*/ 2028825 h 2638425"/>
                <a:gd name="connsiteX8" fmla="*/ 120650 w 887412"/>
                <a:gd name="connsiteY8" fmla="*/ 2181225 h 2638425"/>
                <a:gd name="connsiteX9" fmla="*/ 15875 w 887412"/>
                <a:gd name="connsiteY9" fmla="*/ 2466975 h 2638425"/>
                <a:gd name="connsiteX10" fmla="*/ 25400 w 887412"/>
                <a:gd name="connsiteY10" fmla="*/ 2543175 h 2638425"/>
                <a:gd name="connsiteX11" fmla="*/ 25400 w 887412"/>
                <a:gd name="connsiteY11" fmla="*/ 2543175 h 2638425"/>
                <a:gd name="connsiteX12" fmla="*/ 25400 w 887412"/>
                <a:gd name="connsiteY12" fmla="*/ 2638425 h 2638425"/>
                <a:gd name="connsiteX0" fmla="*/ 6350 w 868362"/>
                <a:gd name="connsiteY0" fmla="*/ 0 h 2638425"/>
                <a:gd name="connsiteX1" fmla="*/ 196850 w 868362"/>
                <a:gd name="connsiteY1" fmla="*/ 704850 h 2638425"/>
                <a:gd name="connsiteX2" fmla="*/ 425450 w 868362"/>
                <a:gd name="connsiteY2" fmla="*/ 1066800 h 2638425"/>
                <a:gd name="connsiteX3" fmla="*/ 758825 w 868362"/>
                <a:gd name="connsiteY3" fmla="*/ 1343025 h 2638425"/>
                <a:gd name="connsiteX4" fmla="*/ 863600 w 868362"/>
                <a:gd name="connsiteY4" fmla="*/ 1590675 h 2638425"/>
                <a:gd name="connsiteX5" fmla="*/ 787400 w 868362"/>
                <a:gd name="connsiteY5" fmla="*/ 1819275 h 2638425"/>
                <a:gd name="connsiteX6" fmla="*/ 568325 w 868362"/>
                <a:gd name="connsiteY6" fmla="*/ 1943100 h 2638425"/>
                <a:gd name="connsiteX7" fmla="*/ 330200 w 868362"/>
                <a:gd name="connsiteY7" fmla="*/ 2028825 h 2638425"/>
                <a:gd name="connsiteX8" fmla="*/ 101600 w 868362"/>
                <a:gd name="connsiteY8" fmla="*/ 2181225 h 2638425"/>
                <a:gd name="connsiteX9" fmla="*/ 15875 w 868362"/>
                <a:gd name="connsiteY9" fmla="*/ 2438400 h 2638425"/>
                <a:gd name="connsiteX10" fmla="*/ 6350 w 868362"/>
                <a:gd name="connsiteY10" fmla="*/ 2543175 h 2638425"/>
                <a:gd name="connsiteX11" fmla="*/ 6350 w 868362"/>
                <a:gd name="connsiteY11" fmla="*/ 2543175 h 2638425"/>
                <a:gd name="connsiteX12" fmla="*/ 6350 w 86836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0 w 862012"/>
                <a:gd name="connsiteY11" fmla="*/ 2543175 h 2638425"/>
                <a:gd name="connsiteX12" fmla="*/ 0 w 86201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37551 w 862012"/>
                <a:gd name="connsiteY11" fmla="*/ 2543175 h 2638425"/>
                <a:gd name="connsiteX12" fmla="*/ 0 w 862012"/>
                <a:gd name="connsiteY12" fmla="*/ 2638425 h 2638425"/>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37551 w 862012"/>
                <a:gd name="connsiteY11" fmla="*/ 2543175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84489 w 862012"/>
                <a:gd name="connsiteY11" fmla="*/ 2552700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28163 w 862012"/>
                <a:gd name="connsiteY11"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28163 w 862012"/>
                <a:gd name="connsiteY10" fmla="*/ 264795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2012" h="2647950">
                  <a:moveTo>
                    <a:pt x="0" y="0"/>
                  </a:moveTo>
                  <a:cubicBezTo>
                    <a:pt x="56356" y="256381"/>
                    <a:pt x="120650" y="527050"/>
                    <a:pt x="190500" y="704850"/>
                  </a:cubicBezTo>
                  <a:cubicBezTo>
                    <a:pt x="260350" y="882650"/>
                    <a:pt x="325437" y="960437"/>
                    <a:pt x="419100" y="1066800"/>
                  </a:cubicBezTo>
                  <a:cubicBezTo>
                    <a:pt x="512763" y="1173163"/>
                    <a:pt x="679450" y="1255713"/>
                    <a:pt x="752475" y="1343025"/>
                  </a:cubicBezTo>
                  <a:cubicBezTo>
                    <a:pt x="825500" y="1430338"/>
                    <a:pt x="852488" y="1511300"/>
                    <a:pt x="857250" y="1590675"/>
                  </a:cubicBezTo>
                  <a:cubicBezTo>
                    <a:pt x="862012" y="1670050"/>
                    <a:pt x="830263" y="1760538"/>
                    <a:pt x="781050" y="1819275"/>
                  </a:cubicBezTo>
                  <a:cubicBezTo>
                    <a:pt x="731838" y="1878013"/>
                    <a:pt x="638175" y="1908175"/>
                    <a:pt x="561975" y="1943100"/>
                  </a:cubicBezTo>
                  <a:cubicBezTo>
                    <a:pt x="485775" y="1978025"/>
                    <a:pt x="401638" y="1989138"/>
                    <a:pt x="323850" y="2028825"/>
                  </a:cubicBezTo>
                  <a:cubicBezTo>
                    <a:pt x="246063" y="2068513"/>
                    <a:pt x="142944" y="2109787"/>
                    <a:pt x="95250" y="2181225"/>
                  </a:cubicBezTo>
                  <a:cubicBezTo>
                    <a:pt x="47556" y="2252663"/>
                    <a:pt x="48869" y="2379663"/>
                    <a:pt x="37688" y="2457450"/>
                  </a:cubicBezTo>
                  <a:cubicBezTo>
                    <a:pt x="26507" y="2535237"/>
                    <a:pt x="30147" y="2608263"/>
                    <a:pt x="28163" y="2647950"/>
                  </a:cubicBez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Rectangle 17"/>
            <p:cNvSpPr/>
            <p:nvPr/>
          </p:nvSpPr>
          <p:spPr bwMode="auto">
            <a:xfrm flipH="1">
              <a:off x="7029448" y="2743200"/>
              <a:ext cx="1019176" cy="26955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9" name="Rectangle 18"/>
            <p:cNvSpPr/>
            <p:nvPr/>
          </p:nvSpPr>
          <p:spPr bwMode="auto">
            <a:xfrm flipH="1">
              <a:off x="6029324" y="4048125"/>
              <a:ext cx="200025" cy="152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Rectangle 19"/>
            <p:cNvSpPr/>
            <p:nvPr/>
          </p:nvSpPr>
          <p:spPr bwMode="auto">
            <a:xfrm flipH="1">
              <a:off x="6229350" y="3467100"/>
              <a:ext cx="342898" cy="1905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Rectangle 20"/>
            <p:cNvSpPr/>
            <p:nvPr/>
          </p:nvSpPr>
          <p:spPr bwMode="auto">
            <a:xfrm flipH="1">
              <a:off x="6457950" y="3057524"/>
              <a:ext cx="342898" cy="1238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2" name="Rectangle 21"/>
            <p:cNvSpPr/>
            <p:nvPr/>
          </p:nvSpPr>
          <p:spPr bwMode="auto">
            <a:xfrm flipH="1">
              <a:off x="6743700" y="3200400"/>
              <a:ext cx="95248"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cxnSp>
        <p:nvCxnSpPr>
          <p:cNvPr id="25" name="Straight Arrow Connector 24"/>
          <p:cNvCxnSpPr>
            <a:stCxn id="27" idx="1"/>
          </p:cNvCxnSpPr>
          <p:nvPr/>
        </p:nvCxnSpPr>
        <p:spPr bwMode="auto">
          <a:xfrm rot="10800000" flipV="1">
            <a:off x="6618562" y="4371944"/>
            <a:ext cx="628647" cy="157459"/>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triangle" w="lg" len="lg"/>
          </a:ln>
          <a:effectLst/>
        </p:spPr>
      </p:cxnSp>
      <p:sp>
        <p:nvSpPr>
          <p:cNvPr id="27" name="TextBox 26"/>
          <p:cNvSpPr txBox="1"/>
          <p:nvPr/>
        </p:nvSpPr>
        <p:spPr>
          <a:xfrm>
            <a:off x="7247208" y="3910280"/>
            <a:ext cx="1695449" cy="923330"/>
          </a:xfrm>
          <a:prstGeom prst="rect">
            <a:avLst/>
          </a:prstGeom>
          <a:noFill/>
        </p:spPr>
        <p:txBody>
          <a:bodyPr wrap="square" rtlCol="0">
            <a:spAutoFit/>
          </a:bodyPr>
          <a:lstStyle/>
          <a:p>
            <a:pPr algn="ctr"/>
            <a:r>
              <a:rPr lang="en-US" dirty="0" smtClean="0"/>
              <a:t>IP is the “narrow waist” of the Internet</a:t>
            </a:r>
            <a:endParaRPr lang="en-US" dirty="0"/>
          </a:p>
        </p:txBody>
      </p:sp>
      <p:sp>
        <p:nvSpPr>
          <p:cNvPr id="31" name="Rectangle 30"/>
          <p:cNvSpPr/>
          <p:nvPr/>
        </p:nvSpPr>
        <p:spPr bwMode="auto">
          <a:xfrm flipH="1">
            <a:off x="685800" y="2305050"/>
            <a:ext cx="828674" cy="29527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2" name="TextBox 31"/>
          <p:cNvSpPr txBox="1"/>
          <p:nvPr/>
        </p:nvSpPr>
        <p:spPr>
          <a:xfrm>
            <a:off x="2159880" y="5791200"/>
            <a:ext cx="5195888" cy="369332"/>
          </a:xfrm>
          <a:prstGeom prst="rect">
            <a:avLst/>
          </a:prstGeom>
          <a:noFill/>
        </p:spPr>
        <p:txBody>
          <a:bodyPr wrap="square" rtlCol="0">
            <a:spAutoFit/>
          </a:bodyPr>
          <a:lstStyle/>
          <a:p>
            <a:pPr algn="ctr"/>
            <a:r>
              <a:rPr lang="en-US" dirty="0" smtClean="0"/>
              <a:t>Protocols are shown in their respective layers</a:t>
            </a:r>
            <a:endParaRPr lang="en-US" dirty="0"/>
          </a:p>
        </p:txBody>
      </p:sp>
    </p:spTree>
    <p:extLst>
      <p:ext uri="{BB962C8B-B14F-4D97-AF65-F5344CB8AC3E}">
        <p14:creationId xmlns:p14="http://schemas.microsoft.com/office/powerpoint/2010/main" val="3933217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5"/>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atin typeface="Arial" charset="0"/>
              </a:rPr>
              <a:t>Wireless, Mobile Networks</a:t>
            </a:r>
          </a:p>
        </p:txBody>
      </p:sp>
      <p:sp>
        <p:nvSpPr>
          <p:cNvPr id="3075" name="Slide Number Placeholder 6"/>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200">
                <a:latin typeface="Arial" pitchFamily="34" charset="0"/>
              </a:rPr>
              <a:t>6-</a:t>
            </a:r>
            <a:fld id="{A5A32BAE-DA52-4E14-BE32-FA9178099A22}" type="slidenum">
              <a:rPr lang="en-US" altLang="en-US" sz="1200">
                <a:latin typeface="Arial" pitchFamily="34" charset="0"/>
              </a:rPr>
              <a:pPr/>
              <a:t>5</a:t>
            </a:fld>
            <a:endParaRPr lang="en-US" altLang="en-US" sz="1200">
              <a:latin typeface="Arial" pitchFamily="34" charset="0"/>
            </a:endParaRPr>
          </a:p>
        </p:txBody>
      </p:sp>
      <p:sp>
        <p:nvSpPr>
          <p:cNvPr id="3076" name="Rectangle 2"/>
          <p:cNvSpPr>
            <a:spLocks noGrp="1" noChangeArrowheads="1"/>
          </p:cNvSpPr>
          <p:nvPr>
            <p:ph type="title"/>
          </p:nvPr>
        </p:nvSpPr>
        <p:spPr>
          <a:xfrm>
            <a:off x="533400" y="168275"/>
            <a:ext cx="7772400" cy="1143000"/>
          </a:xfrm>
        </p:spPr>
        <p:txBody>
          <a:bodyPr/>
          <a:lstStyle/>
          <a:p>
            <a:pPr>
              <a:defRPr/>
            </a:pPr>
            <a:r>
              <a:rPr lang="en-US" dirty="0">
                <a:latin typeface="Gill Sans MT" charset="0"/>
                <a:ea typeface="ＭＳ Ｐゴシック" charset="0"/>
              </a:rPr>
              <a:t>Chapter 6 </a:t>
            </a:r>
            <a:r>
              <a:rPr lang="en-US" dirty="0" smtClean="0">
                <a:latin typeface="Gill Sans MT" charset="0"/>
                <a:ea typeface="ＭＳ Ｐゴシック" charset="0"/>
              </a:rPr>
              <a:t>outline (Kurose Text)</a:t>
            </a:r>
            <a:endParaRPr lang="en-US" dirty="0">
              <a:latin typeface="Gill Sans MT" charset="0"/>
              <a:ea typeface="ＭＳ Ｐゴシック" charset="0"/>
            </a:endParaRPr>
          </a:p>
        </p:txBody>
      </p:sp>
      <p:sp>
        <p:nvSpPr>
          <p:cNvPr id="3077" name="Rectangle 3"/>
          <p:cNvSpPr>
            <a:spLocks noGrp="1" noChangeArrowheads="1"/>
          </p:cNvSpPr>
          <p:nvPr>
            <p:ph type="body" sz="half" idx="1"/>
          </p:nvPr>
        </p:nvSpPr>
        <p:spPr>
          <a:xfrm>
            <a:off x="533400" y="1519238"/>
            <a:ext cx="3810000" cy="4648200"/>
          </a:xfrm>
        </p:spPr>
        <p:txBody>
          <a:bodyPr/>
          <a:lstStyle/>
          <a:p>
            <a:pPr>
              <a:buFont typeface="Wingdings" pitchFamily="2" charset="2"/>
              <a:buNone/>
            </a:pPr>
            <a:r>
              <a:rPr lang="en-US" altLang="en-US" sz="2400" smtClean="0">
                <a:solidFill>
                  <a:srgbClr val="C00000"/>
                </a:solidFill>
              </a:rPr>
              <a:t>6.1 Introduction </a:t>
            </a:r>
          </a:p>
          <a:p>
            <a:pPr>
              <a:spcBef>
                <a:spcPct val="50000"/>
              </a:spcBef>
              <a:buFont typeface="Wingdings" pitchFamily="2" charset="2"/>
              <a:buNone/>
            </a:pPr>
            <a:r>
              <a:rPr lang="en-US" altLang="en-US" u="sng" smtClean="0">
                <a:solidFill>
                  <a:srgbClr val="000099"/>
                </a:solidFill>
              </a:rPr>
              <a:t>Wireless</a:t>
            </a:r>
          </a:p>
          <a:p>
            <a:pPr>
              <a:buFont typeface="Wingdings" pitchFamily="2" charset="2"/>
              <a:buNone/>
            </a:pPr>
            <a:r>
              <a:rPr lang="en-US" altLang="en-US" sz="2400" smtClean="0">
                <a:solidFill>
                  <a:srgbClr val="000099"/>
                </a:solidFill>
              </a:rPr>
              <a:t>6.2</a:t>
            </a:r>
            <a:r>
              <a:rPr lang="en-US" altLang="en-US" sz="2400" smtClean="0">
                <a:solidFill>
                  <a:srgbClr val="0000FF"/>
                </a:solidFill>
              </a:rPr>
              <a:t> </a:t>
            </a:r>
            <a:r>
              <a:rPr lang="en-US" altLang="en-US" sz="2400" smtClean="0"/>
              <a:t>Wireless links, characteristics</a:t>
            </a:r>
          </a:p>
          <a:p>
            <a:pPr lvl="1"/>
            <a:r>
              <a:rPr lang="en-US" altLang="en-US" sz="2000" smtClean="0"/>
              <a:t>CDMA</a:t>
            </a:r>
          </a:p>
          <a:p>
            <a:pPr>
              <a:buFont typeface="Wingdings" pitchFamily="2" charset="2"/>
              <a:buNone/>
            </a:pPr>
            <a:r>
              <a:rPr lang="en-US" altLang="en-US" sz="2400" smtClean="0">
                <a:solidFill>
                  <a:srgbClr val="000099"/>
                </a:solidFill>
              </a:rPr>
              <a:t>6.3 </a:t>
            </a:r>
            <a:r>
              <a:rPr lang="en-US" altLang="en-US" sz="2400" smtClean="0"/>
              <a:t>IEEE 802.11 wireless LANs (</a:t>
            </a:r>
            <a:r>
              <a:rPr lang="ja-JP" altLang="en-US" sz="2400" smtClean="0"/>
              <a:t>“</a:t>
            </a:r>
            <a:r>
              <a:rPr lang="en-US" altLang="ja-JP" sz="2400" smtClean="0"/>
              <a:t>Wi-Fi</a:t>
            </a:r>
            <a:r>
              <a:rPr lang="ja-JP" altLang="en-US" sz="2400" smtClean="0"/>
              <a:t>”</a:t>
            </a:r>
            <a:r>
              <a:rPr lang="en-US" altLang="ja-JP" sz="2400" smtClean="0"/>
              <a:t>)</a:t>
            </a:r>
          </a:p>
          <a:p>
            <a:pPr>
              <a:buFont typeface="Wingdings" pitchFamily="2" charset="2"/>
              <a:buNone/>
            </a:pPr>
            <a:r>
              <a:rPr lang="en-US" altLang="en-US" sz="2400" smtClean="0">
                <a:solidFill>
                  <a:srgbClr val="000099"/>
                </a:solidFill>
              </a:rPr>
              <a:t>6.4</a:t>
            </a:r>
            <a:r>
              <a:rPr lang="en-US" altLang="en-US" sz="2400" smtClean="0">
                <a:solidFill>
                  <a:srgbClr val="FF0000"/>
                </a:solidFill>
              </a:rPr>
              <a:t> </a:t>
            </a:r>
            <a:r>
              <a:rPr lang="en-US" altLang="en-US" sz="2400" smtClean="0"/>
              <a:t>Cellular Internet Access</a:t>
            </a:r>
          </a:p>
          <a:p>
            <a:pPr lvl="1"/>
            <a:r>
              <a:rPr lang="en-US" altLang="en-US" sz="2000" smtClean="0"/>
              <a:t>architecture</a:t>
            </a:r>
          </a:p>
          <a:p>
            <a:pPr lvl="1"/>
            <a:r>
              <a:rPr lang="en-US" altLang="en-US" sz="2000" smtClean="0"/>
              <a:t>standards (e.g., GSM)</a:t>
            </a:r>
          </a:p>
        </p:txBody>
      </p:sp>
      <p:sp>
        <p:nvSpPr>
          <p:cNvPr id="3078" name="Rectangle 4"/>
          <p:cNvSpPr>
            <a:spLocks noGrp="1" noChangeArrowheads="1"/>
          </p:cNvSpPr>
          <p:nvPr>
            <p:ph type="body" sz="half" idx="2"/>
          </p:nvPr>
        </p:nvSpPr>
        <p:spPr>
          <a:xfrm>
            <a:off x="4495800" y="1519238"/>
            <a:ext cx="4054475" cy="4648200"/>
          </a:xfrm>
        </p:spPr>
        <p:txBody>
          <a:bodyPr/>
          <a:lstStyle/>
          <a:p>
            <a:pPr>
              <a:buFont typeface="Wingdings" pitchFamily="2" charset="2"/>
              <a:buNone/>
              <a:defRPr/>
            </a:pPr>
            <a:r>
              <a:rPr lang="en-US" u="sng" dirty="0" smtClean="0">
                <a:solidFill>
                  <a:srgbClr val="000099"/>
                </a:solidFill>
                <a:ea typeface="+mn-ea"/>
              </a:rPr>
              <a:t>Mobility</a:t>
            </a:r>
          </a:p>
          <a:p>
            <a:pPr>
              <a:buFont typeface="Wingdings" pitchFamily="2" charset="2"/>
              <a:buNone/>
              <a:defRPr/>
            </a:pPr>
            <a:r>
              <a:rPr lang="en-US" sz="2400" dirty="0" smtClean="0">
                <a:solidFill>
                  <a:srgbClr val="000099"/>
                </a:solidFill>
                <a:ea typeface="+mn-ea"/>
              </a:rPr>
              <a:t>6.5</a:t>
            </a:r>
            <a:r>
              <a:rPr lang="en-US" sz="2400" dirty="0" smtClean="0">
                <a:ea typeface="+mn-ea"/>
              </a:rPr>
              <a:t> Principles: addressing and routing to mobile users</a:t>
            </a:r>
          </a:p>
          <a:p>
            <a:pPr>
              <a:buFont typeface="Wingdings" pitchFamily="2" charset="2"/>
              <a:buNone/>
              <a:defRPr/>
            </a:pPr>
            <a:r>
              <a:rPr lang="en-US" sz="2400" dirty="0" smtClean="0">
                <a:solidFill>
                  <a:srgbClr val="000099"/>
                </a:solidFill>
                <a:ea typeface="+mn-ea"/>
              </a:rPr>
              <a:t>6.6</a:t>
            </a:r>
            <a:r>
              <a:rPr lang="en-US" sz="2400" dirty="0" smtClean="0">
                <a:ea typeface="+mn-ea"/>
              </a:rPr>
              <a:t> Mobile IP</a:t>
            </a:r>
          </a:p>
          <a:p>
            <a:pPr>
              <a:buFont typeface="Wingdings" pitchFamily="2" charset="2"/>
              <a:buNone/>
              <a:defRPr/>
            </a:pPr>
            <a:r>
              <a:rPr lang="en-US" sz="2400" dirty="0" smtClean="0">
                <a:solidFill>
                  <a:srgbClr val="000099"/>
                </a:solidFill>
                <a:ea typeface="+mn-ea"/>
              </a:rPr>
              <a:t>6.7</a:t>
            </a:r>
            <a:r>
              <a:rPr lang="en-US" sz="2400" dirty="0" smtClean="0">
                <a:ea typeface="+mn-ea"/>
              </a:rPr>
              <a:t> Handling mobility in cellular networks</a:t>
            </a:r>
          </a:p>
          <a:p>
            <a:pPr>
              <a:buFont typeface="Wingdings" pitchFamily="2" charset="2"/>
              <a:buNone/>
              <a:defRPr/>
            </a:pPr>
            <a:r>
              <a:rPr lang="en-US" sz="2400" dirty="0" smtClean="0">
                <a:solidFill>
                  <a:srgbClr val="000099"/>
                </a:solidFill>
                <a:ea typeface="+mn-ea"/>
              </a:rPr>
              <a:t>6.8</a:t>
            </a:r>
            <a:r>
              <a:rPr lang="en-US" sz="2400" dirty="0" smtClean="0">
                <a:ea typeface="+mn-ea"/>
              </a:rPr>
              <a:t> Mobility and higher-layer protocols</a:t>
            </a:r>
          </a:p>
          <a:p>
            <a:pPr>
              <a:defRPr/>
            </a:pPr>
            <a:endParaRPr lang="en-US" sz="2400" dirty="0" smtClean="0">
              <a:ea typeface="+mn-ea"/>
            </a:endParaRPr>
          </a:p>
          <a:p>
            <a:pPr>
              <a:buFont typeface="Wingdings" pitchFamily="2" charset="2"/>
              <a:buNone/>
              <a:defRPr/>
            </a:pPr>
            <a:r>
              <a:rPr lang="en-US" sz="2400" dirty="0" smtClean="0">
                <a:solidFill>
                  <a:srgbClr val="000099"/>
                </a:solidFill>
                <a:ea typeface="+mn-ea"/>
              </a:rPr>
              <a:t>6.9</a:t>
            </a:r>
            <a:r>
              <a:rPr lang="en-US" sz="2400" dirty="0" smtClean="0">
                <a:solidFill>
                  <a:srgbClr val="FF0000"/>
                </a:solidFill>
                <a:ea typeface="+mn-ea"/>
              </a:rPr>
              <a:t> </a:t>
            </a:r>
            <a:r>
              <a:rPr lang="en-US" sz="2400" dirty="0" smtClean="0">
                <a:ea typeface="+mn-ea"/>
              </a:rPr>
              <a:t>Summary</a:t>
            </a:r>
          </a:p>
        </p:txBody>
      </p:sp>
      <p:pic>
        <p:nvPicPr>
          <p:cNvPr id="19462" name="Picture 23"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017588"/>
            <a:ext cx="41132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0446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atin typeface="Arial" charset="0"/>
              </a:rPr>
              <a:t>Wireless, Mobile Networks</a:t>
            </a:r>
          </a:p>
        </p:txBody>
      </p:sp>
      <p:sp>
        <p:nvSpPr>
          <p:cNvPr id="4099" name="Slide Number Placeholder 4"/>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200">
                <a:latin typeface="Arial" pitchFamily="34" charset="0"/>
              </a:rPr>
              <a:t>6-</a:t>
            </a:r>
            <a:fld id="{FF77927E-C7BE-416D-B005-DC33150730CD}" type="slidenum">
              <a:rPr lang="en-US" altLang="en-US" sz="1200">
                <a:latin typeface="Arial" pitchFamily="34" charset="0"/>
              </a:rPr>
              <a:pPr/>
              <a:t>6</a:t>
            </a:fld>
            <a:endParaRPr lang="en-US" altLang="en-US" sz="1200">
              <a:latin typeface="Arial" pitchFamily="34" charset="0"/>
            </a:endParaRPr>
          </a:p>
        </p:txBody>
      </p:sp>
      <p:sp>
        <p:nvSpPr>
          <p:cNvPr id="4100" name="Rectangle 4"/>
          <p:cNvSpPr>
            <a:spLocks noGrp="1" noChangeArrowheads="1"/>
          </p:cNvSpPr>
          <p:nvPr>
            <p:ph type="title"/>
          </p:nvPr>
        </p:nvSpPr>
        <p:spPr>
          <a:xfrm>
            <a:off x="461963" y="193675"/>
            <a:ext cx="7772400" cy="954088"/>
          </a:xfrm>
        </p:spPr>
        <p:txBody>
          <a:bodyPr/>
          <a:lstStyle/>
          <a:p>
            <a:pPr>
              <a:defRPr/>
            </a:pPr>
            <a:r>
              <a:rPr lang="en-US">
                <a:latin typeface="Gill Sans MT" charset="0"/>
                <a:ea typeface="ＭＳ Ｐゴシック" charset="0"/>
              </a:rPr>
              <a:t>Elements of a wireless network</a:t>
            </a:r>
          </a:p>
        </p:txBody>
      </p:sp>
      <p:sp>
        <p:nvSpPr>
          <p:cNvPr id="4101"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4103"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105"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4107"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38" name="Picture 16" descr="underline_bas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21541" name="Group 6"/>
          <p:cNvGrpSpPr>
            <a:grpSpLocks/>
          </p:cNvGrpSpPr>
          <p:nvPr/>
        </p:nvGrpSpPr>
        <p:grpSpPr bwMode="auto">
          <a:xfrm>
            <a:off x="3038475" y="2557463"/>
            <a:ext cx="2362200" cy="1762125"/>
            <a:chOff x="3839" y="1737"/>
            <a:chExt cx="1488" cy="1110"/>
          </a:xfrm>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Tree>
    <p:extLst>
      <p:ext uri="{BB962C8B-B14F-4D97-AF65-F5344CB8AC3E}">
        <p14:creationId xmlns:p14="http://schemas.microsoft.com/office/powerpoint/2010/main" val="699374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5124"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5125"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5126"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5127"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5128"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5129"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5130"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5131"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5132"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5133"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5134"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23565" name="Group 356"/>
          <p:cNvGrpSpPr>
            <a:grpSpLocks/>
          </p:cNvGrpSpPr>
          <p:nvPr/>
        </p:nvGrpSpPr>
        <p:grpSpPr bwMode="auto">
          <a:xfrm>
            <a:off x="6442075" y="4867275"/>
            <a:ext cx="331788" cy="368300"/>
            <a:chOff x="313" y="1497"/>
            <a:chExt cx="1152" cy="1014"/>
          </a:xfrm>
        </p:grpSpPr>
        <p:pic>
          <p:nvPicPr>
            <p:cNvPr id="23686"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87"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6" name="Group 361"/>
          <p:cNvGrpSpPr>
            <a:grpSpLocks/>
          </p:cNvGrpSpPr>
          <p:nvPr/>
        </p:nvGrpSpPr>
        <p:grpSpPr bwMode="auto">
          <a:xfrm>
            <a:off x="2071688" y="4195763"/>
            <a:ext cx="396875" cy="388937"/>
            <a:chOff x="2967" y="478"/>
            <a:chExt cx="788" cy="625"/>
          </a:xfrm>
        </p:grpSpPr>
        <p:pic>
          <p:nvPicPr>
            <p:cNvPr id="23684"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85"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7" name="Group 89"/>
          <p:cNvGrpSpPr>
            <a:grpSpLocks/>
          </p:cNvGrpSpPr>
          <p:nvPr/>
        </p:nvGrpSpPr>
        <p:grpSpPr bwMode="auto">
          <a:xfrm>
            <a:off x="5668963" y="4957763"/>
            <a:ext cx="458787" cy="620712"/>
            <a:chOff x="5955030" y="3031808"/>
            <a:chExt cx="914400" cy="1398587"/>
          </a:xfrm>
        </p:grpSpPr>
        <p:grpSp>
          <p:nvGrpSpPr>
            <p:cNvPr id="23667" name="Group 398"/>
            <p:cNvGrpSpPr>
              <a:grpSpLocks/>
            </p:cNvGrpSpPr>
            <p:nvPr/>
          </p:nvGrpSpPr>
          <p:grpSpPr bwMode="auto">
            <a:xfrm>
              <a:off x="6097905" y="3403283"/>
              <a:ext cx="596900" cy="1027112"/>
              <a:chOff x="3130" y="3288"/>
              <a:chExt cx="410" cy="742"/>
            </a:xfrm>
          </p:grpSpPr>
          <p:sp>
            <p:nvSpPr>
              <p:cNvPr id="23669"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70"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71"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72"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73"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74"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75"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76"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77"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78"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79"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80"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81"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82"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83"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3668"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8" name="Group 403"/>
          <p:cNvGrpSpPr>
            <a:grpSpLocks/>
          </p:cNvGrpSpPr>
          <p:nvPr/>
        </p:nvGrpSpPr>
        <p:grpSpPr bwMode="auto">
          <a:xfrm>
            <a:off x="3403600" y="5354638"/>
            <a:ext cx="527050" cy="392112"/>
            <a:chOff x="2751" y="1851"/>
            <a:chExt cx="462" cy="478"/>
          </a:xfrm>
        </p:grpSpPr>
        <p:pic>
          <p:nvPicPr>
            <p:cNvPr id="23665"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66"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9" name="Group 91"/>
          <p:cNvGrpSpPr>
            <a:grpSpLocks/>
          </p:cNvGrpSpPr>
          <p:nvPr/>
        </p:nvGrpSpPr>
        <p:grpSpPr bwMode="auto">
          <a:xfrm>
            <a:off x="4094163" y="4987925"/>
            <a:ext cx="458787" cy="620713"/>
            <a:chOff x="5955030" y="3031808"/>
            <a:chExt cx="914400" cy="1398587"/>
          </a:xfrm>
        </p:grpSpPr>
        <p:grpSp>
          <p:nvGrpSpPr>
            <p:cNvPr id="23648" name="Group 398"/>
            <p:cNvGrpSpPr>
              <a:grpSpLocks/>
            </p:cNvGrpSpPr>
            <p:nvPr/>
          </p:nvGrpSpPr>
          <p:grpSpPr bwMode="auto">
            <a:xfrm>
              <a:off x="6097905" y="3403283"/>
              <a:ext cx="596900" cy="1027112"/>
              <a:chOff x="3130" y="3288"/>
              <a:chExt cx="410" cy="742"/>
            </a:xfrm>
          </p:grpSpPr>
          <p:sp>
            <p:nvSpPr>
              <p:cNvPr id="2365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5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5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5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5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5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5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5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5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5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6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6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6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6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6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364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0" name="Group 356"/>
          <p:cNvGrpSpPr>
            <a:grpSpLocks/>
          </p:cNvGrpSpPr>
          <p:nvPr/>
        </p:nvGrpSpPr>
        <p:grpSpPr bwMode="auto">
          <a:xfrm>
            <a:off x="5781675" y="5791200"/>
            <a:ext cx="361950" cy="338138"/>
            <a:chOff x="313" y="1497"/>
            <a:chExt cx="1152" cy="1014"/>
          </a:xfrm>
        </p:grpSpPr>
        <p:pic>
          <p:nvPicPr>
            <p:cNvPr id="23646"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47"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1" name="Group 356"/>
          <p:cNvGrpSpPr>
            <a:grpSpLocks/>
          </p:cNvGrpSpPr>
          <p:nvPr/>
        </p:nvGrpSpPr>
        <p:grpSpPr bwMode="auto">
          <a:xfrm>
            <a:off x="4551363" y="5811838"/>
            <a:ext cx="376237" cy="347662"/>
            <a:chOff x="313" y="1497"/>
            <a:chExt cx="1152" cy="1014"/>
          </a:xfrm>
        </p:grpSpPr>
        <p:pic>
          <p:nvPicPr>
            <p:cNvPr id="23644"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45"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2" name="Group 356"/>
          <p:cNvGrpSpPr>
            <a:grpSpLocks/>
          </p:cNvGrpSpPr>
          <p:nvPr/>
        </p:nvGrpSpPr>
        <p:grpSpPr bwMode="auto">
          <a:xfrm>
            <a:off x="3830638" y="5832475"/>
            <a:ext cx="382587" cy="436563"/>
            <a:chOff x="313" y="1497"/>
            <a:chExt cx="1152" cy="1014"/>
          </a:xfrm>
        </p:grpSpPr>
        <p:pic>
          <p:nvPicPr>
            <p:cNvPr id="23642"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43"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3" name="Group 403"/>
          <p:cNvGrpSpPr>
            <a:grpSpLocks/>
          </p:cNvGrpSpPr>
          <p:nvPr/>
        </p:nvGrpSpPr>
        <p:grpSpPr bwMode="auto">
          <a:xfrm>
            <a:off x="3729038" y="4673600"/>
            <a:ext cx="485775" cy="403225"/>
            <a:chOff x="2751" y="1851"/>
            <a:chExt cx="462" cy="478"/>
          </a:xfrm>
        </p:grpSpPr>
        <p:pic>
          <p:nvPicPr>
            <p:cNvPr id="23640"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41"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4" name="Group 403"/>
          <p:cNvGrpSpPr>
            <a:grpSpLocks/>
          </p:cNvGrpSpPr>
          <p:nvPr/>
        </p:nvGrpSpPr>
        <p:grpSpPr bwMode="auto">
          <a:xfrm>
            <a:off x="6289675" y="5334000"/>
            <a:ext cx="525463" cy="392113"/>
            <a:chOff x="2751" y="1851"/>
            <a:chExt cx="462" cy="478"/>
          </a:xfrm>
        </p:grpSpPr>
        <p:pic>
          <p:nvPicPr>
            <p:cNvPr id="23638"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39"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5" name="Group 356"/>
          <p:cNvGrpSpPr>
            <a:grpSpLocks/>
          </p:cNvGrpSpPr>
          <p:nvPr/>
        </p:nvGrpSpPr>
        <p:grpSpPr bwMode="auto">
          <a:xfrm>
            <a:off x="4987925" y="5191125"/>
            <a:ext cx="376238" cy="349250"/>
            <a:chOff x="313" y="1497"/>
            <a:chExt cx="1152" cy="1014"/>
          </a:xfrm>
        </p:grpSpPr>
        <p:pic>
          <p:nvPicPr>
            <p:cNvPr id="23636"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37"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6" name="Group 356"/>
          <p:cNvGrpSpPr>
            <a:grpSpLocks/>
          </p:cNvGrpSpPr>
          <p:nvPr/>
        </p:nvGrpSpPr>
        <p:grpSpPr bwMode="auto">
          <a:xfrm>
            <a:off x="1909763" y="4643438"/>
            <a:ext cx="282575" cy="344487"/>
            <a:chOff x="313" y="1497"/>
            <a:chExt cx="1152" cy="1014"/>
          </a:xfrm>
        </p:grpSpPr>
        <p:pic>
          <p:nvPicPr>
            <p:cNvPr id="23634"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35"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7" name="Group 403"/>
          <p:cNvGrpSpPr>
            <a:grpSpLocks/>
          </p:cNvGrpSpPr>
          <p:nvPr/>
        </p:nvGrpSpPr>
        <p:grpSpPr bwMode="auto">
          <a:xfrm>
            <a:off x="1616075" y="4308475"/>
            <a:ext cx="444500" cy="381000"/>
            <a:chOff x="2751" y="1851"/>
            <a:chExt cx="462" cy="478"/>
          </a:xfrm>
        </p:grpSpPr>
        <p:pic>
          <p:nvPicPr>
            <p:cNvPr id="23632"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33"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8" name="Group 100"/>
          <p:cNvGrpSpPr>
            <a:grpSpLocks/>
          </p:cNvGrpSpPr>
          <p:nvPr/>
        </p:nvGrpSpPr>
        <p:grpSpPr bwMode="auto">
          <a:xfrm>
            <a:off x="1574800" y="1971675"/>
            <a:ext cx="458788" cy="619125"/>
            <a:chOff x="5955030" y="3031808"/>
            <a:chExt cx="914400" cy="1398587"/>
          </a:xfrm>
        </p:grpSpPr>
        <p:grpSp>
          <p:nvGrpSpPr>
            <p:cNvPr id="23615" name="Group 398"/>
            <p:cNvGrpSpPr>
              <a:grpSpLocks/>
            </p:cNvGrpSpPr>
            <p:nvPr/>
          </p:nvGrpSpPr>
          <p:grpSpPr bwMode="auto">
            <a:xfrm>
              <a:off x="6097905" y="3403283"/>
              <a:ext cx="596900" cy="1027112"/>
              <a:chOff x="3130" y="3288"/>
              <a:chExt cx="410" cy="742"/>
            </a:xfrm>
          </p:grpSpPr>
          <p:sp>
            <p:nvSpPr>
              <p:cNvPr id="23617"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18"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19"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20"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21"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22"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23"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24"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25"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26"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27"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28"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29"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30"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631"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3616"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9" name="Group 356"/>
          <p:cNvGrpSpPr>
            <a:grpSpLocks/>
          </p:cNvGrpSpPr>
          <p:nvPr/>
        </p:nvGrpSpPr>
        <p:grpSpPr bwMode="auto">
          <a:xfrm>
            <a:off x="2112963" y="2103438"/>
            <a:ext cx="465137" cy="481012"/>
            <a:chOff x="313" y="1497"/>
            <a:chExt cx="1152" cy="1014"/>
          </a:xfrm>
        </p:grpSpPr>
        <p:pic>
          <p:nvPicPr>
            <p:cNvPr id="23613"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4"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80" name="Group 356"/>
          <p:cNvGrpSpPr>
            <a:grpSpLocks/>
          </p:cNvGrpSpPr>
          <p:nvPr/>
        </p:nvGrpSpPr>
        <p:grpSpPr bwMode="auto">
          <a:xfrm>
            <a:off x="2005013" y="2901950"/>
            <a:ext cx="333375" cy="368300"/>
            <a:chOff x="313" y="1497"/>
            <a:chExt cx="1152" cy="1014"/>
          </a:xfrm>
        </p:grpSpPr>
        <p:pic>
          <p:nvPicPr>
            <p:cNvPr id="23611"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2"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81" name="Group 356"/>
          <p:cNvGrpSpPr>
            <a:grpSpLocks/>
          </p:cNvGrpSpPr>
          <p:nvPr/>
        </p:nvGrpSpPr>
        <p:grpSpPr bwMode="auto">
          <a:xfrm>
            <a:off x="1482725" y="2987675"/>
            <a:ext cx="282575" cy="344488"/>
            <a:chOff x="313" y="1497"/>
            <a:chExt cx="1152" cy="1014"/>
          </a:xfrm>
        </p:grpSpPr>
        <p:pic>
          <p:nvPicPr>
            <p:cNvPr id="23609"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0"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82" name="Group 403"/>
          <p:cNvGrpSpPr>
            <a:grpSpLocks/>
          </p:cNvGrpSpPr>
          <p:nvPr/>
        </p:nvGrpSpPr>
        <p:grpSpPr bwMode="auto">
          <a:xfrm>
            <a:off x="1189038" y="2651125"/>
            <a:ext cx="444500" cy="382588"/>
            <a:chOff x="2751" y="1851"/>
            <a:chExt cx="462" cy="478"/>
          </a:xfrm>
        </p:grpSpPr>
        <p:pic>
          <p:nvPicPr>
            <p:cNvPr id="23607"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8"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83" name="Group 356"/>
          <p:cNvGrpSpPr>
            <a:grpSpLocks/>
          </p:cNvGrpSpPr>
          <p:nvPr/>
        </p:nvGrpSpPr>
        <p:grpSpPr bwMode="auto">
          <a:xfrm>
            <a:off x="1565275" y="1401763"/>
            <a:ext cx="446088" cy="385762"/>
            <a:chOff x="313" y="1497"/>
            <a:chExt cx="1152" cy="1014"/>
          </a:xfrm>
        </p:grpSpPr>
        <p:pic>
          <p:nvPicPr>
            <p:cNvPr id="23605"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6" name="Picture 355" descr="antenna_stylized"/>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84" name="Group 403"/>
          <p:cNvGrpSpPr>
            <a:grpSpLocks/>
          </p:cNvGrpSpPr>
          <p:nvPr/>
        </p:nvGrpSpPr>
        <p:grpSpPr bwMode="auto">
          <a:xfrm>
            <a:off x="762000" y="2530475"/>
            <a:ext cx="446088" cy="381000"/>
            <a:chOff x="2751" y="1851"/>
            <a:chExt cx="462" cy="478"/>
          </a:xfrm>
        </p:grpSpPr>
        <p:pic>
          <p:nvPicPr>
            <p:cNvPr id="2360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55" name="Footer Placeholder 3"/>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atin typeface="Arial" charset="0"/>
              </a:rPr>
              <a:t>Wireless, Mobile Networks</a:t>
            </a:r>
          </a:p>
        </p:txBody>
      </p:sp>
      <p:sp>
        <p:nvSpPr>
          <p:cNvPr id="5156" name="Slide Number Placeholder 4"/>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200">
                <a:latin typeface="Arial" pitchFamily="34" charset="0"/>
              </a:rPr>
              <a:t>6-</a:t>
            </a:r>
            <a:fld id="{8123AEDC-2B01-4CA0-AC77-6E08504A95A4}" type="slidenum">
              <a:rPr lang="en-US" altLang="en-US" sz="1200">
                <a:latin typeface="Arial" pitchFamily="34" charset="0"/>
              </a:rPr>
              <a:pPr/>
              <a:t>7</a:t>
            </a:fld>
            <a:endParaRPr lang="en-US" altLang="en-US" sz="1200">
              <a:latin typeface="Arial" pitchFamily="34" charset="0"/>
            </a:endParaRPr>
          </a:p>
        </p:txBody>
      </p:sp>
      <p:sp>
        <p:nvSpPr>
          <p:cNvPr id="5157" name="Rectangle 84"/>
          <p:cNvSpPr>
            <a:spLocks noChangeArrowheads="1"/>
          </p:cNvSpPr>
          <p:nvPr/>
        </p:nvSpPr>
        <p:spPr bwMode="auto">
          <a:xfrm>
            <a:off x="5500688" y="1785938"/>
            <a:ext cx="3376612" cy="2068512"/>
          </a:xfrm>
          <a:prstGeom prst="rect">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5158"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5159"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a:latin typeface="Gill Sans MT" charset="0"/>
                <a:ea typeface="ＭＳ Ｐゴシック" charset="0"/>
              </a:rPr>
              <a:t>wireless hosts</a:t>
            </a:r>
          </a:p>
          <a:p>
            <a:pPr marL="342900" indent="-342900">
              <a:lnSpc>
                <a:spcPct val="90000"/>
              </a:lnSpc>
              <a:spcBef>
                <a:spcPct val="20000"/>
              </a:spcBef>
              <a:buClr>
                <a:srgbClr val="000099"/>
              </a:buClr>
              <a:buSzPct val="75000"/>
              <a:buFont typeface="Wingdings" charset="0"/>
              <a:buChar char="v"/>
              <a:defRPr/>
            </a:pPr>
            <a:r>
              <a:rPr lang="en-US" sz="2000">
                <a:latin typeface="Gill Sans MT" charset="0"/>
                <a:ea typeface="ＭＳ Ｐゴシック" charset="0"/>
              </a:rPr>
              <a:t>laptop, smartphone</a:t>
            </a:r>
          </a:p>
          <a:p>
            <a:pPr marL="342900" indent="-342900">
              <a:lnSpc>
                <a:spcPct val="90000"/>
              </a:lnSpc>
              <a:spcBef>
                <a:spcPct val="20000"/>
              </a:spcBef>
              <a:buClr>
                <a:srgbClr val="000099"/>
              </a:buClr>
              <a:buSzPct val="75000"/>
              <a:buFont typeface="Wingdings" charset="0"/>
              <a:buChar char="v"/>
              <a:defRPr/>
            </a:pPr>
            <a:r>
              <a:rPr lang="en-US" sz="2000">
                <a:latin typeface="Gill Sans MT" charset="0"/>
                <a:ea typeface="ＭＳ Ｐゴシック" charset="0"/>
              </a:rPr>
              <a:t>run applications</a:t>
            </a:r>
          </a:p>
          <a:p>
            <a:pPr marL="342900" indent="-342900">
              <a:lnSpc>
                <a:spcPct val="90000"/>
              </a:lnSpc>
              <a:spcBef>
                <a:spcPct val="20000"/>
              </a:spcBef>
              <a:buClr>
                <a:srgbClr val="000099"/>
              </a:buClr>
              <a:buSzPct val="75000"/>
              <a:buFont typeface="Wingdings" charset="0"/>
              <a:buChar char="v"/>
              <a:defRPr/>
            </a:pPr>
            <a:r>
              <a:rPr lang="en-US" sz="2000">
                <a:latin typeface="Gill Sans MT" charset="0"/>
                <a:ea typeface="ＭＳ Ｐゴシック" charset="0"/>
              </a:rPr>
              <a:t>may be stationary (non-mobile) or mobile</a:t>
            </a:r>
          </a:p>
          <a:p>
            <a:pPr marL="742950" lvl="1" indent="-285750">
              <a:lnSpc>
                <a:spcPct val="90000"/>
              </a:lnSpc>
              <a:spcBef>
                <a:spcPct val="20000"/>
              </a:spcBef>
              <a:buClr>
                <a:srgbClr val="000099"/>
              </a:buClr>
              <a:buFont typeface="Wingdings" charset="0"/>
              <a:buChar char="§"/>
              <a:defRPr/>
            </a:pPr>
            <a:r>
              <a:rPr lang="en-US">
                <a:latin typeface="Gill Sans MT" charset="0"/>
                <a:ea typeface="ＭＳ Ｐゴシック" charset="0"/>
              </a:rPr>
              <a:t>wireless does </a:t>
            </a:r>
            <a:r>
              <a:rPr lang="en-US" i="1">
                <a:latin typeface="Gill Sans MT" charset="0"/>
                <a:ea typeface="ＭＳ Ｐゴシック" charset="0"/>
              </a:rPr>
              <a:t>not</a:t>
            </a:r>
            <a:r>
              <a:rPr lang="en-US">
                <a:latin typeface="Gill Sans MT" charset="0"/>
                <a:ea typeface="ＭＳ Ｐゴシック" charset="0"/>
              </a:rPr>
              <a:t> always mean mobility</a:t>
            </a:r>
          </a:p>
        </p:txBody>
      </p:sp>
      <p:sp>
        <p:nvSpPr>
          <p:cNvPr id="5160" name="Line 86"/>
          <p:cNvSpPr>
            <a:spLocks noChangeShapeType="1"/>
          </p:cNvSpPr>
          <p:nvPr/>
        </p:nvSpPr>
        <p:spPr bwMode="auto">
          <a:xfrm flipH="1">
            <a:off x="6189663" y="3911600"/>
            <a:ext cx="957262" cy="1884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5161" name="Line 87"/>
          <p:cNvSpPr>
            <a:spLocks noChangeShapeType="1"/>
          </p:cNvSpPr>
          <p:nvPr/>
        </p:nvSpPr>
        <p:spPr bwMode="auto">
          <a:xfrm flipH="1">
            <a:off x="5257800" y="3895725"/>
            <a:ext cx="1885950" cy="13636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grpSp>
        <p:nvGrpSpPr>
          <p:cNvPr id="23592" name="Group 356"/>
          <p:cNvGrpSpPr>
            <a:grpSpLocks/>
          </p:cNvGrpSpPr>
          <p:nvPr/>
        </p:nvGrpSpPr>
        <p:grpSpPr bwMode="auto">
          <a:xfrm>
            <a:off x="7985125" y="1209675"/>
            <a:ext cx="762000" cy="771525"/>
            <a:chOff x="313" y="1497"/>
            <a:chExt cx="1152" cy="1014"/>
          </a:xfrm>
        </p:grpSpPr>
        <p:pic>
          <p:nvPicPr>
            <p:cNvPr id="23601" name="Picture 354" descr="laptop_stylized_small"/>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2" name="Picture 355" descr="antenna_stylized"/>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93" name="Group 403"/>
          <p:cNvGrpSpPr>
            <a:grpSpLocks/>
          </p:cNvGrpSpPr>
          <p:nvPr/>
        </p:nvGrpSpPr>
        <p:grpSpPr bwMode="auto">
          <a:xfrm>
            <a:off x="7416800" y="1371600"/>
            <a:ext cx="598488" cy="514350"/>
            <a:chOff x="2751" y="1851"/>
            <a:chExt cx="462" cy="478"/>
          </a:xfrm>
        </p:grpSpPr>
        <p:pic>
          <p:nvPicPr>
            <p:cNvPr id="23599" name="Picture 364" descr="iphone_stylized_small"/>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0" name="Picture 402" descr="antenna_radiation_stylized"/>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64" name="Rectangle 4"/>
          <p:cNvSpPr>
            <a:spLocks noGrp="1" noChangeArrowheads="1"/>
          </p:cNvSpPr>
          <p:nvPr>
            <p:ph type="title"/>
          </p:nvPr>
        </p:nvSpPr>
        <p:spPr>
          <a:xfrm>
            <a:off x="461963" y="193675"/>
            <a:ext cx="7772400" cy="954088"/>
          </a:xfrm>
        </p:spPr>
        <p:txBody>
          <a:bodyPr/>
          <a:lstStyle/>
          <a:p>
            <a:pPr>
              <a:defRPr/>
            </a:pPr>
            <a:r>
              <a:rPr lang="en-US">
                <a:latin typeface="Gill Sans MT" charset="0"/>
                <a:ea typeface="ＭＳ Ｐゴシック" charset="0"/>
              </a:rPr>
              <a:t>Elements of a wireless network</a:t>
            </a:r>
          </a:p>
        </p:txBody>
      </p:sp>
      <p:pic>
        <p:nvPicPr>
          <p:cNvPr id="23595" name="Picture 16" descr="underline_bas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96" name="Group 6"/>
          <p:cNvGrpSpPr>
            <a:grpSpLocks/>
          </p:cNvGrpSpPr>
          <p:nvPr/>
        </p:nvGrpSpPr>
        <p:grpSpPr bwMode="auto">
          <a:xfrm>
            <a:off x="3038475" y="2557463"/>
            <a:ext cx="2362200" cy="1762125"/>
            <a:chOff x="3839" y="1737"/>
            <a:chExt cx="1488" cy="1110"/>
          </a:xfrm>
        </p:grpSpPr>
        <p:sp>
          <p:nvSpPr>
            <p:cNvPr id="23597"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6"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Tree>
    <p:extLst>
      <p:ext uri="{BB962C8B-B14F-4D97-AF65-F5344CB8AC3E}">
        <p14:creationId xmlns:p14="http://schemas.microsoft.com/office/powerpoint/2010/main" val="573861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6148"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6149"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6150"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6151"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6152"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6153"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6154"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6155"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6156"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6157"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6158"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25613" name="Group 356"/>
          <p:cNvGrpSpPr>
            <a:grpSpLocks/>
          </p:cNvGrpSpPr>
          <p:nvPr/>
        </p:nvGrpSpPr>
        <p:grpSpPr bwMode="auto">
          <a:xfrm>
            <a:off x="6442075" y="4867275"/>
            <a:ext cx="331788" cy="368300"/>
            <a:chOff x="313" y="1497"/>
            <a:chExt cx="1152" cy="1014"/>
          </a:xfrm>
        </p:grpSpPr>
        <p:pic>
          <p:nvPicPr>
            <p:cNvPr id="25748"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49"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4" name="Group 361"/>
          <p:cNvGrpSpPr>
            <a:grpSpLocks/>
          </p:cNvGrpSpPr>
          <p:nvPr/>
        </p:nvGrpSpPr>
        <p:grpSpPr bwMode="auto">
          <a:xfrm>
            <a:off x="2071688" y="4195763"/>
            <a:ext cx="396875" cy="388937"/>
            <a:chOff x="2967" y="478"/>
            <a:chExt cx="788" cy="625"/>
          </a:xfrm>
        </p:grpSpPr>
        <p:pic>
          <p:nvPicPr>
            <p:cNvPr id="25746"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47"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5" name="Group 91"/>
          <p:cNvGrpSpPr>
            <a:grpSpLocks/>
          </p:cNvGrpSpPr>
          <p:nvPr/>
        </p:nvGrpSpPr>
        <p:grpSpPr bwMode="auto">
          <a:xfrm>
            <a:off x="5668963" y="4957763"/>
            <a:ext cx="458787" cy="620712"/>
            <a:chOff x="5955030" y="3031808"/>
            <a:chExt cx="914400" cy="1398587"/>
          </a:xfrm>
        </p:grpSpPr>
        <p:grpSp>
          <p:nvGrpSpPr>
            <p:cNvPr id="25729" name="Group 398"/>
            <p:cNvGrpSpPr>
              <a:grpSpLocks/>
            </p:cNvGrpSpPr>
            <p:nvPr/>
          </p:nvGrpSpPr>
          <p:grpSpPr bwMode="auto">
            <a:xfrm>
              <a:off x="6097905" y="3403283"/>
              <a:ext cx="596900" cy="1027112"/>
              <a:chOff x="3130" y="3288"/>
              <a:chExt cx="410" cy="742"/>
            </a:xfrm>
          </p:grpSpPr>
          <p:sp>
            <p:nvSpPr>
              <p:cNvPr id="2573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3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3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3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3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3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3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3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3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4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4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4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4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4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4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573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6" name="Group 403"/>
          <p:cNvGrpSpPr>
            <a:grpSpLocks/>
          </p:cNvGrpSpPr>
          <p:nvPr/>
        </p:nvGrpSpPr>
        <p:grpSpPr bwMode="auto">
          <a:xfrm>
            <a:off x="3403600" y="5354638"/>
            <a:ext cx="527050" cy="392112"/>
            <a:chOff x="2751" y="1851"/>
            <a:chExt cx="462" cy="478"/>
          </a:xfrm>
        </p:grpSpPr>
        <p:pic>
          <p:nvPicPr>
            <p:cNvPr id="25727"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28"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7" name="Group 112"/>
          <p:cNvGrpSpPr>
            <a:grpSpLocks/>
          </p:cNvGrpSpPr>
          <p:nvPr/>
        </p:nvGrpSpPr>
        <p:grpSpPr bwMode="auto">
          <a:xfrm>
            <a:off x="4094163" y="4987925"/>
            <a:ext cx="458787" cy="620713"/>
            <a:chOff x="5955030" y="3031808"/>
            <a:chExt cx="914400" cy="1398587"/>
          </a:xfrm>
        </p:grpSpPr>
        <p:grpSp>
          <p:nvGrpSpPr>
            <p:cNvPr id="25710" name="Group 398"/>
            <p:cNvGrpSpPr>
              <a:grpSpLocks/>
            </p:cNvGrpSpPr>
            <p:nvPr/>
          </p:nvGrpSpPr>
          <p:grpSpPr bwMode="auto">
            <a:xfrm>
              <a:off x="6097905" y="3403283"/>
              <a:ext cx="596900" cy="1027112"/>
              <a:chOff x="3130" y="3288"/>
              <a:chExt cx="410" cy="742"/>
            </a:xfrm>
          </p:grpSpPr>
          <p:sp>
            <p:nvSpPr>
              <p:cNvPr id="25712"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13"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14"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15"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16"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17"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18"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19"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20"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21"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22"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23"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24"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25"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726"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5711"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8" name="Group 356"/>
          <p:cNvGrpSpPr>
            <a:grpSpLocks/>
          </p:cNvGrpSpPr>
          <p:nvPr/>
        </p:nvGrpSpPr>
        <p:grpSpPr bwMode="auto">
          <a:xfrm>
            <a:off x="5781675" y="5791200"/>
            <a:ext cx="361950" cy="338138"/>
            <a:chOff x="313" y="1497"/>
            <a:chExt cx="1152" cy="1014"/>
          </a:xfrm>
        </p:grpSpPr>
        <p:pic>
          <p:nvPicPr>
            <p:cNvPr id="25708"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09"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19" name="Group 356"/>
          <p:cNvGrpSpPr>
            <a:grpSpLocks/>
          </p:cNvGrpSpPr>
          <p:nvPr/>
        </p:nvGrpSpPr>
        <p:grpSpPr bwMode="auto">
          <a:xfrm>
            <a:off x="4551363" y="5811838"/>
            <a:ext cx="376237" cy="347662"/>
            <a:chOff x="313" y="1497"/>
            <a:chExt cx="1152" cy="1014"/>
          </a:xfrm>
        </p:grpSpPr>
        <p:pic>
          <p:nvPicPr>
            <p:cNvPr id="25706"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07"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0" name="Group 356"/>
          <p:cNvGrpSpPr>
            <a:grpSpLocks/>
          </p:cNvGrpSpPr>
          <p:nvPr/>
        </p:nvGrpSpPr>
        <p:grpSpPr bwMode="auto">
          <a:xfrm>
            <a:off x="3830638" y="5832475"/>
            <a:ext cx="382587" cy="436563"/>
            <a:chOff x="313" y="1497"/>
            <a:chExt cx="1152" cy="1014"/>
          </a:xfrm>
        </p:grpSpPr>
        <p:pic>
          <p:nvPicPr>
            <p:cNvPr id="25704"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05"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1" name="Group 403"/>
          <p:cNvGrpSpPr>
            <a:grpSpLocks/>
          </p:cNvGrpSpPr>
          <p:nvPr/>
        </p:nvGrpSpPr>
        <p:grpSpPr bwMode="auto">
          <a:xfrm>
            <a:off x="3729038" y="4673600"/>
            <a:ext cx="485775" cy="403225"/>
            <a:chOff x="2751" y="1851"/>
            <a:chExt cx="462" cy="478"/>
          </a:xfrm>
        </p:grpSpPr>
        <p:pic>
          <p:nvPicPr>
            <p:cNvPr id="25702"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03"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2" name="Group 403"/>
          <p:cNvGrpSpPr>
            <a:grpSpLocks/>
          </p:cNvGrpSpPr>
          <p:nvPr/>
        </p:nvGrpSpPr>
        <p:grpSpPr bwMode="auto">
          <a:xfrm>
            <a:off x="6289675" y="5334000"/>
            <a:ext cx="525463" cy="392113"/>
            <a:chOff x="2751" y="1851"/>
            <a:chExt cx="462" cy="478"/>
          </a:xfrm>
        </p:grpSpPr>
        <p:pic>
          <p:nvPicPr>
            <p:cNvPr id="25700"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01"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3" name="Group 356"/>
          <p:cNvGrpSpPr>
            <a:grpSpLocks/>
          </p:cNvGrpSpPr>
          <p:nvPr/>
        </p:nvGrpSpPr>
        <p:grpSpPr bwMode="auto">
          <a:xfrm>
            <a:off x="4987925" y="5191125"/>
            <a:ext cx="376238" cy="349250"/>
            <a:chOff x="313" y="1497"/>
            <a:chExt cx="1152" cy="1014"/>
          </a:xfrm>
        </p:grpSpPr>
        <p:pic>
          <p:nvPicPr>
            <p:cNvPr id="25698"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99"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4" name="Group 356"/>
          <p:cNvGrpSpPr>
            <a:grpSpLocks/>
          </p:cNvGrpSpPr>
          <p:nvPr/>
        </p:nvGrpSpPr>
        <p:grpSpPr bwMode="auto">
          <a:xfrm>
            <a:off x="1909763" y="4643438"/>
            <a:ext cx="282575" cy="344487"/>
            <a:chOff x="313" y="1497"/>
            <a:chExt cx="1152" cy="1014"/>
          </a:xfrm>
        </p:grpSpPr>
        <p:pic>
          <p:nvPicPr>
            <p:cNvPr id="25696"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97"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5" name="Group 403"/>
          <p:cNvGrpSpPr>
            <a:grpSpLocks/>
          </p:cNvGrpSpPr>
          <p:nvPr/>
        </p:nvGrpSpPr>
        <p:grpSpPr bwMode="auto">
          <a:xfrm>
            <a:off x="1616075" y="4308475"/>
            <a:ext cx="444500" cy="381000"/>
            <a:chOff x="2751" y="1851"/>
            <a:chExt cx="462" cy="478"/>
          </a:xfrm>
        </p:grpSpPr>
        <p:pic>
          <p:nvPicPr>
            <p:cNvPr id="2569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9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6" name="Group 154"/>
          <p:cNvGrpSpPr>
            <a:grpSpLocks/>
          </p:cNvGrpSpPr>
          <p:nvPr/>
        </p:nvGrpSpPr>
        <p:grpSpPr bwMode="auto">
          <a:xfrm>
            <a:off x="1574800" y="1971675"/>
            <a:ext cx="458788" cy="619125"/>
            <a:chOff x="5955030" y="3031808"/>
            <a:chExt cx="914400" cy="1398587"/>
          </a:xfrm>
        </p:grpSpPr>
        <p:grpSp>
          <p:nvGrpSpPr>
            <p:cNvPr id="25677" name="Group 398"/>
            <p:cNvGrpSpPr>
              <a:grpSpLocks/>
            </p:cNvGrpSpPr>
            <p:nvPr/>
          </p:nvGrpSpPr>
          <p:grpSpPr bwMode="auto">
            <a:xfrm>
              <a:off x="6097905" y="3403283"/>
              <a:ext cx="596900" cy="1027112"/>
              <a:chOff x="3130" y="3288"/>
              <a:chExt cx="410" cy="742"/>
            </a:xfrm>
          </p:grpSpPr>
          <p:sp>
            <p:nvSpPr>
              <p:cNvPr id="25679"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80"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81"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82"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83"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84"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85"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86"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87"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88"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89"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90"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91"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92"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93"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5678"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7" name="Group 356"/>
          <p:cNvGrpSpPr>
            <a:grpSpLocks/>
          </p:cNvGrpSpPr>
          <p:nvPr/>
        </p:nvGrpSpPr>
        <p:grpSpPr bwMode="auto">
          <a:xfrm>
            <a:off x="2112963" y="2103438"/>
            <a:ext cx="465137" cy="481012"/>
            <a:chOff x="313" y="1497"/>
            <a:chExt cx="1152" cy="1014"/>
          </a:xfrm>
        </p:grpSpPr>
        <p:pic>
          <p:nvPicPr>
            <p:cNvPr id="25675"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76"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8" name="Group 356"/>
          <p:cNvGrpSpPr>
            <a:grpSpLocks/>
          </p:cNvGrpSpPr>
          <p:nvPr/>
        </p:nvGrpSpPr>
        <p:grpSpPr bwMode="auto">
          <a:xfrm>
            <a:off x="2005013" y="2901950"/>
            <a:ext cx="333375" cy="368300"/>
            <a:chOff x="313" y="1497"/>
            <a:chExt cx="1152" cy="1014"/>
          </a:xfrm>
        </p:grpSpPr>
        <p:pic>
          <p:nvPicPr>
            <p:cNvPr id="25673"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74"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9" name="Group 356"/>
          <p:cNvGrpSpPr>
            <a:grpSpLocks/>
          </p:cNvGrpSpPr>
          <p:nvPr/>
        </p:nvGrpSpPr>
        <p:grpSpPr bwMode="auto">
          <a:xfrm>
            <a:off x="1482725" y="2987675"/>
            <a:ext cx="282575" cy="344488"/>
            <a:chOff x="313" y="1497"/>
            <a:chExt cx="1152" cy="1014"/>
          </a:xfrm>
        </p:grpSpPr>
        <p:pic>
          <p:nvPicPr>
            <p:cNvPr id="25671"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72"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30" name="Group 403"/>
          <p:cNvGrpSpPr>
            <a:grpSpLocks/>
          </p:cNvGrpSpPr>
          <p:nvPr/>
        </p:nvGrpSpPr>
        <p:grpSpPr bwMode="auto">
          <a:xfrm>
            <a:off x="1189038" y="2651125"/>
            <a:ext cx="444500" cy="382588"/>
            <a:chOff x="2751" y="1851"/>
            <a:chExt cx="462" cy="478"/>
          </a:xfrm>
        </p:grpSpPr>
        <p:pic>
          <p:nvPicPr>
            <p:cNvPr id="25669"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70"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31" name="Group 356"/>
          <p:cNvGrpSpPr>
            <a:grpSpLocks/>
          </p:cNvGrpSpPr>
          <p:nvPr/>
        </p:nvGrpSpPr>
        <p:grpSpPr bwMode="auto">
          <a:xfrm>
            <a:off x="1565275" y="1401763"/>
            <a:ext cx="446088" cy="385762"/>
            <a:chOff x="313" y="1497"/>
            <a:chExt cx="1152" cy="1014"/>
          </a:xfrm>
        </p:grpSpPr>
        <p:pic>
          <p:nvPicPr>
            <p:cNvPr id="25667"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68" name="Picture 355" descr="antenna_stylized"/>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32" name="Group 403"/>
          <p:cNvGrpSpPr>
            <a:grpSpLocks/>
          </p:cNvGrpSpPr>
          <p:nvPr/>
        </p:nvGrpSpPr>
        <p:grpSpPr bwMode="auto">
          <a:xfrm>
            <a:off x="762000" y="2530475"/>
            <a:ext cx="446088" cy="381000"/>
            <a:chOff x="2751" y="1851"/>
            <a:chExt cx="462" cy="478"/>
          </a:xfrm>
        </p:grpSpPr>
        <p:pic>
          <p:nvPicPr>
            <p:cNvPr id="25665"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66"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79" name="Footer Placeholder 3"/>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atin typeface="Arial" charset="0"/>
              </a:rPr>
              <a:t>Wireless, Mobile Networks</a:t>
            </a:r>
          </a:p>
        </p:txBody>
      </p:sp>
      <p:sp>
        <p:nvSpPr>
          <p:cNvPr id="6180" name="Slide Number Placeholder 4"/>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200">
                <a:latin typeface="Arial" pitchFamily="34" charset="0"/>
              </a:rPr>
              <a:t>6-</a:t>
            </a:r>
            <a:fld id="{2D7DEFDB-5AD0-43F9-9CD4-B9974AE547B3}" type="slidenum">
              <a:rPr lang="en-US" altLang="en-US" sz="1200">
                <a:latin typeface="Arial" pitchFamily="34" charset="0"/>
              </a:rPr>
              <a:pPr/>
              <a:t>8</a:t>
            </a:fld>
            <a:endParaRPr lang="en-US" altLang="en-US" sz="1200">
              <a:latin typeface="Arial" pitchFamily="34" charset="0"/>
            </a:endParaRPr>
          </a:p>
        </p:txBody>
      </p:sp>
      <p:sp>
        <p:nvSpPr>
          <p:cNvPr id="6181" name="Rectangle 64"/>
          <p:cNvSpPr>
            <a:spLocks noChangeArrowheads="1"/>
          </p:cNvSpPr>
          <p:nvPr/>
        </p:nvSpPr>
        <p:spPr bwMode="auto">
          <a:xfrm>
            <a:off x="5484813" y="1557338"/>
            <a:ext cx="3346450" cy="2954337"/>
          </a:xfrm>
          <a:prstGeom prst="rect">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6182" name="Rectangle 65"/>
          <p:cNvSpPr>
            <a:spLocks noChangeArrowheads="1"/>
          </p:cNvSpPr>
          <p:nvPr/>
        </p:nvSpPr>
        <p:spPr bwMode="auto">
          <a:xfrm>
            <a:off x="5538788" y="1403350"/>
            <a:ext cx="1912937" cy="280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6183" name="Rectangle 66"/>
          <p:cNvSpPr>
            <a:spLocks noChangeArrowheads="1"/>
          </p:cNvSpPr>
          <p:nvPr/>
        </p:nvSpPr>
        <p:spPr bwMode="auto">
          <a:xfrm>
            <a:off x="5538788" y="1498315"/>
            <a:ext cx="3149600" cy="257968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pPr>
              <a:lnSpc>
                <a:spcPct val="90000"/>
              </a:lnSpc>
              <a:spcBef>
                <a:spcPct val="20000"/>
              </a:spcBef>
              <a:buClr>
                <a:srgbClr val="000099"/>
              </a:buClr>
              <a:buSzPct val="75000"/>
              <a:buFont typeface="Wingdings" pitchFamily="2" charset="2"/>
              <a:buNone/>
            </a:pPr>
            <a:r>
              <a:rPr lang="en-US" altLang="en-US" dirty="0">
                <a:latin typeface="Gill Sans MT" pitchFamily="34" charset="0"/>
              </a:rPr>
              <a:t> base station</a:t>
            </a:r>
          </a:p>
          <a:p>
            <a:pPr>
              <a:lnSpc>
                <a:spcPct val="90000"/>
              </a:lnSpc>
              <a:spcBef>
                <a:spcPct val="20000"/>
              </a:spcBef>
              <a:buClr>
                <a:srgbClr val="000099"/>
              </a:buClr>
              <a:buSzPct val="75000"/>
              <a:buFont typeface="Wingdings" pitchFamily="2" charset="2"/>
              <a:buChar char="v"/>
            </a:pPr>
            <a:r>
              <a:rPr lang="en-US" altLang="en-US" sz="2000" dirty="0">
                <a:latin typeface="Gill Sans MT" pitchFamily="34" charset="0"/>
              </a:rPr>
              <a:t>typically connected to wired network</a:t>
            </a:r>
          </a:p>
          <a:p>
            <a:pPr>
              <a:lnSpc>
                <a:spcPct val="90000"/>
              </a:lnSpc>
              <a:spcBef>
                <a:spcPct val="20000"/>
              </a:spcBef>
              <a:buClr>
                <a:srgbClr val="000099"/>
              </a:buClr>
              <a:buSzPct val="75000"/>
              <a:buFont typeface="Wingdings" pitchFamily="2" charset="2"/>
              <a:buChar char="v"/>
            </a:pPr>
            <a:r>
              <a:rPr lang="en-US" altLang="en-US" sz="2000" dirty="0">
                <a:latin typeface="Gill Sans MT" pitchFamily="34" charset="0"/>
              </a:rPr>
              <a:t>relay - responsible for sending packets between wired network and wireless host(s) in its </a:t>
            </a:r>
            <a:r>
              <a:rPr lang="ja-JP" altLang="en-US" sz="2000" dirty="0">
                <a:latin typeface="Gill Sans MT" pitchFamily="34" charset="0"/>
              </a:rPr>
              <a:t>“</a:t>
            </a:r>
            <a:r>
              <a:rPr lang="en-US" altLang="ja-JP" sz="2000" dirty="0">
                <a:latin typeface="Gill Sans MT" pitchFamily="34" charset="0"/>
              </a:rPr>
              <a:t>area</a:t>
            </a:r>
            <a:r>
              <a:rPr lang="ja-JP" altLang="en-US" sz="2000" dirty="0" smtClean="0">
                <a:latin typeface="Gill Sans MT" pitchFamily="34" charset="0"/>
              </a:rPr>
              <a:t>”</a:t>
            </a:r>
            <a:endParaRPr lang="en-US" altLang="ja-JP" sz="2000" dirty="0">
              <a:latin typeface="Gill Sans MT" pitchFamily="34" charset="0"/>
            </a:endParaRPr>
          </a:p>
        </p:txBody>
      </p:sp>
      <p:sp>
        <p:nvSpPr>
          <p:cNvPr id="6184" name="Line 75"/>
          <p:cNvSpPr>
            <a:spLocks noChangeShapeType="1"/>
          </p:cNvSpPr>
          <p:nvPr/>
        </p:nvSpPr>
        <p:spPr bwMode="auto">
          <a:xfrm flipH="1">
            <a:off x="6019800" y="4530725"/>
            <a:ext cx="309563" cy="863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grpSp>
        <p:nvGrpSpPr>
          <p:cNvPr id="25639" name="Group 190"/>
          <p:cNvGrpSpPr>
            <a:grpSpLocks/>
          </p:cNvGrpSpPr>
          <p:nvPr/>
        </p:nvGrpSpPr>
        <p:grpSpPr bwMode="auto">
          <a:xfrm>
            <a:off x="8188325" y="1087438"/>
            <a:ext cx="458788" cy="620712"/>
            <a:chOff x="5955030" y="3031808"/>
            <a:chExt cx="914400" cy="1398587"/>
          </a:xfrm>
        </p:grpSpPr>
        <p:grpSp>
          <p:nvGrpSpPr>
            <p:cNvPr id="25648" name="Group 398"/>
            <p:cNvGrpSpPr>
              <a:grpSpLocks/>
            </p:cNvGrpSpPr>
            <p:nvPr/>
          </p:nvGrpSpPr>
          <p:grpSpPr bwMode="auto">
            <a:xfrm>
              <a:off x="6097905" y="3403283"/>
              <a:ext cx="596900" cy="1027112"/>
              <a:chOff x="3130" y="3288"/>
              <a:chExt cx="410" cy="742"/>
            </a:xfrm>
          </p:grpSpPr>
          <p:sp>
            <p:nvSpPr>
              <p:cNvPr id="2565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5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5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5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5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5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5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5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5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5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6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6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6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6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6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564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40" name="Group 361"/>
          <p:cNvGrpSpPr>
            <a:grpSpLocks/>
          </p:cNvGrpSpPr>
          <p:nvPr/>
        </p:nvGrpSpPr>
        <p:grpSpPr bwMode="auto">
          <a:xfrm>
            <a:off x="7578725" y="1228725"/>
            <a:ext cx="590550" cy="501650"/>
            <a:chOff x="2967" y="478"/>
            <a:chExt cx="788" cy="625"/>
          </a:xfrm>
        </p:grpSpPr>
        <p:pic>
          <p:nvPicPr>
            <p:cNvPr id="25646"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7" name="Picture 360" descr="antenna_radiation_stylized"/>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87" name="Rectangle 4"/>
          <p:cNvSpPr>
            <a:spLocks noGrp="1" noChangeArrowheads="1"/>
          </p:cNvSpPr>
          <p:nvPr>
            <p:ph type="title"/>
          </p:nvPr>
        </p:nvSpPr>
        <p:spPr>
          <a:xfrm>
            <a:off x="461963" y="193675"/>
            <a:ext cx="7772400" cy="954088"/>
          </a:xfrm>
        </p:spPr>
        <p:txBody>
          <a:bodyPr/>
          <a:lstStyle/>
          <a:p>
            <a:pPr>
              <a:defRPr/>
            </a:pPr>
            <a:r>
              <a:rPr lang="en-US">
                <a:latin typeface="Gill Sans MT" charset="0"/>
                <a:ea typeface="ＭＳ Ｐゴシック" charset="0"/>
              </a:rPr>
              <a:t>Elements of a wireless network</a:t>
            </a:r>
          </a:p>
        </p:txBody>
      </p:sp>
      <p:pic>
        <p:nvPicPr>
          <p:cNvPr id="25642" name="Picture 16" descr="underline_bas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43" name="Group 6"/>
          <p:cNvGrpSpPr>
            <a:grpSpLocks/>
          </p:cNvGrpSpPr>
          <p:nvPr/>
        </p:nvGrpSpPr>
        <p:grpSpPr bwMode="auto">
          <a:xfrm>
            <a:off x="3038475" y="2557463"/>
            <a:ext cx="2362200" cy="1762125"/>
            <a:chOff x="3839" y="1737"/>
            <a:chExt cx="1488" cy="1110"/>
          </a:xfrm>
        </p:grpSpPr>
        <p:sp>
          <p:nvSpPr>
            <p:cNvPr id="25644"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4"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mtClean="0">
                  <a:latin typeface="Arial" charset="0"/>
                  <a:cs typeface="Arial" charset="0"/>
                </a:rPr>
                <a:t>network </a:t>
              </a:r>
            </a:p>
            <a:p>
              <a:pPr algn="ctr" eaLnBrk="1" hangingPunct="1">
                <a:defRPr/>
              </a:pPr>
              <a:r>
                <a:rPr lang="en-US" smtClean="0">
                  <a:latin typeface="Arial" charset="0"/>
                  <a:cs typeface="Arial" charset="0"/>
                </a:rPr>
                <a:t>infrastructure</a:t>
              </a:r>
            </a:p>
          </p:txBody>
        </p:sp>
      </p:grpSp>
    </p:spTree>
    <p:extLst>
      <p:ext uri="{BB962C8B-B14F-4D97-AF65-F5344CB8AC3E}">
        <p14:creationId xmlns:p14="http://schemas.microsoft.com/office/powerpoint/2010/main" val="1811758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172"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173"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74"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175"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76"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177"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78"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79"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80"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81"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7182"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grpSp>
        <p:nvGrpSpPr>
          <p:cNvPr id="27661" name="Group 356"/>
          <p:cNvGrpSpPr>
            <a:grpSpLocks/>
          </p:cNvGrpSpPr>
          <p:nvPr/>
        </p:nvGrpSpPr>
        <p:grpSpPr bwMode="auto">
          <a:xfrm>
            <a:off x="6442075" y="4867275"/>
            <a:ext cx="331788" cy="368300"/>
            <a:chOff x="313" y="1497"/>
            <a:chExt cx="1152" cy="1014"/>
          </a:xfrm>
        </p:grpSpPr>
        <p:pic>
          <p:nvPicPr>
            <p:cNvPr id="27792"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93"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2" name="Group 361"/>
          <p:cNvGrpSpPr>
            <a:grpSpLocks/>
          </p:cNvGrpSpPr>
          <p:nvPr/>
        </p:nvGrpSpPr>
        <p:grpSpPr bwMode="auto">
          <a:xfrm>
            <a:off x="2071688" y="4195763"/>
            <a:ext cx="396875" cy="388937"/>
            <a:chOff x="2967" y="478"/>
            <a:chExt cx="788" cy="625"/>
          </a:xfrm>
        </p:grpSpPr>
        <p:pic>
          <p:nvPicPr>
            <p:cNvPr id="27790"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91"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3" name="Group 108"/>
          <p:cNvGrpSpPr>
            <a:grpSpLocks/>
          </p:cNvGrpSpPr>
          <p:nvPr/>
        </p:nvGrpSpPr>
        <p:grpSpPr bwMode="auto">
          <a:xfrm>
            <a:off x="5668963" y="4957763"/>
            <a:ext cx="458787" cy="620712"/>
            <a:chOff x="5955030" y="3031808"/>
            <a:chExt cx="914400" cy="1398587"/>
          </a:xfrm>
        </p:grpSpPr>
        <p:grpSp>
          <p:nvGrpSpPr>
            <p:cNvPr id="27773" name="Group 398"/>
            <p:cNvGrpSpPr>
              <a:grpSpLocks/>
            </p:cNvGrpSpPr>
            <p:nvPr/>
          </p:nvGrpSpPr>
          <p:grpSpPr bwMode="auto">
            <a:xfrm>
              <a:off x="6097905" y="3403283"/>
              <a:ext cx="596900" cy="1027112"/>
              <a:chOff x="3130" y="3288"/>
              <a:chExt cx="410" cy="742"/>
            </a:xfrm>
          </p:grpSpPr>
          <p:sp>
            <p:nvSpPr>
              <p:cNvPr id="27775"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76"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77"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78"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79"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0"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1"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2"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3"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4"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5"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6"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7"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8"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89"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7774"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4" name="Group 403"/>
          <p:cNvGrpSpPr>
            <a:grpSpLocks/>
          </p:cNvGrpSpPr>
          <p:nvPr/>
        </p:nvGrpSpPr>
        <p:grpSpPr bwMode="auto">
          <a:xfrm>
            <a:off x="3403600" y="5354638"/>
            <a:ext cx="527050" cy="392112"/>
            <a:chOff x="2751" y="1851"/>
            <a:chExt cx="462" cy="478"/>
          </a:xfrm>
        </p:grpSpPr>
        <p:pic>
          <p:nvPicPr>
            <p:cNvPr id="27771"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72"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5" name="Group 129"/>
          <p:cNvGrpSpPr>
            <a:grpSpLocks/>
          </p:cNvGrpSpPr>
          <p:nvPr/>
        </p:nvGrpSpPr>
        <p:grpSpPr bwMode="auto">
          <a:xfrm>
            <a:off x="4094163" y="4987925"/>
            <a:ext cx="458787" cy="620713"/>
            <a:chOff x="5955030" y="3031808"/>
            <a:chExt cx="914400" cy="1398587"/>
          </a:xfrm>
        </p:grpSpPr>
        <p:grpSp>
          <p:nvGrpSpPr>
            <p:cNvPr id="27754" name="Group 398"/>
            <p:cNvGrpSpPr>
              <a:grpSpLocks/>
            </p:cNvGrpSpPr>
            <p:nvPr/>
          </p:nvGrpSpPr>
          <p:grpSpPr bwMode="auto">
            <a:xfrm>
              <a:off x="6097905" y="3403283"/>
              <a:ext cx="596900" cy="1027112"/>
              <a:chOff x="3130" y="3288"/>
              <a:chExt cx="410" cy="742"/>
            </a:xfrm>
          </p:grpSpPr>
          <p:sp>
            <p:nvSpPr>
              <p:cNvPr id="27756"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57"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58"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59"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0"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1"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2"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3"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4"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5"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6"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7"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8"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69"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70"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7755"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6" name="Group 356"/>
          <p:cNvGrpSpPr>
            <a:grpSpLocks/>
          </p:cNvGrpSpPr>
          <p:nvPr/>
        </p:nvGrpSpPr>
        <p:grpSpPr bwMode="auto">
          <a:xfrm>
            <a:off x="5781675" y="5791200"/>
            <a:ext cx="361950" cy="338138"/>
            <a:chOff x="313" y="1497"/>
            <a:chExt cx="1152" cy="1014"/>
          </a:xfrm>
        </p:grpSpPr>
        <p:pic>
          <p:nvPicPr>
            <p:cNvPr id="27752"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3"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7" name="Group 356"/>
          <p:cNvGrpSpPr>
            <a:grpSpLocks/>
          </p:cNvGrpSpPr>
          <p:nvPr/>
        </p:nvGrpSpPr>
        <p:grpSpPr bwMode="auto">
          <a:xfrm>
            <a:off x="4551363" y="5811838"/>
            <a:ext cx="376237" cy="347662"/>
            <a:chOff x="313" y="1497"/>
            <a:chExt cx="1152" cy="1014"/>
          </a:xfrm>
        </p:grpSpPr>
        <p:pic>
          <p:nvPicPr>
            <p:cNvPr id="27750"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1"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8" name="Group 356"/>
          <p:cNvGrpSpPr>
            <a:grpSpLocks/>
          </p:cNvGrpSpPr>
          <p:nvPr/>
        </p:nvGrpSpPr>
        <p:grpSpPr bwMode="auto">
          <a:xfrm>
            <a:off x="3830638" y="5832475"/>
            <a:ext cx="382587" cy="436563"/>
            <a:chOff x="313" y="1497"/>
            <a:chExt cx="1152" cy="1014"/>
          </a:xfrm>
        </p:grpSpPr>
        <p:pic>
          <p:nvPicPr>
            <p:cNvPr id="27748"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9"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9" name="Group 403"/>
          <p:cNvGrpSpPr>
            <a:grpSpLocks/>
          </p:cNvGrpSpPr>
          <p:nvPr/>
        </p:nvGrpSpPr>
        <p:grpSpPr bwMode="auto">
          <a:xfrm>
            <a:off x="3729038" y="4673600"/>
            <a:ext cx="485775" cy="403225"/>
            <a:chOff x="2751" y="1851"/>
            <a:chExt cx="462" cy="478"/>
          </a:xfrm>
        </p:grpSpPr>
        <p:pic>
          <p:nvPicPr>
            <p:cNvPr id="27746"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7"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0" name="Group 403"/>
          <p:cNvGrpSpPr>
            <a:grpSpLocks/>
          </p:cNvGrpSpPr>
          <p:nvPr/>
        </p:nvGrpSpPr>
        <p:grpSpPr bwMode="auto">
          <a:xfrm>
            <a:off x="6289675" y="5334000"/>
            <a:ext cx="525463" cy="392113"/>
            <a:chOff x="2751" y="1851"/>
            <a:chExt cx="462" cy="478"/>
          </a:xfrm>
        </p:grpSpPr>
        <p:pic>
          <p:nvPicPr>
            <p:cNvPr id="27744"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5"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1" name="Group 356"/>
          <p:cNvGrpSpPr>
            <a:grpSpLocks/>
          </p:cNvGrpSpPr>
          <p:nvPr/>
        </p:nvGrpSpPr>
        <p:grpSpPr bwMode="auto">
          <a:xfrm>
            <a:off x="4987925" y="5191125"/>
            <a:ext cx="376238" cy="349250"/>
            <a:chOff x="313" y="1497"/>
            <a:chExt cx="1152" cy="1014"/>
          </a:xfrm>
        </p:grpSpPr>
        <p:pic>
          <p:nvPicPr>
            <p:cNvPr id="27742"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3"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2" name="Group 356"/>
          <p:cNvGrpSpPr>
            <a:grpSpLocks/>
          </p:cNvGrpSpPr>
          <p:nvPr/>
        </p:nvGrpSpPr>
        <p:grpSpPr bwMode="auto">
          <a:xfrm>
            <a:off x="1909763" y="4643438"/>
            <a:ext cx="282575" cy="344487"/>
            <a:chOff x="313" y="1497"/>
            <a:chExt cx="1152" cy="1014"/>
          </a:xfrm>
        </p:grpSpPr>
        <p:pic>
          <p:nvPicPr>
            <p:cNvPr id="2774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4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3" name="Group 403"/>
          <p:cNvGrpSpPr>
            <a:grpSpLocks/>
          </p:cNvGrpSpPr>
          <p:nvPr/>
        </p:nvGrpSpPr>
        <p:grpSpPr bwMode="auto">
          <a:xfrm>
            <a:off x="1616075" y="4308475"/>
            <a:ext cx="444500" cy="381000"/>
            <a:chOff x="2751" y="1851"/>
            <a:chExt cx="462" cy="478"/>
          </a:xfrm>
        </p:grpSpPr>
        <p:pic>
          <p:nvPicPr>
            <p:cNvPr id="2773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4" name="Group 171"/>
          <p:cNvGrpSpPr>
            <a:grpSpLocks/>
          </p:cNvGrpSpPr>
          <p:nvPr/>
        </p:nvGrpSpPr>
        <p:grpSpPr bwMode="auto">
          <a:xfrm>
            <a:off x="1574800" y="1971675"/>
            <a:ext cx="458788" cy="619125"/>
            <a:chOff x="5955030" y="3031808"/>
            <a:chExt cx="914400" cy="1398587"/>
          </a:xfrm>
        </p:grpSpPr>
        <p:grpSp>
          <p:nvGrpSpPr>
            <p:cNvPr id="27721" name="Group 398"/>
            <p:cNvGrpSpPr>
              <a:grpSpLocks/>
            </p:cNvGrpSpPr>
            <p:nvPr/>
          </p:nvGrpSpPr>
          <p:grpSpPr bwMode="auto">
            <a:xfrm>
              <a:off x="6097905" y="3403283"/>
              <a:ext cx="596900" cy="1027112"/>
              <a:chOff x="3130" y="3288"/>
              <a:chExt cx="410" cy="742"/>
            </a:xfrm>
          </p:grpSpPr>
          <p:sp>
            <p:nvSpPr>
              <p:cNvPr id="27723"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24"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25"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26"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27"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28"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29"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0"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1"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2"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3"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4"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5"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6"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737"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27722"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5" name="Group 356"/>
          <p:cNvGrpSpPr>
            <a:grpSpLocks/>
          </p:cNvGrpSpPr>
          <p:nvPr/>
        </p:nvGrpSpPr>
        <p:grpSpPr bwMode="auto">
          <a:xfrm>
            <a:off x="2112963" y="2103438"/>
            <a:ext cx="465137" cy="481012"/>
            <a:chOff x="313" y="1497"/>
            <a:chExt cx="1152" cy="1014"/>
          </a:xfrm>
        </p:grpSpPr>
        <p:pic>
          <p:nvPicPr>
            <p:cNvPr id="27719"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20"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6" name="Group 356"/>
          <p:cNvGrpSpPr>
            <a:grpSpLocks/>
          </p:cNvGrpSpPr>
          <p:nvPr/>
        </p:nvGrpSpPr>
        <p:grpSpPr bwMode="auto">
          <a:xfrm>
            <a:off x="2005013" y="2901950"/>
            <a:ext cx="333375" cy="368300"/>
            <a:chOff x="313" y="1497"/>
            <a:chExt cx="1152" cy="1014"/>
          </a:xfrm>
        </p:grpSpPr>
        <p:pic>
          <p:nvPicPr>
            <p:cNvPr id="2771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7" name="Group 356"/>
          <p:cNvGrpSpPr>
            <a:grpSpLocks/>
          </p:cNvGrpSpPr>
          <p:nvPr/>
        </p:nvGrpSpPr>
        <p:grpSpPr bwMode="auto">
          <a:xfrm>
            <a:off x="1482725" y="2987675"/>
            <a:ext cx="282575" cy="344488"/>
            <a:chOff x="313" y="1497"/>
            <a:chExt cx="1152" cy="1014"/>
          </a:xfrm>
        </p:grpSpPr>
        <p:pic>
          <p:nvPicPr>
            <p:cNvPr id="2771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8" name="Group 403"/>
          <p:cNvGrpSpPr>
            <a:grpSpLocks/>
          </p:cNvGrpSpPr>
          <p:nvPr/>
        </p:nvGrpSpPr>
        <p:grpSpPr bwMode="auto">
          <a:xfrm>
            <a:off x="1189038" y="2651125"/>
            <a:ext cx="444500" cy="382588"/>
            <a:chOff x="2751" y="1851"/>
            <a:chExt cx="462" cy="478"/>
          </a:xfrm>
        </p:grpSpPr>
        <p:pic>
          <p:nvPicPr>
            <p:cNvPr id="2771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79" name="Group 356"/>
          <p:cNvGrpSpPr>
            <a:grpSpLocks/>
          </p:cNvGrpSpPr>
          <p:nvPr/>
        </p:nvGrpSpPr>
        <p:grpSpPr bwMode="auto">
          <a:xfrm>
            <a:off x="1565275" y="1401763"/>
            <a:ext cx="446088" cy="385762"/>
            <a:chOff x="313" y="1497"/>
            <a:chExt cx="1152" cy="1014"/>
          </a:xfrm>
        </p:grpSpPr>
        <p:pic>
          <p:nvPicPr>
            <p:cNvPr id="27711"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2" name="Picture 355" descr="antenna_stylized"/>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80" name="Group 403"/>
          <p:cNvGrpSpPr>
            <a:grpSpLocks/>
          </p:cNvGrpSpPr>
          <p:nvPr/>
        </p:nvGrpSpPr>
        <p:grpSpPr bwMode="auto">
          <a:xfrm>
            <a:off x="762000" y="2530475"/>
            <a:ext cx="446088" cy="381000"/>
            <a:chOff x="2751" y="1851"/>
            <a:chExt cx="462" cy="478"/>
          </a:xfrm>
        </p:grpSpPr>
        <p:pic>
          <p:nvPicPr>
            <p:cNvPr id="27709"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0"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03" name="Footer Placeholder 3"/>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atin typeface="Arial" charset="0"/>
              </a:rPr>
              <a:t>Wireless, Mobile Networks</a:t>
            </a:r>
          </a:p>
        </p:txBody>
      </p:sp>
      <p:sp>
        <p:nvSpPr>
          <p:cNvPr id="7204" name="Slide Number Placeholder 4"/>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Comic Sans MS" pitchFamily="66" charset="0"/>
                <a:ea typeface="MS PGothic" pitchFamily="34" charset="-128"/>
              </a:defRPr>
            </a:lvl1pPr>
            <a:lvl2pPr marL="742950" indent="-285750">
              <a:defRPr sz="2400">
                <a:solidFill>
                  <a:schemeClr val="tx1"/>
                </a:solidFill>
                <a:latin typeface="Comic Sans MS" pitchFamily="66" charset="0"/>
                <a:ea typeface="MS PGothic" pitchFamily="34" charset="-128"/>
              </a:defRPr>
            </a:lvl2pPr>
            <a:lvl3pPr marL="1143000" indent="-228600">
              <a:defRPr sz="2400">
                <a:solidFill>
                  <a:schemeClr val="tx1"/>
                </a:solidFill>
                <a:latin typeface="Comic Sans MS" pitchFamily="66" charset="0"/>
                <a:ea typeface="MS PGothic" pitchFamily="34" charset="-128"/>
              </a:defRPr>
            </a:lvl3pPr>
            <a:lvl4pPr marL="1600200" indent="-228600">
              <a:defRPr sz="2400">
                <a:solidFill>
                  <a:schemeClr val="tx1"/>
                </a:solidFill>
                <a:latin typeface="Comic Sans MS" pitchFamily="66" charset="0"/>
                <a:ea typeface="MS PGothic" pitchFamily="34" charset="-128"/>
              </a:defRPr>
            </a:lvl4pPr>
            <a:lvl5pPr marL="2057400" indent="-228600">
              <a:defRPr sz="2400">
                <a:solidFill>
                  <a:schemeClr val="tx1"/>
                </a:solidFill>
                <a:latin typeface="Comic Sans MS" pitchFamily="66" charset="0"/>
                <a:ea typeface="MS PGothic" pitchFamily="34" charset="-128"/>
              </a:defRPr>
            </a:lvl5pPr>
            <a:lvl6pPr marL="2514600" indent="-228600" eaLnBrk="0" fontAlgn="base" hangingPunct="0">
              <a:spcBef>
                <a:spcPct val="0"/>
              </a:spcBef>
              <a:spcAft>
                <a:spcPct val="0"/>
              </a:spcAft>
              <a:defRPr sz="2400">
                <a:solidFill>
                  <a:schemeClr val="tx1"/>
                </a:solidFill>
                <a:latin typeface="Comic Sans MS" pitchFamily="66" charset="0"/>
                <a:ea typeface="MS PGothic" pitchFamily="34" charset="-128"/>
              </a:defRPr>
            </a:lvl6pPr>
            <a:lvl7pPr marL="2971800" indent="-228600" eaLnBrk="0" fontAlgn="base" hangingPunct="0">
              <a:spcBef>
                <a:spcPct val="0"/>
              </a:spcBef>
              <a:spcAft>
                <a:spcPct val="0"/>
              </a:spcAft>
              <a:defRPr sz="2400">
                <a:solidFill>
                  <a:schemeClr val="tx1"/>
                </a:solidFill>
                <a:latin typeface="Comic Sans MS" pitchFamily="66" charset="0"/>
                <a:ea typeface="MS PGothic" pitchFamily="34" charset="-128"/>
              </a:defRPr>
            </a:lvl7pPr>
            <a:lvl8pPr marL="3429000" indent="-228600" eaLnBrk="0" fontAlgn="base" hangingPunct="0">
              <a:spcBef>
                <a:spcPct val="0"/>
              </a:spcBef>
              <a:spcAft>
                <a:spcPct val="0"/>
              </a:spcAft>
              <a:defRPr sz="2400">
                <a:solidFill>
                  <a:schemeClr val="tx1"/>
                </a:solidFill>
                <a:latin typeface="Comic Sans MS" pitchFamily="66" charset="0"/>
                <a:ea typeface="MS PGothic" pitchFamily="34" charset="-128"/>
              </a:defRPr>
            </a:lvl8pPr>
            <a:lvl9pPr marL="3886200" indent="-228600" eaLnBrk="0" fontAlgn="base" hangingPunct="0">
              <a:spcBef>
                <a:spcPct val="0"/>
              </a:spcBef>
              <a:spcAft>
                <a:spcPct val="0"/>
              </a:spcAft>
              <a:defRPr sz="2400">
                <a:solidFill>
                  <a:schemeClr val="tx1"/>
                </a:solidFill>
                <a:latin typeface="Comic Sans MS" pitchFamily="66" charset="0"/>
                <a:ea typeface="MS PGothic" pitchFamily="34" charset="-128"/>
              </a:defRPr>
            </a:lvl9pPr>
          </a:lstStyle>
          <a:p>
            <a:r>
              <a:rPr lang="en-US" altLang="en-US" sz="1200">
                <a:latin typeface="Arial" pitchFamily="34" charset="0"/>
              </a:rPr>
              <a:t>6-</a:t>
            </a:r>
            <a:fld id="{F7993712-FC44-4B97-B20A-7C29AFE79373}" type="slidenum">
              <a:rPr lang="en-US" altLang="en-US" sz="1200">
                <a:latin typeface="Arial" pitchFamily="34" charset="0"/>
              </a:rPr>
              <a:pPr/>
              <a:t>9</a:t>
            </a:fld>
            <a:endParaRPr lang="en-US" altLang="en-US" sz="1200">
              <a:latin typeface="Arial" pitchFamily="34" charset="0"/>
            </a:endParaRPr>
          </a:p>
        </p:txBody>
      </p:sp>
      <p:sp>
        <p:nvSpPr>
          <p:cNvPr id="7205" name="Rectangle 64"/>
          <p:cNvSpPr>
            <a:spLocks noChangeArrowheads="1"/>
          </p:cNvSpPr>
          <p:nvPr/>
        </p:nvSpPr>
        <p:spPr bwMode="auto">
          <a:xfrm>
            <a:off x="5484813" y="1557338"/>
            <a:ext cx="3346450" cy="2820987"/>
          </a:xfrm>
          <a:prstGeom prst="rect">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206" name="Rectangle 65"/>
          <p:cNvSpPr>
            <a:spLocks noChangeArrowheads="1"/>
          </p:cNvSpPr>
          <p:nvPr/>
        </p:nvSpPr>
        <p:spPr bwMode="auto">
          <a:xfrm>
            <a:off x="5538788" y="1403350"/>
            <a:ext cx="1912937" cy="280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7207" name="Rectangle 66"/>
          <p:cNvSpPr>
            <a:spLocks noChangeArrowheads="1"/>
          </p:cNvSpPr>
          <p:nvPr/>
        </p:nvSpPr>
        <p:spPr bwMode="auto">
          <a:xfrm>
            <a:off x="5537200" y="1362075"/>
            <a:ext cx="3149600" cy="257968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000">
                <a:latin typeface="Comic Sans MS" charset="0"/>
                <a:ea typeface="ＭＳ Ｐゴシック" charset="0"/>
              </a:rPr>
              <a:t> </a:t>
            </a:r>
            <a:r>
              <a:rPr lang="en-US" sz="2400">
                <a:latin typeface="Gill Sans MT" charset="0"/>
                <a:ea typeface="ＭＳ Ｐゴシック" charset="0"/>
              </a:rPr>
              <a:t>wireless link</a:t>
            </a:r>
          </a:p>
          <a:p>
            <a:pPr marL="342900" indent="-342900">
              <a:lnSpc>
                <a:spcPct val="90000"/>
              </a:lnSpc>
              <a:spcBef>
                <a:spcPct val="20000"/>
              </a:spcBef>
              <a:buClr>
                <a:srgbClr val="000099"/>
              </a:buClr>
              <a:buSzPct val="75000"/>
              <a:buFont typeface="Wingdings" charset="0"/>
              <a:buChar char="v"/>
              <a:defRPr/>
            </a:pPr>
            <a:r>
              <a:rPr lang="en-US" sz="2000">
                <a:latin typeface="Gill Sans MT" charset="0"/>
                <a:ea typeface="ＭＳ Ｐゴシック" charset="0"/>
              </a:rPr>
              <a:t>typically used to connect mobile(s) to base station</a:t>
            </a:r>
          </a:p>
          <a:p>
            <a:pPr marL="342900" indent="-342900">
              <a:lnSpc>
                <a:spcPct val="90000"/>
              </a:lnSpc>
              <a:spcBef>
                <a:spcPct val="20000"/>
              </a:spcBef>
              <a:buClr>
                <a:srgbClr val="000099"/>
              </a:buClr>
              <a:buSzPct val="75000"/>
              <a:buFont typeface="Wingdings" charset="0"/>
              <a:buChar char="v"/>
              <a:defRPr/>
            </a:pPr>
            <a:r>
              <a:rPr lang="en-US" sz="2000">
                <a:latin typeface="Gill Sans MT" charset="0"/>
                <a:ea typeface="ＭＳ Ｐゴシック" charset="0"/>
              </a:rPr>
              <a:t>also used as backbone link </a:t>
            </a:r>
          </a:p>
          <a:p>
            <a:pPr marL="342900" indent="-342900">
              <a:lnSpc>
                <a:spcPct val="90000"/>
              </a:lnSpc>
              <a:spcBef>
                <a:spcPct val="20000"/>
              </a:spcBef>
              <a:buClr>
                <a:srgbClr val="000099"/>
              </a:buClr>
              <a:buSzPct val="75000"/>
              <a:buFont typeface="Wingdings" charset="0"/>
              <a:buChar char="v"/>
              <a:defRPr/>
            </a:pPr>
            <a:r>
              <a:rPr lang="en-US" sz="2000">
                <a:latin typeface="Gill Sans MT" charset="0"/>
                <a:ea typeface="ＭＳ Ｐゴシック" charset="0"/>
              </a:rPr>
              <a:t>multiple access protocol coordinates link access </a:t>
            </a:r>
          </a:p>
          <a:p>
            <a:pPr marL="342900" indent="-342900">
              <a:lnSpc>
                <a:spcPct val="90000"/>
              </a:lnSpc>
              <a:spcBef>
                <a:spcPct val="20000"/>
              </a:spcBef>
              <a:buClr>
                <a:srgbClr val="000099"/>
              </a:buClr>
              <a:buSzPct val="75000"/>
              <a:buFont typeface="Wingdings" charset="0"/>
              <a:buChar char="v"/>
              <a:defRPr/>
            </a:pPr>
            <a:r>
              <a:rPr lang="en-US" sz="2000">
                <a:latin typeface="Gill Sans MT" charset="0"/>
                <a:ea typeface="ＭＳ Ｐゴシック" charset="0"/>
              </a:rPr>
              <a:t>various data rates, transmission distance</a:t>
            </a:r>
          </a:p>
        </p:txBody>
      </p:sp>
      <p:sp>
        <p:nvSpPr>
          <p:cNvPr id="7208" name="Line 68"/>
          <p:cNvSpPr>
            <a:spLocks noChangeShapeType="1"/>
          </p:cNvSpPr>
          <p:nvPr/>
        </p:nvSpPr>
        <p:spPr bwMode="auto">
          <a:xfrm flipH="1">
            <a:off x="6207125" y="4378325"/>
            <a:ext cx="106363" cy="5492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latin typeface="Comic Sans MS" charset="0"/>
              <a:ea typeface="ＭＳ Ｐゴシック" charset="0"/>
            </a:endParaRPr>
          </a:p>
        </p:txBody>
      </p:sp>
      <p:sp>
        <p:nvSpPr>
          <p:cNvPr id="27687" name="AutoShape 72"/>
          <p:cNvSpPr>
            <a:spLocks noChangeAspect="1" noChangeArrowheads="1" noTextEdit="1"/>
          </p:cNvSpPr>
          <p:nvPr/>
        </p:nvSpPr>
        <p:spPr bwMode="auto">
          <a:xfrm>
            <a:off x="7800975" y="1430338"/>
            <a:ext cx="735013" cy="220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27688" name="Group 137"/>
          <p:cNvGrpSpPr>
            <a:grpSpLocks/>
          </p:cNvGrpSpPr>
          <p:nvPr/>
        </p:nvGrpSpPr>
        <p:grpSpPr bwMode="auto">
          <a:xfrm>
            <a:off x="7815263" y="1347788"/>
            <a:ext cx="722312" cy="303212"/>
            <a:chOff x="4750" y="264"/>
            <a:chExt cx="455" cy="191"/>
          </a:xfrm>
        </p:grpSpPr>
        <p:sp>
          <p:nvSpPr>
            <p:cNvPr id="27694" name="Freeform 89"/>
            <p:cNvSpPr>
              <a:spLocks/>
            </p:cNvSpPr>
            <p:nvPr/>
          </p:nvSpPr>
          <p:spPr bwMode="auto">
            <a:xfrm>
              <a:off x="4872" y="298"/>
              <a:ext cx="82" cy="104"/>
            </a:xfrm>
            <a:custGeom>
              <a:avLst/>
              <a:gdLst>
                <a:gd name="T0" fmla="*/ 0 w 247"/>
                <a:gd name="T1" fmla="*/ 0 h 209"/>
                <a:gd name="T2" fmla="*/ 0 w 247"/>
                <a:gd name="T3" fmla="*/ 0 h 209"/>
                <a:gd name="T4" fmla="*/ 0 w 247"/>
                <a:gd name="T5" fmla="*/ 0 h 209"/>
                <a:gd name="T6" fmla="*/ 0 w 247"/>
                <a:gd name="T7" fmla="*/ 0 h 209"/>
                <a:gd name="T8" fmla="*/ 0 w 247"/>
                <a:gd name="T9" fmla="*/ 1 h 209"/>
                <a:gd name="T10" fmla="*/ 0 w 247"/>
                <a:gd name="T11" fmla="*/ 1 h 209"/>
                <a:gd name="T12" fmla="*/ 0 w 247"/>
                <a:gd name="T13" fmla="*/ 1 h 209"/>
                <a:gd name="T14" fmla="*/ 0 w 247"/>
                <a:gd name="T15" fmla="*/ 1 h 209"/>
                <a:gd name="T16" fmla="*/ 0 w 247"/>
                <a:gd name="T17" fmla="*/ 2 h 209"/>
                <a:gd name="T18" fmla="*/ 0 w 247"/>
                <a:gd name="T19" fmla="*/ 2 h 209"/>
                <a:gd name="T20" fmla="*/ 0 w 247"/>
                <a:gd name="T21" fmla="*/ 2 h 209"/>
                <a:gd name="T22" fmla="*/ 0 w 247"/>
                <a:gd name="T23" fmla="*/ 2 h 209"/>
                <a:gd name="T24" fmla="*/ 0 w 247"/>
                <a:gd name="T25" fmla="*/ 3 h 209"/>
                <a:gd name="T26" fmla="*/ 0 w 247"/>
                <a:gd name="T27" fmla="*/ 3 h 209"/>
                <a:gd name="T28" fmla="*/ 0 w 247"/>
                <a:gd name="T29" fmla="*/ 3 h 209"/>
                <a:gd name="T30" fmla="*/ 0 w 247"/>
                <a:gd name="T31" fmla="*/ 3 h 209"/>
                <a:gd name="T32" fmla="*/ 0 w 247"/>
                <a:gd name="T33" fmla="*/ 3 h 209"/>
                <a:gd name="T34" fmla="*/ 0 w 247"/>
                <a:gd name="T35" fmla="*/ 3 h 209"/>
                <a:gd name="T36" fmla="*/ 0 w 247"/>
                <a:gd name="T37" fmla="*/ 3 h 209"/>
                <a:gd name="T38" fmla="*/ 0 w 247"/>
                <a:gd name="T39" fmla="*/ 3 h 209"/>
                <a:gd name="T40" fmla="*/ 0 w 247"/>
                <a:gd name="T41" fmla="*/ 3 h 209"/>
                <a:gd name="T42" fmla="*/ 0 w 247"/>
                <a:gd name="T43" fmla="*/ 2 h 209"/>
                <a:gd name="T44" fmla="*/ 0 w 247"/>
                <a:gd name="T45" fmla="*/ 2 h 209"/>
                <a:gd name="T46" fmla="*/ 0 w 247"/>
                <a:gd name="T47" fmla="*/ 2 h 209"/>
                <a:gd name="T48" fmla="*/ 0 w 247"/>
                <a:gd name="T49" fmla="*/ 2 h 209"/>
                <a:gd name="T50" fmla="*/ 0 w 247"/>
                <a:gd name="T51" fmla="*/ 2 h 209"/>
                <a:gd name="T52" fmla="*/ 0 w 247"/>
                <a:gd name="T53" fmla="*/ 2 h 209"/>
                <a:gd name="T54" fmla="*/ 0 w 247"/>
                <a:gd name="T55" fmla="*/ 2 h 209"/>
                <a:gd name="T56" fmla="*/ 0 w 247"/>
                <a:gd name="T57" fmla="*/ 2 h 209"/>
                <a:gd name="T58" fmla="*/ 0 w 247"/>
                <a:gd name="T59" fmla="*/ 2 h 209"/>
                <a:gd name="T60" fmla="*/ 0 w 247"/>
                <a:gd name="T61" fmla="*/ 2 h 209"/>
                <a:gd name="T62" fmla="*/ 0 w 247"/>
                <a:gd name="T63" fmla="*/ 2 h 209"/>
                <a:gd name="T64" fmla="*/ 0 w 247"/>
                <a:gd name="T65" fmla="*/ 2 h 209"/>
                <a:gd name="T66" fmla="*/ 0 w 247"/>
                <a:gd name="T67" fmla="*/ 1 h 209"/>
                <a:gd name="T68" fmla="*/ 0 w 247"/>
                <a:gd name="T69" fmla="*/ 1 h 209"/>
                <a:gd name="T70" fmla="*/ 0 w 247"/>
                <a:gd name="T71" fmla="*/ 1 h 209"/>
                <a:gd name="T72" fmla="*/ 0 w 247"/>
                <a:gd name="T73" fmla="*/ 0 h 209"/>
                <a:gd name="T74" fmla="*/ 0 w 247"/>
                <a:gd name="T75" fmla="*/ 0 h 209"/>
                <a:gd name="T76" fmla="*/ 0 w 247"/>
                <a:gd name="T77" fmla="*/ 0 h 209"/>
                <a:gd name="T78" fmla="*/ 0 w 247"/>
                <a:gd name="T79" fmla="*/ 0 h 209"/>
                <a:gd name="T80" fmla="*/ 0 w 247"/>
                <a:gd name="T81" fmla="*/ 0 h 209"/>
                <a:gd name="T82" fmla="*/ 0 w 247"/>
                <a:gd name="T83" fmla="*/ 0 h 209"/>
                <a:gd name="T84" fmla="*/ 0 w 247"/>
                <a:gd name="T85" fmla="*/ 0 h 209"/>
                <a:gd name="T86" fmla="*/ 0 w 247"/>
                <a:gd name="T87" fmla="*/ 0 h 209"/>
                <a:gd name="T88" fmla="*/ 0 w 247"/>
                <a:gd name="T89" fmla="*/ 0 h 209"/>
                <a:gd name="T90" fmla="*/ 0 w 247"/>
                <a:gd name="T91" fmla="*/ 0 h 209"/>
                <a:gd name="T92" fmla="*/ 0 w 247"/>
                <a:gd name="T93" fmla="*/ 0 h 209"/>
                <a:gd name="T94" fmla="*/ 0 w 247"/>
                <a:gd name="T95" fmla="*/ 0 h 209"/>
                <a:gd name="T96" fmla="*/ 0 w 247"/>
                <a:gd name="T97" fmla="*/ 0 h 2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47" h="209">
                  <a:moveTo>
                    <a:pt x="87" y="27"/>
                  </a:moveTo>
                  <a:lnTo>
                    <a:pt x="68" y="35"/>
                  </a:lnTo>
                  <a:lnTo>
                    <a:pt x="52" y="46"/>
                  </a:lnTo>
                  <a:lnTo>
                    <a:pt x="37" y="57"/>
                  </a:lnTo>
                  <a:lnTo>
                    <a:pt x="24" y="69"/>
                  </a:lnTo>
                  <a:lnTo>
                    <a:pt x="14" y="83"/>
                  </a:lnTo>
                  <a:lnTo>
                    <a:pt x="7" y="97"/>
                  </a:lnTo>
                  <a:lnTo>
                    <a:pt x="2" y="113"/>
                  </a:lnTo>
                  <a:lnTo>
                    <a:pt x="0" y="128"/>
                  </a:lnTo>
                  <a:lnTo>
                    <a:pt x="2" y="150"/>
                  </a:lnTo>
                  <a:lnTo>
                    <a:pt x="14" y="167"/>
                  </a:lnTo>
                  <a:lnTo>
                    <a:pt x="32" y="183"/>
                  </a:lnTo>
                  <a:lnTo>
                    <a:pt x="55" y="194"/>
                  </a:lnTo>
                  <a:lnTo>
                    <a:pt x="81" y="203"/>
                  </a:lnTo>
                  <a:lnTo>
                    <a:pt x="109" y="208"/>
                  </a:lnTo>
                  <a:lnTo>
                    <a:pt x="138" y="209"/>
                  </a:lnTo>
                  <a:lnTo>
                    <a:pt x="165" y="206"/>
                  </a:lnTo>
                  <a:lnTo>
                    <a:pt x="171" y="206"/>
                  </a:lnTo>
                  <a:lnTo>
                    <a:pt x="177" y="203"/>
                  </a:lnTo>
                  <a:lnTo>
                    <a:pt x="181" y="200"/>
                  </a:lnTo>
                  <a:lnTo>
                    <a:pt x="183" y="196"/>
                  </a:lnTo>
                  <a:lnTo>
                    <a:pt x="180" y="191"/>
                  </a:lnTo>
                  <a:lnTo>
                    <a:pt x="174" y="187"/>
                  </a:lnTo>
                  <a:lnTo>
                    <a:pt x="167" y="183"/>
                  </a:lnTo>
                  <a:lnTo>
                    <a:pt x="159" y="181"/>
                  </a:lnTo>
                  <a:lnTo>
                    <a:pt x="145" y="178"/>
                  </a:lnTo>
                  <a:lnTo>
                    <a:pt x="130" y="176"/>
                  </a:lnTo>
                  <a:lnTo>
                    <a:pt x="116" y="174"/>
                  </a:lnTo>
                  <a:lnTo>
                    <a:pt x="103" y="171"/>
                  </a:lnTo>
                  <a:lnTo>
                    <a:pt x="90" y="168"/>
                  </a:lnTo>
                  <a:lnTo>
                    <a:pt x="77" y="164"/>
                  </a:lnTo>
                  <a:lnTo>
                    <a:pt x="65" y="159"/>
                  </a:lnTo>
                  <a:lnTo>
                    <a:pt x="53" y="151"/>
                  </a:lnTo>
                  <a:lnTo>
                    <a:pt x="49" y="116"/>
                  </a:lnTo>
                  <a:lnTo>
                    <a:pt x="61" y="87"/>
                  </a:lnTo>
                  <a:lnTo>
                    <a:pt x="84" y="64"/>
                  </a:lnTo>
                  <a:lnTo>
                    <a:pt x="116" y="46"/>
                  </a:lnTo>
                  <a:lnTo>
                    <a:pt x="151" y="31"/>
                  </a:lnTo>
                  <a:lnTo>
                    <a:pt x="187" y="20"/>
                  </a:lnTo>
                  <a:lnTo>
                    <a:pt x="220" y="12"/>
                  </a:lnTo>
                  <a:lnTo>
                    <a:pt x="247" y="5"/>
                  </a:lnTo>
                  <a:lnTo>
                    <a:pt x="231" y="1"/>
                  </a:lnTo>
                  <a:lnTo>
                    <a:pt x="213" y="0"/>
                  </a:lnTo>
                  <a:lnTo>
                    <a:pt x="193" y="2"/>
                  </a:lnTo>
                  <a:lnTo>
                    <a:pt x="171" y="5"/>
                  </a:lnTo>
                  <a:lnTo>
                    <a:pt x="149" y="10"/>
                  </a:lnTo>
                  <a:lnTo>
                    <a:pt x="127" y="15"/>
                  </a:lnTo>
                  <a:lnTo>
                    <a:pt x="106" y="21"/>
                  </a:lnTo>
                  <a:lnTo>
                    <a:pt x="87" y="2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5" name="Freeform 90"/>
            <p:cNvSpPr>
              <a:spLocks/>
            </p:cNvSpPr>
            <p:nvPr/>
          </p:nvSpPr>
          <p:spPr bwMode="auto">
            <a:xfrm>
              <a:off x="5012" y="297"/>
              <a:ext cx="53" cy="81"/>
            </a:xfrm>
            <a:custGeom>
              <a:avLst/>
              <a:gdLst>
                <a:gd name="T0" fmla="*/ 0 w 158"/>
                <a:gd name="T1" fmla="*/ 1 h 162"/>
                <a:gd name="T2" fmla="*/ 0 w 158"/>
                <a:gd name="T3" fmla="*/ 2 h 162"/>
                <a:gd name="T4" fmla="*/ 0 w 158"/>
                <a:gd name="T5" fmla="*/ 2 h 162"/>
                <a:gd name="T6" fmla="*/ 0 w 158"/>
                <a:gd name="T7" fmla="*/ 2 h 162"/>
                <a:gd name="T8" fmla="*/ 0 w 158"/>
                <a:gd name="T9" fmla="*/ 2 h 162"/>
                <a:gd name="T10" fmla="*/ 0 w 158"/>
                <a:gd name="T11" fmla="*/ 2 h 162"/>
                <a:gd name="T12" fmla="*/ 0 w 158"/>
                <a:gd name="T13" fmla="*/ 3 h 162"/>
                <a:gd name="T14" fmla="*/ 0 w 158"/>
                <a:gd name="T15" fmla="*/ 3 h 162"/>
                <a:gd name="T16" fmla="*/ 0 w 158"/>
                <a:gd name="T17" fmla="*/ 3 h 162"/>
                <a:gd name="T18" fmla="*/ 0 w 158"/>
                <a:gd name="T19" fmla="*/ 3 h 162"/>
                <a:gd name="T20" fmla="*/ 0 w 158"/>
                <a:gd name="T21" fmla="*/ 3 h 162"/>
                <a:gd name="T22" fmla="*/ 0 w 158"/>
                <a:gd name="T23" fmla="*/ 3 h 162"/>
                <a:gd name="T24" fmla="*/ 0 w 158"/>
                <a:gd name="T25" fmla="*/ 3 h 162"/>
                <a:gd name="T26" fmla="*/ 0 w 158"/>
                <a:gd name="T27" fmla="*/ 3 h 162"/>
                <a:gd name="T28" fmla="*/ 0 w 158"/>
                <a:gd name="T29" fmla="*/ 3 h 162"/>
                <a:gd name="T30" fmla="*/ 0 w 158"/>
                <a:gd name="T31" fmla="*/ 3 h 162"/>
                <a:gd name="T32" fmla="*/ 0 w 158"/>
                <a:gd name="T33" fmla="*/ 3 h 162"/>
                <a:gd name="T34" fmla="*/ 0 w 158"/>
                <a:gd name="T35" fmla="*/ 3 h 162"/>
                <a:gd name="T36" fmla="*/ 0 w 158"/>
                <a:gd name="T37" fmla="*/ 3 h 162"/>
                <a:gd name="T38" fmla="*/ 0 w 158"/>
                <a:gd name="T39" fmla="*/ 3 h 162"/>
                <a:gd name="T40" fmla="*/ 0 w 158"/>
                <a:gd name="T41" fmla="*/ 2 h 162"/>
                <a:gd name="T42" fmla="*/ 0 w 158"/>
                <a:gd name="T43" fmla="*/ 2 h 162"/>
                <a:gd name="T44" fmla="*/ 0 w 158"/>
                <a:gd name="T45" fmla="*/ 2 h 162"/>
                <a:gd name="T46" fmla="*/ 0 w 158"/>
                <a:gd name="T47" fmla="*/ 2 h 162"/>
                <a:gd name="T48" fmla="*/ 0 w 158"/>
                <a:gd name="T49" fmla="*/ 1 h 162"/>
                <a:gd name="T50" fmla="*/ 0 w 158"/>
                <a:gd name="T51" fmla="*/ 1 h 162"/>
                <a:gd name="T52" fmla="*/ 0 w 158"/>
                <a:gd name="T53" fmla="*/ 1 h 162"/>
                <a:gd name="T54" fmla="*/ 0 w 158"/>
                <a:gd name="T55" fmla="*/ 1 h 162"/>
                <a:gd name="T56" fmla="*/ 0 w 158"/>
                <a:gd name="T57" fmla="*/ 1 h 162"/>
                <a:gd name="T58" fmla="*/ 0 w 158"/>
                <a:gd name="T59" fmla="*/ 1 h 162"/>
                <a:gd name="T60" fmla="*/ 0 w 158"/>
                <a:gd name="T61" fmla="*/ 0 h 162"/>
                <a:gd name="T62" fmla="*/ 0 w 158"/>
                <a:gd name="T63" fmla="*/ 0 h 162"/>
                <a:gd name="T64" fmla="*/ 0 w 158"/>
                <a:gd name="T65" fmla="*/ 1 h 162"/>
                <a:gd name="T66" fmla="*/ 0 w 158"/>
                <a:gd name="T67" fmla="*/ 1 h 162"/>
                <a:gd name="T68" fmla="*/ 0 w 158"/>
                <a:gd name="T69" fmla="*/ 1 h 162"/>
                <a:gd name="T70" fmla="*/ 0 w 158"/>
                <a:gd name="T71" fmla="*/ 1 h 162"/>
                <a:gd name="T72" fmla="*/ 0 w 158"/>
                <a:gd name="T73" fmla="*/ 1 h 162"/>
                <a:gd name="T74" fmla="*/ 0 w 158"/>
                <a:gd name="T75" fmla="*/ 1 h 162"/>
                <a:gd name="T76" fmla="*/ 0 w 158"/>
                <a:gd name="T77" fmla="*/ 1 h 162"/>
                <a:gd name="T78" fmla="*/ 0 w 158"/>
                <a:gd name="T79" fmla="*/ 1 h 162"/>
                <a:gd name="T80" fmla="*/ 0 w 15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2">
                  <a:moveTo>
                    <a:pt x="134" y="53"/>
                  </a:moveTo>
                  <a:lnTo>
                    <a:pt x="140" y="69"/>
                  </a:lnTo>
                  <a:lnTo>
                    <a:pt x="138" y="85"/>
                  </a:lnTo>
                  <a:lnTo>
                    <a:pt x="128" y="97"/>
                  </a:lnTo>
                  <a:lnTo>
                    <a:pt x="113" y="109"/>
                  </a:lnTo>
                  <a:lnTo>
                    <a:pt x="96" y="119"/>
                  </a:lnTo>
                  <a:lnTo>
                    <a:pt x="76" y="129"/>
                  </a:lnTo>
                  <a:lnTo>
                    <a:pt x="55" y="138"/>
                  </a:lnTo>
                  <a:lnTo>
                    <a:pt x="38" y="148"/>
                  </a:lnTo>
                  <a:lnTo>
                    <a:pt x="35" y="151"/>
                  </a:lnTo>
                  <a:lnTo>
                    <a:pt x="33" y="153"/>
                  </a:lnTo>
                  <a:lnTo>
                    <a:pt x="33" y="156"/>
                  </a:lnTo>
                  <a:lnTo>
                    <a:pt x="35" y="159"/>
                  </a:lnTo>
                  <a:lnTo>
                    <a:pt x="39" y="161"/>
                  </a:lnTo>
                  <a:lnTo>
                    <a:pt x="44" y="162"/>
                  </a:lnTo>
                  <a:lnTo>
                    <a:pt x="46" y="162"/>
                  </a:lnTo>
                  <a:lnTo>
                    <a:pt x="51" y="161"/>
                  </a:lnTo>
                  <a:lnTo>
                    <a:pt x="74" y="152"/>
                  </a:lnTo>
                  <a:lnTo>
                    <a:pt x="96" y="142"/>
                  </a:lnTo>
                  <a:lnTo>
                    <a:pt x="116" y="130"/>
                  </a:lnTo>
                  <a:lnTo>
                    <a:pt x="135" y="117"/>
                  </a:lnTo>
                  <a:lnTo>
                    <a:pt x="148" y="102"/>
                  </a:lnTo>
                  <a:lnTo>
                    <a:pt x="157" y="86"/>
                  </a:lnTo>
                  <a:lnTo>
                    <a:pt x="158" y="68"/>
                  </a:lnTo>
                  <a:lnTo>
                    <a:pt x="153" y="50"/>
                  </a:lnTo>
                  <a:lnTo>
                    <a:pt x="140" y="35"/>
                  </a:lnTo>
                  <a:lnTo>
                    <a:pt x="121" y="23"/>
                  </a:lnTo>
                  <a:lnTo>
                    <a:pt x="97" y="14"/>
                  </a:lnTo>
                  <a:lnTo>
                    <a:pt x="71" y="6"/>
                  </a:lnTo>
                  <a:lnTo>
                    <a:pt x="45" y="2"/>
                  </a:lnTo>
                  <a:lnTo>
                    <a:pt x="23" y="0"/>
                  </a:lnTo>
                  <a:lnTo>
                    <a:pt x="7" y="0"/>
                  </a:lnTo>
                  <a:lnTo>
                    <a:pt x="0" y="3"/>
                  </a:lnTo>
                  <a:lnTo>
                    <a:pt x="17" y="9"/>
                  </a:lnTo>
                  <a:lnTo>
                    <a:pt x="36" y="13"/>
                  </a:lnTo>
                  <a:lnTo>
                    <a:pt x="57" y="17"/>
                  </a:lnTo>
                  <a:lnTo>
                    <a:pt x="76" y="21"/>
                  </a:lnTo>
                  <a:lnTo>
                    <a:pt x="94" y="26"/>
                  </a:lnTo>
                  <a:lnTo>
                    <a:pt x="110" y="33"/>
                  </a:lnTo>
                  <a:lnTo>
                    <a:pt x="124" y="42"/>
                  </a:lnTo>
                  <a:lnTo>
                    <a:pt x="134" y="53"/>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6" name="Freeform 91"/>
            <p:cNvSpPr>
              <a:spLocks/>
            </p:cNvSpPr>
            <p:nvPr/>
          </p:nvSpPr>
          <p:spPr bwMode="auto">
            <a:xfrm>
              <a:off x="4820" y="278"/>
              <a:ext cx="133" cy="169"/>
            </a:xfrm>
            <a:custGeom>
              <a:avLst/>
              <a:gdLst>
                <a:gd name="T0" fmla="*/ 0 w 400"/>
                <a:gd name="T1" fmla="*/ 0 h 339"/>
                <a:gd name="T2" fmla="*/ 0 w 400"/>
                <a:gd name="T3" fmla="*/ 1 h 339"/>
                <a:gd name="T4" fmla="*/ 0 w 400"/>
                <a:gd name="T5" fmla="*/ 2 h 339"/>
                <a:gd name="T6" fmla="*/ 0 w 400"/>
                <a:gd name="T7" fmla="*/ 3 h 339"/>
                <a:gd name="T8" fmla="*/ 0 w 400"/>
                <a:gd name="T9" fmla="*/ 3 h 339"/>
                <a:gd name="T10" fmla="*/ 0 w 400"/>
                <a:gd name="T11" fmla="*/ 3 h 339"/>
                <a:gd name="T12" fmla="*/ 0 w 400"/>
                <a:gd name="T13" fmla="*/ 4 h 339"/>
                <a:gd name="T14" fmla="*/ 0 w 400"/>
                <a:gd name="T15" fmla="*/ 4 h 339"/>
                <a:gd name="T16" fmla="*/ 0 w 400"/>
                <a:gd name="T17" fmla="*/ 4 h 339"/>
                <a:gd name="T18" fmla="*/ 0 w 400"/>
                <a:gd name="T19" fmla="*/ 4 h 339"/>
                <a:gd name="T20" fmla="*/ 0 w 400"/>
                <a:gd name="T21" fmla="*/ 4 h 339"/>
                <a:gd name="T22" fmla="*/ 0 w 400"/>
                <a:gd name="T23" fmla="*/ 5 h 339"/>
                <a:gd name="T24" fmla="*/ 0 w 400"/>
                <a:gd name="T25" fmla="*/ 5 h 339"/>
                <a:gd name="T26" fmla="*/ 0 w 400"/>
                <a:gd name="T27" fmla="*/ 5 h 339"/>
                <a:gd name="T28" fmla="*/ 0 w 400"/>
                <a:gd name="T29" fmla="*/ 5 h 339"/>
                <a:gd name="T30" fmla="*/ 0 w 400"/>
                <a:gd name="T31" fmla="*/ 5 h 339"/>
                <a:gd name="T32" fmla="*/ 1 w 400"/>
                <a:gd name="T33" fmla="*/ 5 h 339"/>
                <a:gd name="T34" fmla="*/ 1 w 400"/>
                <a:gd name="T35" fmla="*/ 5 h 339"/>
                <a:gd name="T36" fmla="*/ 1 w 400"/>
                <a:gd name="T37" fmla="*/ 5 h 339"/>
                <a:gd name="T38" fmla="*/ 1 w 400"/>
                <a:gd name="T39" fmla="*/ 4 h 339"/>
                <a:gd name="T40" fmla="*/ 0 w 400"/>
                <a:gd name="T41" fmla="*/ 4 h 339"/>
                <a:gd name="T42" fmla="*/ 0 w 400"/>
                <a:gd name="T43" fmla="*/ 4 h 339"/>
                <a:gd name="T44" fmla="*/ 0 w 400"/>
                <a:gd name="T45" fmla="*/ 4 h 339"/>
                <a:gd name="T46" fmla="*/ 0 w 400"/>
                <a:gd name="T47" fmla="*/ 4 h 339"/>
                <a:gd name="T48" fmla="*/ 0 w 400"/>
                <a:gd name="T49" fmla="*/ 4 h 339"/>
                <a:gd name="T50" fmla="*/ 0 w 400"/>
                <a:gd name="T51" fmla="*/ 4 h 339"/>
                <a:gd name="T52" fmla="*/ 0 w 400"/>
                <a:gd name="T53" fmla="*/ 4 h 339"/>
                <a:gd name="T54" fmla="*/ 0 w 400"/>
                <a:gd name="T55" fmla="*/ 4 h 339"/>
                <a:gd name="T56" fmla="*/ 0 w 400"/>
                <a:gd name="T57" fmla="*/ 3 h 339"/>
                <a:gd name="T58" fmla="*/ 0 w 400"/>
                <a:gd name="T59" fmla="*/ 3 h 339"/>
                <a:gd name="T60" fmla="*/ 0 w 400"/>
                <a:gd name="T61" fmla="*/ 3 h 339"/>
                <a:gd name="T62" fmla="*/ 0 w 400"/>
                <a:gd name="T63" fmla="*/ 2 h 339"/>
                <a:gd name="T64" fmla="*/ 0 w 400"/>
                <a:gd name="T65" fmla="*/ 2 h 339"/>
                <a:gd name="T66" fmla="*/ 0 w 400"/>
                <a:gd name="T67" fmla="*/ 1 h 339"/>
                <a:gd name="T68" fmla="*/ 0 w 400"/>
                <a:gd name="T69" fmla="*/ 1 h 339"/>
                <a:gd name="T70" fmla="*/ 0 w 400"/>
                <a:gd name="T71" fmla="*/ 1 h 339"/>
                <a:gd name="T72" fmla="*/ 0 w 400"/>
                <a:gd name="T73" fmla="*/ 0 h 339"/>
                <a:gd name="T74" fmla="*/ 0 w 400"/>
                <a:gd name="T75" fmla="*/ 0 h 339"/>
                <a:gd name="T76" fmla="*/ 0 w 400"/>
                <a:gd name="T77" fmla="*/ 0 h 339"/>
                <a:gd name="T78" fmla="*/ 0 w 400"/>
                <a:gd name="T79" fmla="*/ 0 h 339"/>
                <a:gd name="T80" fmla="*/ 0 w 400"/>
                <a:gd name="T81" fmla="*/ 0 h 339"/>
                <a:gd name="T82" fmla="*/ 0 w 400"/>
                <a:gd name="T83" fmla="*/ 0 h 339"/>
                <a:gd name="T84" fmla="*/ 0 w 400"/>
                <a:gd name="T85" fmla="*/ 0 h 339"/>
                <a:gd name="T86" fmla="*/ 0 w 400"/>
                <a:gd name="T87" fmla="*/ 0 h 3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39">
                  <a:moveTo>
                    <a:pt x="156" y="44"/>
                  </a:moveTo>
                  <a:lnTo>
                    <a:pt x="125" y="63"/>
                  </a:lnTo>
                  <a:lnTo>
                    <a:pt x="95" y="82"/>
                  </a:lnTo>
                  <a:lnTo>
                    <a:pt x="67" y="103"/>
                  </a:lnTo>
                  <a:lnTo>
                    <a:pt x="42" y="126"/>
                  </a:lnTo>
                  <a:lnTo>
                    <a:pt x="22" y="150"/>
                  </a:lnTo>
                  <a:lnTo>
                    <a:pt x="7" y="175"/>
                  </a:lnTo>
                  <a:lnTo>
                    <a:pt x="0" y="203"/>
                  </a:lnTo>
                  <a:lnTo>
                    <a:pt x="2" y="232"/>
                  </a:lnTo>
                  <a:lnTo>
                    <a:pt x="4" y="239"/>
                  </a:lnTo>
                  <a:lnTo>
                    <a:pt x="7" y="248"/>
                  </a:lnTo>
                  <a:lnTo>
                    <a:pt x="12" y="254"/>
                  </a:lnTo>
                  <a:lnTo>
                    <a:pt x="18" y="261"/>
                  </a:lnTo>
                  <a:lnTo>
                    <a:pt x="25" y="267"/>
                  </a:lnTo>
                  <a:lnTo>
                    <a:pt x="33" y="273"/>
                  </a:lnTo>
                  <a:lnTo>
                    <a:pt x="41" y="278"/>
                  </a:lnTo>
                  <a:lnTo>
                    <a:pt x="51" y="283"/>
                  </a:lnTo>
                  <a:lnTo>
                    <a:pt x="70" y="291"/>
                  </a:lnTo>
                  <a:lnTo>
                    <a:pt x="89" y="298"/>
                  </a:lnTo>
                  <a:lnTo>
                    <a:pt x="108" y="304"/>
                  </a:lnTo>
                  <a:lnTo>
                    <a:pt x="128" y="309"/>
                  </a:lnTo>
                  <a:lnTo>
                    <a:pt x="148" y="315"/>
                  </a:lnTo>
                  <a:lnTo>
                    <a:pt x="169" y="319"/>
                  </a:lnTo>
                  <a:lnTo>
                    <a:pt x="189" y="323"/>
                  </a:lnTo>
                  <a:lnTo>
                    <a:pt x="209" y="326"/>
                  </a:lnTo>
                  <a:lnTo>
                    <a:pt x="231" y="329"/>
                  </a:lnTo>
                  <a:lnTo>
                    <a:pt x="251" y="331"/>
                  </a:lnTo>
                  <a:lnTo>
                    <a:pt x="273" y="333"/>
                  </a:lnTo>
                  <a:lnTo>
                    <a:pt x="295" y="335"/>
                  </a:lnTo>
                  <a:lnTo>
                    <a:pt x="315" y="336"/>
                  </a:lnTo>
                  <a:lnTo>
                    <a:pt x="337" y="337"/>
                  </a:lnTo>
                  <a:lnTo>
                    <a:pt x="359" y="338"/>
                  </a:lnTo>
                  <a:lnTo>
                    <a:pt x="379" y="339"/>
                  </a:lnTo>
                  <a:lnTo>
                    <a:pt x="387" y="339"/>
                  </a:lnTo>
                  <a:lnTo>
                    <a:pt x="392" y="337"/>
                  </a:lnTo>
                  <a:lnTo>
                    <a:pt x="397" y="333"/>
                  </a:lnTo>
                  <a:lnTo>
                    <a:pt x="400" y="329"/>
                  </a:lnTo>
                  <a:lnTo>
                    <a:pt x="400" y="324"/>
                  </a:lnTo>
                  <a:lnTo>
                    <a:pt x="397" y="320"/>
                  </a:lnTo>
                  <a:lnTo>
                    <a:pt x="391" y="317"/>
                  </a:lnTo>
                  <a:lnTo>
                    <a:pt x="384" y="315"/>
                  </a:lnTo>
                  <a:lnTo>
                    <a:pt x="365" y="311"/>
                  </a:lnTo>
                  <a:lnTo>
                    <a:pt x="346" y="309"/>
                  </a:lnTo>
                  <a:lnTo>
                    <a:pt x="327" y="306"/>
                  </a:lnTo>
                  <a:lnTo>
                    <a:pt x="307" y="304"/>
                  </a:lnTo>
                  <a:lnTo>
                    <a:pt x="288" y="302"/>
                  </a:lnTo>
                  <a:lnTo>
                    <a:pt x="269" y="300"/>
                  </a:lnTo>
                  <a:lnTo>
                    <a:pt x="249" y="298"/>
                  </a:lnTo>
                  <a:lnTo>
                    <a:pt x="230" y="295"/>
                  </a:lnTo>
                  <a:lnTo>
                    <a:pt x="211" y="293"/>
                  </a:lnTo>
                  <a:lnTo>
                    <a:pt x="192" y="290"/>
                  </a:lnTo>
                  <a:lnTo>
                    <a:pt x="173" y="286"/>
                  </a:lnTo>
                  <a:lnTo>
                    <a:pt x="154" y="283"/>
                  </a:lnTo>
                  <a:lnTo>
                    <a:pt x="137" y="277"/>
                  </a:lnTo>
                  <a:lnTo>
                    <a:pt x="118" y="272"/>
                  </a:lnTo>
                  <a:lnTo>
                    <a:pt x="100" y="267"/>
                  </a:lnTo>
                  <a:lnTo>
                    <a:pt x="83" y="260"/>
                  </a:lnTo>
                  <a:lnTo>
                    <a:pt x="68" y="253"/>
                  </a:lnTo>
                  <a:lnTo>
                    <a:pt x="57" y="243"/>
                  </a:lnTo>
                  <a:lnTo>
                    <a:pt x="48" y="233"/>
                  </a:lnTo>
                  <a:lnTo>
                    <a:pt x="44" y="221"/>
                  </a:lnTo>
                  <a:lnTo>
                    <a:pt x="42" y="208"/>
                  </a:lnTo>
                  <a:lnTo>
                    <a:pt x="44" y="194"/>
                  </a:lnTo>
                  <a:lnTo>
                    <a:pt x="48" y="180"/>
                  </a:lnTo>
                  <a:lnTo>
                    <a:pt x="54" y="168"/>
                  </a:lnTo>
                  <a:lnTo>
                    <a:pt x="64" y="153"/>
                  </a:lnTo>
                  <a:lnTo>
                    <a:pt x="76" y="137"/>
                  </a:lnTo>
                  <a:lnTo>
                    <a:pt x="89" y="124"/>
                  </a:lnTo>
                  <a:lnTo>
                    <a:pt x="103" y="111"/>
                  </a:lnTo>
                  <a:lnTo>
                    <a:pt x="118" y="99"/>
                  </a:lnTo>
                  <a:lnTo>
                    <a:pt x="134" y="87"/>
                  </a:lnTo>
                  <a:lnTo>
                    <a:pt x="153" y="74"/>
                  </a:lnTo>
                  <a:lnTo>
                    <a:pt x="172" y="62"/>
                  </a:lnTo>
                  <a:lnTo>
                    <a:pt x="190" y="52"/>
                  </a:lnTo>
                  <a:lnTo>
                    <a:pt x="215" y="42"/>
                  </a:lnTo>
                  <a:lnTo>
                    <a:pt x="243" y="34"/>
                  </a:lnTo>
                  <a:lnTo>
                    <a:pt x="270" y="26"/>
                  </a:lnTo>
                  <a:lnTo>
                    <a:pt x="295" y="19"/>
                  </a:lnTo>
                  <a:lnTo>
                    <a:pt x="315" y="13"/>
                  </a:lnTo>
                  <a:lnTo>
                    <a:pt x="328" y="6"/>
                  </a:lnTo>
                  <a:lnTo>
                    <a:pt x="333" y="2"/>
                  </a:lnTo>
                  <a:lnTo>
                    <a:pt x="318" y="0"/>
                  </a:lnTo>
                  <a:lnTo>
                    <a:pt x="298" y="1"/>
                  </a:lnTo>
                  <a:lnTo>
                    <a:pt x="275" y="4"/>
                  </a:lnTo>
                  <a:lnTo>
                    <a:pt x="250" y="9"/>
                  </a:lnTo>
                  <a:lnTo>
                    <a:pt x="224" y="17"/>
                  </a:lnTo>
                  <a:lnTo>
                    <a:pt x="199" y="25"/>
                  </a:lnTo>
                  <a:lnTo>
                    <a:pt x="176" y="34"/>
                  </a:lnTo>
                  <a:lnTo>
                    <a:pt x="156"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7" name="Freeform 92"/>
            <p:cNvSpPr>
              <a:spLocks/>
            </p:cNvSpPr>
            <p:nvPr/>
          </p:nvSpPr>
          <p:spPr bwMode="auto">
            <a:xfrm>
              <a:off x="5007" y="272"/>
              <a:ext cx="117" cy="113"/>
            </a:xfrm>
            <a:custGeom>
              <a:avLst/>
              <a:gdLst>
                <a:gd name="T0" fmla="*/ 0 w 351"/>
                <a:gd name="T1" fmla="*/ 2 h 226"/>
                <a:gd name="T2" fmla="*/ 0 w 351"/>
                <a:gd name="T3" fmla="*/ 2 h 226"/>
                <a:gd name="T4" fmla="*/ 0 w 351"/>
                <a:gd name="T5" fmla="*/ 2 h 226"/>
                <a:gd name="T6" fmla="*/ 0 w 351"/>
                <a:gd name="T7" fmla="*/ 2 h 226"/>
                <a:gd name="T8" fmla="*/ 0 w 351"/>
                <a:gd name="T9" fmla="*/ 2 h 226"/>
                <a:gd name="T10" fmla="*/ 0 w 351"/>
                <a:gd name="T11" fmla="*/ 3 h 226"/>
                <a:gd name="T12" fmla="*/ 0 w 351"/>
                <a:gd name="T13" fmla="*/ 3 h 226"/>
                <a:gd name="T14" fmla="*/ 0 w 351"/>
                <a:gd name="T15" fmla="*/ 3 h 226"/>
                <a:gd name="T16" fmla="*/ 0 w 351"/>
                <a:gd name="T17" fmla="*/ 3 h 226"/>
                <a:gd name="T18" fmla="*/ 0 w 351"/>
                <a:gd name="T19" fmla="*/ 3 h 226"/>
                <a:gd name="T20" fmla="*/ 0 w 351"/>
                <a:gd name="T21" fmla="*/ 3 h 226"/>
                <a:gd name="T22" fmla="*/ 0 w 351"/>
                <a:gd name="T23" fmla="*/ 4 h 226"/>
                <a:gd name="T24" fmla="*/ 0 w 351"/>
                <a:gd name="T25" fmla="*/ 4 h 226"/>
                <a:gd name="T26" fmla="*/ 0 w 351"/>
                <a:gd name="T27" fmla="*/ 4 h 226"/>
                <a:gd name="T28" fmla="*/ 0 w 351"/>
                <a:gd name="T29" fmla="*/ 4 h 226"/>
                <a:gd name="T30" fmla="*/ 0 w 351"/>
                <a:gd name="T31" fmla="*/ 4 h 226"/>
                <a:gd name="T32" fmla="*/ 0 w 351"/>
                <a:gd name="T33" fmla="*/ 4 h 226"/>
                <a:gd name="T34" fmla="*/ 0 w 351"/>
                <a:gd name="T35" fmla="*/ 4 h 226"/>
                <a:gd name="T36" fmla="*/ 0 w 351"/>
                <a:gd name="T37" fmla="*/ 4 h 226"/>
                <a:gd name="T38" fmla="*/ 0 w 351"/>
                <a:gd name="T39" fmla="*/ 4 h 226"/>
                <a:gd name="T40" fmla="*/ 0 w 351"/>
                <a:gd name="T41" fmla="*/ 4 h 226"/>
                <a:gd name="T42" fmla="*/ 0 w 351"/>
                <a:gd name="T43" fmla="*/ 4 h 226"/>
                <a:gd name="T44" fmla="*/ 0 w 351"/>
                <a:gd name="T45" fmla="*/ 3 h 226"/>
                <a:gd name="T46" fmla="*/ 0 w 351"/>
                <a:gd name="T47" fmla="*/ 3 h 226"/>
                <a:gd name="T48" fmla="*/ 0 w 351"/>
                <a:gd name="T49" fmla="*/ 3 h 226"/>
                <a:gd name="T50" fmla="*/ 0 w 351"/>
                <a:gd name="T51" fmla="*/ 2 h 226"/>
                <a:gd name="T52" fmla="*/ 0 w 351"/>
                <a:gd name="T53" fmla="*/ 2 h 226"/>
                <a:gd name="T54" fmla="*/ 0 w 351"/>
                <a:gd name="T55" fmla="*/ 2 h 226"/>
                <a:gd name="T56" fmla="*/ 0 w 351"/>
                <a:gd name="T57" fmla="*/ 1 h 226"/>
                <a:gd name="T58" fmla="*/ 0 w 351"/>
                <a:gd name="T59" fmla="*/ 1 h 226"/>
                <a:gd name="T60" fmla="*/ 0 w 351"/>
                <a:gd name="T61" fmla="*/ 1 h 226"/>
                <a:gd name="T62" fmla="*/ 0 w 351"/>
                <a:gd name="T63" fmla="*/ 1 h 226"/>
                <a:gd name="T64" fmla="*/ 0 w 351"/>
                <a:gd name="T65" fmla="*/ 1 h 226"/>
                <a:gd name="T66" fmla="*/ 0 w 351"/>
                <a:gd name="T67" fmla="*/ 1 h 226"/>
                <a:gd name="T68" fmla="*/ 0 w 351"/>
                <a:gd name="T69" fmla="*/ 1 h 226"/>
                <a:gd name="T70" fmla="*/ 0 w 351"/>
                <a:gd name="T71" fmla="*/ 1 h 226"/>
                <a:gd name="T72" fmla="*/ 0 w 351"/>
                <a:gd name="T73" fmla="*/ 1 h 226"/>
                <a:gd name="T74" fmla="*/ 0 w 351"/>
                <a:gd name="T75" fmla="*/ 1 h 226"/>
                <a:gd name="T76" fmla="*/ 0 w 351"/>
                <a:gd name="T77" fmla="*/ 1 h 226"/>
                <a:gd name="T78" fmla="*/ 0 w 351"/>
                <a:gd name="T79" fmla="*/ 0 h 226"/>
                <a:gd name="T80" fmla="*/ 0 w 351"/>
                <a:gd name="T81" fmla="*/ 0 h 226"/>
                <a:gd name="T82" fmla="*/ 0 w 351"/>
                <a:gd name="T83" fmla="*/ 0 h 226"/>
                <a:gd name="T84" fmla="*/ 0 w 351"/>
                <a:gd name="T85" fmla="*/ 0 h 226"/>
                <a:gd name="T86" fmla="*/ 0 w 351"/>
                <a:gd name="T87" fmla="*/ 1 h 226"/>
                <a:gd name="T88" fmla="*/ 0 w 351"/>
                <a:gd name="T89" fmla="*/ 1 h 226"/>
                <a:gd name="T90" fmla="*/ 0 w 351"/>
                <a:gd name="T91" fmla="*/ 1 h 226"/>
                <a:gd name="T92" fmla="*/ 0 w 351"/>
                <a:gd name="T93" fmla="*/ 1 h 226"/>
                <a:gd name="T94" fmla="*/ 0 w 351"/>
                <a:gd name="T95" fmla="*/ 1 h 226"/>
                <a:gd name="T96" fmla="*/ 0 w 351"/>
                <a:gd name="T97" fmla="*/ 1 h 226"/>
                <a:gd name="T98" fmla="*/ 0 w 351"/>
                <a:gd name="T99" fmla="*/ 1 h 226"/>
                <a:gd name="T100" fmla="*/ 0 w 351"/>
                <a:gd name="T101" fmla="*/ 1 h 226"/>
                <a:gd name="T102" fmla="*/ 0 w 351"/>
                <a:gd name="T103" fmla="*/ 1 h 226"/>
                <a:gd name="T104" fmla="*/ 0 w 351"/>
                <a:gd name="T105" fmla="*/ 1 h 226"/>
                <a:gd name="T106" fmla="*/ 0 w 351"/>
                <a:gd name="T107" fmla="*/ 1 h 226"/>
                <a:gd name="T108" fmla="*/ 0 w 351"/>
                <a:gd name="T109" fmla="*/ 1 h 226"/>
                <a:gd name="T110" fmla="*/ 0 w 351"/>
                <a:gd name="T111" fmla="*/ 1 h 226"/>
                <a:gd name="T112" fmla="*/ 0 w 351"/>
                <a:gd name="T113" fmla="*/ 1 h 226"/>
                <a:gd name="T114" fmla="*/ 0 w 351"/>
                <a:gd name="T115" fmla="*/ 1 h 226"/>
                <a:gd name="T116" fmla="*/ 0 w 351"/>
                <a:gd name="T117" fmla="*/ 1 h 226"/>
                <a:gd name="T118" fmla="*/ 0 w 351"/>
                <a:gd name="T119" fmla="*/ 1 h 226"/>
                <a:gd name="T120" fmla="*/ 0 w 351"/>
                <a:gd name="T121" fmla="*/ 2 h 2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1" h="226">
                  <a:moveTo>
                    <a:pt x="291" y="69"/>
                  </a:moveTo>
                  <a:lnTo>
                    <a:pt x="307" y="81"/>
                  </a:lnTo>
                  <a:lnTo>
                    <a:pt x="317" y="96"/>
                  </a:lnTo>
                  <a:lnTo>
                    <a:pt x="322" y="111"/>
                  </a:lnTo>
                  <a:lnTo>
                    <a:pt x="322" y="128"/>
                  </a:lnTo>
                  <a:lnTo>
                    <a:pt x="319" y="141"/>
                  </a:lnTo>
                  <a:lnTo>
                    <a:pt x="313" y="152"/>
                  </a:lnTo>
                  <a:lnTo>
                    <a:pt x="303" y="164"/>
                  </a:lnTo>
                  <a:lnTo>
                    <a:pt x="293" y="173"/>
                  </a:lnTo>
                  <a:lnTo>
                    <a:pt x="279" y="183"/>
                  </a:lnTo>
                  <a:lnTo>
                    <a:pt x="266" y="192"/>
                  </a:lnTo>
                  <a:lnTo>
                    <a:pt x="253" y="201"/>
                  </a:lnTo>
                  <a:lnTo>
                    <a:pt x="240" y="210"/>
                  </a:lnTo>
                  <a:lnTo>
                    <a:pt x="237" y="213"/>
                  </a:lnTo>
                  <a:lnTo>
                    <a:pt x="237" y="216"/>
                  </a:lnTo>
                  <a:lnTo>
                    <a:pt x="237" y="219"/>
                  </a:lnTo>
                  <a:lnTo>
                    <a:pt x="240" y="222"/>
                  </a:lnTo>
                  <a:lnTo>
                    <a:pt x="245" y="225"/>
                  </a:lnTo>
                  <a:lnTo>
                    <a:pt x="250" y="226"/>
                  </a:lnTo>
                  <a:lnTo>
                    <a:pt x="255" y="225"/>
                  </a:lnTo>
                  <a:lnTo>
                    <a:pt x="259" y="222"/>
                  </a:lnTo>
                  <a:lnTo>
                    <a:pt x="288" y="209"/>
                  </a:lnTo>
                  <a:lnTo>
                    <a:pt x="313" y="192"/>
                  </a:lnTo>
                  <a:lnTo>
                    <a:pt x="332" y="172"/>
                  </a:lnTo>
                  <a:lnTo>
                    <a:pt x="345" y="149"/>
                  </a:lnTo>
                  <a:lnTo>
                    <a:pt x="351" y="127"/>
                  </a:lnTo>
                  <a:lnTo>
                    <a:pt x="348" y="103"/>
                  </a:lnTo>
                  <a:lnTo>
                    <a:pt x="336" y="81"/>
                  </a:lnTo>
                  <a:lnTo>
                    <a:pt x="313" y="62"/>
                  </a:lnTo>
                  <a:lnTo>
                    <a:pt x="295" y="51"/>
                  </a:lnTo>
                  <a:lnTo>
                    <a:pt x="275" y="43"/>
                  </a:lnTo>
                  <a:lnTo>
                    <a:pt x="253" y="35"/>
                  </a:lnTo>
                  <a:lnTo>
                    <a:pt x="229" y="28"/>
                  </a:lnTo>
                  <a:lnTo>
                    <a:pt x="204" y="20"/>
                  </a:lnTo>
                  <a:lnTo>
                    <a:pt x="179" y="15"/>
                  </a:lnTo>
                  <a:lnTo>
                    <a:pt x="153" y="11"/>
                  </a:lnTo>
                  <a:lnTo>
                    <a:pt x="128" y="7"/>
                  </a:lnTo>
                  <a:lnTo>
                    <a:pt x="104" y="4"/>
                  </a:lnTo>
                  <a:lnTo>
                    <a:pt x="82" y="2"/>
                  </a:lnTo>
                  <a:lnTo>
                    <a:pt x="60" y="0"/>
                  </a:lnTo>
                  <a:lnTo>
                    <a:pt x="43" y="0"/>
                  </a:lnTo>
                  <a:lnTo>
                    <a:pt x="27" y="0"/>
                  </a:lnTo>
                  <a:lnTo>
                    <a:pt x="14" y="0"/>
                  </a:lnTo>
                  <a:lnTo>
                    <a:pt x="5" y="2"/>
                  </a:lnTo>
                  <a:lnTo>
                    <a:pt x="0" y="4"/>
                  </a:lnTo>
                  <a:lnTo>
                    <a:pt x="15" y="6"/>
                  </a:lnTo>
                  <a:lnTo>
                    <a:pt x="30" y="7"/>
                  </a:lnTo>
                  <a:lnTo>
                    <a:pt x="47" y="9"/>
                  </a:lnTo>
                  <a:lnTo>
                    <a:pt x="64" y="11"/>
                  </a:lnTo>
                  <a:lnTo>
                    <a:pt x="82" y="14"/>
                  </a:lnTo>
                  <a:lnTo>
                    <a:pt x="102" y="16"/>
                  </a:lnTo>
                  <a:lnTo>
                    <a:pt x="121" y="19"/>
                  </a:lnTo>
                  <a:lnTo>
                    <a:pt x="141" y="23"/>
                  </a:lnTo>
                  <a:lnTo>
                    <a:pt x="160" y="27"/>
                  </a:lnTo>
                  <a:lnTo>
                    <a:pt x="181" y="31"/>
                  </a:lnTo>
                  <a:lnTo>
                    <a:pt x="201" y="35"/>
                  </a:lnTo>
                  <a:lnTo>
                    <a:pt x="220" y="40"/>
                  </a:lnTo>
                  <a:lnTo>
                    <a:pt x="239" y="46"/>
                  </a:lnTo>
                  <a:lnTo>
                    <a:pt x="258" y="53"/>
                  </a:lnTo>
                  <a:lnTo>
                    <a:pt x="275" y="61"/>
                  </a:lnTo>
                  <a:lnTo>
                    <a:pt x="291" y="6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8" name="Freeform 93"/>
            <p:cNvSpPr>
              <a:spLocks/>
            </p:cNvSpPr>
            <p:nvPr/>
          </p:nvSpPr>
          <p:spPr bwMode="auto">
            <a:xfrm>
              <a:off x="4769" y="324"/>
              <a:ext cx="48" cy="107"/>
            </a:xfrm>
            <a:custGeom>
              <a:avLst/>
              <a:gdLst>
                <a:gd name="T0" fmla="*/ 0 w 142"/>
                <a:gd name="T1" fmla="*/ 2 h 213"/>
                <a:gd name="T2" fmla="*/ 0 w 142"/>
                <a:gd name="T3" fmla="*/ 3 h 213"/>
                <a:gd name="T4" fmla="*/ 0 w 142"/>
                <a:gd name="T5" fmla="*/ 3 h 213"/>
                <a:gd name="T6" fmla="*/ 0 w 142"/>
                <a:gd name="T7" fmla="*/ 3 h 213"/>
                <a:gd name="T8" fmla="*/ 0 w 142"/>
                <a:gd name="T9" fmla="*/ 3 h 213"/>
                <a:gd name="T10" fmla="*/ 0 w 142"/>
                <a:gd name="T11" fmla="*/ 3 h 213"/>
                <a:gd name="T12" fmla="*/ 0 w 142"/>
                <a:gd name="T13" fmla="*/ 4 h 213"/>
                <a:gd name="T14" fmla="*/ 0 w 142"/>
                <a:gd name="T15" fmla="*/ 4 h 213"/>
                <a:gd name="T16" fmla="*/ 0 w 142"/>
                <a:gd name="T17" fmla="*/ 4 h 213"/>
                <a:gd name="T18" fmla="*/ 0 w 142"/>
                <a:gd name="T19" fmla="*/ 4 h 213"/>
                <a:gd name="T20" fmla="*/ 0 w 142"/>
                <a:gd name="T21" fmla="*/ 4 h 213"/>
                <a:gd name="T22" fmla="*/ 0 w 142"/>
                <a:gd name="T23" fmla="*/ 4 h 213"/>
                <a:gd name="T24" fmla="*/ 0 w 142"/>
                <a:gd name="T25" fmla="*/ 4 h 213"/>
                <a:gd name="T26" fmla="*/ 0 w 142"/>
                <a:gd name="T27" fmla="*/ 4 h 213"/>
                <a:gd name="T28" fmla="*/ 0 w 142"/>
                <a:gd name="T29" fmla="*/ 4 h 213"/>
                <a:gd name="T30" fmla="*/ 0 w 142"/>
                <a:gd name="T31" fmla="*/ 3 h 213"/>
                <a:gd name="T32" fmla="*/ 0 w 142"/>
                <a:gd name="T33" fmla="*/ 3 h 213"/>
                <a:gd name="T34" fmla="*/ 0 w 142"/>
                <a:gd name="T35" fmla="*/ 3 h 213"/>
                <a:gd name="T36" fmla="*/ 0 w 142"/>
                <a:gd name="T37" fmla="*/ 3 h 213"/>
                <a:gd name="T38" fmla="*/ 0 w 142"/>
                <a:gd name="T39" fmla="*/ 3 h 213"/>
                <a:gd name="T40" fmla="*/ 0 w 142"/>
                <a:gd name="T41" fmla="*/ 3 h 213"/>
                <a:gd name="T42" fmla="*/ 0 w 142"/>
                <a:gd name="T43" fmla="*/ 3 h 213"/>
                <a:gd name="T44" fmla="*/ 0 w 142"/>
                <a:gd name="T45" fmla="*/ 2 h 213"/>
                <a:gd name="T46" fmla="*/ 0 w 142"/>
                <a:gd name="T47" fmla="*/ 2 h 213"/>
                <a:gd name="T48" fmla="*/ 0 w 142"/>
                <a:gd name="T49" fmla="*/ 2 h 213"/>
                <a:gd name="T50" fmla="*/ 0 w 142"/>
                <a:gd name="T51" fmla="*/ 2 h 213"/>
                <a:gd name="T52" fmla="*/ 0 w 142"/>
                <a:gd name="T53" fmla="*/ 1 h 213"/>
                <a:gd name="T54" fmla="*/ 0 w 142"/>
                <a:gd name="T55" fmla="*/ 1 h 213"/>
                <a:gd name="T56" fmla="*/ 0 w 142"/>
                <a:gd name="T57" fmla="*/ 1 h 213"/>
                <a:gd name="T58" fmla="*/ 0 w 142"/>
                <a:gd name="T59" fmla="*/ 1 h 213"/>
                <a:gd name="T60" fmla="*/ 0 w 142"/>
                <a:gd name="T61" fmla="*/ 1 h 213"/>
                <a:gd name="T62" fmla="*/ 0 w 142"/>
                <a:gd name="T63" fmla="*/ 1 h 213"/>
                <a:gd name="T64" fmla="*/ 0 w 142"/>
                <a:gd name="T65" fmla="*/ 1 h 213"/>
                <a:gd name="T66" fmla="*/ 0 w 142"/>
                <a:gd name="T67" fmla="*/ 0 h 213"/>
                <a:gd name="T68" fmla="*/ 0 w 142"/>
                <a:gd name="T69" fmla="*/ 1 h 213"/>
                <a:gd name="T70" fmla="*/ 0 w 142"/>
                <a:gd name="T71" fmla="*/ 1 h 213"/>
                <a:gd name="T72" fmla="*/ 0 w 142"/>
                <a:gd name="T73" fmla="*/ 1 h 213"/>
                <a:gd name="T74" fmla="*/ 0 w 142"/>
                <a:gd name="T75" fmla="*/ 1 h 213"/>
                <a:gd name="T76" fmla="*/ 0 w 142"/>
                <a:gd name="T77" fmla="*/ 2 h 213"/>
                <a:gd name="T78" fmla="*/ 0 w 142"/>
                <a:gd name="T79" fmla="*/ 2 h 213"/>
                <a:gd name="T80" fmla="*/ 0 w 142"/>
                <a:gd name="T81" fmla="*/ 2 h 2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213">
                  <a:moveTo>
                    <a:pt x="0" y="116"/>
                  </a:moveTo>
                  <a:lnTo>
                    <a:pt x="0" y="134"/>
                  </a:lnTo>
                  <a:lnTo>
                    <a:pt x="6" y="150"/>
                  </a:lnTo>
                  <a:lnTo>
                    <a:pt x="16" y="166"/>
                  </a:lnTo>
                  <a:lnTo>
                    <a:pt x="30" y="179"/>
                  </a:lnTo>
                  <a:lnTo>
                    <a:pt x="48" y="191"/>
                  </a:lnTo>
                  <a:lnTo>
                    <a:pt x="68" y="201"/>
                  </a:lnTo>
                  <a:lnTo>
                    <a:pt x="91" y="208"/>
                  </a:lnTo>
                  <a:lnTo>
                    <a:pt x="115" y="212"/>
                  </a:lnTo>
                  <a:lnTo>
                    <a:pt x="122" y="213"/>
                  </a:lnTo>
                  <a:lnTo>
                    <a:pt x="129" y="211"/>
                  </a:lnTo>
                  <a:lnTo>
                    <a:pt x="135" y="208"/>
                  </a:lnTo>
                  <a:lnTo>
                    <a:pt x="138" y="204"/>
                  </a:lnTo>
                  <a:lnTo>
                    <a:pt x="138" y="199"/>
                  </a:lnTo>
                  <a:lnTo>
                    <a:pt x="137" y="194"/>
                  </a:lnTo>
                  <a:lnTo>
                    <a:pt x="132" y="190"/>
                  </a:lnTo>
                  <a:lnTo>
                    <a:pt x="125" y="188"/>
                  </a:lnTo>
                  <a:lnTo>
                    <a:pt x="102" y="181"/>
                  </a:lnTo>
                  <a:lnTo>
                    <a:pt x="80" y="173"/>
                  </a:lnTo>
                  <a:lnTo>
                    <a:pt x="62" y="162"/>
                  </a:lnTo>
                  <a:lnTo>
                    <a:pt x="49" y="149"/>
                  </a:lnTo>
                  <a:lnTo>
                    <a:pt x="41" y="134"/>
                  </a:lnTo>
                  <a:lnTo>
                    <a:pt x="36" y="117"/>
                  </a:lnTo>
                  <a:lnTo>
                    <a:pt x="36" y="100"/>
                  </a:lnTo>
                  <a:lnTo>
                    <a:pt x="44" y="81"/>
                  </a:lnTo>
                  <a:lnTo>
                    <a:pt x="52" y="68"/>
                  </a:lnTo>
                  <a:lnTo>
                    <a:pt x="64" y="56"/>
                  </a:lnTo>
                  <a:lnTo>
                    <a:pt x="77" y="44"/>
                  </a:lnTo>
                  <a:lnTo>
                    <a:pt x="91" y="34"/>
                  </a:lnTo>
                  <a:lnTo>
                    <a:pt x="105" y="25"/>
                  </a:lnTo>
                  <a:lnTo>
                    <a:pt x="119" y="16"/>
                  </a:lnTo>
                  <a:lnTo>
                    <a:pt x="132" y="8"/>
                  </a:lnTo>
                  <a:lnTo>
                    <a:pt x="142" y="1"/>
                  </a:lnTo>
                  <a:lnTo>
                    <a:pt x="132" y="0"/>
                  </a:lnTo>
                  <a:lnTo>
                    <a:pt x="116" y="5"/>
                  </a:lnTo>
                  <a:lnTo>
                    <a:pt x="94" y="16"/>
                  </a:lnTo>
                  <a:lnTo>
                    <a:pt x="70" y="32"/>
                  </a:lnTo>
                  <a:lnTo>
                    <a:pt x="46" y="51"/>
                  </a:lnTo>
                  <a:lnTo>
                    <a:pt x="25" y="72"/>
                  </a:lnTo>
                  <a:lnTo>
                    <a:pt x="9" y="95"/>
                  </a:lnTo>
                  <a:lnTo>
                    <a:pt x="0"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99" name="Freeform 94"/>
            <p:cNvSpPr>
              <a:spLocks/>
            </p:cNvSpPr>
            <p:nvPr/>
          </p:nvSpPr>
          <p:spPr bwMode="auto">
            <a:xfrm>
              <a:off x="5104" y="264"/>
              <a:ext cx="101" cy="139"/>
            </a:xfrm>
            <a:custGeom>
              <a:avLst/>
              <a:gdLst>
                <a:gd name="T0" fmla="*/ 0 w 305"/>
                <a:gd name="T1" fmla="*/ 1 h 279"/>
                <a:gd name="T2" fmla="*/ 0 w 305"/>
                <a:gd name="T3" fmla="*/ 2 h 279"/>
                <a:gd name="T4" fmla="*/ 0 w 305"/>
                <a:gd name="T5" fmla="*/ 2 h 279"/>
                <a:gd name="T6" fmla="*/ 0 w 305"/>
                <a:gd name="T7" fmla="*/ 2 h 279"/>
                <a:gd name="T8" fmla="*/ 0 w 305"/>
                <a:gd name="T9" fmla="*/ 2 h 279"/>
                <a:gd name="T10" fmla="*/ 0 w 305"/>
                <a:gd name="T11" fmla="*/ 3 h 279"/>
                <a:gd name="T12" fmla="*/ 0 w 305"/>
                <a:gd name="T13" fmla="*/ 3 h 279"/>
                <a:gd name="T14" fmla="*/ 0 w 305"/>
                <a:gd name="T15" fmla="*/ 3 h 279"/>
                <a:gd name="T16" fmla="*/ 0 w 305"/>
                <a:gd name="T17" fmla="*/ 3 h 279"/>
                <a:gd name="T18" fmla="*/ 0 w 305"/>
                <a:gd name="T19" fmla="*/ 4 h 279"/>
                <a:gd name="T20" fmla="*/ 0 w 305"/>
                <a:gd name="T21" fmla="*/ 4 h 279"/>
                <a:gd name="T22" fmla="*/ 0 w 305"/>
                <a:gd name="T23" fmla="*/ 4 h 279"/>
                <a:gd name="T24" fmla="*/ 0 w 305"/>
                <a:gd name="T25" fmla="*/ 4 h 279"/>
                <a:gd name="T26" fmla="*/ 0 w 305"/>
                <a:gd name="T27" fmla="*/ 4 h 279"/>
                <a:gd name="T28" fmla="*/ 0 w 305"/>
                <a:gd name="T29" fmla="*/ 4 h 279"/>
                <a:gd name="T30" fmla="*/ 0 w 305"/>
                <a:gd name="T31" fmla="*/ 3 h 279"/>
                <a:gd name="T32" fmla="*/ 0 w 305"/>
                <a:gd name="T33" fmla="*/ 3 h 279"/>
                <a:gd name="T34" fmla="*/ 0 w 305"/>
                <a:gd name="T35" fmla="*/ 3 h 279"/>
                <a:gd name="T36" fmla="*/ 0 w 305"/>
                <a:gd name="T37" fmla="*/ 2 h 279"/>
                <a:gd name="T38" fmla="*/ 0 w 305"/>
                <a:gd name="T39" fmla="*/ 2 h 279"/>
                <a:gd name="T40" fmla="*/ 0 w 305"/>
                <a:gd name="T41" fmla="*/ 1 h 279"/>
                <a:gd name="T42" fmla="*/ 0 w 305"/>
                <a:gd name="T43" fmla="*/ 1 h 279"/>
                <a:gd name="T44" fmla="*/ 0 w 305"/>
                <a:gd name="T45" fmla="*/ 1 h 279"/>
                <a:gd name="T46" fmla="*/ 0 w 305"/>
                <a:gd name="T47" fmla="*/ 0 h 279"/>
                <a:gd name="T48" fmla="*/ 0 w 305"/>
                <a:gd name="T49" fmla="*/ 0 h 279"/>
                <a:gd name="T50" fmla="*/ 0 w 305"/>
                <a:gd name="T51" fmla="*/ 0 h 279"/>
                <a:gd name="T52" fmla="*/ 0 w 305"/>
                <a:gd name="T53" fmla="*/ 0 h 279"/>
                <a:gd name="T54" fmla="*/ 0 w 305"/>
                <a:gd name="T55" fmla="*/ 0 h 279"/>
                <a:gd name="T56" fmla="*/ 0 w 305"/>
                <a:gd name="T57" fmla="*/ 0 h 279"/>
                <a:gd name="T58" fmla="*/ 0 w 305"/>
                <a:gd name="T59" fmla="*/ 0 h 279"/>
                <a:gd name="T60" fmla="*/ 0 w 305"/>
                <a:gd name="T61" fmla="*/ 0 h 279"/>
                <a:gd name="T62" fmla="*/ 0 w 305"/>
                <a:gd name="T63" fmla="*/ 0 h 279"/>
                <a:gd name="T64" fmla="*/ 0 w 305"/>
                <a:gd name="T65" fmla="*/ 0 h 279"/>
                <a:gd name="T66" fmla="*/ 0 w 305"/>
                <a:gd name="T67" fmla="*/ 0 h 279"/>
                <a:gd name="T68" fmla="*/ 0 w 305"/>
                <a:gd name="T69" fmla="*/ 0 h 279"/>
                <a:gd name="T70" fmla="*/ 0 w 305"/>
                <a:gd name="T71" fmla="*/ 0 h 279"/>
                <a:gd name="T72" fmla="*/ 0 w 305"/>
                <a:gd name="T73" fmla="*/ 1 h 279"/>
                <a:gd name="T74" fmla="*/ 0 w 305"/>
                <a:gd name="T75" fmla="*/ 1 h 2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5" h="279">
                  <a:moveTo>
                    <a:pt x="247" y="104"/>
                  </a:moveTo>
                  <a:lnTo>
                    <a:pt x="257" y="112"/>
                  </a:lnTo>
                  <a:lnTo>
                    <a:pt x="266" y="120"/>
                  </a:lnTo>
                  <a:lnTo>
                    <a:pt x="271" y="129"/>
                  </a:lnTo>
                  <a:lnTo>
                    <a:pt x="277" y="138"/>
                  </a:lnTo>
                  <a:lnTo>
                    <a:pt x="279" y="148"/>
                  </a:lnTo>
                  <a:lnTo>
                    <a:pt x="279" y="158"/>
                  </a:lnTo>
                  <a:lnTo>
                    <a:pt x="274" y="168"/>
                  </a:lnTo>
                  <a:lnTo>
                    <a:pt x="268" y="178"/>
                  </a:lnTo>
                  <a:lnTo>
                    <a:pt x="258" y="188"/>
                  </a:lnTo>
                  <a:lnTo>
                    <a:pt x="247" y="197"/>
                  </a:lnTo>
                  <a:lnTo>
                    <a:pt x="234" y="205"/>
                  </a:lnTo>
                  <a:lnTo>
                    <a:pt x="219" y="214"/>
                  </a:lnTo>
                  <a:lnTo>
                    <a:pt x="206" y="221"/>
                  </a:lnTo>
                  <a:lnTo>
                    <a:pt x="191" y="229"/>
                  </a:lnTo>
                  <a:lnTo>
                    <a:pt x="177" y="237"/>
                  </a:lnTo>
                  <a:lnTo>
                    <a:pt x="164" y="247"/>
                  </a:lnTo>
                  <a:lnTo>
                    <a:pt x="160" y="250"/>
                  </a:lnTo>
                  <a:lnTo>
                    <a:pt x="157" y="254"/>
                  </a:lnTo>
                  <a:lnTo>
                    <a:pt x="154" y="258"/>
                  </a:lnTo>
                  <a:lnTo>
                    <a:pt x="151" y="262"/>
                  </a:lnTo>
                  <a:lnTo>
                    <a:pt x="149" y="266"/>
                  </a:lnTo>
                  <a:lnTo>
                    <a:pt x="149" y="270"/>
                  </a:lnTo>
                  <a:lnTo>
                    <a:pt x="151" y="275"/>
                  </a:lnTo>
                  <a:lnTo>
                    <a:pt x="155" y="278"/>
                  </a:lnTo>
                  <a:lnTo>
                    <a:pt x="161" y="279"/>
                  </a:lnTo>
                  <a:lnTo>
                    <a:pt x="167" y="279"/>
                  </a:lnTo>
                  <a:lnTo>
                    <a:pt x="173" y="278"/>
                  </a:lnTo>
                  <a:lnTo>
                    <a:pt x="177" y="275"/>
                  </a:lnTo>
                  <a:lnTo>
                    <a:pt x="191" y="263"/>
                  </a:lnTo>
                  <a:lnTo>
                    <a:pt x="207" y="252"/>
                  </a:lnTo>
                  <a:lnTo>
                    <a:pt x="223" y="242"/>
                  </a:lnTo>
                  <a:lnTo>
                    <a:pt x="241" y="231"/>
                  </a:lnTo>
                  <a:lnTo>
                    <a:pt x="257" y="221"/>
                  </a:lnTo>
                  <a:lnTo>
                    <a:pt x="271" y="210"/>
                  </a:lnTo>
                  <a:lnTo>
                    <a:pt x="286" y="197"/>
                  </a:lnTo>
                  <a:lnTo>
                    <a:pt x="296" y="184"/>
                  </a:lnTo>
                  <a:lnTo>
                    <a:pt x="303" y="168"/>
                  </a:lnTo>
                  <a:lnTo>
                    <a:pt x="305" y="153"/>
                  </a:lnTo>
                  <a:lnTo>
                    <a:pt x="300" y="137"/>
                  </a:lnTo>
                  <a:lnTo>
                    <a:pt x="293" y="123"/>
                  </a:lnTo>
                  <a:lnTo>
                    <a:pt x="282" y="109"/>
                  </a:lnTo>
                  <a:lnTo>
                    <a:pt x="267" y="96"/>
                  </a:lnTo>
                  <a:lnTo>
                    <a:pt x="250" y="85"/>
                  </a:lnTo>
                  <a:lnTo>
                    <a:pt x="232" y="75"/>
                  </a:lnTo>
                  <a:lnTo>
                    <a:pt x="219" y="67"/>
                  </a:lnTo>
                  <a:lnTo>
                    <a:pt x="205" y="61"/>
                  </a:lnTo>
                  <a:lnTo>
                    <a:pt x="189" y="54"/>
                  </a:lnTo>
                  <a:lnTo>
                    <a:pt x="173" y="47"/>
                  </a:lnTo>
                  <a:lnTo>
                    <a:pt x="157" y="40"/>
                  </a:lnTo>
                  <a:lnTo>
                    <a:pt x="139" y="32"/>
                  </a:lnTo>
                  <a:lnTo>
                    <a:pt x="122" y="26"/>
                  </a:lnTo>
                  <a:lnTo>
                    <a:pt x="106" y="20"/>
                  </a:lnTo>
                  <a:lnTo>
                    <a:pt x="90" y="15"/>
                  </a:lnTo>
                  <a:lnTo>
                    <a:pt x="74" y="10"/>
                  </a:lnTo>
                  <a:lnTo>
                    <a:pt x="58" y="7"/>
                  </a:lnTo>
                  <a:lnTo>
                    <a:pt x="43" y="3"/>
                  </a:lnTo>
                  <a:lnTo>
                    <a:pt x="30" y="1"/>
                  </a:lnTo>
                  <a:lnTo>
                    <a:pt x="19" y="0"/>
                  </a:lnTo>
                  <a:lnTo>
                    <a:pt x="8" y="1"/>
                  </a:lnTo>
                  <a:lnTo>
                    <a:pt x="0" y="3"/>
                  </a:lnTo>
                  <a:lnTo>
                    <a:pt x="10" y="6"/>
                  </a:lnTo>
                  <a:lnTo>
                    <a:pt x="21" y="9"/>
                  </a:lnTo>
                  <a:lnTo>
                    <a:pt x="35" y="13"/>
                  </a:lnTo>
                  <a:lnTo>
                    <a:pt x="48" y="17"/>
                  </a:lnTo>
                  <a:lnTo>
                    <a:pt x="64" y="22"/>
                  </a:lnTo>
                  <a:lnTo>
                    <a:pt x="80" y="27"/>
                  </a:lnTo>
                  <a:lnTo>
                    <a:pt x="97" y="33"/>
                  </a:lnTo>
                  <a:lnTo>
                    <a:pt x="114" y="40"/>
                  </a:lnTo>
                  <a:lnTo>
                    <a:pt x="132" y="47"/>
                  </a:lnTo>
                  <a:lnTo>
                    <a:pt x="149" y="54"/>
                  </a:lnTo>
                  <a:lnTo>
                    <a:pt x="167" y="62"/>
                  </a:lnTo>
                  <a:lnTo>
                    <a:pt x="184" y="70"/>
                  </a:lnTo>
                  <a:lnTo>
                    <a:pt x="202" y="79"/>
                  </a:lnTo>
                  <a:lnTo>
                    <a:pt x="218" y="87"/>
                  </a:lnTo>
                  <a:lnTo>
                    <a:pt x="232" y="95"/>
                  </a:lnTo>
                  <a:lnTo>
                    <a:pt x="247" y="10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0" name="Freeform 99"/>
            <p:cNvSpPr>
              <a:spLocks/>
            </p:cNvSpPr>
            <p:nvPr/>
          </p:nvSpPr>
          <p:spPr bwMode="auto">
            <a:xfrm>
              <a:off x="4976" y="382"/>
              <a:ext cx="18" cy="42"/>
            </a:xfrm>
            <a:custGeom>
              <a:avLst/>
              <a:gdLst>
                <a:gd name="T0" fmla="*/ 0 w 54"/>
                <a:gd name="T1" fmla="*/ 0 h 85"/>
                <a:gd name="T2" fmla="*/ 0 w 54"/>
                <a:gd name="T3" fmla="*/ 0 h 85"/>
                <a:gd name="T4" fmla="*/ 0 w 54"/>
                <a:gd name="T5" fmla="*/ 0 h 85"/>
                <a:gd name="T6" fmla="*/ 0 w 54"/>
                <a:gd name="T7" fmla="*/ 0 h 85"/>
                <a:gd name="T8" fmla="*/ 0 w 54"/>
                <a:gd name="T9" fmla="*/ 0 h 85"/>
                <a:gd name="T10" fmla="*/ 0 w 54"/>
                <a:gd name="T11" fmla="*/ 0 h 85"/>
                <a:gd name="T12" fmla="*/ 0 w 54"/>
                <a:gd name="T13" fmla="*/ 0 h 85"/>
                <a:gd name="T14" fmla="*/ 0 w 54"/>
                <a:gd name="T15" fmla="*/ 0 h 85"/>
                <a:gd name="T16" fmla="*/ 0 w 54"/>
                <a:gd name="T17" fmla="*/ 0 h 85"/>
                <a:gd name="T18" fmla="*/ 0 w 54"/>
                <a:gd name="T19" fmla="*/ 0 h 85"/>
                <a:gd name="T20" fmla="*/ 0 w 54"/>
                <a:gd name="T21" fmla="*/ 0 h 85"/>
                <a:gd name="T22" fmla="*/ 0 w 54"/>
                <a:gd name="T23" fmla="*/ 0 h 85"/>
                <a:gd name="T24" fmla="*/ 0 w 54"/>
                <a:gd name="T25" fmla="*/ 0 h 85"/>
                <a:gd name="T26" fmla="*/ 0 w 54"/>
                <a:gd name="T27" fmla="*/ 1 h 85"/>
                <a:gd name="T28" fmla="*/ 0 w 54"/>
                <a:gd name="T29" fmla="*/ 1 h 85"/>
                <a:gd name="T30" fmla="*/ 0 w 54"/>
                <a:gd name="T31" fmla="*/ 1 h 85"/>
                <a:gd name="T32" fmla="*/ 0 w 54"/>
                <a:gd name="T33" fmla="*/ 1 h 85"/>
                <a:gd name="T34" fmla="*/ 0 w 54"/>
                <a:gd name="T35" fmla="*/ 1 h 85"/>
                <a:gd name="T36" fmla="*/ 0 w 54"/>
                <a:gd name="T37" fmla="*/ 0 h 85"/>
                <a:gd name="T38" fmla="*/ 0 w 54"/>
                <a:gd name="T39" fmla="*/ 0 h 85"/>
                <a:gd name="T40" fmla="*/ 0 w 54"/>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4" h="85">
                  <a:moveTo>
                    <a:pt x="28" y="10"/>
                  </a:moveTo>
                  <a:lnTo>
                    <a:pt x="27" y="6"/>
                  </a:lnTo>
                  <a:lnTo>
                    <a:pt x="22" y="2"/>
                  </a:lnTo>
                  <a:lnTo>
                    <a:pt x="18" y="0"/>
                  </a:lnTo>
                  <a:lnTo>
                    <a:pt x="12" y="0"/>
                  </a:lnTo>
                  <a:lnTo>
                    <a:pt x="8" y="1"/>
                  </a:lnTo>
                  <a:lnTo>
                    <a:pt x="3" y="3"/>
                  </a:lnTo>
                  <a:lnTo>
                    <a:pt x="0" y="7"/>
                  </a:lnTo>
                  <a:lnTo>
                    <a:pt x="0" y="11"/>
                  </a:lnTo>
                  <a:lnTo>
                    <a:pt x="0" y="22"/>
                  </a:lnTo>
                  <a:lnTo>
                    <a:pt x="5" y="34"/>
                  </a:lnTo>
                  <a:lnTo>
                    <a:pt x="11" y="47"/>
                  </a:lnTo>
                  <a:lnTo>
                    <a:pt x="18" y="59"/>
                  </a:lnTo>
                  <a:lnTo>
                    <a:pt x="27" y="70"/>
                  </a:lnTo>
                  <a:lnTo>
                    <a:pt x="35" y="79"/>
                  </a:lnTo>
                  <a:lnTo>
                    <a:pt x="46" y="84"/>
                  </a:lnTo>
                  <a:lnTo>
                    <a:pt x="53" y="85"/>
                  </a:lnTo>
                  <a:lnTo>
                    <a:pt x="54" y="68"/>
                  </a:lnTo>
                  <a:lnTo>
                    <a:pt x="47" y="49"/>
                  </a:lnTo>
                  <a:lnTo>
                    <a:pt x="38" y="29"/>
                  </a:lnTo>
                  <a:lnTo>
                    <a:pt x="2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1" name="Freeform 100"/>
            <p:cNvSpPr>
              <a:spLocks/>
            </p:cNvSpPr>
            <p:nvPr/>
          </p:nvSpPr>
          <p:spPr bwMode="auto">
            <a:xfrm>
              <a:off x="4962" y="351"/>
              <a:ext cx="15" cy="24"/>
            </a:xfrm>
            <a:custGeom>
              <a:avLst/>
              <a:gdLst>
                <a:gd name="T0" fmla="*/ 0 w 46"/>
                <a:gd name="T1" fmla="*/ 1 h 48"/>
                <a:gd name="T2" fmla="*/ 0 w 46"/>
                <a:gd name="T3" fmla="*/ 1 h 48"/>
                <a:gd name="T4" fmla="*/ 0 w 46"/>
                <a:gd name="T5" fmla="*/ 1 h 48"/>
                <a:gd name="T6" fmla="*/ 0 w 46"/>
                <a:gd name="T7" fmla="*/ 1 h 48"/>
                <a:gd name="T8" fmla="*/ 0 w 46"/>
                <a:gd name="T9" fmla="*/ 1 h 48"/>
                <a:gd name="T10" fmla="*/ 0 w 46"/>
                <a:gd name="T11" fmla="*/ 1 h 48"/>
                <a:gd name="T12" fmla="*/ 0 w 46"/>
                <a:gd name="T13" fmla="*/ 1 h 48"/>
                <a:gd name="T14" fmla="*/ 0 w 46"/>
                <a:gd name="T15" fmla="*/ 0 h 48"/>
                <a:gd name="T16" fmla="*/ 0 w 46"/>
                <a:gd name="T17" fmla="*/ 0 h 48"/>
                <a:gd name="T18" fmla="*/ 0 w 46"/>
                <a:gd name="T19" fmla="*/ 1 h 48"/>
                <a:gd name="T20" fmla="*/ 0 w 46"/>
                <a:gd name="T21" fmla="*/ 1 h 48"/>
                <a:gd name="T22" fmla="*/ 0 w 46"/>
                <a:gd name="T23" fmla="*/ 1 h 48"/>
                <a:gd name="T24" fmla="*/ 0 w 46"/>
                <a:gd name="T25" fmla="*/ 1 h 48"/>
                <a:gd name="T26" fmla="*/ 0 w 46"/>
                <a:gd name="T27" fmla="*/ 1 h 48"/>
                <a:gd name="T28" fmla="*/ 0 w 46"/>
                <a:gd name="T29" fmla="*/ 1 h 48"/>
                <a:gd name="T30" fmla="*/ 0 w 46"/>
                <a:gd name="T31" fmla="*/ 1 h 48"/>
                <a:gd name="T32" fmla="*/ 0 w 46"/>
                <a:gd name="T33" fmla="*/ 1 h 48"/>
                <a:gd name="T34" fmla="*/ 0 w 46"/>
                <a:gd name="T35" fmla="*/ 1 h 48"/>
                <a:gd name="T36" fmla="*/ 0 w 46"/>
                <a:gd name="T37" fmla="*/ 1 h 48"/>
                <a:gd name="T38" fmla="*/ 0 w 46"/>
                <a:gd name="T39" fmla="*/ 1 h 48"/>
                <a:gd name="T40" fmla="*/ 0 w 46"/>
                <a:gd name="T41" fmla="*/ 1 h 48"/>
                <a:gd name="T42" fmla="*/ 0 w 46"/>
                <a:gd name="T43" fmla="*/ 1 h 48"/>
                <a:gd name="T44" fmla="*/ 0 w 46"/>
                <a:gd name="T45" fmla="*/ 1 h 48"/>
                <a:gd name="T46" fmla="*/ 0 w 46"/>
                <a:gd name="T47" fmla="*/ 1 h 48"/>
                <a:gd name="T48" fmla="*/ 0 w 46"/>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6" h="48">
                  <a:moveTo>
                    <a:pt x="25" y="6"/>
                  </a:moveTo>
                  <a:lnTo>
                    <a:pt x="25" y="7"/>
                  </a:lnTo>
                  <a:lnTo>
                    <a:pt x="23" y="4"/>
                  </a:lnTo>
                  <a:lnTo>
                    <a:pt x="19" y="1"/>
                  </a:lnTo>
                  <a:lnTo>
                    <a:pt x="14" y="0"/>
                  </a:lnTo>
                  <a:lnTo>
                    <a:pt x="9" y="0"/>
                  </a:lnTo>
                  <a:lnTo>
                    <a:pt x="4" y="1"/>
                  </a:lnTo>
                  <a:lnTo>
                    <a:pt x="1" y="4"/>
                  </a:lnTo>
                  <a:lnTo>
                    <a:pt x="0" y="7"/>
                  </a:lnTo>
                  <a:lnTo>
                    <a:pt x="0" y="10"/>
                  </a:lnTo>
                  <a:lnTo>
                    <a:pt x="1" y="15"/>
                  </a:lnTo>
                  <a:lnTo>
                    <a:pt x="4" y="21"/>
                  </a:lnTo>
                  <a:lnTo>
                    <a:pt x="10" y="28"/>
                  </a:lnTo>
                  <a:lnTo>
                    <a:pt x="17" y="35"/>
                  </a:lnTo>
                  <a:lnTo>
                    <a:pt x="25" y="41"/>
                  </a:lnTo>
                  <a:lnTo>
                    <a:pt x="33" y="45"/>
                  </a:lnTo>
                  <a:lnTo>
                    <a:pt x="41" y="48"/>
                  </a:lnTo>
                  <a:lnTo>
                    <a:pt x="46" y="48"/>
                  </a:lnTo>
                  <a:lnTo>
                    <a:pt x="45" y="38"/>
                  </a:lnTo>
                  <a:lnTo>
                    <a:pt x="39" y="25"/>
                  </a:lnTo>
                  <a:lnTo>
                    <a:pt x="30" y="14"/>
                  </a:lnTo>
                  <a:lnTo>
                    <a:pt x="25"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2" name="Freeform 101"/>
            <p:cNvSpPr>
              <a:spLocks/>
            </p:cNvSpPr>
            <p:nvPr/>
          </p:nvSpPr>
          <p:spPr bwMode="auto">
            <a:xfrm>
              <a:off x="4949" y="331"/>
              <a:ext cx="21" cy="16"/>
            </a:xfrm>
            <a:custGeom>
              <a:avLst/>
              <a:gdLst>
                <a:gd name="T0" fmla="*/ 0 w 64"/>
                <a:gd name="T1" fmla="*/ 1 h 32"/>
                <a:gd name="T2" fmla="*/ 0 w 64"/>
                <a:gd name="T3" fmla="*/ 1 h 32"/>
                <a:gd name="T4" fmla="*/ 0 w 64"/>
                <a:gd name="T5" fmla="*/ 1 h 32"/>
                <a:gd name="T6" fmla="*/ 0 w 64"/>
                <a:gd name="T7" fmla="*/ 1 h 32"/>
                <a:gd name="T8" fmla="*/ 0 w 64"/>
                <a:gd name="T9" fmla="*/ 1 h 32"/>
                <a:gd name="T10" fmla="*/ 0 w 64"/>
                <a:gd name="T11" fmla="*/ 1 h 32"/>
                <a:gd name="T12" fmla="*/ 0 w 64"/>
                <a:gd name="T13" fmla="*/ 1 h 32"/>
                <a:gd name="T14" fmla="*/ 0 w 64"/>
                <a:gd name="T15" fmla="*/ 0 h 32"/>
                <a:gd name="T16" fmla="*/ 0 w 64"/>
                <a:gd name="T17" fmla="*/ 0 h 32"/>
                <a:gd name="T18" fmla="*/ 0 w 64"/>
                <a:gd name="T19" fmla="*/ 0 h 32"/>
                <a:gd name="T20" fmla="*/ 0 w 64"/>
                <a:gd name="T21" fmla="*/ 1 h 32"/>
                <a:gd name="T22" fmla="*/ 0 w 64"/>
                <a:gd name="T23" fmla="*/ 1 h 32"/>
                <a:gd name="T24" fmla="*/ 0 w 64"/>
                <a:gd name="T25" fmla="*/ 1 h 32"/>
                <a:gd name="T26" fmla="*/ 0 w 64"/>
                <a:gd name="T27" fmla="*/ 1 h 32"/>
                <a:gd name="T28" fmla="*/ 0 w 64"/>
                <a:gd name="T29" fmla="*/ 1 h 32"/>
                <a:gd name="T30" fmla="*/ 0 w 64"/>
                <a:gd name="T31" fmla="*/ 1 h 32"/>
                <a:gd name="T32" fmla="*/ 0 w 64"/>
                <a:gd name="T33" fmla="*/ 1 h 32"/>
                <a:gd name="T34" fmla="*/ 0 w 64"/>
                <a:gd name="T35" fmla="*/ 1 h 32"/>
                <a:gd name="T36" fmla="*/ 0 w 64"/>
                <a:gd name="T37" fmla="*/ 1 h 32"/>
                <a:gd name="T38" fmla="*/ 0 w 64"/>
                <a:gd name="T39" fmla="*/ 1 h 32"/>
                <a:gd name="T40" fmla="*/ 0 w 64"/>
                <a:gd name="T41" fmla="*/ 1 h 32"/>
                <a:gd name="T42" fmla="*/ 0 w 64"/>
                <a:gd name="T43" fmla="*/ 1 h 32"/>
                <a:gd name="T44" fmla="*/ 0 w 64"/>
                <a:gd name="T45" fmla="*/ 1 h 32"/>
                <a:gd name="T46" fmla="*/ 0 w 64"/>
                <a:gd name="T47" fmla="*/ 1 h 32"/>
                <a:gd name="T48" fmla="*/ 0 w 64"/>
                <a:gd name="T49" fmla="*/ 1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 h="32">
                  <a:moveTo>
                    <a:pt x="50" y="24"/>
                  </a:moveTo>
                  <a:lnTo>
                    <a:pt x="56" y="22"/>
                  </a:lnTo>
                  <a:lnTo>
                    <a:pt x="62" y="19"/>
                  </a:lnTo>
                  <a:lnTo>
                    <a:pt x="64" y="15"/>
                  </a:lnTo>
                  <a:lnTo>
                    <a:pt x="64" y="11"/>
                  </a:lnTo>
                  <a:lnTo>
                    <a:pt x="61" y="6"/>
                  </a:lnTo>
                  <a:lnTo>
                    <a:pt x="56" y="2"/>
                  </a:lnTo>
                  <a:lnTo>
                    <a:pt x="50" y="0"/>
                  </a:lnTo>
                  <a:lnTo>
                    <a:pt x="43" y="0"/>
                  </a:lnTo>
                  <a:lnTo>
                    <a:pt x="40" y="0"/>
                  </a:lnTo>
                  <a:lnTo>
                    <a:pt x="35" y="1"/>
                  </a:lnTo>
                  <a:lnTo>
                    <a:pt x="26" y="3"/>
                  </a:lnTo>
                  <a:lnTo>
                    <a:pt x="16" y="8"/>
                  </a:lnTo>
                  <a:lnTo>
                    <a:pt x="7" y="14"/>
                  </a:lnTo>
                  <a:lnTo>
                    <a:pt x="3" y="20"/>
                  </a:lnTo>
                  <a:lnTo>
                    <a:pt x="0" y="26"/>
                  </a:lnTo>
                  <a:lnTo>
                    <a:pt x="0" y="28"/>
                  </a:lnTo>
                  <a:lnTo>
                    <a:pt x="4" y="30"/>
                  </a:lnTo>
                  <a:lnTo>
                    <a:pt x="10" y="32"/>
                  </a:lnTo>
                  <a:lnTo>
                    <a:pt x="16" y="32"/>
                  </a:lnTo>
                  <a:lnTo>
                    <a:pt x="21" y="32"/>
                  </a:lnTo>
                  <a:lnTo>
                    <a:pt x="29" y="30"/>
                  </a:lnTo>
                  <a:lnTo>
                    <a:pt x="36" y="29"/>
                  </a:lnTo>
                  <a:lnTo>
                    <a:pt x="43" y="27"/>
                  </a:lnTo>
                  <a:lnTo>
                    <a:pt x="5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3" name="Freeform 130"/>
            <p:cNvSpPr>
              <a:spLocks/>
            </p:cNvSpPr>
            <p:nvPr/>
          </p:nvSpPr>
          <p:spPr bwMode="auto">
            <a:xfrm>
              <a:off x="4849" y="304"/>
              <a:ext cx="82" cy="106"/>
            </a:xfrm>
            <a:custGeom>
              <a:avLst/>
              <a:gdLst>
                <a:gd name="T0" fmla="*/ 0 w 246"/>
                <a:gd name="T1" fmla="*/ 1 h 211"/>
                <a:gd name="T2" fmla="*/ 0 w 246"/>
                <a:gd name="T3" fmla="*/ 1 h 211"/>
                <a:gd name="T4" fmla="*/ 0 w 246"/>
                <a:gd name="T5" fmla="*/ 1 h 211"/>
                <a:gd name="T6" fmla="*/ 0 w 246"/>
                <a:gd name="T7" fmla="*/ 1 h 211"/>
                <a:gd name="T8" fmla="*/ 0 w 246"/>
                <a:gd name="T9" fmla="*/ 2 h 211"/>
                <a:gd name="T10" fmla="*/ 0 w 246"/>
                <a:gd name="T11" fmla="*/ 2 h 211"/>
                <a:gd name="T12" fmla="*/ 0 w 246"/>
                <a:gd name="T13" fmla="*/ 2 h 211"/>
                <a:gd name="T14" fmla="*/ 0 w 246"/>
                <a:gd name="T15" fmla="*/ 2 h 211"/>
                <a:gd name="T16" fmla="*/ 0 w 246"/>
                <a:gd name="T17" fmla="*/ 3 h 211"/>
                <a:gd name="T18" fmla="*/ 0 w 246"/>
                <a:gd name="T19" fmla="*/ 3 h 211"/>
                <a:gd name="T20" fmla="*/ 0 w 246"/>
                <a:gd name="T21" fmla="*/ 3 h 211"/>
                <a:gd name="T22" fmla="*/ 0 w 246"/>
                <a:gd name="T23" fmla="*/ 3 h 211"/>
                <a:gd name="T24" fmla="*/ 0 w 246"/>
                <a:gd name="T25" fmla="*/ 4 h 211"/>
                <a:gd name="T26" fmla="*/ 0 w 246"/>
                <a:gd name="T27" fmla="*/ 4 h 211"/>
                <a:gd name="T28" fmla="*/ 0 w 246"/>
                <a:gd name="T29" fmla="*/ 4 h 211"/>
                <a:gd name="T30" fmla="*/ 0 w 246"/>
                <a:gd name="T31" fmla="*/ 4 h 211"/>
                <a:gd name="T32" fmla="*/ 0 w 246"/>
                <a:gd name="T33" fmla="*/ 4 h 211"/>
                <a:gd name="T34" fmla="*/ 0 w 246"/>
                <a:gd name="T35" fmla="*/ 4 h 211"/>
                <a:gd name="T36" fmla="*/ 0 w 246"/>
                <a:gd name="T37" fmla="*/ 4 h 211"/>
                <a:gd name="T38" fmla="*/ 0 w 246"/>
                <a:gd name="T39" fmla="*/ 4 h 211"/>
                <a:gd name="T40" fmla="*/ 0 w 246"/>
                <a:gd name="T41" fmla="*/ 4 h 211"/>
                <a:gd name="T42" fmla="*/ 0 w 246"/>
                <a:gd name="T43" fmla="*/ 4 h 211"/>
                <a:gd name="T44" fmla="*/ 0 w 246"/>
                <a:gd name="T45" fmla="*/ 4 h 211"/>
                <a:gd name="T46" fmla="*/ 0 w 246"/>
                <a:gd name="T47" fmla="*/ 4 h 211"/>
                <a:gd name="T48" fmla="*/ 0 w 246"/>
                <a:gd name="T49" fmla="*/ 4 h 211"/>
                <a:gd name="T50" fmla="*/ 0 w 246"/>
                <a:gd name="T51" fmla="*/ 4 h 211"/>
                <a:gd name="T52" fmla="*/ 0 w 246"/>
                <a:gd name="T53" fmla="*/ 4 h 211"/>
                <a:gd name="T54" fmla="*/ 0 w 246"/>
                <a:gd name="T55" fmla="*/ 4 h 211"/>
                <a:gd name="T56" fmla="*/ 0 w 246"/>
                <a:gd name="T57" fmla="*/ 4 h 211"/>
                <a:gd name="T58" fmla="*/ 0 w 246"/>
                <a:gd name="T59" fmla="*/ 4 h 211"/>
                <a:gd name="T60" fmla="*/ 0 w 246"/>
                <a:gd name="T61" fmla="*/ 4 h 211"/>
                <a:gd name="T62" fmla="*/ 0 w 246"/>
                <a:gd name="T63" fmla="*/ 3 h 211"/>
                <a:gd name="T64" fmla="*/ 0 w 246"/>
                <a:gd name="T65" fmla="*/ 3 h 211"/>
                <a:gd name="T66" fmla="*/ 0 w 246"/>
                <a:gd name="T67" fmla="*/ 3 h 211"/>
                <a:gd name="T68" fmla="*/ 0 w 246"/>
                <a:gd name="T69" fmla="*/ 3 h 211"/>
                <a:gd name="T70" fmla="*/ 0 w 246"/>
                <a:gd name="T71" fmla="*/ 3 h 211"/>
                <a:gd name="T72" fmla="*/ 0 w 246"/>
                <a:gd name="T73" fmla="*/ 3 h 211"/>
                <a:gd name="T74" fmla="*/ 0 w 246"/>
                <a:gd name="T75" fmla="*/ 3 h 211"/>
                <a:gd name="T76" fmla="*/ 0 w 246"/>
                <a:gd name="T77" fmla="*/ 2 h 211"/>
                <a:gd name="T78" fmla="*/ 0 w 246"/>
                <a:gd name="T79" fmla="*/ 2 h 211"/>
                <a:gd name="T80" fmla="*/ 0 w 246"/>
                <a:gd name="T81" fmla="*/ 2 h 211"/>
                <a:gd name="T82" fmla="*/ 0 w 246"/>
                <a:gd name="T83" fmla="*/ 2 h 211"/>
                <a:gd name="T84" fmla="*/ 0 w 246"/>
                <a:gd name="T85" fmla="*/ 2 h 211"/>
                <a:gd name="T86" fmla="*/ 0 w 246"/>
                <a:gd name="T87" fmla="*/ 1 h 211"/>
                <a:gd name="T88" fmla="*/ 0 w 246"/>
                <a:gd name="T89" fmla="*/ 1 h 211"/>
                <a:gd name="T90" fmla="*/ 0 w 246"/>
                <a:gd name="T91" fmla="*/ 1 h 211"/>
                <a:gd name="T92" fmla="*/ 0 w 246"/>
                <a:gd name="T93" fmla="*/ 1 h 211"/>
                <a:gd name="T94" fmla="*/ 0 w 246"/>
                <a:gd name="T95" fmla="*/ 1 h 211"/>
                <a:gd name="T96" fmla="*/ 0 w 246"/>
                <a:gd name="T97" fmla="*/ 1 h 211"/>
                <a:gd name="T98" fmla="*/ 0 w 246"/>
                <a:gd name="T99" fmla="*/ 1 h 211"/>
                <a:gd name="T100" fmla="*/ 0 w 246"/>
                <a:gd name="T101" fmla="*/ 1 h 211"/>
                <a:gd name="T102" fmla="*/ 0 w 246"/>
                <a:gd name="T103" fmla="*/ 1 h 211"/>
                <a:gd name="T104" fmla="*/ 0 w 246"/>
                <a:gd name="T105" fmla="*/ 1 h 211"/>
                <a:gd name="T106" fmla="*/ 0 w 246"/>
                <a:gd name="T107" fmla="*/ 1 h 211"/>
                <a:gd name="T108" fmla="*/ 0 w 246"/>
                <a:gd name="T109" fmla="*/ 0 h 211"/>
                <a:gd name="T110" fmla="*/ 0 w 246"/>
                <a:gd name="T111" fmla="*/ 1 h 211"/>
                <a:gd name="T112" fmla="*/ 0 w 246"/>
                <a:gd name="T113" fmla="*/ 1 h 211"/>
                <a:gd name="T114" fmla="*/ 0 w 246"/>
                <a:gd name="T115" fmla="*/ 1 h 211"/>
                <a:gd name="T116" fmla="*/ 0 w 246"/>
                <a:gd name="T117" fmla="*/ 1 h 211"/>
                <a:gd name="T118" fmla="*/ 0 w 246"/>
                <a:gd name="T119" fmla="*/ 1 h 211"/>
                <a:gd name="T120" fmla="*/ 0 w 246"/>
                <a:gd name="T121" fmla="*/ 1 h 2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6" h="211">
                  <a:moveTo>
                    <a:pt x="90" y="32"/>
                  </a:moveTo>
                  <a:lnTo>
                    <a:pt x="73" y="41"/>
                  </a:lnTo>
                  <a:lnTo>
                    <a:pt x="57" y="51"/>
                  </a:lnTo>
                  <a:lnTo>
                    <a:pt x="41" y="64"/>
                  </a:lnTo>
                  <a:lnTo>
                    <a:pt x="28" y="76"/>
                  </a:lnTo>
                  <a:lnTo>
                    <a:pt x="18" y="89"/>
                  </a:lnTo>
                  <a:lnTo>
                    <a:pt x="9" y="103"/>
                  </a:lnTo>
                  <a:lnTo>
                    <a:pt x="3" y="116"/>
                  </a:lnTo>
                  <a:lnTo>
                    <a:pt x="0" y="131"/>
                  </a:lnTo>
                  <a:lnTo>
                    <a:pt x="3" y="152"/>
                  </a:lnTo>
                  <a:lnTo>
                    <a:pt x="15" y="170"/>
                  </a:lnTo>
                  <a:lnTo>
                    <a:pt x="32" y="185"/>
                  </a:lnTo>
                  <a:lnTo>
                    <a:pt x="54" y="197"/>
                  </a:lnTo>
                  <a:lnTo>
                    <a:pt x="80" y="205"/>
                  </a:lnTo>
                  <a:lnTo>
                    <a:pt x="109" y="210"/>
                  </a:lnTo>
                  <a:lnTo>
                    <a:pt x="137" y="211"/>
                  </a:lnTo>
                  <a:lnTo>
                    <a:pt x="164" y="208"/>
                  </a:lnTo>
                  <a:lnTo>
                    <a:pt x="170" y="208"/>
                  </a:lnTo>
                  <a:lnTo>
                    <a:pt x="176" y="206"/>
                  </a:lnTo>
                  <a:lnTo>
                    <a:pt x="180" y="202"/>
                  </a:lnTo>
                  <a:lnTo>
                    <a:pt x="182" y="198"/>
                  </a:lnTo>
                  <a:lnTo>
                    <a:pt x="180" y="196"/>
                  </a:lnTo>
                  <a:lnTo>
                    <a:pt x="176" y="196"/>
                  </a:lnTo>
                  <a:lnTo>
                    <a:pt x="170" y="195"/>
                  </a:lnTo>
                  <a:lnTo>
                    <a:pt x="163" y="195"/>
                  </a:lnTo>
                  <a:lnTo>
                    <a:pt x="154" y="195"/>
                  </a:lnTo>
                  <a:lnTo>
                    <a:pt x="147" y="195"/>
                  </a:lnTo>
                  <a:lnTo>
                    <a:pt x="140" y="195"/>
                  </a:lnTo>
                  <a:lnTo>
                    <a:pt x="135" y="195"/>
                  </a:lnTo>
                  <a:lnTo>
                    <a:pt x="121" y="194"/>
                  </a:lnTo>
                  <a:lnTo>
                    <a:pt x="108" y="193"/>
                  </a:lnTo>
                  <a:lnTo>
                    <a:pt x="93" y="191"/>
                  </a:lnTo>
                  <a:lnTo>
                    <a:pt x="79" y="188"/>
                  </a:lnTo>
                  <a:lnTo>
                    <a:pt x="64" y="185"/>
                  </a:lnTo>
                  <a:lnTo>
                    <a:pt x="50" y="178"/>
                  </a:lnTo>
                  <a:lnTo>
                    <a:pt x="37" y="169"/>
                  </a:lnTo>
                  <a:lnTo>
                    <a:pt x="22" y="155"/>
                  </a:lnTo>
                  <a:lnTo>
                    <a:pt x="19" y="140"/>
                  </a:lnTo>
                  <a:lnTo>
                    <a:pt x="21" y="126"/>
                  </a:lnTo>
                  <a:lnTo>
                    <a:pt x="26" y="111"/>
                  </a:lnTo>
                  <a:lnTo>
                    <a:pt x="35" y="98"/>
                  </a:lnTo>
                  <a:lnTo>
                    <a:pt x="48" y="85"/>
                  </a:lnTo>
                  <a:lnTo>
                    <a:pt x="63" y="73"/>
                  </a:lnTo>
                  <a:lnTo>
                    <a:pt x="79" y="63"/>
                  </a:lnTo>
                  <a:lnTo>
                    <a:pt x="98" y="52"/>
                  </a:lnTo>
                  <a:lnTo>
                    <a:pt x="117" y="43"/>
                  </a:lnTo>
                  <a:lnTo>
                    <a:pt x="137" y="35"/>
                  </a:lnTo>
                  <a:lnTo>
                    <a:pt x="157" y="28"/>
                  </a:lnTo>
                  <a:lnTo>
                    <a:pt x="176" y="21"/>
                  </a:lnTo>
                  <a:lnTo>
                    <a:pt x="196" y="16"/>
                  </a:lnTo>
                  <a:lnTo>
                    <a:pt x="214" y="11"/>
                  </a:lnTo>
                  <a:lnTo>
                    <a:pt x="231" y="8"/>
                  </a:lnTo>
                  <a:lnTo>
                    <a:pt x="246" y="6"/>
                  </a:lnTo>
                  <a:lnTo>
                    <a:pt x="236" y="2"/>
                  </a:lnTo>
                  <a:lnTo>
                    <a:pt x="220" y="0"/>
                  </a:lnTo>
                  <a:lnTo>
                    <a:pt x="201" y="2"/>
                  </a:lnTo>
                  <a:lnTo>
                    <a:pt x="179" y="5"/>
                  </a:lnTo>
                  <a:lnTo>
                    <a:pt x="154" y="10"/>
                  </a:lnTo>
                  <a:lnTo>
                    <a:pt x="131" y="16"/>
                  </a:lnTo>
                  <a:lnTo>
                    <a:pt x="109" y="24"/>
                  </a:lnTo>
                  <a:lnTo>
                    <a:pt x="9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4" name="Freeform 131"/>
            <p:cNvSpPr>
              <a:spLocks/>
            </p:cNvSpPr>
            <p:nvPr/>
          </p:nvSpPr>
          <p:spPr bwMode="auto">
            <a:xfrm>
              <a:off x="4989" y="303"/>
              <a:ext cx="53" cy="82"/>
            </a:xfrm>
            <a:custGeom>
              <a:avLst/>
              <a:gdLst>
                <a:gd name="T0" fmla="*/ 0 w 158"/>
                <a:gd name="T1" fmla="*/ 1 h 164"/>
                <a:gd name="T2" fmla="*/ 0 w 158"/>
                <a:gd name="T3" fmla="*/ 2 h 164"/>
                <a:gd name="T4" fmla="*/ 0 w 158"/>
                <a:gd name="T5" fmla="*/ 2 h 164"/>
                <a:gd name="T6" fmla="*/ 0 w 158"/>
                <a:gd name="T7" fmla="*/ 2 h 164"/>
                <a:gd name="T8" fmla="*/ 0 w 158"/>
                <a:gd name="T9" fmla="*/ 2 h 164"/>
                <a:gd name="T10" fmla="*/ 0 w 158"/>
                <a:gd name="T11" fmla="*/ 2 h 164"/>
                <a:gd name="T12" fmla="*/ 0 w 158"/>
                <a:gd name="T13" fmla="*/ 3 h 164"/>
                <a:gd name="T14" fmla="*/ 0 w 158"/>
                <a:gd name="T15" fmla="*/ 3 h 164"/>
                <a:gd name="T16" fmla="*/ 0 w 158"/>
                <a:gd name="T17" fmla="*/ 3 h 164"/>
                <a:gd name="T18" fmla="*/ 0 w 158"/>
                <a:gd name="T19" fmla="*/ 3 h 164"/>
                <a:gd name="T20" fmla="*/ 0 w 158"/>
                <a:gd name="T21" fmla="*/ 3 h 164"/>
                <a:gd name="T22" fmla="*/ 0 w 158"/>
                <a:gd name="T23" fmla="*/ 3 h 164"/>
                <a:gd name="T24" fmla="*/ 0 w 158"/>
                <a:gd name="T25" fmla="*/ 3 h 164"/>
                <a:gd name="T26" fmla="*/ 0 w 158"/>
                <a:gd name="T27" fmla="*/ 3 h 164"/>
                <a:gd name="T28" fmla="*/ 0 w 158"/>
                <a:gd name="T29" fmla="*/ 3 h 164"/>
                <a:gd name="T30" fmla="*/ 0 w 158"/>
                <a:gd name="T31" fmla="*/ 3 h 164"/>
                <a:gd name="T32" fmla="*/ 0 w 158"/>
                <a:gd name="T33" fmla="*/ 3 h 164"/>
                <a:gd name="T34" fmla="*/ 0 w 158"/>
                <a:gd name="T35" fmla="*/ 3 h 164"/>
                <a:gd name="T36" fmla="*/ 0 w 158"/>
                <a:gd name="T37" fmla="*/ 3 h 164"/>
                <a:gd name="T38" fmla="*/ 0 w 158"/>
                <a:gd name="T39" fmla="*/ 3 h 164"/>
                <a:gd name="T40" fmla="*/ 0 w 158"/>
                <a:gd name="T41" fmla="*/ 2 h 164"/>
                <a:gd name="T42" fmla="*/ 0 w 158"/>
                <a:gd name="T43" fmla="*/ 2 h 164"/>
                <a:gd name="T44" fmla="*/ 0 w 158"/>
                <a:gd name="T45" fmla="*/ 2 h 164"/>
                <a:gd name="T46" fmla="*/ 0 w 158"/>
                <a:gd name="T47" fmla="*/ 2 h 164"/>
                <a:gd name="T48" fmla="*/ 0 w 158"/>
                <a:gd name="T49" fmla="*/ 1 h 164"/>
                <a:gd name="T50" fmla="*/ 0 w 158"/>
                <a:gd name="T51" fmla="*/ 1 h 164"/>
                <a:gd name="T52" fmla="*/ 0 w 158"/>
                <a:gd name="T53" fmla="*/ 1 h 164"/>
                <a:gd name="T54" fmla="*/ 0 w 158"/>
                <a:gd name="T55" fmla="*/ 1 h 164"/>
                <a:gd name="T56" fmla="*/ 0 w 158"/>
                <a:gd name="T57" fmla="*/ 1 h 164"/>
                <a:gd name="T58" fmla="*/ 0 w 158"/>
                <a:gd name="T59" fmla="*/ 1 h 164"/>
                <a:gd name="T60" fmla="*/ 0 w 158"/>
                <a:gd name="T61" fmla="*/ 0 h 164"/>
                <a:gd name="T62" fmla="*/ 0 w 158"/>
                <a:gd name="T63" fmla="*/ 1 h 164"/>
                <a:gd name="T64" fmla="*/ 0 w 158"/>
                <a:gd name="T65" fmla="*/ 1 h 164"/>
                <a:gd name="T66" fmla="*/ 0 w 158"/>
                <a:gd name="T67" fmla="*/ 1 h 164"/>
                <a:gd name="T68" fmla="*/ 0 w 158"/>
                <a:gd name="T69" fmla="*/ 1 h 164"/>
                <a:gd name="T70" fmla="*/ 0 w 158"/>
                <a:gd name="T71" fmla="*/ 1 h 164"/>
                <a:gd name="T72" fmla="*/ 0 w 158"/>
                <a:gd name="T73" fmla="*/ 1 h 164"/>
                <a:gd name="T74" fmla="*/ 0 w 158"/>
                <a:gd name="T75" fmla="*/ 1 h 164"/>
                <a:gd name="T76" fmla="*/ 0 w 158"/>
                <a:gd name="T77" fmla="*/ 1 h 164"/>
                <a:gd name="T78" fmla="*/ 0 w 158"/>
                <a:gd name="T79" fmla="*/ 1 h 164"/>
                <a:gd name="T80" fmla="*/ 0 w 158"/>
                <a:gd name="T81" fmla="*/ 1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4">
                  <a:moveTo>
                    <a:pt x="133" y="54"/>
                  </a:moveTo>
                  <a:lnTo>
                    <a:pt x="138" y="72"/>
                  </a:lnTo>
                  <a:lnTo>
                    <a:pt x="135" y="86"/>
                  </a:lnTo>
                  <a:lnTo>
                    <a:pt x="125" y="99"/>
                  </a:lnTo>
                  <a:lnTo>
                    <a:pt x="110" y="110"/>
                  </a:lnTo>
                  <a:lnTo>
                    <a:pt x="93" y="120"/>
                  </a:lnTo>
                  <a:lnTo>
                    <a:pt x="74" y="130"/>
                  </a:lnTo>
                  <a:lnTo>
                    <a:pt x="53" y="140"/>
                  </a:lnTo>
                  <a:lnTo>
                    <a:pt x="36" y="149"/>
                  </a:lnTo>
                  <a:lnTo>
                    <a:pt x="33" y="152"/>
                  </a:lnTo>
                  <a:lnTo>
                    <a:pt x="32" y="154"/>
                  </a:lnTo>
                  <a:lnTo>
                    <a:pt x="32" y="157"/>
                  </a:lnTo>
                  <a:lnTo>
                    <a:pt x="35" y="160"/>
                  </a:lnTo>
                  <a:lnTo>
                    <a:pt x="37" y="163"/>
                  </a:lnTo>
                  <a:lnTo>
                    <a:pt x="42" y="164"/>
                  </a:lnTo>
                  <a:lnTo>
                    <a:pt x="46" y="164"/>
                  </a:lnTo>
                  <a:lnTo>
                    <a:pt x="51" y="163"/>
                  </a:lnTo>
                  <a:lnTo>
                    <a:pt x="72" y="153"/>
                  </a:lnTo>
                  <a:lnTo>
                    <a:pt x="94" y="143"/>
                  </a:lnTo>
                  <a:lnTo>
                    <a:pt x="114" y="132"/>
                  </a:lnTo>
                  <a:lnTo>
                    <a:pt x="133" y="118"/>
                  </a:lnTo>
                  <a:lnTo>
                    <a:pt x="146" y="104"/>
                  </a:lnTo>
                  <a:lnTo>
                    <a:pt x="155" y="87"/>
                  </a:lnTo>
                  <a:lnTo>
                    <a:pt x="158" y="70"/>
                  </a:lnTo>
                  <a:lnTo>
                    <a:pt x="152" y="51"/>
                  </a:lnTo>
                  <a:lnTo>
                    <a:pt x="139" y="37"/>
                  </a:lnTo>
                  <a:lnTo>
                    <a:pt x="122" y="24"/>
                  </a:lnTo>
                  <a:lnTo>
                    <a:pt x="99" y="14"/>
                  </a:lnTo>
                  <a:lnTo>
                    <a:pt x="75" y="7"/>
                  </a:lnTo>
                  <a:lnTo>
                    <a:pt x="51" y="2"/>
                  </a:lnTo>
                  <a:lnTo>
                    <a:pt x="29" y="0"/>
                  </a:lnTo>
                  <a:lnTo>
                    <a:pt x="11" y="1"/>
                  </a:lnTo>
                  <a:lnTo>
                    <a:pt x="0" y="5"/>
                  </a:lnTo>
                  <a:lnTo>
                    <a:pt x="20" y="9"/>
                  </a:lnTo>
                  <a:lnTo>
                    <a:pt x="40" y="12"/>
                  </a:lnTo>
                  <a:lnTo>
                    <a:pt x="59" y="15"/>
                  </a:lnTo>
                  <a:lnTo>
                    <a:pt x="78" y="19"/>
                  </a:lnTo>
                  <a:lnTo>
                    <a:pt x="96" y="24"/>
                  </a:lnTo>
                  <a:lnTo>
                    <a:pt x="112" y="32"/>
                  </a:lnTo>
                  <a:lnTo>
                    <a:pt x="125" y="41"/>
                  </a:lnTo>
                  <a:lnTo>
                    <a:pt x="133"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5" name="Freeform 132"/>
            <p:cNvSpPr>
              <a:spLocks/>
            </p:cNvSpPr>
            <p:nvPr/>
          </p:nvSpPr>
          <p:spPr bwMode="auto">
            <a:xfrm>
              <a:off x="4796" y="285"/>
              <a:ext cx="134" cy="170"/>
            </a:xfrm>
            <a:custGeom>
              <a:avLst/>
              <a:gdLst>
                <a:gd name="T0" fmla="*/ 0 w 400"/>
                <a:gd name="T1" fmla="*/ 1 h 340"/>
                <a:gd name="T2" fmla="*/ 0 w 400"/>
                <a:gd name="T3" fmla="*/ 2 h 340"/>
                <a:gd name="T4" fmla="*/ 0 w 400"/>
                <a:gd name="T5" fmla="*/ 3 h 340"/>
                <a:gd name="T6" fmla="*/ 0 w 400"/>
                <a:gd name="T7" fmla="*/ 4 h 340"/>
                <a:gd name="T8" fmla="*/ 0 w 400"/>
                <a:gd name="T9" fmla="*/ 4 h 340"/>
                <a:gd name="T10" fmla="*/ 0 w 400"/>
                <a:gd name="T11" fmla="*/ 4 h 340"/>
                <a:gd name="T12" fmla="*/ 0 w 400"/>
                <a:gd name="T13" fmla="*/ 5 h 340"/>
                <a:gd name="T14" fmla="*/ 0 w 400"/>
                <a:gd name="T15" fmla="*/ 5 h 340"/>
                <a:gd name="T16" fmla="*/ 0 w 400"/>
                <a:gd name="T17" fmla="*/ 5 h 340"/>
                <a:gd name="T18" fmla="*/ 0 w 400"/>
                <a:gd name="T19" fmla="*/ 5 h 340"/>
                <a:gd name="T20" fmla="*/ 0 w 400"/>
                <a:gd name="T21" fmla="*/ 5 h 340"/>
                <a:gd name="T22" fmla="*/ 0 w 400"/>
                <a:gd name="T23" fmla="*/ 6 h 340"/>
                <a:gd name="T24" fmla="*/ 0 w 400"/>
                <a:gd name="T25" fmla="*/ 6 h 340"/>
                <a:gd name="T26" fmla="*/ 0 w 400"/>
                <a:gd name="T27" fmla="*/ 6 h 340"/>
                <a:gd name="T28" fmla="*/ 0 w 400"/>
                <a:gd name="T29" fmla="*/ 6 h 340"/>
                <a:gd name="T30" fmla="*/ 0 w 400"/>
                <a:gd name="T31" fmla="*/ 6 h 340"/>
                <a:gd name="T32" fmla="*/ 1 w 400"/>
                <a:gd name="T33" fmla="*/ 6 h 340"/>
                <a:gd name="T34" fmla="*/ 1 w 400"/>
                <a:gd name="T35" fmla="*/ 6 h 340"/>
                <a:gd name="T36" fmla="*/ 1 w 400"/>
                <a:gd name="T37" fmla="*/ 6 h 340"/>
                <a:gd name="T38" fmla="*/ 1 w 400"/>
                <a:gd name="T39" fmla="*/ 5 h 340"/>
                <a:gd name="T40" fmla="*/ 1 w 400"/>
                <a:gd name="T41" fmla="*/ 5 h 340"/>
                <a:gd name="T42" fmla="*/ 0 w 400"/>
                <a:gd name="T43" fmla="*/ 5 h 340"/>
                <a:gd name="T44" fmla="*/ 0 w 400"/>
                <a:gd name="T45" fmla="*/ 5 h 340"/>
                <a:gd name="T46" fmla="*/ 0 w 400"/>
                <a:gd name="T47" fmla="*/ 5 h 340"/>
                <a:gd name="T48" fmla="*/ 0 w 400"/>
                <a:gd name="T49" fmla="*/ 5 h 340"/>
                <a:gd name="T50" fmla="*/ 0 w 400"/>
                <a:gd name="T51" fmla="*/ 5 h 340"/>
                <a:gd name="T52" fmla="*/ 0 w 400"/>
                <a:gd name="T53" fmla="*/ 5 h 340"/>
                <a:gd name="T54" fmla="*/ 0 w 400"/>
                <a:gd name="T55" fmla="*/ 5 h 340"/>
                <a:gd name="T56" fmla="*/ 0 w 400"/>
                <a:gd name="T57" fmla="*/ 5 h 340"/>
                <a:gd name="T58" fmla="*/ 0 w 400"/>
                <a:gd name="T59" fmla="*/ 4 h 340"/>
                <a:gd name="T60" fmla="*/ 0 w 400"/>
                <a:gd name="T61" fmla="*/ 4 h 340"/>
                <a:gd name="T62" fmla="*/ 0 w 400"/>
                <a:gd name="T63" fmla="*/ 3 h 340"/>
                <a:gd name="T64" fmla="*/ 0 w 400"/>
                <a:gd name="T65" fmla="*/ 3 h 340"/>
                <a:gd name="T66" fmla="*/ 0 w 400"/>
                <a:gd name="T67" fmla="*/ 2 h 340"/>
                <a:gd name="T68" fmla="*/ 0 w 400"/>
                <a:gd name="T69" fmla="*/ 2 h 340"/>
                <a:gd name="T70" fmla="*/ 0 w 400"/>
                <a:gd name="T71" fmla="*/ 2 h 340"/>
                <a:gd name="T72" fmla="*/ 0 w 400"/>
                <a:gd name="T73" fmla="*/ 1 h 340"/>
                <a:gd name="T74" fmla="*/ 0 w 400"/>
                <a:gd name="T75" fmla="*/ 1 h 340"/>
                <a:gd name="T76" fmla="*/ 0 w 400"/>
                <a:gd name="T77" fmla="*/ 1 h 340"/>
                <a:gd name="T78" fmla="*/ 0 w 400"/>
                <a:gd name="T79" fmla="*/ 1 h 340"/>
                <a:gd name="T80" fmla="*/ 0 w 400"/>
                <a:gd name="T81" fmla="*/ 0 h 340"/>
                <a:gd name="T82" fmla="*/ 0 w 400"/>
                <a:gd name="T83" fmla="*/ 1 h 340"/>
                <a:gd name="T84" fmla="*/ 0 w 400"/>
                <a:gd name="T85" fmla="*/ 1 h 340"/>
                <a:gd name="T86" fmla="*/ 0 w 400"/>
                <a:gd name="T87" fmla="*/ 1 h 3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40">
                  <a:moveTo>
                    <a:pt x="156" y="45"/>
                  </a:moveTo>
                  <a:lnTo>
                    <a:pt x="125" y="62"/>
                  </a:lnTo>
                  <a:lnTo>
                    <a:pt x="95" y="82"/>
                  </a:lnTo>
                  <a:lnTo>
                    <a:pt x="67" y="103"/>
                  </a:lnTo>
                  <a:lnTo>
                    <a:pt x="42" y="125"/>
                  </a:lnTo>
                  <a:lnTo>
                    <a:pt x="22" y="150"/>
                  </a:lnTo>
                  <a:lnTo>
                    <a:pt x="8" y="176"/>
                  </a:lnTo>
                  <a:lnTo>
                    <a:pt x="0" y="204"/>
                  </a:lnTo>
                  <a:lnTo>
                    <a:pt x="2" y="233"/>
                  </a:lnTo>
                  <a:lnTo>
                    <a:pt x="5" y="240"/>
                  </a:lnTo>
                  <a:lnTo>
                    <a:pt x="9" y="248"/>
                  </a:lnTo>
                  <a:lnTo>
                    <a:pt x="13" y="254"/>
                  </a:lnTo>
                  <a:lnTo>
                    <a:pt x="19" y="261"/>
                  </a:lnTo>
                  <a:lnTo>
                    <a:pt x="26" y="268"/>
                  </a:lnTo>
                  <a:lnTo>
                    <a:pt x="34" y="274"/>
                  </a:lnTo>
                  <a:lnTo>
                    <a:pt x="42" y="279"/>
                  </a:lnTo>
                  <a:lnTo>
                    <a:pt x="51" y="283"/>
                  </a:lnTo>
                  <a:lnTo>
                    <a:pt x="70" y="291"/>
                  </a:lnTo>
                  <a:lnTo>
                    <a:pt x="89" y="298"/>
                  </a:lnTo>
                  <a:lnTo>
                    <a:pt x="108" y="305"/>
                  </a:lnTo>
                  <a:lnTo>
                    <a:pt x="128" y="310"/>
                  </a:lnTo>
                  <a:lnTo>
                    <a:pt x="149" y="315"/>
                  </a:lnTo>
                  <a:lnTo>
                    <a:pt x="169" y="319"/>
                  </a:lnTo>
                  <a:lnTo>
                    <a:pt x="189" y="323"/>
                  </a:lnTo>
                  <a:lnTo>
                    <a:pt x="210" y="326"/>
                  </a:lnTo>
                  <a:lnTo>
                    <a:pt x="231" y="329"/>
                  </a:lnTo>
                  <a:lnTo>
                    <a:pt x="253" y="331"/>
                  </a:lnTo>
                  <a:lnTo>
                    <a:pt x="274" y="334"/>
                  </a:lnTo>
                  <a:lnTo>
                    <a:pt x="295" y="336"/>
                  </a:lnTo>
                  <a:lnTo>
                    <a:pt x="317" y="337"/>
                  </a:lnTo>
                  <a:lnTo>
                    <a:pt x="339" y="338"/>
                  </a:lnTo>
                  <a:lnTo>
                    <a:pt x="359" y="339"/>
                  </a:lnTo>
                  <a:lnTo>
                    <a:pt x="381" y="340"/>
                  </a:lnTo>
                  <a:lnTo>
                    <a:pt x="387" y="340"/>
                  </a:lnTo>
                  <a:lnTo>
                    <a:pt x="393" y="337"/>
                  </a:lnTo>
                  <a:lnTo>
                    <a:pt x="397" y="334"/>
                  </a:lnTo>
                  <a:lnTo>
                    <a:pt x="400" y="328"/>
                  </a:lnTo>
                  <a:lnTo>
                    <a:pt x="400" y="323"/>
                  </a:lnTo>
                  <a:lnTo>
                    <a:pt x="397" y="319"/>
                  </a:lnTo>
                  <a:lnTo>
                    <a:pt x="391" y="316"/>
                  </a:lnTo>
                  <a:lnTo>
                    <a:pt x="385" y="315"/>
                  </a:lnTo>
                  <a:lnTo>
                    <a:pt x="365" y="315"/>
                  </a:lnTo>
                  <a:lnTo>
                    <a:pt x="346" y="315"/>
                  </a:lnTo>
                  <a:lnTo>
                    <a:pt x="326" y="314"/>
                  </a:lnTo>
                  <a:lnTo>
                    <a:pt x="307" y="313"/>
                  </a:lnTo>
                  <a:lnTo>
                    <a:pt x="287" y="312"/>
                  </a:lnTo>
                  <a:lnTo>
                    <a:pt x="266" y="310"/>
                  </a:lnTo>
                  <a:lnTo>
                    <a:pt x="247" y="308"/>
                  </a:lnTo>
                  <a:lnTo>
                    <a:pt x="227" y="306"/>
                  </a:lnTo>
                  <a:lnTo>
                    <a:pt x="208" y="303"/>
                  </a:lnTo>
                  <a:lnTo>
                    <a:pt x="188" y="300"/>
                  </a:lnTo>
                  <a:lnTo>
                    <a:pt x="169" y="295"/>
                  </a:lnTo>
                  <a:lnTo>
                    <a:pt x="150" y="291"/>
                  </a:lnTo>
                  <a:lnTo>
                    <a:pt x="131" y="287"/>
                  </a:lnTo>
                  <a:lnTo>
                    <a:pt x="114" y="281"/>
                  </a:lnTo>
                  <a:lnTo>
                    <a:pt x="95" y="275"/>
                  </a:lnTo>
                  <a:lnTo>
                    <a:pt x="77" y="269"/>
                  </a:lnTo>
                  <a:lnTo>
                    <a:pt x="63" y="261"/>
                  </a:lnTo>
                  <a:lnTo>
                    <a:pt x="51" y="251"/>
                  </a:lnTo>
                  <a:lnTo>
                    <a:pt x="44" y="241"/>
                  </a:lnTo>
                  <a:lnTo>
                    <a:pt x="38" y="228"/>
                  </a:lnTo>
                  <a:lnTo>
                    <a:pt x="38" y="214"/>
                  </a:lnTo>
                  <a:lnTo>
                    <a:pt x="41" y="195"/>
                  </a:lnTo>
                  <a:lnTo>
                    <a:pt x="47" y="177"/>
                  </a:lnTo>
                  <a:lnTo>
                    <a:pt x="53" y="163"/>
                  </a:lnTo>
                  <a:lnTo>
                    <a:pt x="63" y="148"/>
                  </a:lnTo>
                  <a:lnTo>
                    <a:pt x="74" y="135"/>
                  </a:lnTo>
                  <a:lnTo>
                    <a:pt x="85" y="122"/>
                  </a:lnTo>
                  <a:lnTo>
                    <a:pt x="98" y="111"/>
                  </a:lnTo>
                  <a:lnTo>
                    <a:pt x="111" y="100"/>
                  </a:lnTo>
                  <a:lnTo>
                    <a:pt x="125" y="89"/>
                  </a:lnTo>
                  <a:lnTo>
                    <a:pt x="141" y="79"/>
                  </a:lnTo>
                  <a:lnTo>
                    <a:pt x="160" y="68"/>
                  </a:lnTo>
                  <a:lnTo>
                    <a:pt x="179" y="57"/>
                  </a:lnTo>
                  <a:lnTo>
                    <a:pt x="201" y="47"/>
                  </a:lnTo>
                  <a:lnTo>
                    <a:pt x="224" y="37"/>
                  </a:lnTo>
                  <a:lnTo>
                    <a:pt x="249" y="27"/>
                  </a:lnTo>
                  <a:lnTo>
                    <a:pt x="272" y="19"/>
                  </a:lnTo>
                  <a:lnTo>
                    <a:pt x="294" y="12"/>
                  </a:lnTo>
                  <a:lnTo>
                    <a:pt x="314" y="6"/>
                  </a:lnTo>
                  <a:lnTo>
                    <a:pt x="332" y="1"/>
                  </a:lnTo>
                  <a:lnTo>
                    <a:pt x="316" y="0"/>
                  </a:lnTo>
                  <a:lnTo>
                    <a:pt x="295" y="1"/>
                  </a:lnTo>
                  <a:lnTo>
                    <a:pt x="274" y="5"/>
                  </a:lnTo>
                  <a:lnTo>
                    <a:pt x="249" y="10"/>
                  </a:lnTo>
                  <a:lnTo>
                    <a:pt x="224" y="17"/>
                  </a:lnTo>
                  <a:lnTo>
                    <a:pt x="199" y="25"/>
                  </a:lnTo>
                  <a:lnTo>
                    <a:pt x="176" y="35"/>
                  </a:lnTo>
                  <a:lnTo>
                    <a:pt x="156"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6" name="Freeform 133"/>
            <p:cNvSpPr>
              <a:spLocks/>
            </p:cNvSpPr>
            <p:nvPr/>
          </p:nvSpPr>
          <p:spPr bwMode="auto">
            <a:xfrm>
              <a:off x="4984" y="279"/>
              <a:ext cx="117" cy="114"/>
            </a:xfrm>
            <a:custGeom>
              <a:avLst/>
              <a:gdLst>
                <a:gd name="T0" fmla="*/ 0 w 349"/>
                <a:gd name="T1" fmla="*/ 2 h 227"/>
                <a:gd name="T2" fmla="*/ 0 w 349"/>
                <a:gd name="T3" fmla="*/ 2 h 227"/>
                <a:gd name="T4" fmla="*/ 0 w 349"/>
                <a:gd name="T5" fmla="*/ 2 h 227"/>
                <a:gd name="T6" fmla="*/ 0 w 349"/>
                <a:gd name="T7" fmla="*/ 2 h 227"/>
                <a:gd name="T8" fmla="*/ 0 w 349"/>
                <a:gd name="T9" fmla="*/ 3 h 227"/>
                <a:gd name="T10" fmla="*/ 0 w 349"/>
                <a:gd name="T11" fmla="*/ 3 h 227"/>
                <a:gd name="T12" fmla="*/ 0 w 349"/>
                <a:gd name="T13" fmla="*/ 3 h 227"/>
                <a:gd name="T14" fmla="*/ 0 w 349"/>
                <a:gd name="T15" fmla="*/ 3 h 227"/>
                <a:gd name="T16" fmla="*/ 0 w 349"/>
                <a:gd name="T17" fmla="*/ 3 h 227"/>
                <a:gd name="T18" fmla="*/ 0 w 349"/>
                <a:gd name="T19" fmla="*/ 3 h 227"/>
                <a:gd name="T20" fmla="*/ 0 w 349"/>
                <a:gd name="T21" fmla="*/ 4 h 227"/>
                <a:gd name="T22" fmla="*/ 0 w 349"/>
                <a:gd name="T23" fmla="*/ 4 h 227"/>
                <a:gd name="T24" fmla="*/ 0 w 349"/>
                <a:gd name="T25" fmla="*/ 4 h 227"/>
                <a:gd name="T26" fmla="*/ 0 w 349"/>
                <a:gd name="T27" fmla="*/ 4 h 227"/>
                <a:gd name="T28" fmla="*/ 0 w 349"/>
                <a:gd name="T29" fmla="*/ 4 h 227"/>
                <a:gd name="T30" fmla="*/ 0 w 349"/>
                <a:gd name="T31" fmla="*/ 4 h 227"/>
                <a:gd name="T32" fmla="*/ 0 w 349"/>
                <a:gd name="T33" fmla="*/ 4 h 227"/>
                <a:gd name="T34" fmla="*/ 0 w 349"/>
                <a:gd name="T35" fmla="*/ 4 h 227"/>
                <a:gd name="T36" fmla="*/ 0 w 349"/>
                <a:gd name="T37" fmla="*/ 4 h 227"/>
                <a:gd name="T38" fmla="*/ 0 w 349"/>
                <a:gd name="T39" fmla="*/ 4 h 227"/>
                <a:gd name="T40" fmla="*/ 0 w 349"/>
                <a:gd name="T41" fmla="*/ 4 h 227"/>
                <a:gd name="T42" fmla="*/ 0 w 349"/>
                <a:gd name="T43" fmla="*/ 4 h 227"/>
                <a:gd name="T44" fmla="*/ 0 w 349"/>
                <a:gd name="T45" fmla="*/ 4 h 227"/>
                <a:gd name="T46" fmla="*/ 0 w 349"/>
                <a:gd name="T47" fmla="*/ 3 h 227"/>
                <a:gd name="T48" fmla="*/ 0 w 349"/>
                <a:gd name="T49" fmla="*/ 3 h 227"/>
                <a:gd name="T50" fmla="*/ 0 w 349"/>
                <a:gd name="T51" fmla="*/ 2 h 227"/>
                <a:gd name="T52" fmla="*/ 0 w 349"/>
                <a:gd name="T53" fmla="*/ 2 h 227"/>
                <a:gd name="T54" fmla="*/ 0 w 349"/>
                <a:gd name="T55" fmla="*/ 2 h 227"/>
                <a:gd name="T56" fmla="*/ 0 w 349"/>
                <a:gd name="T57" fmla="*/ 1 h 227"/>
                <a:gd name="T58" fmla="*/ 0 w 349"/>
                <a:gd name="T59" fmla="*/ 1 h 227"/>
                <a:gd name="T60" fmla="*/ 0 w 349"/>
                <a:gd name="T61" fmla="*/ 1 h 227"/>
                <a:gd name="T62" fmla="*/ 0 w 349"/>
                <a:gd name="T63" fmla="*/ 1 h 227"/>
                <a:gd name="T64" fmla="*/ 0 w 349"/>
                <a:gd name="T65" fmla="*/ 1 h 227"/>
                <a:gd name="T66" fmla="*/ 0 w 349"/>
                <a:gd name="T67" fmla="*/ 1 h 227"/>
                <a:gd name="T68" fmla="*/ 0 w 349"/>
                <a:gd name="T69" fmla="*/ 1 h 227"/>
                <a:gd name="T70" fmla="*/ 0 w 349"/>
                <a:gd name="T71" fmla="*/ 1 h 227"/>
                <a:gd name="T72" fmla="*/ 0 w 349"/>
                <a:gd name="T73" fmla="*/ 1 h 227"/>
                <a:gd name="T74" fmla="*/ 0 w 349"/>
                <a:gd name="T75" fmla="*/ 1 h 227"/>
                <a:gd name="T76" fmla="*/ 0 w 349"/>
                <a:gd name="T77" fmla="*/ 1 h 227"/>
                <a:gd name="T78" fmla="*/ 0 w 349"/>
                <a:gd name="T79" fmla="*/ 0 h 227"/>
                <a:gd name="T80" fmla="*/ 0 w 349"/>
                <a:gd name="T81" fmla="*/ 0 h 227"/>
                <a:gd name="T82" fmla="*/ 0 w 349"/>
                <a:gd name="T83" fmla="*/ 0 h 227"/>
                <a:gd name="T84" fmla="*/ 0 w 349"/>
                <a:gd name="T85" fmla="*/ 1 h 227"/>
                <a:gd name="T86" fmla="*/ 0 w 349"/>
                <a:gd name="T87" fmla="*/ 1 h 227"/>
                <a:gd name="T88" fmla="*/ 0 w 349"/>
                <a:gd name="T89" fmla="*/ 1 h 227"/>
                <a:gd name="T90" fmla="*/ 0 w 349"/>
                <a:gd name="T91" fmla="*/ 1 h 227"/>
                <a:gd name="T92" fmla="*/ 0 w 349"/>
                <a:gd name="T93" fmla="*/ 1 h 227"/>
                <a:gd name="T94" fmla="*/ 0 w 349"/>
                <a:gd name="T95" fmla="*/ 1 h 227"/>
                <a:gd name="T96" fmla="*/ 0 w 349"/>
                <a:gd name="T97" fmla="*/ 1 h 227"/>
                <a:gd name="T98" fmla="*/ 0 w 349"/>
                <a:gd name="T99" fmla="*/ 1 h 227"/>
                <a:gd name="T100" fmla="*/ 0 w 349"/>
                <a:gd name="T101" fmla="*/ 1 h 227"/>
                <a:gd name="T102" fmla="*/ 0 w 349"/>
                <a:gd name="T103" fmla="*/ 1 h 227"/>
                <a:gd name="T104" fmla="*/ 0 w 349"/>
                <a:gd name="T105" fmla="*/ 1 h 227"/>
                <a:gd name="T106" fmla="*/ 0 w 349"/>
                <a:gd name="T107" fmla="*/ 1 h 227"/>
                <a:gd name="T108" fmla="*/ 0 w 349"/>
                <a:gd name="T109" fmla="*/ 1 h 227"/>
                <a:gd name="T110" fmla="*/ 0 w 349"/>
                <a:gd name="T111" fmla="*/ 1 h 227"/>
                <a:gd name="T112" fmla="*/ 0 w 349"/>
                <a:gd name="T113" fmla="*/ 1 h 227"/>
                <a:gd name="T114" fmla="*/ 0 w 349"/>
                <a:gd name="T115" fmla="*/ 1 h 227"/>
                <a:gd name="T116" fmla="*/ 0 w 349"/>
                <a:gd name="T117" fmla="*/ 1 h 227"/>
                <a:gd name="T118" fmla="*/ 0 w 349"/>
                <a:gd name="T119" fmla="*/ 1 h 227"/>
                <a:gd name="T120" fmla="*/ 0 w 349"/>
                <a:gd name="T121" fmla="*/ 2 h 2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49" h="227">
                  <a:moveTo>
                    <a:pt x="291" y="70"/>
                  </a:moveTo>
                  <a:lnTo>
                    <a:pt x="307" y="83"/>
                  </a:lnTo>
                  <a:lnTo>
                    <a:pt x="316" y="97"/>
                  </a:lnTo>
                  <a:lnTo>
                    <a:pt x="321" y="113"/>
                  </a:lnTo>
                  <a:lnTo>
                    <a:pt x="321" y="129"/>
                  </a:lnTo>
                  <a:lnTo>
                    <a:pt x="318" y="142"/>
                  </a:lnTo>
                  <a:lnTo>
                    <a:pt x="313" y="154"/>
                  </a:lnTo>
                  <a:lnTo>
                    <a:pt x="302" y="165"/>
                  </a:lnTo>
                  <a:lnTo>
                    <a:pt x="292" y="174"/>
                  </a:lnTo>
                  <a:lnTo>
                    <a:pt x="279" y="185"/>
                  </a:lnTo>
                  <a:lnTo>
                    <a:pt x="266" y="193"/>
                  </a:lnTo>
                  <a:lnTo>
                    <a:pt x="253" y="202"/>
                  </a:lnTo>
                  <a:lnTo>
                    <a:pt x="240" y="212"/>
                  </a:lnTo>
                  <a:lnTo>
                    <a:pt x="237" y="215"/>
                  </a:lnTo>
                  <a:lnTo>
                    <a:pt x="236" y="218"/>
                  </a:lnTo>
                  <a:lnTo>
                    <a:pt x="237" y="221"/>
                  </a:lnTo>
                  <a:lnTo>
                    <a:pt x="240" y="224"/>
                  </a:lnTo>
                  <a:lnTo>
                    <a:pt x="244" y="226"/>
                  </a:lnTo>
                  <a:lnTo>
                    <a:pt x="249" y="227"/>
                  </a:lnTo>
                  <a:lnTo>
                    <a:pt x="254" y="226"/>
                  </a:lnTo>
                  <a:lnTo>
                    <a:pt x="259" y="224"/>
                  </a:lnTo>
                  <a:lnTo>
                    <a:pt x="288" y="211"/>
                  </a:lnTo>
                  <a:lnTo>
                    <a:pt x="311" y="193"/>
                  </a:lnTo>
                  <a:lnTo>
                    <a:pt x="331" y="172"/>
                  </a:lnTo>
                  <a:lnTo>
                    <a:pt x="345" y="151"/>
                  </a:lnTo>
                  <a:lnTo>
                    <a:pt x="349" y="127"/>
                  </a:lnTo>
                  <a:lnTo>
                    <a:pt x="346" y="104"/>
                  </a:lnTo>
                  <a:lnTo>
                    <a:pt x="334" y="83"/>
                  </a:lnTo>
                  <a:lnTo>
                    <a:pt x="311" y="63"/>
                  </a:lnTo>
                  <a:lnTo>
                    <a:pt x="294" y="53"/>
                  </a:lnTo>
                  <a:lnTo>
                    <a:pt x="273" y="44"/>
                  </a:lnTo>
                  <a:lnTo>
                    <a:pt x="250" y="35"/>
                  </a:lnTo>
                  <a:lnTo>
                    <a:pt x="227" y="28"/>
                  </a:lnTo>
                  <a:lnTo>
                    <a:pt x="202" y="22"/>
                  </a:lnTo>
                  <a:lnTo>
                    <a:pt x="176" y="17"/>
                  </a:lnTo>
                  <a:lnTo>
                    <a:pt x="151" y="12"/>
                  </a:lnTo>
                  <a:lnTo>
                    <a:pt x="125" y="7"/>
                  </a:lnTo>
                  <a:lnTo>
                    <a:pt x="102" y="4"/>
                  </a:lnTo>
                  <a:lnTo>
                    <a:pt x="79" y="2"/>
                  </a:lnTo>
                  <a:lnTo>
                    <a:pt x="58" y="0"/>
                  </a:lnTo>
                  <a:lnTo>
                    <a:pt x="39" y="0"/>
                  </a:lnTo>
                  <a:lnTo>
                    <a:pt x="23" y="0"/>
                  </a:lnTo>
                  <a:lnTo>
                    <a:pt x="12" y="1"/>
                  </a:lnTo>
                  <a:lnTo>
                    <a:pt x="5" y="3"/>
                  </a:lnTo>
                  <a:lnTo>
                    <a:pt x="0" y="5"/>
                  </a:lnTo>
                  <a:lnTo>
                    <a:pt x="15" y="7"/>
                  </a:lnTo>
                  <a:lnTo>
                    <a:pt x="31" y="9"/>
                  </a:lnTo>
                  <a:lnTo>
                    <a:pt x="47" y="11"/>
                  </a:lnTo>
                  <a:lnTo>
                    <a:pt x="64" y="13"/>
                  </a:lnTo>
                  <a:lnTo>
                    <a:pt x="83" y="15"/>
                  </a:lnTo>
                  <a:lnTo>
                    <a:pt x="102" y="17"/>
                  </a:lnTo>
                  <a:lnTo>
                    <a:pt x="121" y="20"/>
                  </a:lnTo>
                  <a:lnTo>
                    <a:pt x="141" y="23"/>
                  </a:lnTo>
                  <a:lnTo>
                    <a:pt x="160" y="27"/>
                  </a:lnTo>
                  <a:lnTo>
                    <a:pt x="180" y="31"/>
                  </a:lnTo>
                  <a:lnTo>
                    <a:pt x="201" y="36"/>
                  </a:lnTo>
                  <a:lnTo>
                    <a:pt x="220" y="41"/>
                  </a:lnTo>
                  <a:lnTo>
                    <a:pt x="238" y="48"/>
                  </a:lnTo>
                  <a:lnTo>
                    <a:pt x="257" y="54"/>
                  </a:lnTo>
                  <a:lnTo>
                    <a:pt x="275" y="62"/>
                  </a:lnTo>
                  <a:lnTo>
                    <a:pt x="291"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7" name="Freeform 134"/>
            <p:cNvSpPr>
              <a:spLocks/>
            </p:cNvSpPr>
            <p:nvPr/>
          </p:nvSpPr>
          <p:spPr bwMode="auto">
            <a:xfrm>
              <a:off x="4750" y="340"/>
              <a:ext cx="48" cy="107"/>
            </a:xfrm>
            <a:custGeom>
              <a:avLst/>
              <a:gdLst>
                <a:gd name="T0" fmla="*/ 0 w 143"/>
                <a:gd name="T1" fmla="*/ 2 h 212"/>
                <a:gd name="T2" fmla="*/ 0 w 143"/>
                <a:gd name="T3" fmla="*/ 3 h 212"/>
                <a:gd name="T4" fmla="*/ 0 w 143"/>
                <a:gd name="T5" fmla="*/ 3 h 212"/>
                <a:gd name="T6" fmla="*/ 0 w 143"/>
                <a:gd name="T7" fmla="*/ 3 h 212"/>
                <a:gd name="T8" fmla="*/ 0 w 143"/>
                <a:gd name="T9" fmla="*/ 3 h 212"/>
                <a:gd name="T10" fmla="*/ 0 w 143"/>
                <a:gd name="T11" fmla="*/ 3 h 212"/>
                <a:gd name="T12" fmla="*/ 0 w 143"/>
                <a:gd name="T13" fmla="*/ 4 h 212"/>
                <a:gd name="T14" fmla="*/ 0 w 143"/>
                <a:gd name="T15" fmla="*/ 4 h 212"/>
                <a:gd name="T16" fmla="*/ 0 w 143"/>
                <a:gd name="T17" fmla="*/ 4 h 212"/>
                <a:gd name="T18" fmla="*/ 0 w 143"/>
                <a:gd name="T19" fmla="*/ 4 h 212"/>
                <a:gd name="T20" fmla="*/ 0 w 143"/>
                <a:gd name="T21" fmla="*/ 4 h 212"/>
                <a:gd name="T22" fmla="*/ 0 w 143"/>
                <a:gd name="T23" fmla="*/ 4 h 212"/>
                <a:gd name="T24" fmla="*/ 0 w 143"/>
                <a:gd name="T25" fmla="*/ 4 h 212"/>
                <a:gd name="T26" fmla="*/ 0 w 143"/>
                <a:gd name="T27" fmla="*/ 4 h 212"/>
                <a:gd name="T28" fmla="*/ 0 w 143"/>
                <a:gd name="T29" fmla="*/ 4 h 212"/>
                <a:gd name="T30" fmla="*/ 0 w 143"/>
                <a:gd name="T31" fmla="*/ 3 h 212"/>
                <a:gd name="T32" fmla="*/ 0 w 143"/>
                <a:gd name="T33" fmla="*/ 3 h 212"/>
                <a:gd name="T34" fmla="*/ 0 w 143"/>
                <a:gd name="T35" fmla="*/ 3 h 212"/>
                <a:gd name="T36" fmla="*/ 0 w 143"/>
                <a:gd name="T37" fmla="*/ 3 h 212"/>
                <a:gd name="T38" fmla="*/ 0 w 143"/>
                <a:gd name="T39" fmla="*/ 3 h 212"/>
                <a:gd name="T40" fmla="*/ 0 w 143"/>
                <a:gd name="T41" fmla="*/ 3 h 212"/>
                <a:gd name="T42" fmla="*/ 0 w 143"/>
                <a:gd name="T43" fmla="*/ 3 h 212"/>
                <a:gd name="T44" fmla="*/ 0 w 143"/>
                <a:gd name="T45" fmla="*/ 2 h 212"/>
                <a:gd name="T46" fmla="*/ 0 w 143"/>
                <a:gd name="T47" fmla="*/ 2 h 212"/>
                <a:gd name="T48" fmla="*/ 0 w 143"/>
                <a:gd name="T49" fmla="*/ 2 h 212"/>
                <a:gd name="T50" fmla="*/ 0 w 143"/>
                <a:gd name="T51" fmla="*/ 2 h 212"/>
                <a:gd name="T52" fmla="*/ 0 w 143"/>
                <a:gd name="T53" fmla="*/ 1 h 212"/>
                <a:gd name="T54" fmla="*/ 0 w 143"/>
                <a:gd name="T55" fmla="*/ 1 h 212"/>
                <a:gd name="T56" fmla="*/ 0 w 143"/>
                <a:gd name="T57" fmla="*/ 1 h 212"/>
                <a:gd name="T58" fmla="*/ 0 w 143"/>
                <a:gd name="T59" fmla="*/ 1 h 212"/>
                <a:gd name="T60" fmla="*/ 0 w 143"/>
                <a:gd name="T61" fmla="*/ 1 h 212"/>
                <a:gd name="T62" fmla="*/ 0 w 143"/>
                <a:gd name="T63" fmla="*/ 1 h 212"/>
                <a:gd name="T64" fmla="*/ 0 w 143"/>
                <a:gd name="T65" fmla="*/ 0 h 212"/>
                <a:gd name="T66" fmla="*/ 0 w 143"/>
                <a:gd name="T67" fmla="*/ 1 h 212"/>
                <a:gd name="T68" fmla="*/ 0 w 143"/>
                <a:gd name="T69" fmla="*/ 1 h 212"/>
                <a:gd name="T70" fmla="*/ 0 w 143"/>
                <a:gd name="T71" fmla="*/ 1 h 212"/>
                <a:gd name="T72" fmla="*/ 0 w 143"/>
                <a:gd name="T73" fmla="*/ 1 h 212"/>
                <a:gd name="T74" fmla="*/ 0 w 143"/>
                <a:gd name="T75" fmla="*/ 1 h 212"/>
                <a:gd name="T76" fmla="*/ 0 w 143"/>
                <a:gd name="T77" fmla="*/ 2 h 212"/>
                <a:gd name="T78" fmla="*/ 0 w 143"/>
                <a:gd name="T79" fmla="*/ 2 h 212"/>
                <a:gd name="T80" fmla="*/ 0 w 143"/>
                <a:gd name="T81" fmla="*/ 2 h 2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3" h="212">
                  <a:moveTo>
                    <a:pt x="0" y="115"/>
                  </a:moveTo>
                  <a:lnTo>
                    <a:pt x="0" y="133"/>
                  </a:lnTo>
                  <a:lnTo>
                    <a:pt x="6" y="149"/>
                  </a:lnTo>
                  <a:lnTo>
                    <a:pt x="16" y="165"/>
                  </a:lnTo>
                  <a:lnTo>
                    <a:pt x="31" y="178"/>
                  </a:lnTo>
                  <a:lnTo>
                    <a:pt x="48" y="190"/>
                  </a:lnTo>
                  <a:lnTo>
                    <a:pt x="69" y="200"/>
                  </a:lnTo>
                  <a:lnTo>
                    <a:pt x="92" y="207"/>
                  </a:lnTo>
                  <a:lnTo>
                    <a:pt x="115" y="211"/>
                  </a:lnTo>
                  <a:lnTo>
                    <a:pt x="122" y="212"/>
                  </a:lnTo>
                  <a:lnTo>
                    <a:pt x="130" y="210"/>
                  </a:lnTo>
                  <a:lnTo>
                    <a:pt x="135" y="207"/>
                  </a:lnTo>
                  <a:lnTo>
                    <a:pt x="138" y="203"/>
                  </a:lnTo>
                  <a:lnTo>
                    <a:pt x="138" y="198"/>
                  </a:lnTo>
                  <a:lnTo>
                    <a:pt x="137" y="193"/>
                  </a:lnTo>
                  <a:lnTo>
                    <a:pt x="133" y="189"/>
                  </a:lnTo>
                  <a:lnTo>
                    <a:pt x="125" y="186"/>
                  </a:lnTo>
                  <a:lnTo>
                    <a:pt x="102" y="180"/>
                  </a:lnTo>
                  <a:lnTo>
                    <a:pt x="80" y="172"/>
                  </a:lnTo>
                  <a:lnTo>
                    <a:pt x="63" y="161"/>
                  </a:lnTo>
                  <a:lnTo>
                    <a:pt x="50" y="148"/>
                  </a:lnTo>
                  <a:lnTo>
                    <a:pt x="41" y="133"/>
                  </a:lnTo>
                  <a:lnTo>
                    <a:pt x="37" y="116"/>
                  </a:lnTo>
                  <a:lnTo>
                    <a:pt x="37" y="99"/>
                  </a:lnTo>
                  <a:lnTo>
                    <a:pt x="44" y="80"/>
                  </a:lnTo>
                  <a:lnTo>
                    <a:pt x="54" y="67"/>
                  </a:lnTo>
                  <a:lnTo>
                    <a:pt x="70" y="54"/>
                  </a:lnTo>
                  <a:lnTo>
                    <a:pt x="87" y="41"/>
                  </a:lnTo>
                  <a:lnTo>
                    <a:pt x="106" y="30"/>
                  </a:lnTo>
                  <a:lnTo>
                    <a:pt x="122" y="21"/>
                  </a:lnTo>
                  <a:lnTo>
                    <a:pt x="135" y="11"/>
                  </a:lnTo>
                  <a:lnTo>
                    <a:pt x="143" y="5"/>
                  </a:lnTo>
                  <a:lnTo>
                    <a:pt x="143" y="0"/>
                  </a:lnTo>
                  <a:lnTo>
                    <a:pt x="127" y="4"/>
                  </a:lnTo>
                  <a:lnTo>
                    <a:pt x="106" y="11"/>
                  </a:lnTo>
                  <a:lnTo>
                    <a:pt x="85" y="24"/>
                  </a:lnTo>
                  <a:lnTo>
                    <a:pt x="61" y="38"/>
                  </a:lnTo>
                  <a:lnTo>
                    <a:pt x="40" y="55"/>
                  </a:lnTo>
                  <a:lnTo>
                    <a:pt x="22" y="74"/>
                  </a:lnTo>
                  <a:lnTo>
                    <a:pt x="8" y="95"/>
                  </a:lnTo>
                  <a:lnTo>
                    <a:pt x="0"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8" name="Freeform 135"/>
            <p:cNvSpPr>
              <a:spLocks/>
            </p:cNvSpPr>
            <p:nvPr/>
          </p:nvSpPr>
          <p:spPr bwMode="auto">
            <a:xfrm>
              <a:off x="5081" y="272"/>
              <a:ext cx="101" cy="139"/>
            </a:xfrm>
            <a:custGeom>
              <a:avLst/>
              <a:gdLst>
                <a:gd name="T0" fmla="*/ 0 w 304"/>
                <a:gd name="T1" fmla="*/ 2 h 278"/>
                <a:gd name="T2" fmla="*/ 0 w 304"/>
                <a:gd name="T3" fmla="*/ 3 h 278"/>
                <a:gd name="T4" fmla="*/ 0 w 304"/>
                <a:gd name="T5" fmla="*/ 3 h 278"/>
                <a:gd name="T6" fmla="*/ 0 w 304"/>
                <a:gd name="T7" fmla="*/ 3 h 278"/>
                <a:gd name="T8" fmla="*/ 0 w 304"/>
                <a:gd name="T9" fmla="*/ 3 h 278"/>
                <a:gd name="T10" fmla="*/ 0 w 304"/>
                <a:gd name="T11" fmla="*/ 4 h 278"/>
                <a:gd name="T12" fmla="*/ 0 w 304"/>
                <a:gd name="T13" fmla="*/ 4 h 278"/>
                <a:gd name="T14" fmla="*/ 0 w 304"/>
                <a:gd name="T15" fmla="*/ 4 h 278"/>
                <a:gd name="T16" fmla="*/ 0 w 304"/>
                <a:gd name="T17" fmla="*/ 4 h 278"/>
                <a:gd name="T18" fmla="*/ 0 w 304"/>
                <a:gd name="T19" fmla="*/ 5 h 278"/>
                <a:gd name="T20" fmla="*/ 0 w 304"/>
                <a:gd name="T21" fmla="*/ 5 h 278"/>
                <a:gd name="T22" fmla="*/ 0 w 304"/>
                <a:gd name="T23" fmla="*/ 5 h 278"/>
                <a:gd name="T24" fmla="*/ 0 w 304"/>
                <a:gd name="T25" fmla="*/ 5 h 278"/>
                <a:gd name="T26" fmla="*/ 0 w 304"/>
                <a:gd name="T27" fmla="*/ 5 h 278"/>
                <a:gd name="T28" fmla="*/ 0 w 304"/>
                <a:gd name="T29" fmla="*/ 5 h 278"/>
                <a:gd name="T30" fmla="*/ 0 w 304"/>
                <a:gd name="T31" fmla="*/ 4 h 278"/>
                <a:gd name="T32" fmla="*/ 0 w 304"/>
                <a:gd name="T33" fmla="*/ 4 h 278"/>
                <a:gd name="T34" fmla="*/ 0 w 304"/>
                <a:gd name="T35" fmla="*/ 4 h 278"/>
                <a:gd name="T36" fmla="*/ 0 w 304"/>
                <a:gd name="T37" fmla="*/ 3 h 278"/>
                <a:gd name="T38" fmla="*/ 0 w 304"/>
                <a:gd name="T39" fmla="*/ 3 h 278"/>
                <a:gd name="T40" fmla="*/ 0 w 304"/>
                <a:gd name="T41" fmla="*/ 2 h 278"/>
                <a:gd name="T42" fmla="*/ 0 w 304"/>
                <a:gd name="T43" fmla="*/ 2 h 278"/>
                <a:gd name="T44" fmla="*/ 0 w 304"/>
                <a:gd name="T45" fmla="*/ 2 h 278"/>
                <a:gd name="T46" fmla="*/ 0 w 304"/>
                <a:gd name="T47" fmla="*/ 1 h 278"/>
                <a:gd name="T48" fmla="*/ 0 w 304"/>
                <a:gd name="T49" fmla="*/ 1 h 278"/>
                <a:gd name="T50" fmla="*/ 0 w 304"/>
                <a:gd name="T51" fmla="*/ 1 h 278"/>
                <a:gd name="T52" fmla="*/ 0 w 304"/>
                <a:gd name="T53" fmla="*/ 1 h 278"/>
                <a:gd name="T54" fmla="*/ 0 w 304"/>
                <a:gd name="T55" fmla="*/ 1 h 278"/>
                <a:gd name="T56" fmla="*/ 0 w 304"/>
                <a:gd name="T57" fmla="*/ 1 h 278"/>
                <a:gd name="T58" fmla="*/ 0 w 304"/>
                <a:gd name="T59" fmla="*/ 0 h 278"/>
                <a:gd name="T60" fmla="*/ 0 w 304"/>
                <a:gd name="T61" fmla="*/ 1 h 278"/>
                <a:gd name="T62" fmla="*/ 0 w 304"/>
                <a:gd name="T63" fmla="*/ 1 h 278"/>
                <a:gd name="T64" fmla="*/ 0 w 304"/>
                <a:gd name="T65" fmla="*/ 1 h 278"/>
                <a:gd name="T66" fmla="*/ 0 w 304"/>
                <a:gd name="T67" fmla="*/ 1 h 278"/>
                <a:gd name="T68" fmla="*/ 0 w 304"/>
                <a:gd name="T69" fmla="*/ 1 h 278"/>
                <a:gd name="T70" fmla="*/ 0 w 304"/>
                <a:gd name="T71" fmla="*/ 1 h 278"/>
                <a:gd name="T72" fmla="*/ 0 w 304"/>
                <a:gd name="T73" fmla="*/ 2 h 278"/>
                <a:gd name="T74" fmla="*/ 0 w 304"/>
                <a:gd name="T75" fmla="*/ 2 h 2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4" h="278">
                  <a:moveTo>
                    <a:pt x="247" y="104"/>
                  </a:moveTo>
                  <a:lnTo>
                    <a:pt x="258" y="111"/>
                  </a:lnTo>
                  <a:lnTo>
                    <a:pt x="265" y="119"/>
                  </a:lnTo>
                  <a:lnTo>
                    <a:pt x="272" y="129"/>
                  </a:lnTo>
                  <a:lnTo>
                    <a:pt x="276" y="138"/>
                  </a:lnTo>
                  <a:lnTo>
                    <a:pt x="279" y="147"/>
                  </a:lnTo>
                  <a:lnTo>
                    <a:pt x="278" y="158"/>
                  </a:lnTo>
                  <a:lnTo>
                    <a:pt x="275" y="168"/>
                  </a:lnTo>
                  <a:lnTo>
                    <a:pt x="268" y="177"/>
                  </a:lnTo>
                  <a:lnTo>
                    <a:pt x="258" y="187"/>
                  </a:lnTo>
                  <a:lnTo>
                    <a:pt x="246" y="197"/>
                  </a:lnTo>
                  <a:lnTo>
                    <a:pt x="233" y="205"/>
                  </a:lnTo>
                  <a:lnTo>
                    <a:pt x="220" y="213"/>
                  </a:lnTo>
                  <a:lnTo>
                    <a:pt x="205" y="220"/>
                  </a:lnTo>
                  <a:lnTo>
                    <a:pt x="191" y="229"/>
                  </a:lnTo>
                  <a:lnTo>
                    <a:pt x="176" y="237"/>
                  </a:lnTo>
                  <a:lnTo>
                    <a:pt x="163" y="246"/>
                  </a:lnTo>
                  <a:lnTo>
                    <a:pt x="159" y="249"/>
                  </a:lnTo>
                  <a:lnTo>
                    <a:pt x="156" y="253"/>
                  </a:lnTo>
                  <a:lnTo>
                    <a:pt x="153" y="258"/>
                  </a:lnTo>
                  <a:lnTo>
                    <a:pt x="150" y="262"/>
                  </a:lnTo>
                  <a:lnTo>
                    <a:pt x="149" y="266"/>
                  </a:lnTo>
                  <a:lnTo>
                    <a:pt x="149" y="270"/>
                  </a:lnTo>
                  <a:lnTo>
                    <a:pt x="151" y="274"/>
                  </a:lnTo>
                  <a:lnTo>
                    <a:pt x="156" y="277"/>
                  </a:lnTo>
                  <a:lnTo>
                    <a:pt x="162" y="278"/>
                  </a:lnTo>
                  <a:lnTo>
                    <a:pt x="167" y="278"/>
                  </a:lnTo>
                  <a:lnTo>
                    <a:pt x="172" y="277"/>
                  </a:lnTo>
                  <a:lnTo>
                    <a:pt x="176" y="274"/>
                  </a:lnTo>
                  <a:lnTo>
                    <a:pt x="191" y="262"/>
                  </a:lnTo>
                  <a:lnTo>
                    <a:pt x="207" y="251"/>
                  </a:lnTo>
                  <a:lnTo>
                    <a:pt x="223" y="241"/>
                  </a:lnTo>
                  <a:lnTo>
                    <a:pt x="240" y="231"/>
                  </a:lnTo>
                  <a:lnTo>
                    <a:pt x="256" y="220"/>
                  </a:lnTo>
                  <a:lnTo>
                    <a:pt x="272" y="209"/>
                  </a:lnTo>
                  <a:lnTo>
                    <a:pt x="285" y="197"/>
                  </a:lnTo>
                  <a:lnTo>
                    <a:pt x="295" y="183"/>
                  </a:lnTo>
                  <a:lnTo>
                    <a:pt x="303" y="167"/>
                  </a:lnTo>
                  <a:lnTo>
                    <a:pt x="304" y="151"/>
                  </a:lnTo>
                  <a:lnTo>
                    <a:pt x="301" y="136"/>
                  </a:lnTo>
                  <a:lnTo>
                    <a:pt x="294" y="120"/>
                  </a:lnTo>
                  <a:lnTo>
                    <a:pt x="282" y="107"/>
                  </a:lnTo>
                  <a:lnTo>
                    <a:pt x="269" y="94"/>
                  </a:lnTo>
                  <a:lnTo>
                    <a:pt x="252" y="83"/>
                  </a:lnTo>
                  <a:lnTo>
                    <a:pt x="233" y="74"/>
                  </a:lnTo>
                  <a:lnTo>
                    <a:pt x="218" y="68"/>
                  </a:lnTo>
                  <a:lnTo>
                    <a:pt x="202" y="62"/>
                  </a:lnTo>
                  <a:lnTo>
                    <a:pt x="186" y="54"/>
                  </a:lnTo>
                  <a:lnTo>
                    <a:pt x="169" y="48"/>
                  </a:lnTo>
                  <a:lnTo>
                    <a:pt x="151" y="41"/>
                  </a:lnTo>
                  <a:lnTo>
                    <a:pt x="133" y="35"/>
                  </a:lnTo>
                  <a:lnTo>
                    <a:pt x="115" y="28"/>
                  </a:lnTo>
                  <a:lnTo>
                    <a:pt x="98" y="21"/>
                  </a:lnTo>
                  <a:lnTo>
                    <a:pt x="82" y="16"/>
                  </a:lnTo>
                  <a:lnTo>
                    <a:pt x="66" y="11"/>
                  </a:lnTo>
                  <a:lnTo>
                    <a:pt x="50" y="7"/>
                  </a:lnTo>
                  <a:lnTo>
                    <a:pt x="37" y="4"/>
                  </a:lnTo>
                  <a:lnTo>
                    <a:pt x="25" y="1"/>
                  </a:lnTo>
                  <a:lnTo>
                    <a:pt x="15" y="0"/>
                  </a:lnTo>
                  <a:lnTo>
                    <a:pt x="6" y="0"/>
                  </a:lnTo>
                  <a:lnTo>
                    <a:pt x="0" y="2"/>
                  </a:lnTo>
                  <a:lnTo>
                    <a:pt x="13" y="7"/>
                  </a:lnTo>
                  <a:lnTo>
                    <a:pt x="28" y="12"/>
                  </a:lnTo>
                  <a:lnTo>
                    <a:pt x="44" y="17"/>
                  </a:lnTo>
                  <a:lnTo>
                    <a:pt x="58" y="23"/>
                  </a:lnTo>
                  <a:lnTo>
                    <a:pt x="74" y="28"/>
                  </a:lnTo>
                  <a:lnTo>
                    <a:pt x="90" y="33"/>
                  </a:lnTo>
                  <a:lnTo>
                    <a:pt x="106" y="39"/>
                  </a:lnTo>
                  <a:lnTo>
                    <a:pt x="122" y="45"/>
                  </a:lnTo>
                  <a:lnTo>
                    <a:pt x="140" y="51"/>
                  </a:lnTo>
                  <a:lnTo>
                    <a:pt x="156" y="58"/>
                  </a:lnTo>
                  <a:lnTo>
                    <a:pt x="172" y="64"/>
                  </a:lnTo>
                  <a:lnTo>
                    <a:pt x="188" y="71"/>
                  </a:lnTo>
                  <a:lnTo>
                    <a:pt x="204" y="79"/>
                  </a:lnTo>
                  <a:lnTo>
                    <a:pt x="218" y="86"/>
                  </a:lnTo>
                  <a:lnTo>
                    <a:pt x="233" y="95"/>
                  </a:lnTo>
                  <a:lnTo>
                    <a:pt x="247"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211" name="Rectangle 4"/>
          <p:cNvSpPr>
            <a:spLocks noGrp="1" noChangeArrowheads="1"/>
          </p:cNvSpPr>
          <p:nvPr>
            <p:ph type="title"/>
          </p:nvPr>
        </p:nvSpPr>
        <p:spPr>
          <a:xfrm>
            <a:off x="461963" y="193675"/>
            <a:ext cx="7772400" cy="954088"/>
          </a:xfrm>
        </p:spPr>
        <p:txBody>
          <a:bodyPr/>
          <a:lstStyle/>
          <a:p>
            <a:pPr>
              <a:defRPr/>
            </a:pPr>
            <a:r>
              <a:rPr lang="en-US">
                <a:latin typeface="Gill Sans MT" charset="0"/>
                <a:ea typeface="ＭＳ Ｐゴシック" charset="0"/>
              </a:rPr>
              <a:t>Elements of a wireless network</a:t>
            </a:r>
          </a:p>
        </p:txBody>
      </p:sp>
      <p:pic>
        <p:nvPicPr>
          <p:cNvPr id="27690" name="Picture 16" descr="underline_bas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91" name="Group 6"/>
          <p:cNvGrpSpPr>
            <a:grpSpLocks/>
          </p:cNvGrpSpPr>
          <p:nvPr/>
        </p:nvGrpSpPr>
        <p:grpSpPr bwMode="auto">
          <a:xfrm>
            <a:off x="3038475" y="2557463"/>
            <a:ext cx="2362200" cy="1762125"/>
            <a:chOff x="3839" y="1737"/>
            <a:chExt cx="1488" cy="1110"/>
          </a:xfrm>
        </p:grpSpPr>
        <p:sp>
          <p:nvSpPr>
            <p:cNvPr id="2769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4"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smtClean="0">
                  <a:latin typeface="Arial" charset="0"/>
                  <a:cs typeface="Arial" charset="0"/>
                </a:rPr>
                <a:t>network </a:t>
              </a:r>
            </a:p>
            <a:p>
              <a:pPr algn="ctr" eaLnBrk="1" hangingPunct="1">
                <a:defRPr/>
              </a:pPr>
              <a:r>
                <a:rPr lang="en-US" dirty="0" smtClean="0">
                  <a:latin typeface="Arial" charset="0"/>
                  <a:cs typeface="Arial" charset="0"/>
                </a:rPr>
                <a:t>infrastructure</a:t>
              </a:r>
            </a:p>
          </p:txBody>
        </p:sp>
      </p:grpSp>
    </p:spTree>
    <p:extLst>
      <p:ext uri="{BB962C8B-B14F-4D97-AF65-F5344CB8AC3E}">
        <p14:creationId xmlns:p14="http://schemas.microsoft.com/office/powerpoint/2010/main" val="1632891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1949</Words>
  <Application>Microsoft Office PowerPoint</Application>
  <PresentationFormat>On-screen Show (4:3)</PresentationFormat>
  <Paragraphs>340</Paragraphs>
  <Slides>26</Slides>
  <Notes>22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29" baseType="lpstr">
      <vt:lpstr>Office Theme</vt:lpstr>
      <vt:lpstr>Clip</vt:lpstr>
      <vt:lpstr>Image</vt:lpstr>
      <vt:lpstr>Wireless Networks : Introduction</vt:lpstr>
      <vt:lpstr>Objectives </vt:lpstr>
      <vt:lpstr>OSI Reference Model (Tanenbaum)</vt:lpstr>
      <vt:lpstr>TCP/IP Reference Model</vt:lpstr>
      <vt:lpstr>Chapter 6 outline (Kurose Text)</vt:lpstr>
      <vt:lpstr>Elements of a wireless network</vt:lpstr>
      <vt:lpstr>Elements of a wireless network</vt:lpstr>
      <vt:lpstr>Elements of a wireless network</vt:lpstr>
      <vt:lpstr>Elements of a wireless network</vt:lpstr>
      <vt:lpstr>Elements of a wireless network</vt:lpstr>
      <vt:lpstr>Characteristics of selected wireless links</vt:lpstr>
      <vt:lpstr>Elements of a wireless network</vt:lpstr>
      <vt:lpstr>Elements of a wireless network</vt:lpstr>
      <vt:lpstr>Wireless network taxonomy</vt:lpstr>
      <vt:lpstr>Chapter 6 outline</vt:lpstr>
      <vt:lpstr>Wireless Link Characteristics (1)</vt:lpstr>
      <vt:lpstr>Wireless Link Characteristics (2)</vt:lpstr>
      <vt:lpstr>Wireless network characteristics</vt:lpstr>
      <vt:lpstr>Objectives </vt:lpstr>
      <vt:lpstr>Maximum Data Rate of a Channel</vt:lpstr>
      <vt:lpstr>Maximum Data Rate of a Channel</vt:lpstr>
      <vt:lpstr>Maximum Data Rate of a Channel</vt:lpstr>
      <vt:lpstr>Electromagnetic Spectrum (2)</vt:lpstr>
      <vt:lpstr>Electromagnetic Spectrum (3)</vt:lpstr>
      <vt:lpstr>Radio Transmission</vt:lpstr>
      <vt:lpstr>Distance and packet loss rate</vt:lpstr>
    </vt:vector>
  </TitlesOfParts>
  <Company>Clemson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Networks : Introduction</dc:title>
  <dc:creator>Windows User</dc:creator>
  <cp:lastModifiedBy>Windows User</cp:lastModifiedBy>
  <cp:revision>12</cp:revision>
  <dcterms:created xsi:type="dcterms:W3CDTF">2015-09-14T18:19:23Z</dcterms:created>
  <dcterms:modified xsi:type="dcterms:W3CDTF">2015-11-03T07:11:47Z</dcterms:modified>
</cp:coreProperties>
</file>