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1"/>
  </p:notesMasterIdLst>
  <p:handoutMasterIdLst>
    <p:handoutMasterId r:id="rId22"/>
  </p:handoutMasterIdLst>
  <p:sldIdLst>
    <p:sldId id="257" r:id="rId5"/>
    <p:sldId id="389" r:id="rId6"/>
    <p:sldId id="384" r:id="rId7"/>
    <p:sldId id="317" r:id="rId8"/>
    <p:sldId id="392" r:id="rId9"/>
    <p:sldId id="399" r:id="rId10"/>
    <p:sldId id="393" r:id="rId11"/>
    <p:sldId id="394" r:id="rId12"/>
    <p:sldId id="395" r:id="rId13"/>
    <p:sldId id="272" r:id="rId14"/>
    <p:sldId id="396" r:id="rId15"/>
    <p:sldId id="397" r:id="rId16"/>
    <p:sldId id="398" r:id="rId17"/>
    <p:sldId id="321" r:id="rId18"/>
    <p:sldId id="400" r:id="rId19"/>
    <p:sldId id="391" r:id="rId20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725" autoAdjust="0"/>
  </p:normalViewPr>
  <p:slideViewPr>
    <p:cSldViewPr snapToGrid="0">
      <p:cViewPr varScale="1">
        <p:scale>
          <a:sx n="89" d="100"/>
          <a:sy n="89" d="100"/>
        </p:scale>
        <p:origin x="570" y="9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D51F83-F88E-47A1-9E97-737209EB23DE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5D78EF67-A9B1-4CE2-837A-EF356799609F}">
      <dgm:prSet phldrT="[Texto]"/>
      <dgm:spPr/>
      <dgm:t>
        <a:bodyPr/>
        <a:lstStyle/>
        <a:p>
          <a:r>
            <a:rPr lang="pt-PT" dirty="0"/>
            <a:t>Multidisciplinares</a:t>
          </a:r>
        </a:p>
      </dgm:t>
    </dgm:pt>
    <dgm:pt modelId="{AE9F435A-2E07-4E77-8086-8B19C178EA7A}" type="parTrans" cxnId="{13F727BE-0417-4A1A-9538-1CE8D82A3E2C}">
      <dgm:prSet/>
      <dgm:spPr/>
      <dgm:t>
        <a:bodyPr/>
        <a:lstStyle/>
        <a:p>
          <a:endParaRPr lang="pt-PT"/>
        </a:p>
      </dgm:t>
    </dgm:pt>
    <dgm:pt modelId="{ADB116C5-8503-4245-BCAA-4197C3DD95C2}" type="sibTrans" cxnId="{13F727BE-0417-4A1A-9538-1CE8D82A3E2C}">
      <dgm:prSet/>
      <dgm:spPr/>
      <dgm:t>
        <a:bodyPr/>
        <a:lstStyle/>
        <a:p>
          <a:endParaRPr lang="pt-PT"/>
        </a:p>
      </dgm:t>
    </dgm:pt>
    <dgm:pt modelId="{AEDEA20A-40ED-450E-8D23-F008A5653890}">
      <dgm:prSet phldrT="[Texto]"/>
      <dgm:spPr/>
      <dgm:t>
        <a:bodyPr/>
        <a:lstStyle/>
        <a:p>
          <a:r>
            <a:rPr lang="pt-PT" dirty="0"/>
            <a:t>Especificas</a:t>
          </a:r>
        </a:p>
      </dgm:t>
    </dgm:pt>
    <dgm:pt modelId="{4AF6DCF6-A85C-414D-A483-761C994BABDA}" type="parTrans" cxnId="{A34C06E5-F58D-4306-B1CC-BC941C90573B}">
      <dgm:prSet/>
      <dgm:spPr/>
      <dgm:t>
        <a:bodyPr/>
        <a:lstStyle/>
        <a:p>
          <a:endParaRPr lang="pt-PT"/>
        </a:p>
      </dgm:t>
    </dgm:pt>
    <dgm:pt modelId="{E23B2CB4-AAA3-4927-ADD3-5048AD35484C}" type="sibTrans" cxnId="{A34C06E5-F58D-4306-B1CC-BC941C90573B}">
      <dgm:prSet/>
      <dgm:spPr/>
      <dgm:t>
        <a:bodyPr/>
        <a:lstStyle/>
        <a:p>
          <a:endParaRPr lang="pt-PT"/>
        </a:p>
      </dgm:t>
    </dgm:pt>
    <dgm:pt modelId="{3603B12D-D922-403D-A391-D438A0D2B83E}" type="pres">
      <dgm:prSet presAssocID="{D6D51F83-F88E-47A1-9E97-737209EB23DE}" presName="compositeShape" presStyleCnt="0">
        <dgm:presLayoutVars>
          <dgm:chMax val="2"/>
          <dgm:dir/>
          <dgm:resizeHandles val="exact"/>
        </dgm:presLayoutVars>
      </dgm:prSet>
      <dgm:spPr/>
    </dgm:pt>
    <dgm:pt modelId="{D8006F42-01FF-41BB-811F-B0D3B99CD973}" type="pres">
      <dgm:prSet presAssocID="{D6D51F83-F88E-47A1-9E97-737209EB23DE}" presName="ribbon" presStyleLbl="node1" presStyleIdx="0" presStyleCnt="1"/>
      <dgm:spPr/>
    </dgm:pt>
    <dgm:pt modelId="{4FF8E2AA-094A-4C36-BEE6-7D8E3F95E5E4}" type="pres">
      <dgm:prSet presAssocID="{D6D51F83-F88E-47A1-9E97-737209EB23DE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A97F33CC-5BEC-46AD-BA9C-C0D13199ED74}" type="pres">
      <dgm:prSet presAssocID="{D6D51F83-F88E-47A1-9E97-737209EB23DE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200DE19-AEC6-4D82-85DA-FE9E6FE8EE0F}" type="presOf" srcId="{AEDEA20A-40ED-450E-8D23-F008A5653890}" destId="{A97F33CC-5BEC-46AD-BA9C-C0D13199ED74}" srcOrd="0" destOrd="0" presId="urn:microsoft.com/office/officeart/2005/8/layout/arrow6"/>
    <dgm:cxn modelId="{FE296D26-B2DE-4C47-9C07-654638CF287A}" type="presOf" srcId="{D6D51F83-F88E-47A1-9E97-737209EB23DE}" destId="{3603B12D-D922-403D-A391-D438A0D2B83E}" srcOrd="0" destOrd="0" presId="urn:microsoft.com/office/officeart/2005/8/layout/arrow6"/>
    <dgm:cxn modelId="{CDFE2693-69A1-4738-B5CA-37439EE11C76}" type="presOf" srcId="{5D78EF67-A9B1-4CE2-837A-EF356799609F}" destId="{4FF8E2AA-094A-4C36-BEE6-7D8E3F95E5E4}" srcOrd="0" destOrd="0" presId="urn:microsoft.com/office/officeart/2005/8/layout/arrow6"/>
    <dgm:cxn modelId="{13F727BE-0417-4A1A-9538-1CE8D82A3E2C}" srcId="{D6D51F83-F88E-47A1-9E97-737209EB23DE}" destId="{5D78EF67-A9B1-4CE2-837A-EF356799609F}" srcOrd="0" destOrd="0" parTransId="{AE9F435A-2E07-4E77-8086-8B19C178EA7A}" sibTransId="{ADB116C5-8503-4245-BCAA-4197C3DD95C2}"/>
    <dgm:cxn modelId="{A34C06E5-F58D-4306-B1CC-BC941C90573B}" srcId="{D6D51F83-F88E-47A1-9E97-737209EB23DE}" destId="{AEDEA20A-40ED-450E-8D23-F008A5653890}" srcOrd="1" destOrd="0" parTransId="{4AF6DCF6-A85C-414D-A483-761C994BABDA}" sibTransId="{E23B2CB4-AAA3-4927-ADD3-5048AD35484C}"/>
    <dgm:cxn modelId="{E39EBD88-97F3-478C-8A4E-15E1A5AC0BF9}" type="presParOf" srcId="{3603B12D-D922-403D-A391-D438A0D2B83E}" destId="{D8006F42-01FF-41BB-811F-B0D3B99CD973}" srcOrd="0" destOrd="0" presId="urn:microsoft.com/office/officeart/2005/8/layout/arrow6"/>
    <dgm:cxn modelId="{C340B4F6-F6D3-48FE-803E-1CA8F6369783}" type="presParOf" srcId="{3603B12D-D922-403D-A391-D438A0D2B83E}" destId="{4FF8E2AA-094A-4C36-BEE6-7D8E3F95E5E4}" srcOrd="1" destOrd="0" presId="urn:microsoft.com/office/officeart/2005/8/layout/arrow6"/>
    <dgm:cxn modelId="{4DA64FDA-84E9-411D-B5FD-EE8CF82ECF96}" type="presParOf" srcId="{3603B12D-D922-403D-A391-D438A0D2B83E}" destId="{A97F33CC-5BEC-46AD-BA9C-C0D13199ED74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06F42-01FF-41BB-811F-B0D3B99CD973}">
      <dsp:nvSpPr>
        <dsp:cNvPr id="0" name=""/>
        <dsp:cNvSpPr/>
      </dsp:nvSpPr>
      <dsp:spPr>
        <a:xfrm>
          <a:off x="0" y="670718"/>
          <a:ext cx="5437187" cy="2174874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8E2AA-094A-4C36-BEE6-7D8E3F95E5E4}">
      <dsp:nvSpPr>
        <dsp:cNvPr id="0" name=""/>
        <dsp:cNvSpPr/>
      </dsp:nvSpPr>
      <dsp:spPr>
        <a:xfrm>
          <a:off x="652462" y="1051321"/>
          <a:ext cx="1794271" cy="106568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1120" rIns="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Multidisciplinares</a:t>
          </a:r>
        </a:p>
      </dsp:txBody>
      <dsp:txXfrm>
        <a:off x="652462" y="1051321"/>
        <a:ext cx="1794271" cy="1065688"/>
      </dsp:txXfrm>
    </dsp:sp>
    <dsp:sp modelId="{A97F33CC-5BEC-46AD-BA9C-C0D13199ED74}">
      <dsp:nvSpPr>
        <dsp:cNvPr id="0" name=""/>
        <dsp:cNvSpPr/>
      </dsp:nvSpPr>
      <dsp:spPr>
        <a:xfrm>
          <a:off x="2718593" y="1399301"/>
          <a:ext cx="2120502" cy="106568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1120" rIns="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Especificas</a:t>
          </a:r>
        </a:p>
      </dsp:txBody>
      <dsp:txXfrm>
        <a:off x="2718593" y="1399301"/>
        <a:ext cx="2120502" cy="106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24227C-3F79-4894-AF29-54EEA2F15D74}" type="datetime1">
              <a:rPr lang="pt-PT" smtClean="0"/>
              <a:t>20/10/2022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A83782-9536-4DB3-B57F-39CC12543AF1}" type="datetime1">
              <a:rPr lang="pt-PT" smtClean="0"/>
              <a:t>20/10/2022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PT" smtClean="0"/>
              <a:t>1</a:t>
            </a:fld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DA19AF2-C80C-49F4-A598-86BDB16C8F2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3D44CF9-213B-4D28-B0A4-B7B434E666D1}" type="datetime1">
              <a:rPr lang="pt-PT" smtClean="0"/>
              <a:t>20/10/2022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PT" smtClean="0"/>
              <a:t>3</a:t>
            </a:fld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3738432-2612-4F6E-9AF1-C8E7F82832B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B08C1A6-D67B-4B6B-97DC-826AE2CFBC71}" type="datetime1">
              <a:rPr lang="pt-PT" smtClean="0"/>
              <a:t>20/10/2022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PT" smtClean="0"/>
              <a:t>4</a:t>
            </a:fld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3985108-E006-403D-9FE5-8A7C2C31A22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411083-A9F7-4F08-90CE-118CFAE51AF2}" type="datetime1">
              <a:rPr lang="pt-PT" smtClean="0"/>
              <a:t>20/10/2022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PT" smtClean="0"/>
              <a:t>7</a:t>
            </a:fld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3985108-E006-403D-9FE5-8A7C2C31A22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411083-A9F7-4F08-90CE-118CFAE51AF2}" type="datetime1">
              <a:rPr lang="pt-PT" smtClean="0"/>
              <a:t>20/10/2022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3186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PT" smtClean="0"/>
              <a:t>9</a:t>
            </a:fld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3985108-E006-403D-9FE5-8A7C2C31A22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411083-A9F7-4F08-90CE-118CFAE51AF2}" type="datetime1">
              <a:rPr lang="pt-PT" smtClean="0"/>
              <a:t>20/10/2022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5581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DC0559-D619-4E56-BF6F-3712370C2150}" type="slidenum">
              <a:rPr lang="pt-PT" smtClean="0"/>
              <a:t>10</a:t>
            </a:fld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A05BE00-41E4-43B7-862C-55F0E1D3F3F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0505084-6872-4011-B963-6CC5014B384B}" type="datetime1">
              <a:rPr lang="pt-PT" smtClean="0"/>
              <a:t>20/10/2022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PT" smtClean="0"/>
              <a:t>12</a:t>
            </a:fld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3985108-E006-403D-9FE5-8A7C2C31A22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411083-A9F7-4F08-90CE-118CFAE51AF2}" type="datetime1">
              <a:rPr lang="pt-PT" smtClean="0"/>
              <a:t>20/10/2022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0627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PT" smtClean="0"/>
              <a:t>14</a:t>
            </a:fld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417EB28-99D4-4647-8F87-064E84CA850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99AC377-C9F6-4CA6-B6A7-56B6FC3EB8CF}" type="datetime1">
              <a:rPr lang="pt-PT" smtClean="0"/>
              <a:t>20/10/2022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PT" sz="4800"/>
              <a:t>3DFlutuante</a:t>
            </a:r>
          </a:p>
        </p:txBody>
      </p:sp>
      <p:sp>
        <p:nvSpPr>
          <p:cNvPr id="14" name="Marcador de Posição da Imagem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údo em 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P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PT"/>
              <a:t>Clique para editar o estilo de título do Modelo Global</a:t>
            </a:r>
          </a:p>
        </p:txBody>
      </p:sp>
      <p:sp>
        <p:nvSpPr>
          <p:cNvPr id="16" name="Marcador de Posição do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17" name="Marcador de Posição de Conteú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22" name="Marcador de Posição do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P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PT"/>
              <a:t>Clique para editar os estilos do texto de Modelo Global</a:t>
            </a:r>
          </a:p>
        </p:txBody>
      </p:sp>
      <p:sp>
        <p:nvSpPr>
          <p:cNvPr id="23" name="Marcador de Posição de Conteú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18" name="Marcador de Posição do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P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PT"/>
              <a:t>Clique para EDITAR</a:t>
            </a:r>
          </a:p>
        </p:txBody>
      </p:sp>
      <p:sp>
        <p:nvSpPr>
          <p:cNvPr id="21" name="Marcador de Posição de Conteú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PT"/>
              <a:t>Clique para editar o estilo de título do Modelo Global</a:t>
            </a:r>
          </a:p>
        </p:txBody>
      </p:sp>
      <p:sp>
        <p:nvSpPr>
          <p:cNvPr id="10" name="Marcador de Posição da Imagem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PT">
                <a:solidFill>
                  <a:schemeClr val="tx1">
                    <a:alpha val="60000"/>
                  </a:schemeClr>
                </a:solidFill>
              </a:rPr>
              <a:t>Clique para editar o estilo de subtítulo do Modelo Global</a:t>
            </a:r>
            <a:endParaRPr lang="pt-PT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Marcador de Posição da Imagem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42" name="Marcador de Posição da Imagem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t-PT"/>
              <a:t>Clique para adicionar um título</a:t>
            </a: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t-PT" sz="1600"/>
              <a:t>Clique para adicionar texto</a:t>
            </a:r>
          </a:p>
        </p:txBody>
      </p:sp>
      <p:sp>
        <p:nvSpPr>
          <p:cNvPr id="17" name="Marcador de Posição da Imagem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2" name="Marcador de Posição da Imagem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5" name="Marcador de Posição da Imagem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12" name="Marcador de Posição da Imagem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18" name="Marcador de Posição da Imagem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19" name="Marcador de Posição da Imagem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0" name="Marcador de Posição da Imagem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Marcador de Posição de Conteú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ebra de sec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PT">
                <a:solidFill>
                  <a:schemeClr val="tx1">
                    <a:alpha val="60000"/>
                  </a:schemeClr>
                </a:solidFill>
              </a:rPr>
              <a:t>Clique para editar o estilo de subtítulo do Modelo Global</a:t>
            </a:r>
            <a:endParaRPr lang="pt-PT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ebra de sec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t-PT">
                <a:solidFill>
                  <a:schemeClr val="tx1">
                    <a:alpha val="60000"/>
                  </a:schemeClr>
                </a:solidFill>
              </a:rPr>
              <a:t>Clique para editar o estilo de subtítulo do Modelo Global</a:t>
            </a:r>
            <a:endParaRPr lang="pt-PT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Linha Cronológica da Tabela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PT" dirty="0"/>
            </a:lvl1pPr>
          </a:lstStyle>
          <a:p>
            <a:pPr lvl="0" rtl="0">
              <a:lnSpc>
                <a:spcPct val="100000"/>
              </a:lnSpc>
            </a:pPr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v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0" name="Forma liv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1" name="Forma liv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17" name="Marcador de Posição de Conteú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PT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t-PT"/>
              <a:t>Equipa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56" name="Marcador de Posição da Imagem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57" name="Marcador de Posição da Imagem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58" name="Marcador de Posição da Imagem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59" name="Marcador de Posição da Imagem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63" name="Marcador de Posição do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PT"/>
              <a:t>Nome</a:t>
            </a:r>
          </a:p>
        </p:txBody>
      </p:sp>
      <p:sp>
        <p:nvSpPr>
          <p:cNvPr id="61" name="Marcador de Posição do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PT"/>
              <a:t>Cargo</a:t>
            </a:r>
          </a:p>
        </p:txBody>
      </p:sp>
      <p:sp>
        <p:nvSpPr>
          <p:cNvPr id="65" name="Marcador de Posição do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PT"/>
              <a:t>Nome</a:t>
            </a:r>
          </a:p>
        </p:txBody>
      </p:sp>
      <p:sp>
        <p:nvSpPr>
          <p:cNvPr id="64" name="Marcador de Posição do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PT"/>
              <a:t>Cargo</a:t>
            </a:r>
          </a:p>
        </p:txBody>
      </p:sp>
      <p:sp>
        <p:nvSpPr>
          <p:cNvPr id="67" name="Marcador de Posição do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PT"/>
              <a:t>Nome</a:t>
            </a:r>
          </a:p>
        </p:txBody>
      </p:sp>
      <p:sp>
        <p:nvSpPr>
          <p:cNvPr id="66" name="Marcador de Posição do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PT"/>
              <a:t>Cargo</a:t>
            </a:r>
          </a:p>
        </p:txBody>
      </p:sp>
      <p:sp>
        <p:nvSpPr>
          <p:cNvPr id="69" name="Marcador de Posição do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PT"/>
              <a:t>Nome</a:t>
            </a:r>
          </a:p>
        </p:txBody>
      </p:sp>
      <p:sp>
        <p:nvSpPr>
          <p:cNvPr id="68" name="Marcador de Posição do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PT"/>
              <a:t>Título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údo de 2 colunas (diapositivo de comparaçã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P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PT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PT"/>
              <a:t>Texto de Rodapé de Exemplo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olha.pt/iebd.html" TargetMode="Externa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creme@rolha.pt" TargetMode="External"/><Relationship Id="rId7" Type="http://schemas.openxmlformats.org/officeDocument/2006/relationships/image" Target="../media/image13.jpeg"/><Relationship Id="rId2" Type="http://schemas.openxmlformats.org/officeDocument/2006/relationships/hyperlink" Target="mailto:juno@rolha.pt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jpeg"/><Relationship Id="rId5" Type="http://schemas.openxmlformats.org/officeDocument/2006/relationships/hyperlink" Target="https://cheapbytex.com/" TargetMode="External"/><Relationship Id="rId4" Type="http://schemas.openxmlformats.org/officeDocument/2006/relationships/hyperlink" Target="https://rolha.p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8247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pt-PT" dirty="0"/>
              <a:t>Bases de Dados</a:t>
            </a:r>
          </a:p>
        </p:txBody>
      </p:sp>
      <p:pic>
        <p:nvPicPr>
          <p:cNvPr id="14" name="Marcador de Posição da Imagem 13" descr="Fundo Digital com Pontos de Dad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Tiago Moura</a:t>
            </a:r>
          </a:p>
          <a:p>
            <a:pPr rtl="0"/>
            <a:r>
              <a:rPr lang="pt-PT" dirty="0"/>
              <a:t>Juno Oliveira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t-PT"/>
              <a:t>Linha Cronológica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10</a:t>
            </a:fld>
            <a:endParaRPr lang="pt-PT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816196B-1309-8FCC-F3C4-C9B79529A7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50" b="12396"/>
          <a:stretch/>
        </p:blipFill>
        <p:spPr>
          <a:xfrm>
            <a:off x="549538" y="1215275"/>
            <a:ext cx="10074336" cy="52919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75A2E-681C-E7F2-915E-EB91AF4B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que é uma base de dados?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6369A17-9926-28BC-0235-202F1F24ED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72544C6-FF92-732B-B542-46CAC74492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000" dirty="0"/>
              <a:t>Correspondem basicamente a coleções eletrónicas de </a:t>
            </a:r>
            <a:r>
              <a:rPr lang="pt-PT" sz="2000" dirty="0" err="1"/>
              <a:t>armazenameto</a:t>
            </a:r>
            <a:r>
              <a:rPr lang="pt-PT" sz="2000" dirty="0"/>
              <a:t> estruturado de informação, estas permitem aos administradores consultar rapidamente e de forma facilitada os conteúdos da mesma. Estas podem conter todo o tipo de conteúdo (ex. </a:t>
            </a:r>
            <a:r>
              <a:rPr lang="pt-PT" sz="2000" dirty="0" err="1"/>
              <a:t>videos</a:t>
            </a:r>
            <a:r>
              <a:rPr lang="pt-PT" sz="2000" dirty="0"/>
              <a:t>, imagens, texto...).  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1DEA517-05D6-BBAD-3F5E-C999E3E71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sz="1800" dirty="0"/>
              <a:t>Tipos de bases de dados</a:t>
            </a:r>
          </a:p>
        </p:txBody>
      </p:sp>
      <p:graphicFrame>
        <p:nvGraphicFramePr>
          <p:cNvPr id="12" name="Marcador de Posição de Conteúdo 11">
            <a:extLst>
              <a:ext uri="{FF2B5EF4-FFF2-40B4-BE49-F238E27FC236}">
                <a16:creationId xmlns:a16="http://schemas.microsoft.com/office/drawing/2014/main" id="{D206D1A5-C56C-44F1-5C63-F1AC3C0DBB0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74229536"/>
              </p:ext>
            </p:extLst>
          </p:nvPr>
        </p:nvGraphicFramePr>
        <p:xfrm>
          <a:off x="6211888" y="2427288"/>
          <a:ext cx="5437187" cy="3516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32ADDAF-1854-8A8C-FF84-EE922A08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1016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a Imagem 7" descr="Fundo Digital com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/>
            <a:r>
              <a:rPr lang="pt-PT" dirty="0"/>
              <a:t>O que é um SGBD?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endParaRPr lang="pt-PT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4461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75A2E-681C-E7F2-915E-EB91AF4B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que é um SGBD?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6369A17-9926-28BC-0235-202F1F24ED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72544C6-FF92-732B-B542-46CAC7449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016291"/>
            <a:ext cx="5429114" cy="4253822"/>
          </a:xfrm>
        </p:spPr>
        <p:txBody>
          <a:bodyPr/>
          <a:lstStyle/>
          <a:p>
            <a:pPr marL="0" indent="0">
              <a:buNone/>
            </a:pPr>
            <a:r>
              <a:rPr lang="pt-PT" sz="1800" dirty="0"/>
              <a:t>Software responsável por gerir/organizar uma Base de Dados.</a:t>
            </a:r>
          </a:p>
          <a:p>
            <a:pPr marL="0" indent="0">
              <a:buNone/>
            </a:pPr>
            <a:r>
              <a:rPr lang="pt-PT" sz="1800" dirty="0"/>
              <a:t>Tipos de SGBD</a:t>
            </a:r>
          </a:p>
          <a:p>
            <a:r>
              <a:rPr lang="pt-PT" sz="1800" dirty="0"/>
              <a:t>Relacionais </a:t>
            </a:r>
          </a:p>
          <a:p>
            <a:r>
              <a:rPr lang="pt-PT" sz="1800" dirty="0"/>
              <a:t>Não Relacionais</a:t>
            </a:r>
          </a:p>
          <a:p>
            <a:r>
              <a:rPr lang="pt-PT" sz="1800" dirty="0"/>
              <a:t>Hierárquico</a:t>
            </a:r>
          </a:p>
          <a:p>
            <a:r>
              <a:rPr lang="pt-PT" sz="1800" dirty="0"/>
              <a:t>De rede</a:t>
            </a:r>
          </a:p>
          <a:p>
            <a:r>
              <a:rPr lang="pt-PT" sz="1800" dirty="0"/>
              <a:t>Orientada a objetos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1DEA517-05D6-BBAD-3F5E-C999E3E71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/>
              <a:t>Exemplos de </a:t>
            </a:r>
            <a:r>
              <a:rPr lang="pt-PT" dirty="0" err="1"/>
              <a:t>sgbd’s</a:t>
            </a:r>
            <a:endParaRPr lang="pt-PT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D223018-977F-7A2B-543C-1263D2A6864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PT" dirty="0" err="1"/>
              <a:t>MySQL</a:t>
            </a:r>
            <a:endParaRPr lang="pt-PT" dirty="0"/>
          </a:p>
          <a:p>
            <a:r>
              <a:rPr lang="pt-PT" dirty="0" err="1"/>
              <a:t>MariaDB</a:t>
            </a:r>
            <a:endParaRPr lang="pt-PT" dirty="0"/>
          </a:p>
          <a:p>
            <a:r>
              <a:rPr lang="pt-PT" dirty="0" err="1"/>
              <a:t>PostgreSQL</a:t>
            </a:r>
            <a:endParaRPr lang="pt-PT" dirty="0"/>
          </a:p>
          <a:p>
            <a:r>
              <a:rPr lang="pt-PT" dirty="0" err="1"/>
              <a:t>MongoDB</a:t>
            </a:r>
            <a:endParaRPr lang="pt-PT" dirty="0"/>
          </a:p>
          <a:p>
            <a:r>
              <a:rPr lang="pt-PT" dirty="0"/>
              <a:t>Oracle</a:t>
            </a:r>
          </a:p>
          <a:p>
            <a:r>
              <a:rPr lang="pt-PT" dirty="0" err="1"/>
              <a:t>SQLite</a:t>
            </a:r>
            <a:endParaRPr lang="pt-PT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32ADDAF-1854-8A8C-FF84-EE922A08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4812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pt-PT"/>
              <a:t>Resumo</a:t>
            </a:r>
          </a:p>
        </p:txBody>
      </p:sp>
      <p:pic>
        <p:nvPicPr>
          <p:cNvPr id="16" name="Marcador de Posição da Imagem 15" descr="Fundo Digital com Pontos de Dados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Marcador de Posição de Conteúdo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/>
          <a:p>
            <a:pPr rtl="0"/>
            <a:r>
              <a:rPr lang="pt-PT" sz="1800" dirty="0"/>
              <a:t>Com o PowerPoint, pode criar apresentações e partilhar o seu trabalho com outras pessoas, onde quer que estejam. Para começar, escreva aqui o texto que pretende. Também pode adicionar imagens, ilustrações e vídeos neste modelo. Guarde no OneDrive e aceda às suas apresentações a partir do seu computador, tablet ou telemóvel.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7EE13-008F-E08C-BFB2-0372F4E7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WebGrafia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29FF197-7AEF-0454-AD3B-FBD5969892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318782"/>
            <a:ext cx="6221412" cy="5753406"/>
          </a:xfrm>
        </p:spPr>
        <p:txBody>
          <a:bodyPr/>
          <a:lstStyle/>
          <a:p>
            <a:r>
              <a:rPr lang="pt-PT" dirty="0">
                <a:hlinkClick r:id="rId2"/>
              </a:rPr>
              <a:t>rolha.pt/</a:t>
            </a:r>
            <a:r>
              <a:rPr lang="pt-PT" dirty="0" err="1">
                <a:hlinkClick r:id="rId2"/>
              </a:rPr>
              <a:t>iebd</a:t>
            </a:r>
            <a:endParaRPr lang="pt-PT" dirty="0"/>
          </a:p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4D2D05C-1895-2574-8F50-509E2CA25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4120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pt-PT"/>
              <a:t>Obrigado</a:t>
            </a:r>
          </a:p>
        </p:txBody>
      </p:sp>
      <p:sp>
        <p:nvSpPr>
          <p:cNvPr id="23" name="Subtítulo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818039" cy="2265216"/>
          </a:xfrm>
        </p:spPr>
        <p:txBody>
          <a:bodyPr rtlCol="0"/>
          <a:lstStyle/>
          <a:p>
            <a:pPr rtl="0"/>
            <a:r>
              <a:rPr lang="pt-PT" dirty="0"/>
              <a:t>Juno Oliveira			Tiago Moura</a:t>
            </a:r>
          </a:p>
          <a:p>
            <a:pPr rtl="0"/>
            <a:r>
              <a:rPr lang="pt-PT" dirty="0">
                <a:hlinkClick r:id="rId2"/>
              </a:rPr>
              <a:t>juno@rolha.pt</a:t>
            </a:r>
            <a:r>
              <a:rPr lang="pt-PT" dirty="0"/>
              <a:t>			</a:t>
            </a:r>
            <a:r>
              <a:rPr lang="pt-PT" dirty="0">
                <a:hlinkClick r:id="rId3"/>
              </a:rPr>
              <a:t>creme@rolha.pt</a:t>
            </a:r>
            <a:endParaRPr lang="pt-PT" dirty="0"/>
          </a:p>
          <a:p>
            <a:pPr rtl="0"/>
            <a:r>
              <a:rPr lang="pt-PT" dirty="0">
                <a:hlinkClick r:id="rId4"/>
              </a:rPr>
              <a:t>rolha.pt</a:t>
            </a:r>
            <a:r>
              <a:rPr lang="pt-PT" dirty="0"/>
              <a:t>			</a:t>
            </a:r>
            <a:r>
              <a:rPr lang="pt-PT" dirty="0">
                <a:hlinkClick r:id="rId5"/>
              </a:rPr>
              <a:t>cheapbytex.com</a:t>
            </a:r>
            <a:endParaRPr lang="pt-PT" dirty="0"/>
          </a:p>
        </p:txBody>
      </p:sp>
      <p:pic>
        <p:nvPicPr>
          <p:cNvPr id="27" name="Marcador de Posição da Imagem 26" descr="Fundo Digital com Pontos de Dado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Marcador de Posição da Imagem 32" descr="Fundo Digital com Pontos de Dado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pt-PT" dirty="0"/>
              <a:t>Bases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rtlCol="0"/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pt-PT" dirty="0"/>
              <a:t>O que são dados?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pt-PT" dirty="0"/>
              <a:t>O que é informação?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pt-PT" dirty="0"/>
              <a:t>O que é uma base de dados?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pt-PT" dirty="0"/>
              <a:t>O que é um SGBD?</a:t>
            </a:r>
          </a:p>
        </p:txBody>
      </p:sp>
      <p:sp>
        <p:nvSpPr>
          <p:cNvPr id="15" name="Marcador de Posição do Número do Diapositivo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/>
              <a:t>2</a:t>
            </a:fld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F47685-A1DC-E3E2-E0B4-6E6F8D8D5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775" y="499592"/>
            <a:ext cx="2457375" cy="2457375"/>
          </a:xfrm>
          <a:prstGeom prst="rect">
            <a:avLst/>
          </a:prstGeom>
        </p:spPr>
      </p:pic>
      <p:pic>
        <p:nvPicPr>
          <p:cNvPr id="29" name="Marcador de Posição da Imagem 28">
            <a:extLst>
              <a:ext uri="{FF2B5EF4-FFF2-40B4-BE49-F238E27FC236}">
                <a16:creationId xmlns:a16="http://schemas.microsoft.com/office/drawing/2014/main" id="{A2C7E4FA-B375-75FB-9409-3C6EEA5302D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10212" r="10212"/>
          <a:stretch>
            <a:fillRect/>
          </a:stretch>
        </p:blipFill>
        <p:spPr/>
      </p:pic>
      <p:pic>
        <p:nvPicPr>
          <p:cNvPr id="35" name="Marcador de Posição da Imagem 34">
            <a:extLst>
              <a:ext uri="{FF2B5EF4-FFF2-40B4-BE49-F238E27FC236}">
                <a16:creationId xmlns:a16="http://schemas.microsoft.com/office/drawing/2014/main" id="{B8013694-F6F4-2ABD-471C-33C037A019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19217" r="192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pt-PT" dirty="0"/>
              <a:t>Introdução</a:t>
            </a:r>
          </a:p>
        </p:txBody>
      </p:sp>
      <p:pic>
        <p:nvPicPr>
          <p:cNvPr id="18" name="Marcador de Posição da Imagem 17" descr="Um grupo de pessoas sentadas numa mesa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Marcador de Posição da Imagem 19" descr="Fundo Digital com Pontos de Dados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Marcador de Posição da Imagem 24" descr="Ecrã com um Grafo Digital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/>
              <a:t>3</a:t>
            </a:fld>
            <a:endParaRPr lang="pt-PT"/>
          </a:p>
        </p:txBody>
      </p:sp>
      <p:pic>
        <p:nvPicPr>
          <p:cNvPr id="23" name="Marcador de Posição da Imagem 22" descr="Uma pessoa a desenhar num quadro branco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Marcador de Posição de Conteú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08775" y="3981376"/>
            <a:ext cx="6221412" cy="1563688"/>
          </a:xfrm>
          <a:noFill/>
        </p:spPr>
        <p:txBody>
          <a:bodyPr rtlCol="0">
            <a:noAutofit/>
          </a:bodyPr>
          <a:lstStyle/>
          <a:p>
            <a:pPr marL="0" indent="0" algn="l">
              <a:buNone/>
            </a:pPr>
            <a:r>
              <a:rPr lang="pt-BR" sz="1600" b="0" i="0" dirty="0">
                <a:effectLst/>
              </a:rPr>
              <a:t>Com este trabalho, pretende-se que o aluno consolide a matéria dada na sala de aula, através de pesquisas na Internet. </a:t>
            </a:r>
            <a:r>
              <a:rPr lang="pt-BR" sz="1600" b="1" i="0" dirty="0">
                <a:effectLst/>
              </a:rPr>
              <a:t>(Grupos de dois)</a:t>
            </a:r>
          </a:p>
          <a:p>
            <a:pPr marL="0" indent="0" algn="l">
              <a:buNone/>
            </a:pPr>
            <a:r>
              <a:rPr lang="pt-BR" sz="1600" b="0" i="0" dirty="0">
                <a:effectLst/>
              </a:rPr>
              <a:t>O trabalho deve abordar os seguintes temas: Dados; Informação; Tabelas de dados; Bases de dados; Sistemas Gestores de bases de dados. </a:t>
            </a:r>
          </a:p>
          <a:p>
            <a:pPr marL="0" indent="0" algn="l">
              <a:buNone/>
            </a:pPr>
            <a:r>
              <a:rPr lang="pt-BR" sz="1600" b="0" i="0" dirty="0">
                <a:effectLst/>
              </a:rPr>
              <a:t>O trabalho pode ser desenvolvido na ferramenta que achar mais adequada.</a:t>
            </a:r>
          </a:p>
          <a:p>
            <a:pPr marL="0" indent="0" algn="l">
              <a:buNone/>
            </a:pPr>
            <a:r>
              <a:rPr lang="pt-BR" sz="1600" b="0" i="0" dirty="0">
                <a:effectLst/>
              </a:rPr>
              <a:t>Deve seguir as recomendações dadas pela professora, para a realização de trabalhos práticos. </a:t>
            </a:r>
          </a:p>
          <a:p>
            <a:pPr marL="0" indent="0" rtl="0">
              <a:buNone/>
            </a:pP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 useBgFill="1">
        <p:nvSpPr>
          <p:cNvPr id="46" name="Retâ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pic>
        <p:nvPicPr>
          <p:cNvPr id="8" name="Marcador de Posição da Imagem 7" descr="Fundo Digital com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PT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 que são dados</a:t>
            </a:r>
            <a:r>
              <a:rPr lang="pt-PT" dirty="0"/>
              <a:t>?</a:t>
            </a:r>
            <a:endParaRPr lang="pt-PT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endParaRPr lang="pt-PT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75A2E-681C-E7F2-915E-EB91AF4B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 que são dados</a:t>
            </a:r>
            <a:r>
              <a:rPr lang="pt-PT" dirty="0"/>
              <a:t>?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72544C6-FF92-732B-B542-46CAC7449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586" y="1403545"/>
            <a:ext cx="5429114" cy="3515555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Dados são valores referentes a algo, estes valores podem derivar de qualquer coisa (ex.: 1 número, 1 nome).</a:t>
            </a:r>
          </a:p>
          <a:p>
            <a:r>
              <a:rPr lang="pt-PT" dirty="0"/>
              <a:t>Observações documentadas/registadas</a:t>
            </a:r>
          </a:p>
          <a:p>
            <a:r>
              <a:rPr lang="pt-PT" dirty="0"/>
              <a:t>(registos soltos sem qualquer triagem ou organização)</a:t>
            </a:r>
          </a:p>
          <a:p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1DEA517-05D6-BBAD-3F5E-C999E3E71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9637" y="1135868"/>
            <a:ext cx="5436392" cy="535354"/>
          </a:xfrm>
        </p:spPr>
        <p:txBody>
          <a:bodyPr/>
          <a:lstStyle/>
          <a:p>
            <a:r>
              <a:rPr lang="pt-PT" sz="2400" dirty="0"/>
              <a:t>Tipos de Dados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D223018-977F-7A2B-543C-1263D2A68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85084" y="1672832"/>
            <a:ext cx="5436391" cy="3515555"/>
          </a:xfrm>
        </p:spPr>
        <p:txBody>
          <a:bodyPr/>
          <a:lstStyle/>
          <a:p>
            <a:r>
              <a:rPr lang="pt-PT" sz="1600" dirty="0"/>
              <a:t>Qualitativos - Referentes à qualidade de alguma coisa, representados por palavras, maioritariamente.</a:t>
            </a:r>
            <a:br>
              <a:rPr lang="pt-PT" sz="1600" dirty="0"/>
            </a:br>
            <a:r>
              <a:rPr lang="pt-PT" sz="1600" dirty="0"/>
              <a:t>Quantitativos - Referentes a uma unidade numérica, um número concretamente falando (ex.: tamanho, preço de algo...)</a:t>
            </a:r>
          </a:p>
          <a:p>
            <a:r>
              <a:rPr lang="pt-PT" sz="1600" dirty="0"/>
              <a:t>Categóricos - Definem categoricamente o que está a ser descrito (ex.: condição de algo, estado... )</a:t>
            </a:r>
          </a:p>
          <a:p>
            <a:r>
              <a:rPr lang="pt-PT" sz="1600" dirty="0"/>
              <a:t>Discreto - Dados numéricos, que integram os números inteiros não negativos (Ex: Contagem de bolas (não há número negativo))</a:t>
            </a:r>
          </a:p>
          <a:p>
            <a:r>
              <a:rPr lang="pt-PT" sz="1600" dirty="0"/>
              <a:t>Contínuos - Dados numéricos onde todos os valores são possíveis, inclusive números decimais (ex. tamanho de uma bola de golfe...)</a:t>
            </a:r>
            <a:br>
              <a:rPr lang="pt-PT" sz="1600" dirty="0"/>
            </a:br>
            <a:endParaRPr lang="pt-PT" sz="1600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32ADDAF-1854-8A8C-FF84-EE922A08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PT" smtClean="0"/>
              <a:t>5</a:t>
            </a:fld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17DC01A-A39D-AC9F-BC6F-EF25C84692D6}"/>
              </a:ext>
            </a:extLst>
          </p:cNvPr>
          <p:cNvSpPr txBox="1"/>
          <p:nvPr/>
        </p:nvSpPr>
        <p:spPr>
          <a:xfrm>
            <a:off x="529032" y="4352326"/>
            <a:ext cx="4295553" cy="230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sz="1600" dirty="0">
                <a:solidFill>
                  <a:schemeClr val="tx1">
                    <a:alpha val="60000"/>
                  </a:schemeClr>
                </a:solidFill>
              </a:rPr>
              <a:t>Os dados podem ter os seguintes formatos:</a:t>
            </a:r>
          </a:p>
          <a:p>
            <a:pPr marL="285750" indent="-28575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tx1">
                    <a:alpha val="60000"/>
                  </a:schemeClr>
                </a:solidFill>
              </a:rPr>
              <a:t>Sequências ordenadas</a:t>
            </a:r>
          </a:p>
          <a:p>
            <a:pPr marL="285750" indent="-28575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tx1">
                    <a:alpha val="60000"/>
                  </a:schemeClr>
                </a:solidFill>
              </a:rPr>
              <a:t>Tabelas</a:t>
            </a:r>
          </a:p>
          <a:p>
            <a:pPr marL="285750" indent="-28575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tx1">
                    <a:alpha val="60000"/>
                  </a:schemeClr>
                </a:solidFill>
              </a:rPr>
              <a:t>Redes e grafos</a:t>
            </a:r>
          </a:p>
          <a:p>
            <a:pPr marL="285750" indent="-28575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tx1">
                    <a:alpha val="60000"/>
                  </a:schemeClr>
                </a:solidFill>
              </a:rPr>
              <a:t>Dados geográficos</a:t>
            </a:r>
          </a:p>
          <a:p>
            <a:pPr marL="285750" indent="-28575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tx1">
                    <a:alpha val="60000"/>
                  </a:schemeClr>
                </a:solidFill>
              </a:rPr>
              <a:t>Textos</a:t>
            </a:r>
          </a:p>
          <a:p>
            <a:pPr marL="285750" indent="-28575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tx1">
                    <a:alpha val="60000"/>
                  </a:schemeClr>
                </a:solidFill>
              </a:rPr>
              <a:t>Imagens</a:t>
            </a:r>
            <a:endParaRPr lang="pt-PT" sz="11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085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FF9AF-2BCF-CC60-5881-38D3A73A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Formatos de dados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4CFDC20-18D7-9D22-B557-C5542D446B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AB39E48-5F1C-7F50-6D7B-1939B65C8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8C1ACDF-8CCC-F1CB-DB1A-004B67A91B6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40F9B77-2DAC-4DA8-ED9F-8DE1C5E4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PT" smtClean="0"/>
              <a:t>6</a:t>
            </a:fld>
            <a:endParaRPr lang="pt-PT"/>
          </a:p>
        </p:txBody>
      </p:sp>
      <p:sp>
        <p:nvSpPr>
          <p:cNvPr id="10" name="Marcador de Posição de Conteúdo 9">
            <a:extLst>
              <a:ext uri="{FF2B5EF4-FFF2-40B4-BE49-F238E27FC236}">
                <a16:creationId xmlns:a16="http://schemas.microsoft.com/office/drawing/2014/main" id="{8717A580-FE58-09CC-4F11-B3D13409C498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550863" y="2427288"/>
            <a:ext cx="5429250" cy="3123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pt-PT" dirty="0">
                <a:solidFill>
                  <a:schemeClr val="tx1">
                    <a:alpha val="60000"/>
                  </a:schemeClr>
                </a:solidFill>
              </a:rPr>
              <a:t>Os dados podem ter os seguintes formatos:</a:t>
            </a:r>
          </a:p>
          <a:p>
            <a:pPr marL="285750" indent="-28575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>
                    <a:alpha val="60000"/>
                  </a:schemeClr>
                </a:solidFill>
              </a:rPr>
              <a:t>Sequências ordenadas</a:t>
            </a:r>
          </a:p>
          <a:p>
            <a:pPr marL="285750" indent="-28575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>
                    <a:alpha val="60000"/>
                  </a:schemeClr>
                </a:solidFill>
              </a:rPr>
              <a:t>Tabelas</a:t>
            </a:r>
          </a:p>
          <a:p>
            <a:pPr marL="285750" indent="-28575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>
                    <a:alpha val="60000"/>
                  </a:schemeClr>
                </a:solidFill>
              </a:rPr>
              <a:t>Redes e grafos</a:t>
            </a:r>
          </a:p>
          <a:p>
            <a:pPr marL="285750" indent="-28575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>
                    <a:alpha val="60000"/>
                  </a:schemeClr>
                </a:solidFill>
              </a:rPr>
              <a:t>Dados geográficos</a:t>
            </a:r>
          </a:p>
          <a:p>
            <a:pPr marL="285750" indent="-28575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>
                    <a:alpha val="60000"/>
                  </a:schemeClr>
                </a:solidFill>
              </a:rPr>
              <a:t>Textos</a:t>
            </a:r>
          </a:p>
          <a:p>
            <a:pPr marL="285750" indent="-28575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>
                    <a:alpha val="60000"/>
                  </a:schemeClr>
                </a:solidFill>
              </a:rPr>
              <a:t>Imagens</a:t>
            </a:r>
            <a:endParaRPr lang="pt-PT" sz="16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87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a Imagem 7" descr="Fundo Digital com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PT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 que é informação</a:t>
            </a:r>
            <a:r>
              <a:rPr lang="pt-PT" dirty="0"/>
              <a:t>?</a:t>
            </a:r>
            <a:endParaRPr lang="pt-PT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endParaRPr lang="pt-PT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424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75A2E-681C-E7F2-915E-EB91AF4B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 que é informação</a:t>
            </a:r>
            <a:r>
              <a:rPr lang="pt-PT" dirty="0"/>
              <a:t>?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6369A17-9926-28BC-0235-202F1F24ED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72544C6-FF92-732B-B542-46CAC7449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1898384"/>
            <a:ext cx="5429115" cy="3515555"/>
          </a:xfrm>
        </p:spPr>
        <p:txBody>
          <a:bodyPr/>
          <a:lstStyle/>
          <a:p>
            <a:pPr marL="0" indent="0">
              <a:buNone/>
            </a:pPr>
            <a:r>
              <a:rPr lang="pt-PT" sz="2800" dirty="0"/>
              <a:t>Informação é nada mais do que um conjunto de dados, que quando agregados tem um sentido lógico e organizado, referenciando um determinado fenómeno.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1DEA517-05D6-BBAD-3F5E-C999E3E71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/>
              <a:t>Sistemas de informação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D223018-977F-7A2B-543C-1263D2A6864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Processos necessários para captar e transmitir dados, úteis a nível empresarial, este pode ser automático ou manual. Todos os componentes integrantes trabalhando em concílio para atingir o mesmo fim.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32ADDAF-1854-8A8C-FF84-EE922A08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654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a Imagem 7" descr="Fundo Digital com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/>
            <a:r>
              <a:rPr lang="pt-PT" dirty="0"/>
              <a:t>O que é uma base de dados?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2185106"/>
      </p:ext>
    </p:extLst>
  </p:cSld>
  <p:clrMapOvr>
    <a:masterClrMapping/>
  </p:clrMapOvr>
</p:sld>
</file>

<file path=ppt/theme/theme1.xml><?xml version="1.0" encoding="utf-8"?>
<a:theme xmlns:a="http://schemas.openxmlformats.org/drawingml/2006/main" name="3DFlutuante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553.tgt.Office_50301373_TF33713516_Win32_OJ112196127.potx" id="{9ECCF92E-9E19-439F-A6B8-9ED18F9821B1}" vid="{432D6865-D7AE-43A6-8BE6-0832ED77F17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{3BD93BFD-AF67-4C32-8613-374C19F5DD88}tf33713516_win32</Template>
  <TotalTime>123</TotalTime>
  <Words>623</Words>
  <Application>Microsoft Office PowerPoint</Application>
  <PresentationFormat>Ecrã Panorâmico</PresentationFormat>
  <Paragraphs>105</Paragraphs>
  <Slides>16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Walbaum Display</vt:lpstr>
      <vt:lpstr>3DFlutuanteVTI</vt:lpstr>
      <vt:lpstr>Bases de Dados</vt:lpstr>
      <vt:lpstr>Bases de Dados</vt:lpstr>
      <vt:lpstr>Introdução</vt:lpstr>
      <vt:lpstr>O que são dados?</vt:lpstr>
      <vt:lpstr>O que são dados?</vt:lpstr>
      <vt:lpstr>Formatos de dados</vt:lpstr>
      <vt:lpstr>O que é informação?</vt:lpstr>
      <vt:lpstr>O que é informação?</vt:lpstr>
      <vt:lpstr>O que é uma base de dados?</vt:lpstr>
      <vt:lpstr>Linha Cronológica</vt:lpstr>
      <vt:lpstr>O que é uma base de dados?</vt:lpstr>
      <vt:lpstr>O que é um SGBD?</vt:lpstr>
      <vt:lpstr>O que é um SGBD?</vt:lpstr>
      <vt:lpstr>Resumo</vt:lpstr>
      <vt:lpstr>WebGrafia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Dados</dc:title>
  <dc:creator>Tiago Novo Oliveira Moura</dc:creator>
  <cp:lastModifiedBy>skritt</cp:lastModifiedBy>
  <cp:revision>6</cp:revision>
  <dcterms:created xsi:type="dcterms:W3CDTF">2022-09-20T12:42:09Z</dcterms:created>
  <dcterms:modified xsi:type="dcterms:W3CDTF">2022-10-20T08:21:07Z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