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7"/>
  </p:notesMasterIdLst>
  <p:sldIdLst>
    <p:sldId id="282" r:id="rId2"/>
    <p:sldId id="267" r:id="rId3"/>
    <p:sldId id="273" r:id="rId4"/>
    <p:sldId id="275" r:id="rId5"/>
    <p:sldId id="277" r:id="rId6"/>
    <p:sldId id="290" r:id="rId7"/>
    <p:sldId id="289" r:id="rId8"/>
    <p:sldId id="291" r:id="rId9"/>
    <p:sldId id="276" r:id="rId10"/>
    <p:sldId id="283" r:id="rId11"/>
    <p:sldId id="284" r:id="rId12"/>
    <p:sldId id="292" r:id="rId13"/>
    <p:sldId id="293" r:id="rId14"/>
    <p:sldId id="285" r:id="rId15"/>
    <p:sldId id="286" r:id="rId16"/>
    <p:sldId id="295" r:id="rId17"/>
    <p:sldId id="305" r:id="rId18"/>
    <p:sldId id="296" r:id="rId19"/>
    <p:sldId id="298" r:id="rId20"/>
    <p:sldId id="297" r:id="rId21"/>
    <p:sldId id="299" r:id="rId22"/>
    <p:sldId id="306" r:id="rId23"/>
    <p:sldId id="302" r:id="rId24"/>
    <p:sldId id="303" r:id="rId25"/>
    <p:sldId id="272" r:id="rId26"/>
  </p:sldIdLst>
  <p:sldSz cx="12192000" cy="6858000"/>
  <p:notesSz cx="6858000" cy="9144000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9BE00"/>
    <a:srgbClr val="FF470E"/>
    <a:srgbClr val="FFE100"/>
    <a:srgbClr val="0000B6"/>
    <a:srgbClr val="3E81F6"/>
    <a:srgbClr val="1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9" autoAdjust="0"/>
    <p:restoredTop sz="94626"/>
  </p:normalViewPr>
  <p:slideViewPr>
    <p:cSldViewPr snapToGrid="0" snapToObjects="1">
      <p:cViewPr varScale="1">
        <p:scale>
          <a:sx n="95" d="100"/>
          <a:sy n="95" d="100"/>
        </p:scale>
        <p:origin x="54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BC9E8-164A-3E46-A3BC-521612EA2447}" type="datetimeFigureOut">
              <a:rPr kumimoji="1" lang="ko-KR" altLang="en-US" smtClean="0"/>
              <a:t>2022-09-19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AE8B5-1B09-C647-964A-02340F34A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64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AE8B5-1B09-C647-964A-02340F34AD1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536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AE8B5-1B09-C647-964A-02340F34AD1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5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AE8B5-1B09-C647-964A-02340F34AD18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167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6FE8B3A-5096-7948-B76A-8B7033633BAF}"/>
              </a:ext>
            </a:extLst>
          </p:cNvPr>
          <p:cNvGrpSpPr/>
          <p:nvPr userDrawn="1"/>
        </p:nvGrpSpPr>
        <p:grpSpPr>
          <a:xfrm>
            <a:off x="0" y="-2"/>
            <a:ext cx="12192000" cy="4943478"/>
            <a:chOff x="0" y="-2"/>
            <a:chExt cx="12192000" cy="49434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DE8603-6A8F-224F-8C06-D75EF31A6D88}"/>
                </a:ext>
              </a:extLst>
            </p:cNvPr>
            <p:cNvSpPr/>
            <p:nvPr userDrawn="1"/>
          </p:nvSpPr>
          <p:spPr>
            <a:xfrm>
              <a:off x="0" y="-2"/>
              <a:ext cx="12192000" cy="4943477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평행 사변형[P] 9">
              <a:extLst>
                <a:ext uri="{FF2B5EF4-FFF2-40B4-BE49-F238E27FC236}">
                  <a16:creationId xmlns:a16="http://schemas.microsoft.com/office/drawing/2014/main" id="{A32FBDCB-5D40-1C42-8B50-D6A4E0A58E59}"/>
                </a:ext>
              </a:extLst>
            </p:cNvPr>
            <p:cNvSpPr/>
            <p:nvPr userDrawn="1"/>
          </p:nvSpPr>
          <p:spPr>
            <a:xfrm>
              <a:off x="2809502" y="-2"/>
              <a:ext cx="7095502" cy="2977118"/>
            </a:xfrm>
            <a:prstGeom prst="parallelogram">
              <a:avLst>
                <a:gd name="adj" fmla="val 82322"/>
              </a:avLst>
            </a:pr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/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74DC12A7-8CFC-A14A-B0C3-37A63B968A7F}"/>
                </a:ext>
              </a:extLst>
            </p:cNvPr>
            <p:cNvSpPr/>
            <p:nvPr userDrawn="1"/>
          </p:nvSpPr>
          <p:spPr>
            <a:xfrm>
              <a:off x="6696825" y="0"/>
              <a:ext cx="5495174" cy="4943476"/>
            </a:xfrm>
            <a:custGeom>
              <a:avLst/>
              <a:gdLst>
                <a:gd name="connsiteX0" fmla="*/ 4005797 w 5495174"/>
                <a:gd name="connsiteY0" fmla="*/ 0 h 4943476"/>
                <a:gd name="connsiteX1" fmla="*/ 5495174 w 5495174"/>
                <a:gd name="connsiteY1" fmla="*/ 0 h 4943476"/>
                <a:gd name="connsiteX2" fmla="*/ 5495174 w 5495174"/>
                <a:gd name="connsiteY2" fmla="*/ 4943476 h 4943476"/>
                <a:gd name="connsiteX3" fmla="*/ 0 w 5495174"/>
                <a:gd name="connsiteY3" fmla="*/ 4943476 h 494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5174" h="4943476">
                  <a:moveTo>
                    <a:pt x="4005797" y="0"/>
                  </a:moveTo>
                  <a:lnTo>
                    <a:pt x="5495174" y="0"/>
                  </a:lnTo>
                  <a:lnTo>
                    <a:pt x="5495174" y="4943476"/>
                  </a:lnTo>
                  <a:lnTo>
                    <a:pt x="0" y="4943476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R" altLang="en-US" b="1" dirty="0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F7F7B547-FB66-B94C-9AD8-B9008DFFB649}"/>
                </a:ext>
              </a:extLst>
            </p:cNvPr>
            <p:cNvSpPr/>
            <p:nvPr userDrawn="1"/>
          </p:nvSpPr>
          <p:spPr>
            <a:xfrm flipV="1">
              <a:off x="1" y="-1"/>
              <a:ext cx="8718697" cy="4943476"/>
            </a:xfrm>
            <a:custGeom>
              <a:avLst/>
              <a:gdLst>
                <a:gd name="connsiteX0" fmla="*/ 0 w 8718697"/>
                <a:gd name="connsiteY0" fmla="*/ 4943476 h 4943476"/>
                <a:gd name="connsiteX1" fmla="*/ 4749728 w 8718697"/>
                <a:gd name="connsiteY1" fmla="*/ 4943476 h 4943476"/>
                <a:gd name="connsiteX2" fmla="*/ 8718697 w 8718697"/>
                <a:gd name="connsiteY2" fmla="*/ 0 h 4943476"/>
                <a:gd name="connsiteX3" fmla="*/ 0 w 8718697"/>
                <a:gd name="connsiteY3" fmla="*/ 0 h 494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8697" h="4943476">
                  <a:moveTo>
                    <a:pt x="0" y="4943476"/>
                  </a:moveTo>
                  <a:lnTo>
                    <a:pt x="4749728" y="4943476"/>
                  </a:lnTo>
                  <a:lnTo>
                    <a:pt x="871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R" altLang="en-US" b="1" dirty="0"/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D785A427-3FED-D446-BDA7-6B724F4E8ED8}"/>
                </a:ext>
              </a:extLst>
            </p:cNvPr>
            <p:cNvSpPr/>
            <p:nvPr userDrawn="1"/>
          </p:nvSpPr>
          <p:spPr>
            <a:xfrm flipV="1">
              <a:off x="0" y="0"/>
              <a:ext cx="8123274" cy="4943476"/>
            </a:xfrm>
            <a:custGeom>
              <a:avLst/>
              <a:gdLst>
                <a:gd name="connsiteX0" fmla="*/ 0 w 8123274"/>
                <a:gd name="connsiteY0" fmla="*/ 4943476 h 4943476"/>
                <a:gd name="connsiteX1" fmla="*/ 4154305 w 8123274"/>
                <a:gd name="connsiteY1" fmla="*/ 4943476 h 4943476"/>
                <a:gd name="connsiteX2" fmla="*/ 8123274 w 8123274"/>
                <a:gd name="connsiteY2" fmla="*/ 0 h 4943476"/>
                <a:gd name="connsiteX3" fmla="*/ 0 w 8123274"/>
                <a:gd name="connsiteY3" fmla="*/ 0 h 494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3274" h="4943476">
                  <a:moveTo>
                    <a:pt x="0" y="4943476"/>
                  </a:moveTo>
                  <a:lnTo>
                    <a:pt x="4154305" y="4943476"/>
                  </a:lnTo>
                  <a:lnTo>
                    <a:pt x="8123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R" altLang="en-US" b="1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877193B-51BB-DA43-AAAE-091C00AE8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2" y="168779"/>
            <a:ext cx="218934" cy="205068"/>
          </a:xfrm>
          <a:prstGeom prst="rect">
            <a:avLst/>
          </a:prstGeom>
        </p:spPr>
      </p:pic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1A15E2F-0950-7E43-85EB-9FFB1F4DF5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85" y="4032248"/>
            <a:ext cx="6851650" cy="781487"/>
          </a:xfrm>
        </p:spPr>
        <p:txBody>
          <a:bodyPr>
            <a:normAutofit/>
          </a:bodyPr>
          <a:lstStyle>
            <a:lvl1pPr marL="0" indent="0">
              <a:buNone/>
              <a:defRPr sz="5400" b="0" i="0" spc="-30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-7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spc="-7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F44269-C580-8147-83BE-38C6B994BC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67199"/>
            <a:ext cx="218934" cy="205068"/>
          </a:xfrm>
          <a:prstGeom prst="rect">
            <a:avLst/>
          </a:prstGeom>
        </p:spPr>
      </p:pic>
      <p:sp>
        <p:nvSpPr>
          <p:cNvPr id="10" name="텍스트 개체 틀 21">
            <a:extLst>
              <a:ext uri="{FF2B5EF4-FFF2-40B4-BE49-F238E27FC236}">
                <a16:creationId xmlns:a16="http://schemas.microsoft.com/office/drawing/2014/main" id="{BAFBFF00-8787-5540-ABE3-30D2E83681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424" y="198246"/>
            <a:ext cx="2136775" cy="205068"/>
          </a:xfrm>
        </p:spPr>
        <p:txBody>
          <a:bodyPr>
            <a:noAutofit/>
          </a:bodyPr>
          <a:lstStyle>
            <a:lvl1pPr marL="0" indent="0">
              <a:buNone/>
              <a:defRPr sz="1000" b="1" i="0" spc="-50" baseline="0">
                <a:solidFill>
                  <a:srgbClr val="7F7F7F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568420-A4D6-D048-9AC2-DBEC1A30A4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67199"/>
            <a:ext cx="218934" cy="205068"/>
          </a:xfrm>
          <a:prstGeom prst="rect">
            <a:avLst/>
          </a:prstGeom>
        </p:spPr>
      </p:pic>
      <p:sp>
        <p:nvSpPr>
          <p:cNvPr id="4" name="텍스트 개체 틀 21">
            <a:extLst>
              <a:ext uri="{FF2B5EF4-FFF2-40B4-BE49-F238E27FC236}">
                <a16:creationId xmlns:a16="http://schemas.microsoft.com/office/drawing/2014/main" id="{B732C2AF-22ED-8946-99F7-4C2E753F6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424" y="198246"/>
            <a:ext cx="2136775" cy="205068"/>
          </a:xfrm>
        </p:spPr>
        <p:txBody>
          <a:bodyPr>
            <a:noAutofit/>
          </a:bodyPr>
          <a:lstStyle>
            <a:lvl1pPr marL="0" indent="0">
              <a:buNone/>
              <a:defRPr sz="1000" b="1" i="0" spc="-50" baseline="0">
                <a:solidFill>
                  <a:srgbClr val="7F7F7F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568420-A4D6-D048-9AC2-DBEC1A30A4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67199"/>
            <a:ext cx="218934" cy="2050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4FCC897-9F35-4045-8A08-B177B002C8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27" y="2122488"/>
            <a:ext cx="1593900" cy="3759201"/>
          </a:xfrm>
          <a:prstGeom prst="rect">
            <a:avLst/>
          </a:prstGeom>
        </p:spPr>
      </p:pic>
      <p:sp>
        <p:nvSpPr>
          <p:cNvPr id="5" name="텍스트 개체 틀 21">
            <a:extLst>
              <a:ext uri="{FF2B5EF4-FFF2-40B4-BE49-F238E27FC236}">
                <a16:creationId xmlns:a16="http://schemas.microsoft.com/office/drawing/2014/main" id="{120A0BF2-7C16-C246-97CE-9906D68FE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424" y="198246"/>
            <a:ext cx="2136775" cy="205068"/>
          </a:xfrm>
        </p:spPr>
        <p:txBody>
          <a:bodyPr>
            <a:noAutofit/>
          </a:bodyPr>
          <a:lstStyle>
            <a:lvl1pPr marL="0" indent="0">
              <a:buNone/>
              <a:defRPr sz="1000" b="1" i="0" spc="-50" baseline="0">
                <a:solidFill>
                  <a:srgbClr val="7F7F7F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</p:spTree>
    <p:extLst>
      <p:ext uri="{BB962C8B-B14F-4D97-AF65-F5344CB8AC3E}">
        <p14:creationId xmlns:p14="http://schemas.microsoft.com/office/powerpoint/2010/main" val="11271512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sz="quarter" idx="18" hasCustomPrompt="1"/>
          </p:nvPr>
        </p:nvSpPr>
        <p:spPr>
          <a:xfrm>
            <a:off x="897856" y="1685838"/>
            <a:ext cx="10944217" cy="40680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spc="-27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239994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i="0" spc="-27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287993" indent="0">
              <a:lnSpc>
                <a:spcPct val="100000"/>
              </a:lnSpc>
              <a:buFont typeface="Arial" pitchFamily="34" charset="0"/>
              <a:buNone/>
              <a:defRPr sz="1600" b="0" i="0" spc="-27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431989" indent="0">
              <a:lnSpc>
                <a:spcPct val="100000"/>
              </a:lnSpc>
              <a:buFont typeface="Arial" panose="020B0604020202020204" pitchFamily="34" charset="0"/>
              <a:buNone/>
              <a:defRPr sz="1600" b="0" i="0" spc="-27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708583" indent="0">
              <a:lnSpc>
                <a:spcPct val="100000"/>
              </a:lnSpc>
              <a:buFont typeface="맑은 고딕" pitchFamily="50" charset="-127"/>
              <a:buNone/>
              <a:defRPr sz="1600" b="0" i="0" spc="-27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/>
              <a:t>내용을 넣어주세요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내용을 넣어주세요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내용을 넣어주세요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내용을 넣어주세요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ko-KR" altLang="en-US" dirty="0"/>
              <a:t>내용을 넣어주세요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내용을 넣어주세요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ko-KR" altLang="en-US" dirty="0"/>
              <a:t>내용을 넣어주세요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내용을 넣어주세요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ADD48F-AF02-494B-8B21-47E2BE0EE4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67199"/>
            <a:ext cx="218934" cy="205068"/>
          </a:xfrm>
          <a:prstGeom prst="rect">
            <a:avLst/>
          </a:prstGeom>
        </p:spPr>
      </p:pic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EE2D150B-2821-DB40-B3DE-8558737388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073" y="662947"/>
            <a:ext cx="10943000" cy="593959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>
              <a:defRPr sz="3600" b="1" i="0" spc="-133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NanumSquare" panose="020B0600000101010101" pitchFamily="34" charset="-127"/>
              </a:defRPr>
            </a:lvl1pPr>
          </a:lstStyle>
          <a:p>
            <a:r>
              <a:rPr lang="ko-KR" altLang="en-US" dirty="0"/>
              <a:t>페이지 제목을 넣어주세요</a:t>
            </a:r>
          </a:p>
        </p:txBody>
      </p:sp>
      <p:sp>
        <p:nvSpPr>
          <p:cNvPr id="7" name="텍스트 개체 틀 21">
            <a:extLst>
              <a:ext uri="{FF2B5EF4-FFF2-40B4-BE49-F238E27FC236}">
                <a16:creationId xmlns:a16="http://schemas.microsoft.com/office/drawing/2014/main" id="{6BB87249-E1E0-944C-AF37-FB4CD7B59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424" y="198246"/>
            <a:ext cx="2136775" cy="205068"/>
          </a:xfrm>
        </p:spPr>
        <p:txBody>
          <a:bodyPr>
            <a:noAutofit/>
          </a:bodyPr>
          <a:lstStyle>
            <a:lvl1pPr marL="0" indent="0">
              <a:buNone/>
              <a:defRPr sz="1000" b="1" i="0" spc="-50" baseline="0">
                <a:solidFill>
                  <a:srgbClr val="7F7F7F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</p:spTree>
    <p:extLst>
      <p:ext uri="{BB962C8B-B14F-4D97-AF65-F5344CB8AC3E}">
        <p14:creationId xmlns:p14="http://schemas.microsoft.com/office/powerpoint/2010/main" val="20394191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DC3BD68-74C5-FA42-B3DE-4BBEF0041D8E}"/>
              </a:ext>
            </a:extLst>
          </p:cNvPr>
          <p:cNvGrpSpPr/>
          <p:nvPr userDrawn="1"/>
        </p:nvGrpSpPr>
        <p:grpSpPr>
          <a:xfrm>
            <a:off x="0" y="-2"/>
            <a:ext cx="12192000" cy="4943478"/>
            <a:chOff x="0" y="-2"/>
            <a:chExt cx="12192000" cy="494347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C013CB1-5526-E149-BEB3-1BBEA35E250E}"/>
                </a:ext>
              </a:extLst>
            </p:cNvPr>
            <p:cNvSpPr/>
            <p:nvPr userDrawn="1"/>
          </p:nvSpPr>
          <p:spPr>
            <a:xfrm>
              <a:off x="0" y="-2"/>
              <a:ext cx="12192000" cy="4943477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평행 사변형[P] 11">
              <a:extLst>
                <a:ext uri="{FF2B5EF4-FFF2-40B4-BE49-F238E27FC236}">
                  <a16:creationId xmlns:a16="http://schemas.microsoft.com/office/drawing/2014/main" id="{8C41766D-D72D-7347-9FAE-98F0AF2BA00F}"/>
                </a:ext>
              </a:extLst>
            </p:cNvPr>
            <p:cNvSpPr/>
            <p:nvPr userDrawn="1"/>
          </p:nvSpPr>
          <p:spPr>
            <a:xfrm>
              <a:off x="2809502" y="-2"/>
              <a:ext cx="7095502" cy="2977118"/>
            </a:xfrm>
            <a:prstGeom prst="parallelogram">
              <a:avLst>
                <a:gd name="adj" fmla="val 82322"/>
              </a:avLst>
            </a:pr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/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38BB71C9-018A-0A4E-BC8A-651FEC47822B}"/>
                </a:ext>
              </a:extLst>
            </p:cNvPr>
            <p:cNvSpPr/>
            <p:nvPr userDrawn="1"/>
          </p:nvSpPr>
          <p:spPr>
            <a:xfrm>
              <a:off x="6696825" y="0"/>
              <a:ext cx="5495174" cy="4943476"/>
            </a:xfrm>
            <a:custGeom>
              <a:avLst/>
              <a:gdLst>
                <a:gd name="connsiteX0" fmla="*/ 4005797 w 5495174"/>
                <a:gd name="connsiteY0" fmla="*/ 0 h 4943476"/>
                <a:gd name="connsiteX1" fmla="*/ 5495174 w 5495174"/>
                <a:gd name="connsiteY1" fmla="*/ 0 h 4943476"/>
                <a:gd name="connsiteX2" fmla="*/ 5495174 w 5495174"/>
                <a:gd name="connsiteY2" fmla="*/ 4943476 h 4943476"/>
                <a:gd name="connsiteX3" fmla="*/ 0 w 5495174"/>
                <a:gd name="connsiteY3" fmla="*/ 4943476 h 494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5174" h="4943476">
                  <a:moveTo>
                    <a:pt x="4005797" y="0"/>
                  </a:moveTo>
                  <a:lnTo>
                    <a:pt x="5495174" y="0"/>
                  </a:lnTo>
                  <a:lnTo>
                    <a:pt x="5495174" y="4943476"/>
                  </a:lnTo>
                  <a:lnTo>
                    <a:pt x="0" y="4943476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R" altLang="en-US" b="1" dirty="0"/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BF51D869-0C46-6444-B30E-69C6BC4F6F46}"/>
                </a:ext>
              </a:extLst>
            </p:cNvPr>
            <p:cNvSpPr/>
            <p:nvPr userDrawn="1"/>
          </p:nvSpPr>
          <p:spPr>
            <a:xfrm flipV="1">
              <a:off x="1" y="-1"/>
              <a:ext cx="8718697" cy="4943476"/>
            </a:xfrm>
            <a:custGeom>
              <a:avLst/>
              <a:gdLst>
                <a:gd name="connsiteX0" fmla="*/ 0 w 8718697"/>
                <a:gd name="connsiteY0" fmla="*/ 4943476 h 4943476"/>
                <a:gd name="connsiteX1" fmla="*/ 4749728 w 8718697"/>
                <a:gd name="connsiteY1" fmla="*/ 4943476 h 4943476"/>
                <a:gd name="connsiteX2" fmla="*/ 8718697 w 8718697"/>
                <a:gd name="connsiteY2" fmla="*/ 0 h 4943476"/>
                <a:gd name="connsiteX3" fmla="*/ 0 w 8718697"/>
                <a:gd name="connsiteY3" fmla="*/ 0 h 494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8697" h="4943476">
                  <a:moveTo>
                    <a:pt x="0" y="4943476"/>
                  </a:moveTo>
                  <a:lnTo>
                    <a:pt x="4749728" y="4943476"/>
                  </a:lnTo>
                  <a:lnTo>
                    <a:pt x="871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R" altLang="en-US" b="1" dirty="0"/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36AEB80B-E1B3-B740-9947-A40513A8CA46}"/>
                </a:ext>
              </a:extLst>
            </p:cNvPr>
            <p:cNvSpPr/>
            <p:nvPr userDrawn="1"/>
          </p:nvSpPr>
          <p:spPr>
            <a:xfrm flipV="1">
              <a:off x="0" y="0"/>
              <a:ext cx="8123274" cy="4943476"/>
            </a:xfrm>
            <a:custGeom>
              <a:avLst/>
              <a:gdLst>
                <a:gd name="connsiteX0" fmla="*/ 0 w 8123274"/>
                <a:gd name="connsiteY0" fmla="*/ 4943476 h 4943476"/>
                <a:gd name="connsiteX1" fmla="*/ 4154305 w 8123274"/>
                <a:gd name="connsiteY1" fmla="*/ 4943476 h 4943476"/>
                <a:gd name="connsiteX2" fmla="*/ 8123274 w 8123274"/>
                <a:gd name="connsiteY2" fmla="*/ 0 h 4943476"/>
                <a:gd name="connsiteX3" fmla="*/ 0 w 8123274"/>
                <a:gd name="connsiteY3" fmla="*/ 0 h 494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3274" h="4943476">
                  <a:moveTo>
                    <a:pt x="0" y="4943476"/>
                  </a:moveTo>
                  <a:lnTo>
                    <a:pt x="4154305" y="4943476"/>
                  </a:lnTo>
                  <a:lnTo>
                    <a:pt x="8123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R" altLang="en-US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59F6E01-6814-B142-9C96-24D26E2A8B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2" y="168779"/>
            <a:ext cx="218934" cy="2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0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1443" y="6582864"/>
            <a:ext cx="2048959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© Copyright 2001~2019</a:t>
            </a:r>
            <a:r>
              <a:rPr kumimoji="0" lang="ko-KR" altLang="en-US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 </a:t>
            </a:r>
            <a:r>
              <a:rPr kumimoji="0" lang="en-US" altLang="ko-KR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 EXEM CO., LTD. All Rights Reserved.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8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58349" y="6602320"/>
            <a:ext cx="396000" cy="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3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4" r:id="rId2"/>
    <p:sldLayoutId id="2147483695" r:id="rId3"/>
    <p:sldLayoutId id="2147483712" r:id="rId4"/>
    <p:sldLayoutId id="2147483711" r:id="rId5"/>
    <p:sldLayoutId id="2147483705" r:id="rId6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NanumSquare Light" panose="020B0600000101010101" pitchFamily="34" charset="-127"/>
          <a:ea typeface="NanumSquare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inc.co.kr/w/Site/system_programing/proc/GetSMSInfo" TargetMode="External"/><Relationship Id="rId2" Type="http://schemas.openxmlformats.org/officeDocument/2006/relationships/hyperlink" Target="http://www.unixodbc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an7.org/linux/man-pages/man3/dlsym.3.html" TargetMode="External"/><Relationship Id="rId4" Type="http://schemas.openxmlformats.org/officeDocument/2006/relationships/hyperlink" Target="https://man7.org/linux/man-pages/man8/ld.so.8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32F8F2-F0D5-944E-9328-9CA7988925B9}"/>
              </a:ext>
            </a:extLst>
          </p:cNvPr>
          <p:cNvSpPr/>
          <p:nvPr/>
        </p:nvSpPr>
        <p:spPr>
          <a:xfrm>
            <a:off x="216475" y="6553200"/>
            <a:ext cx="488375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6602509"/>
            <a:ext cx="394741" cy="93600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CA362C-1F8B-6246-BE91-240F133F7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ko-KR" dirty="0"/>
              <a:t>EXEM-42 SEOUL </a:t>
            </a:r>
            <a:r>
              <a:rPr kumimoji="1" lang="ko-KR" altLang="en-US" dirty="0"/>
              <a:t>협력 과제</a:t>
            </a:r>
          </a:p>
        </p:txBody>
      </p:sp>
      <p:sp>
        <p:nvSpPr>
          <p:cNvPr id="15" name="부제 2">
            <a:extLst>
              <a:ext uri="{FF2B5EF4-FFF2-40B4-BE49-F238E27FC236}">
                <a16:creationId xmlns:a16="http://schemas.microsoft.com/office/drawing/2014/main" id="{AE9C929D-81B0-3A4C-AC39-73AC8CC4AE87}"/>
              </a:ext>
            </a:extLst>
          </p:cNvPr>
          <p:cNvSpPr txBox="1">
            <a:spLocks/>
          </p:cNvSpPr>
          <p:nvPr/>
        </p:nvSpPr>
        <p:spPr>
          <a:xfrm>
            <a:off x="216475" y="5189039"/>
            <a:ext cx="4039939" cy="45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개발</a:t>
            </a:r>
            <a:r>
              <a:rPr kumimoji="1"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1</a:t>
            </a:r>
            <a:r>
              <a:rPr kumimoji="1"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본부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27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576303" y="1406178"/>
            <a:ext cx="5332719" cy="4863993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Part1. Agent (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수집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아키텍처</a:t>
            </a:r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6260709" y="1406178"/>
            <a:ext cx="5380601" cy="481685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수집 데이터</a:t>
            </a:r>
            <a:endParaRPr lang="en-US" altLang="ko-KR" sz="3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ko-KR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</a:t>
            </a:r>
            <a:r>
              <a:rPr lang="ko-KR" altLang="en-US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자원 사용 정보 </a:t>
            </a:r>
            <a:endParaRPr lang="en-US" altLang="ko-KR" sz="2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>
              <a:spcBef>
                <a:spcPts val="1000"/>
              </a:spcBef>
              <a:buFontTx/>
              <a:buChar char="-"/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실행중인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자원 사용 정보를 수집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 (usr, sys, </a:t>
            </a:r>
            <a:r>
              <a:rPr lang="en-US" altLang="ko-KR" sz="18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iowait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idle)</a:t>
            </a:r>
          </a:p>
          <a:p>
            <a:pPr lvl="1">
              <a:buFontTx/>
              <a:buChar char="-"/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(free, total, used, swap)</a:t>
            </a:r>
          </a:p>
          <a:p>
            <a:pPr lvl="1">
              <a:buFontTx/>
              <a:buChar char="-"/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Packet in/out (in/out count, in/out bytes)</a:t>
            </a:r>
          </a:p>
          <a:p>
            <a:pPr lvl="1">
              <a:buFontTx/>
              <a:buChar char="-"/>
            </a:pP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 정보</a:t>
            </a:r>
            <a:endParaRPr lang="en-US" altLang="ko-KR" sz="2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실행중인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모든 프로세스 정보를 수집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name</a:t>
            </a:r>
          </a:p>
          <a:p>
            <a:pPr lvl="1">
              <a:buFontTx/>
              <a:buChar char="-"/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PID, PPID</a:t>
            </a:r>
          </a:p>
          <a:p>
            <a:pPr lvl="1">
              <a:buFontTx/>
              <a:buChar char="-"/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CPU, CPU Time</a:t>
            </a:r>
          </a:p>
          <a:p>
            <a:pPr lvl="1">
              <a:buFontTx/>
              <a:buChar char="-"/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name</a:t>
            </a:r>
          </a:p>
          <a:p>
            <a:pPr lvl="1">
              <a:buFontTx/>
              <a:buChar char="-"/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line</a:t>
            </a:r>
          </a:p>
          <a:p>
            <a:pPr lvl="1">
              <a:buFontTx/>
              <a:buChar char="-"/>
            </a:pP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수집 데이터 전송</a:t>
            </a:r>
            <a:endParaRPr lang="en-US" altLang="ko-KR" sz="3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ko-KR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r>
              <a:rPr lang="ko-KR" altLang="en-US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통신</a:t>
            </a:r>
            <a:endParaRPr lang="en-US" altLang="ko-KR" sz="2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수집 데이터에 맞도록 패킷 설계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연결 상태 유지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연결이 끊어지면 재 접속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4576" y="4742275"/>
            <a:ext cx="1885435" cy="919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2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11" name="순서도: 문서 10"/>
          <p:cNvSpPr/>
          <p:nvPr/>
        </p:nvSpPr>
        <p:spPr>
          <a:xfrm>
            <a:off x="3578982" y="2756744"/>
            <a:ext cx="1859536" cy="96050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1032615" y="2764743"/>
            <a:ext cx="1859536" cy="952842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 Kernel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576303" y="1406178"/>
            <a:ext cx="5332719" cy="53147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2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Collection Layer</a:t>
            </a:r>
          </a:p>
        </p:txBody>
      </p:sp>
      <p:cxnSp>
        <p:nvCxnSpPr>
          <p:cNvPr id="15" name="꺾인 연결선 14"/>
          <p:cNvCxnSpPr>
            <a:stCxn id="11" idx="1"/>
            <a:endCxn id="3" idx="0"/>
          </p:cNvCxnSpPr>
          <p:nvPr/>
        </p:nvCxnSpPr>
        <p:spPr>
          <a:xfrm rot="10800000" flipV="1">
            <a:off x="3227294" y="3236995"/>
            <a:ext cx="351688" cy="1505279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3"/>
            <a:endCxn id="3" idx="0"/>
          </p:cNvCxnSpPr>
          <p:nvPr/>
        </p:nvCxnSpPr>
        <p:spPr>
          <a:xfrm>
            <a:off x="2892151" y="3241164"/>
            <a:ext cx="335143" cy="1501111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flipV="1">
            <a:off x="4170011" y="5202091"/>
            <a:ext cx="1509336" cy="1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내용 개체 틀 4">
            <a:extLst>
              <a:ext uri="{FF2B5EF4-FFF2-40B4-BE49-F238E27FC236}">
                <a16:creationId xmlns:a16="http://schemas.microsoft.com/office/drawing/2014/main" id="{75BE1324-11E0-6D44-9FB1-59B9969F4D0D}"/>
              </a:ext>
            </a:extLst>
          </p:cNvPr>
          <p:cNvSpPr txBox="1">
            <a:spLocks/>
          </p:cNvSpPr>
          <p:nvPr/>
        </p:nvSpPr>
        <p:spPr>
          <a:xfrm>
            <a:off x="4657920" y="4859656"/>
            <a:ext cx="533517" cy="343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spc="-50" dirty="0">
                <a:solidFill>
                  <a:srgbClr val="FF470E"/>
                </a:solidFill>
              </a:rPr>
              <a:t>TCP</a:t>
            </a:r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1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Part1. Server (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저장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아키텍처</a:t>
            </a:r>
          </a:p>
        </p:txBody>
      </p:sp>
      <p:sp>
        <p:nvSpPr>
          <p:cNvPr id="4" name="순서도: 자기 디스크 3"/>
          <p:cNvSpPr/>
          <p:nvPr/>
        </p:nvSpPr>
        <p:spPr>
          <a:xfrm>
            <a:off x="9420625" y="4701403"/>
            <a:ext cx="1634190" cy="96050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순서도: 문서 4"/>
          <p:cNvSpPr/>
          <p:nvPr/>
        </p:nvSpPr>
        <p:spPr>
          <a:xfrm>
            <a:off x="6746582" y="4701402"/>
            <a:ext cx="1859536" cy="96050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6293223" y="1402136"/>
            <a:ext cx="5332719" cy="4863993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순서도: 처리 20"/>
          <p:cNvSpPr/>
          <p:nvPr/>
        </p:nvSpPr>
        <p:spPr>
          <a:xfrm>
            <a:off x="6293223" y="1398236"/>
            <a:ext cx="5332719" cy="53147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2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Storage Layer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52867" y="2820979"/>
            <a:ext cx="1885435" cy="919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2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38" name="꺾인 연결선 37"/>
          <p:cNvCxnSpPr>
            <a:stCxn id="22" idx="2"/>
            <a:endCxn id="5" idx="0"/>
          </p:cNvCxnSpPr>
          <p:nvPr/>
        </p:nvCxnSpPr>
        <p:spPr>
          <a:xfrm rot="5400000">
            <a:off x="7855572" y="3561389"/>
            <a:ext cx="960792" cy="1319235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2" idx="2"/>
            <a:endCxn id="4" idx="1"/>
          </p:cNvCxnSpPr>
          <p:nvPr/>
        </p:nvCxnSpPr>
        <p:spPr>
          <a:xfrm rot="16200000" flipH="1">
            <a:off x="9136256" y="3599938"/>
            <a:ext cx="960793" cy="1242135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825500" y="1475088"/>
            <a:ext cx="5380602" cy="4816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수신</a:t>
            </a:r>
            <a:endParaRPr lang="en-US" altLang="ko-KR" sz="2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통신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받은 </a:t>
            </a: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Packet</a:t>
            </a: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규격과 일치하지 않으면 연결 종료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 </a:t>
            </a: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데이터를 동시 처리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저장</a:t>
            </a:r>
            <a:endParaRPr lang="en-US" altLang="ko-KR" sz="2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sz="1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받은 데이터를 </a:t>
            </a:r>
            <a:r>
              <a:rPr lang="en-US" altLang="ko-KR" sz="1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ko-KR" altLang="en-US" sz="1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기록</a:t>
            </a:r>
            <a:endParaRPr lang="en-US" altLang="ko-KR" sz="1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altLang="ko-KR" sz="1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처리가 힘든 경우 </a:t>
            </a:r>
            <a:r>
              <a:rPr lang="en-US" altLang="ko-KR" sz="1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ko-KR" altLang="en-US" sz="1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특정 포맷으로 기록</a:t>
            </a:r>
            <a:endParaRPr lang="en-US" altLang="ko-KR" sz="1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endParaRPr lang="en-US" altLang="ko-KR" sz="1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ko-KR" sz="1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저장할 경우 적절한 테이블 생성하여 저장</a:t>
            </a:r>
            <a:endParaRPr lang="en-US" altLang="ko-KR" sz="1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altLang="ko-KR" sz="1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MariaDB</a:t>
            </a:r>
            <a:r>
              <a:rPr lang="en-US" altLang="ko-KR" sz="1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PostgreSQL … Other</a:t>
            </a:r>
          </a:p>
          <a:p>
            <a:pPr lvl="1">
              <a:buFontTx/>
              <a:buChar char="-"/>
            </a:pPr>
            <a:r>
              <a:rPr lang="en-US" altLang="ko-KR" sz="1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unixODBC</a:t>
            </a:r>
            <a:r>
              <a:rPr lang="en-US" altLang="ko-KR" sz="1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이용한 데이터 처리</a:t>
            </a:r>
            <a:endParaRPr lang="en-US" altLang="ko-KR" sz="1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endParaRPr lang="en-US" altLang="ko-KR" sz="2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flipV="1">
            <a:off x="6543531" y="3270682"/>
            <a:ext cx="1509336" cy="1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내용 개체 틀 4">
            <a:extLst>
              <a:ext uri="{FF2B5EF4-FFF2-40B4-BE49-F238E27FC236}">
                <a16:creationId xmlns:a16="http://schemas.microsoft.com/office/drawing/2014/main" id="{75BE1324-11E0-6D44-9FB1-59B9969F4D0D}"/>
              </a:ext>
            </a:extLst>
          </p:cNvPr>
          <p:cNvSpPr txBox="1">
            <a:spLocks/>
          </p:cNvSpPr>
          <p:nvPr/>
        </p:nvSpPr>
        <p:spPr>
          <a:xfrm>
            <a:off x="7031440" y="2928247"/>
            <a:ext cx="533517" cy="343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spc="-50" dirty="0">
                <a:solidFill>
                  <a:srgbClr val="FF470E"/>
                </a:solidFill>
              </a:rPr>
              <a:t>TCP</a:t>
            </a:r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내용 개체 틀 4">
            <a:extLst>
              <a:ext uri="{FF2B5EF4-FFF2-40B4-BE49-F238E27FC236}">
                <a16:creationId xmlns:a16="http://schemas.microsoft.com/office/drawing/2014/main" id="{75BE1324-11E0-6D44-9FB1-59B9969F4D0D}"/>
              </a:ext>
            </a:extLst>
          </p:cNvPr>
          <p:cNvSpPr txBox="1">
            <a:spLocks/>
          </p:cNvSpPr>
          <p:nvPr/>
        </p:nvSpPr>
        <p:spPr>
          <a:xfrm>
            <a:off x="9300011" y="3925353"/>
            <a:ext cx="682888" cy="34319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spc="-50" dirty="0">
                <a:solidFill>
                  <a:schemeClr val="accent6"/>
                </a:solidFill>
              </a:rPr>
              <a:t>ODBC</a:t>
            </a:r>
            <a:endParaRPr lang="ko-KR" altLang="en-US" sz="1600" spc="-50" dirty="0">
              <a:solidFill>
                <a:schemeClr val="accent6"/>
              </a:solidFill>
            </a:endParaRPr>
          </a:p>
        </p:txBody>
      </p:sp>
      <p:sp>
        <p:nvSpPr>
          <p:cNvPr id="28" name="내용 개체 틀 4">
            <a:extLst>
              <a:ext uri="{FF2B5EF4-FFF2-40B4-BE49-F238E27FC236}">
                <a16:creationId xmlns:a16="http://schemas.microsoft.com/office/drawing/2014/main" id="{75BE1324-11E0-6D44-9FB1-59B9969F4D0D}"/>
              </a:ext>
            </a:extLst>
          </p:cNvPr>
          <p:cNvSpPr txBox="1">
            <a:spLocks/>
          </p:cNvSpPr>
          <p:nvPr/>
        </p:nvSpPr>
        <p:spPr>
          <a:xfrm>
            <a:off x="8128755" y="3920193"/>
            <a:ext cx="682888" cy="343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spc="-50" dirty="0">
                <a:solidFill>
                  <a:schemeClr val="accent6"/>
                </a:solidFill>
              </a:rPr>
              <a:t>API</a:t>
            </a:r>
            <a:endParaRPr lang="ko-KR" altLang="en-US" sz="1600" spc="-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0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576303" y="1406178"/>
            <a:ext cx="5332719" cy="4863993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직선 연결선[R] 16"/>
          <p:cNvCxnSpPr/>
          <p:nvPr/>
        </p:nvCxnSpPr>
        <p:spPr>
          <a:xfrm>
            <a:off x="170932" y="6491068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Part2. Hooking Module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아키텍처</a:t>
            </a:r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6260709" y="1406178"/>
            <a:ext cx="5380601" cy="481685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수집 데이터</a:t>
            </a:r>
            <a:endParaRPr lang="en-US" altLang="ko-KR" sz="3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ko-KR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LD_PRELOAD </a:t>
            </a:r>
            <a:r>
              <a:rPr lang="ko-KR" altLang="en-US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기술을 이용한 </a:t>
            </a:r>
            <a:r>
              <a:rPr lang="en-US" altLang="ko-KR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</a:t>
            </a:r>
            <a:r>
              <a:rPr lang="ko-KR" altLang="en-US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</a:t>
            </a:r>
            <a:r>
              <a:rPr lang="ko-KR" altLang="en-US" sz="2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후킹</a:t>
            </a:r>
            <a:endParaRPr lang="en-US" altLang="ko-KR" sz="2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GCC __attribute__((constructor / destructor))</a:t>
            </a:r>
          </a:p>
          <a:p>
            <a:pPr lvl="1">
              <a:buFontTx/>
              <a:buChar char="-"/>
            </a:pPr>
            <a:r>
              <a:rPr lang="en-US" altLang="ko-KR" sz="18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Dlsym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 symbol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획득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</a:t>
            </a:r>
            <a:r>
              <a:rPr lang="ko-KR" altLang="en-US" sz="18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후킹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데이터 전송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Tx/>
              <a:buChar char="-"/>
            </a:pP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send Before Packet </a:t>
            </a:r>
          </a:p>
          <a:p>
            <a:pPr lvl="3">
              <a:buFontTx/>
              <a:buChar char="-"/>
            </a:pP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host_id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process_name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port,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begin_time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2">
              <a:buFontTx/>
              <a:buChar char="-"/>
            </a:pP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send After Packet    </a:t>
            </a:r>
          </a:p>
          <a:p>
            <a:pPr lvl="3">
              <a:buFontTx/>
              <a:buChar char="-"/>
            </a:pP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host_id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process_name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send_byte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elapse time</a:t>
            </a:r>
          </a:p>
          <a:p>
            <a:pPr lvl="1">
              <a:buFontTx/>
              <a:buChar char="-"/>
            </a:pP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ko-KR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Preload module</a:t>
            </a:r>
          </a:p>
          <a:p>
            <a:pPr lvl="1">
              <a:buFontTx/>
              <a:buChar char="-"/>
            </a:pP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</a:t>
            </a: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dynamic library)</a:t>
            </a: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생성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간단한 스크립트를 통해 </a:t>
            </a: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LD_PRELOAD </a:t>
            </a: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환경 변수를 </a:t>
            </a: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export </a:t>
            </a: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하면서 </a:t>
            </a: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</a:t>
            </a: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기동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Tx/>
              <a:buChar char="-"/>
            </a:pPr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Script-Ex) export LD_PRELOAD=xxx/xxx/test.so</a:t>
            </a:r>
          </a:p>
          <a:p>
            <a:pPr marL="914400" lvl="2" indent="0">
              <a:buNone/>
            </a:pPr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./</a:t>
            </a:r>
            <a:r>
              <a:rPr lang="en-US" altLang="ko-KR" sz="10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start_agent</a:t>
            </a:r>
            <a:endParaRPr lang="en-US" altLang="ko-KR" sz="1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ko-KR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UDP</a:t>
            </a:r>
            <a:r>
              <a:rPr lang="ko-KR" altLang="en-US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통신</a:t>
            </a:r>
            <a:endParaRPr lang="en-US" altLang="ko-KR" sz="2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Begin, End Packet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 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4576" y="4742275"/>
            <a:ext cx="1885435" cy="919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2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11" name="순서도: 문서 10"/>
          <p:cNvSpPr/>
          <p:nvPr/>
        </p:nvSpPr>
        <p:spPr>
          <a:xfrm>
            <a:off x="3578982" y="2756744"/>
            <a:ext cx="1859536" cy="96050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1032615" y="2764743"/>
            <a:ext cx="1859536" cy="952842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 Kernel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576303" y="1406178"/>
            <a:ext cx="5332719" cy="53147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2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Collection Layer</a:t>
            </a:r>
          </a:p>
        </p:txBody>
      </p:sp>
      <p:cxnSp>
        <p:nvCxnSpPr>
          <p:cNvPr id="15" name="꺾인 연결선 14"/>
          <p:cNvCxnSpPr>
            <a:stCxn id="11" idx="1"/>
            <a:endCxn id="3" idx="0"/>
          </p:cNvCxnSpPr>
          <p:nvPr/>
        </p:nvCxnSpPr>
        <p:spPr>
          <a:xfrm rot="10800000" flipV="1">
            <a:off x="3227294" y="3236995"/>
            <a:ext cx="351688" cy="1505279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3"/>
            <a:endCxn id="3" idx="0"/>
          </p:cNvCxnSpPr>
          <p:nvPr/>
        </p:nvCxnSpPr>
        <p:spPr>
          <a:xfrm>
            <a:off x="2892151" y="3241164"/>
            <a:ext cx="335143" cy="1501111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flipV="1">
            <a:off x="4170011" y="5202091"/>
            <a:ext cx="1509336" cy="1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내용 개체 틀 4">
            <a:extLst>
              <a:ext uri="{FF2B5EF4-FFF2-40B4-BE49-F238E27FC236}">
                <a16:creationId xmlns:a16="http://schemas.microsoft.com/office/drawing/2014/main" id="{75BE1324-11E0-6D44-9FB1-59B9969F4D0D}"/>
              </a:ext>
            </a:extLst>
          </p:cNvPr>
          <p:cNvSpPr txBox="1">
            <a:spLocks/>
          </p:cNvSpPr>
          <p:nvPr/>
        </p:nvSpPr>
        <p:spPr>
          <a:xfrm>
            <a:off x="4197635" y="4868734"/>
            <a:ext cx="1481712" cy="46057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spc="-50" dirty="0">
                <a:solidFill>
                  <a:srgbClr val="FF470E"/>
                </a:solidFill>
              </a:rPr>
              <a:t>TCP(Send Function)</a:t>
            </a:r>
            <a:endParaRPr lang="ko-KR" altLang="en-US" sz="1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68" y="5296193"/>
            <a:ext cx="1396212" cy="8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0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Part2. Server (Part1 Server+ UDP Receiver)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아키텍처</a:t>
            </a:r>
          </a:p>
        </p:txBody>
      </p:sp>
      <p:sp>
        <p:nvSpPr>
          <p:cNvPr id="4" name="순서도: 자기 디스크 3"/>
          <p:cNvSpPr/>
          <p:nvPr/>
        </p:nvSpPr>
        <p:spPr>
          <a:xfrm>
            <a:off x="9420625" y="4701403"/>
            <a:ext cx="1634190" cy="96050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순서도: 문서 4"/>
          <p:cNvSpPr/>
          <p:nvPr/>
        </p:nvSpPr>
        <p:spPr>
          <a:xfrm>
            <a:off x="6746582" y="4701402"/>
            <a:ext cx="1859536" cy="96050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6293223" y="1402136"/>
            <a:ext cx="5332719" cy="4863993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순서도: 처리 20"/>
          <p:cNvSpPr/>
          <p:nvPr/>
        </p:nvSpPr>
        <p:spPr>
          <a:xfrm>
            <a:off x="6293223" y="1398236"/>
            <a:ext cx="5332719" cy="53147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2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Storage Layer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52867" y="2820979"/>
            <a:ext cx="1885435" cy="919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2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38" name="꺾인 연결선 37"/>
          <p:cNvCxnSpPr>
            <a:stCxn id="22" idx="2"/>
            <a:endCxn id="5" idx="0"/>
          </p:cNvCxnSpPr>
          <p:nvPr/>
        </p:nvCxnSpPr>
        <p:spPr>
          <a:xfrm rot="5400000">
            <a:off x="7855572" y="3561389"/>
            <a:ext cx="960792" cy="1319235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2" idx="2"/>
            <a:endCxn id="4" idx="1"/>
          </p:cNvCxnSpPr>
          <p:nvPr/>
        </p:nvCxnSpPr>
        <p:spPr>
          <a:xfrm rot="16200000" flipH="1">
            <a:off x="9136256" y="3599938"/>
            <a:ext cx="960793" cy="1242135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825500" y="1475088"/>
            <a:ext cx="5380602" cy="4816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수신</a:t>
            </a:r>
            <a:endParaRPr lang="en-US" altLang="ko-KR" sz="2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UDP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통신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 Receiver(Part1)</a:t>
            </a: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UDP Receiver </a:t>
            </a: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altLang="ko-KR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Begin, End Packet Data</a:t>
            </a: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수신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저장</a:t>
            </a:r>
            <a:endParaRPr lang="en-US" altLang="ko-KR" sz="2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sz="1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받은 데이터를 </a:t>
            </a:r>
            <a:r>
              <a:rPr lang="en-US" altLang="ko-KR" sz="1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ko-KR" altLang="en-US" sz="1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기록</a:t>
            </a:r>
            <a:endParaRPr lang="en-US" altLang="ko-KR" sz="1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altLang="ko-KR" sz="1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처리가 힘든 경우 </a:t>
            </a:r>
            <a:r>
              <a:rPr lang="en-US" altLang="ko-KR" sz="1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ko-KR" altLang="en-US" sz="1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특정 포맷으로 기록</a:t>
            </a:r>
            <a:endParaRPr lang="en-US" altLang="ko-KR" sz="1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endParaRPr lang="en-US" altLang="ko-KR" sz="1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endParaRPr lang="en-US" altLang="ko-KR" sz="2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flipV="1">
            <a:off x="6543531" y="3270682"/>
            <a:ext cx="1509336" cy="1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내용 개체 틀 4">
            <a:extLst>
              <a:ext uri="{FF2B5EF4-FFF2-40B4-BE49-F238E27FC236}">
                <a16:creationId xmlns:a16="http://schemas.microsoft.com/office/drawing/2014/main" id="{75BE1324-11E0-6D44-9FB1-59B9969F4D0D}"/>
              </a:ext>
            </a:extLst>
          </p:cNvPr>
          <p:cNvSpPr txBox="1">
            <a:spLocks/>
          </p:cNvSpPr>
          <p:nvPr/>
        </p:nvSpPr>
        <p:spPr>
          <a:xfrm>
            <a:off x="7031440" y="2928247"/>
            <a:ext cx="533517" cy="34319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spc="-50" dirty="0">
                <a:solidFill>
                  <a:srgbClr val="FF470E"/>
                </a:solidFill>
              </a:rPr>
              <a:t>UDP</a:t>
            </a:r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내용 개체 틀 4">
            <a:extLst>
              <a:ext uri="{FF2B5EF4-FFF2-40B4-BE49-F238E27FC236}">
                <a16:creationId xmlns:a16="http://schemas.microsoft.com/office/drawing/2014/main" id="{75BE1324-11E0-6D44-9FB1-59B9969F4D0D}"/>
              </a:ext>
            </a:extLst>
          </p:cNvPr>
          <p:cNvSpPr txBox="1">
            <a:spLocks/>
          </p:cNvSpPr>
          <p:nvPr/>
        </p:nvSpPr>
        <p:spPr>
          <a:xfrm>
            <a:off x="9300011" y="3925353"/>
            <a:ext cx="682888" cy="34319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spc="-50" dirty="0">
                <a:solidFill>
                  <a:schemeClr val="accent6"/>
                </a:solidFill>
              </a:rPr>
              <a:t>ODBC</a:t>
            </a:r>
            <a:endParaRPr lang="ko-KR" altLang="en-US" sz="1600" spc="-50" dirty="0">
              <a:solidFill>
                <a:schemeClr val="accent6"/>
              </a:solidFill>
            </a:endParaRPr>
          </a:p>
        </p:txBody>
      </p:sp>
      <p:sp>
        <p:nvSpPr>
          <p:cNvPr id="28" name="내용 개체 틀 4">
            <a:extLst>
              <a:ext uri="{FF2B5EF4-FFF2-40B4-BE49-F238E27FC236}">
                <a16:creationId xmlns:a16="http://schemas.microsoft.com/office/drawing/2014/main" id="{75BE1324-11E0-6D44-9FB1-59B9969F4D0D}"/>
              </a:ext>
            </a:extLst>
          </p:cNvPr>
          <p:cNvSpPr txBox="1">
            <a:spLocks/>
          </p:cNvSpPr>
          <p:nvPr/>
        </p:nvSpPr>
        <p:spPr>
          <a:xfrm>
            <a:off x="8128755" y="3920193"/>
            <a:ext cx="682888" cy="343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spc="-50" dirty="0">
                <a:solidFill>
                  <a:schemeClr val="accent6"/>
                </a:solidFill>
              </a:rPr>
              <a:t>API</a:t>
            </a:r>
            <a:endParaRPr lang="ko-KR" altLang="en-US" sz="1600" spc="-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1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구현 목표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프로젝트 구현 목표</a:t>
            </a:r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825500" y="1475088"/>
            <a:ext cx="10625472" cy="481685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아키텍처를 참고하여 데이터 송</a:t>
            </a: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및 저장하는 </a:t>
            </a: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Agent, Server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 개발을 목표로 함</a:t>
            </a: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및 제약사항</a:t>
            </a:r>
            <a:endParaRPr lang="en-US" altLang="ko-KR" sz="2000" b="1" spc="-50" dirty="0">
              <a:solidFill>
                <a:srgbClr val="FF0000"/>
              </a:solidFill>
            </a:endParaRPr>
          </a:p>
          <a:p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기간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2022/08/01 ~ 2022/09/16,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 </a:t>
            </a:r>
            <a:endParaRPr lang="en-US" altLang="ko-KR" sz="1800" spc="-50" dirty="0">
              <a:solidFill>
                <a:srgbClr val="FF0000"/>
              </a:solidFill>
            </a:endParaRPr>
          </a:p>
          <a:p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Agent, Server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언어는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언어로 제한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기준으로 개발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수집 데이터 송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Packet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 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아키텍처에 명시된 데이터 수집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(part1)</a:t>
            </a:r>
          </a:p>
          <a:p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아키텍처에 명시된 데이터 저장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(part1/part2)</a:t>
            </a:r>
          </a:p>
          <a:p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아키텍처에 명시된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Hooking Module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(part 2) </a:t>
            </a:r>
          </a:p>
          <a:p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받은 데이터를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DB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처리가 힘들 경우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특정 포맷으로 데이터 저장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프로젝트를 진행하면서 기술 조사한 내용을 문서화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 기술 및 라이브러리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8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unixODBC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http://www.unixodbc.org/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 정보 수집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https://www.joinc.co.kr/w/Site/system_programing/proc/GetSMSInfo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800" spc="-50" dirty="0"/>
              <a:t>LD_PRELOAD (</a:t>
            </a:r>
            <a:r>
              <a:rPr lang="en-US" altLang="ko-KR" sz="1800" dirty="0">
                <a:hlinkClick r:id="rId4"/>
              </a:rPr>
              <a:t>ld.so(8) - Linux manual page (man7.org) </a:t>
            </a:r>
            <a:r>
              <a:rPr lang="en-US" altLang="ko-KR" sz="1800" dirty="0"/>
              <a:t>,</a:t>
            </a:r>
          </a:p>
          <a:p>
            <a:r>
              <a:rPr lang="en-US" altLang="ko-KR" sz="18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Dlsym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ko-KR" sz="1800" dirty="0" err="1">
                <a:hlinkClick r:id="rId5"/>
              </a:rPr>
              <a:t>dlsym</a:t>
            </a:r>
            <a:r>
              <a:rPr lang="en-US" altLang="ko-KR" sz="1800" dirty="0">
                <a:hlinkClick r:id="rId5"/>
              </a:rPr>
              <a:t>(3) - Linux manual page (man7.org)</a:t>
            </a:r>
            <a:r>
              <a:rPr lang="en-US" altLang="ko-KR" sz="1800" dirty="0"/>
              <a:t> )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9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구현 기능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추가 구현 기능</a:t>
            </a:r>
          </a:p>
          <a:p>
            <a:endParaRPr kumimoji="1" lang="ko-KR" altLang="en-US" dirty="0"/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825500" y="1475088"/>
            <a:ext cx="10625472" cy="4816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구현 목표를 모두 충족한 경우 추가 구현 기능 진행</a:t>
            </a: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수집 주기를 설정으로 변경 가능하도록 개선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자료구조를 만들고 수집 데이터를 저장하여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Delta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계산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(Delta: Current value – Previous value)</a:t>
            </a:r>
          </a:p>
          <a:p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자료구조에 저장된 자원 사용 정보를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 단위로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value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Delta, Average value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패킷 송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및 별도의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 또는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Disk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사용량 정보 수집 및 패킷 송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및 별도의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 또는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특정 데이터가 설정된 </a:t>
            </a:r>
            <a:r>
              <a:rPr lang="ko-KR" altLang="en-US" sz="18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임계치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이상인 경우 패킷 송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및 별도의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 또는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수집 코드를 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Multi-Thread  Safe</a:t>
            </a:r>
            <a:r>
              <a:rPr lang="ko-KR" altLang="en-US" sz="1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하도록 동적 라이브러리로 구현하여 적용</a:t>
            </a:r>
            <a:endParaRPr lang="en-US" altLang="ko-KR" sz="1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800" spc="-50" dirty="0"/>
              <a:t>UDP</a:t>
            </a:r>
            <a:r>
              <a:rPr lang="ko-KR" altLang="en-US" sz="1800" spc="-50" dirty="0"/>
              <a:t>로 받은 </a:t>
            </a:r>
            <a:r>
              <a:rPr lang="en-US" altLang="ko-KR" sz="1800" spc="-50" dirty="0"/>
              <a:t>send </a:t>
            </a:r>
            <a:r>
              <a:rPr lang="ko-KR" altLang="en-US" sz="1800" spc="-50" dirty="0"/>
              <a:t>함수의 </a:t>
            </a:r>
            <a:r>
              <a:rPr lang="en-US" altLang="ko-KR" sz="1800" spc="-50" dirty="0"/>
              <a:t>1</a:t>
            </a:r>
            <a:r>
              <a:rPr lang="ko-KR" altLang="en-US" sz="1800" spc="-50" dirty="0"/>
              <a:t>분 </a:t>
            </a:r>
            <a:r>
              <a:rPr lang="en-US" altLang="ko-KR" sz="1800" spc="-50" dirty="0"/>
              <a:t>Metric </a:t>
            </a:r>
            <a:r>
              <a:rPr lang="ko-KR" altLang="en-US" sz="1800" spc="-50" dirty="0"/>
              <a:t>정보</a:t>
            </a:r>
            <a:r>
              <a:rPr lang="en-US" altLang="ko-KR" sz="1800" spc="-50" dirty="0"/>
              <a:t>(call count, max elapse, </a:t>
            </a:r>
            <a:r>
              <a:rPr lang="en-US" altLang="ko-KR" sz="1800" spc="-50" dirty="0" err="1"/>
              <a:t>avg</a:t>
            </a:r>
            <a:r>
              <a:rPr lang="en-US" altLang="ko-KR" sz="1800" spc="-50" dirty="0"/>
              <a:t> elapse, max byte, </a:t>
            </a:r>
            <a:r>
              <a:rPr lang="en-US" altLang="ko-KR" sz="1800" spc="-50" dirty="0" err="1"/>
              <a:t>avg</a:t>
            </a:r>
            <a:r>
              <a:rPr lang="en-US" altLang="ko-KR" sz="1800" spc="-50" dirty="0"/>
              <a:t> byte)</a:t>
            </a:r>
            <a:r>
              <a:rPr lang="ko-KR" altLang="en-US" sz="1800" spc="-50" dirty="0"/>
              <a:t>를 </a:t>
            </a:r>
            <a:r>
              <a:rPr lang="en-US" altLang="ko-KR" sz="1800" spc="-50" dirty="0"/>
              <a:t>DB </a:t>
            </a:r>
            <a:r>
              <a:rPr lang="ko-KR" altLang="en-US" sz="1800" spc="-50" dirty="0"/>
              <a:t>테이블 또는 </a:t>
            </a:r>
            <a:r>
              <a:rPr lang="en-US" altLang="ko-KR" sz="1800" spc="-50" dirty="0"/>
              <a:t>File</a:t>
            </a:r>
            <a:r>
              <a:rPr lang="ko-KR" altLang="en-US" sz="1800" spc="-50" dirty="0"/>
              <a:t>에 저장</a:t>
            </a:r>
            <a:endParaRPr lang="en-US" altLang="ko-KR" sz="1800" spc="-50" dirty="0"/>
          </a:p>
          <a:p>
            <a:pPr marL="457200" lvl="1" indent="0">
              <a:buNone/>
            </a:pPr>
            <a:endParaRPr lang="en-US" altLang="ko-KR" sz="1400" spc="-50" dirty="0">
              <a:solidFill>
                <a:srgbClr val="FF0000"/>
              </a:solidFill>
            </a:endParaRPr>
          </a:p>
          <a:p>
            <a:pPr lvl="1"/>
            <a:endParaRPr lang="en-US" altLang="ko-KR" sz="1400" spc="-5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 별 목표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주차 별 목표</a:t>
            </a:r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825500" y="1475088"/>
            <a:ext cx="10625472" cy="4816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 별 목표는 프로젝트 진행 시 단기 목표 설정이 어려운 경우 도움을 주기 위한 가이드이며 무조건 주 단위 진행 내용을 따를 필요는 없음</a:t>
            </a: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과정에서 조금 모호한 부분들이 있어도 학습한 내용을 토대로 판단하여 적절한 방안으로 진행</a:t>
            </a: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ko-KR" altLang="en-US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70838"/>
              </p:ext>
            </p:extLst>
          </p:nvPr>
        </p:nvGraphicFramePr>
        <p:xfrm>
          <a:off x="825497" y="1925053"/>
          <a:ext cx="10625475" cy="13755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7925">
                  <a:extLst>
                    <a:ext uri="{9D8B030D-6E8A-4147-A177-3AD203B41FA5}">
                      <a16:colId xmlns:a16="http://schemas.microsoft.com/office/drawing/2014/main" val="2342814581"/>
                    </a:ext>
                  </a:extLst>
                </a:gridCol>
                <a:gridCol w="1517925">
                  <a:extLst>
                    <a:ext uri="{9D8B030D-6E8A-4147-A177-3AD203B41FA5}">
                      <a16:colId xmlns:a16="http://schemas.microsoft.com/office/drawing/2014/main" val="4240538156"/>
                    </a:ext>
                  </a:extLst>
                </a:gridCol>
                <a:gridCol w="1517925">
                  <a:extLst>
                    <a:ext uri="{9D8B030D-6E8A-4147-A177-3AD203B41FA5}">
                      <a16:colId xmlns:a16="http://schemas.microsoft.com/office/drawing/2014/main" val="4085234876"/>
                    </a:ext>
                  </a:extLst>
                </a:gridCol>
                <a:gridCol w="1517925">
                  <a:extLst>
                    <a:ext uri="{9D8B030D-6E8A-4147-A177-3AD203B41FA5}">
                      <a16:colId xmlns:a16="http://schemas.microsoft.com/office/drawing/2014/main" val="694438910"/>
                    </a:ext>
                  </a:extLst>
                </a:gridCol>
                <a:gridCol w="1517925">
                  <a:extLst>
                    <a:ext uri="{9D8B030D-6E8A-4147-A177-3AD203B41FA5}">
                      <a16:colId xmlns:a16="http://schemas.microsoft.com/office/drawing/2014/main" val="621710352"/>
                    </a:ext>
                  </a:extLst>
                </a:gridCol>
                <a:gridCol w="1517925">
                  <a:extLst>
                    <a:ext uri="{9D8B030D-6E8A-4147-A177-3AD203B41FA5}">
                      <a16:colId xmlns:a16="http://schemas.microsoft.com/office/drawing/2014/main" val="1120138191"/>
                    </a:ext>
                  </a:extLst>
                </a:gridCol>
                <a:gridCol w="1517925">
                  <a:extLst>
                    <a:ext uri="{9D8B030D-6E8A-4147-A177-3AD203B41FA5}">
                      <a16:colId xmlns:a16="http://schemas.microsoft.com/office/drawing/2014/main" val="1286525318"/>
                    </a:ext>
                  </a:extLst>
                </a:gridCol>
              </a:tblGrid>
              <a:tr h="5525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주 차</a:t>
                      </a:r>
                      <a:endParaRPr lang="en-US" altLang="ko-KR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주 차</a:t>
                      </a:r>
                      <a:endParaRPr lang="en-US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주 차</a:t>
                      </a:r>
                      <a:endParaRPr lang="en-US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4</a:t>
                      </a:r>
                      <a:r>
                        <a:rPr lang="ko-KR" alt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주 차</a:t>
                      </a:r>
                      <a:endParaRPr lang="en-US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주 차</a:t>
                      </a:r>
                      <a:endParaRPr lang="en-US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6</a:t>
                      </a:r>
                      <a:r>
                        <a:rPr lang="ko-KR" alt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주 차</a:t>
                      </a:r>
                      <a:endParaRPr lang="en-US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7</a:t>
                      </a:r>
                      <a:r>
                        <a:rPr lang="ko-KR" altLang="en-US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주 차</a:t>
                      </a:r>
                      <a:endParaRPr lang="en-US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721693"/>
                  </a:ext>
                </a:extLst>
              </a:tr>
              <a:tr h="6746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데이터 수집</a:t>
                      </a:r>
                      <a:endParaRPr lang="en-US" sz="16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TCP</a:t>
                      </a:r>
                      <a:r>
                        <a:rPr lang="en-US" sz="1600" baseline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통신</a:t>
                      </a:r>
                      <a:endParaRPr lang="en-US" sz="16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제약 사항 구현</a:t>
                      </a:r>
                      <a:endParaRPr lang="en-US" sz="16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데이터 저장</a:t>
                      </a:r>
                      <a:endParaRPr lang="en-US" sz="16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후킹</a:t>
                      </a:r>
                      <a:r>
                        <a:rPr lang="ko-KR" altLang="en-US" sz="16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 모듈 </a:t>
                      </a:r>
                      <a:r>
                        <a:rPr lang="en-US" altLang="ko-KR" sz="16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&amp; UDP </a:t>
                      </a:r>
                      <a:r>
                        <a:rPr lang="ko-KR" altLang="en-US" sz="16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통신</a:t>
                      </a:r>
                      <a:endParaRPr lang="en-US" sz="16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추가 구현 기능</a:t>
                      </a:r>
                      <a:endParaRPr lang="en-US" sz="16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추가 구현 기능 </a:t>
                      </a:r>
                      <a:r>
                        <a:rPr lang="en-US" altLang="ko-KR" sz="16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&amp; </a:t>
                      </a:r>
                      <a:r>
                        <a:rPr lang="ko-KR" altLang="en-US" sz="1600" dirty="0">
                          <a:latin typeface="NanumSquare" panose="020B0600000101010101" pitchFamily="50" charset="-127"/>
                          <a:ea typeface="NanumSquare" panose="020B0600000101010101" pitchFamily="50" charset="-127"/>
                        </a:rPr>
                        <a:t>코드 개선</a:t>
                      </a:r>
                      <a:endParaRPr lang="en-US" sz="1600" dirty="0">
                        <a:latin typeface="NanumSquare" panose="020B0600000101010101" pitchFamily="50" charset="-127"/>
                        <a:ea typeface="NanumSquare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39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070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 차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이터 수집 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주차 별 목표 </a:t>
            </a:r>
            <a:r>
              <a:rPr kumimoji="1" lang="en-US" altLang="ko-KR" dirty="0"/>
              <a:t>– PART 1</a:t>
            </a:r>
            <a:endParaRPr kumimoji="1" lang="ko-KR" altLang="en-US" dirty="0"/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825500" y="1475088"/>
            <a:ext cx="10625472" cy="4816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리눅스에서 </a:t>
            </a: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자원 사용 정보 및 프로세스 정보를 수집 방안 조사</a:t>
            </a: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수집할 수 있는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자원 사용 정보와 수집 항목에 대한 이해 </a:t>
            </a: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수집할 수 있는 프로세스 정보와 수집 항목에 대한 이해 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자원 사용 정보</a:t>
            </a: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 정보 수집 구현 </a:t>
            </a:r>
          </a:p>
          <a:p>
            <a:pPr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동시에 데이터 수집 구현 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수집된 정보를 출력하여 정상적으로 데이터가 수집되고 있는지 확인</a:t>
            </a:r>
          </a:p>
        </p:txBody>
      </p:sp>
    </p:spTree>
    <p:extLst>
      <p:ext uri="{BB962C8B-B14F-4D97-AF65-F5344CB8AC3E}">
        <p14:creationId xmlns:p14="http://schemas.microsoft.com/office/powerpoint/2010/main" val="218106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 차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통신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주차 별 목표 </a:t>
            </a:r>
            <a:r>
              <a:rPr kumimoji="1" lang="en-US" altLang="ko-KR" dirty="0"/>
              <a:t>– PART 1</a:t>
            </a:r>
            <a:endParaRPr kumimoji="1" lang="ko-KR" altLang="en-US" dirty="0"/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825500" y="1475088"/>
            <a:ext cx="10625472" cy="4816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수집된 데이터에 맞는 </a:t>
            </a: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packet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 </a:t>
            </a:r>
          </a:p>
          <a:p>
            <a:pPr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Header, Body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형태의 구조로 설계 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통신을 위한 클라이언트 모듈을 생성하여 데이터 전송</a:t>
            </a:r>
          </a:p>
          <a:p>
            <a:pPr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Thread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 수집된 데이터 처리 방안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(Queuing)</a:t>
            </a:r>
          </a:p>
          <a:p>
            <a:pPr lvl="1"/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통신을 위한 서버 프로세스를 생성하여 데이터 수신 </a:t>
            </a:r>
          </a:p>
        </p:txBody>
      </p:sp>
    </p:spTree>
    <p:extLst>
      <p:ext uri="{BB962C8B-B14F-4D97-AF65-F5344CB8AC3E}">
        <p14:creationId xmlns:p14="http://schemas.microsoft.com/office/powerpoint/2010/main" val="1005981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 차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제약 사항 구현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주차 별 목표 </a:t>
            </a:r>
            <a:r>
              <a:rPr kumimoji="1" lang="en-US" altLang="ko-KR" dirty="0"/>
              <a:t>– PART 1</a:t>
            </a:r>
            <a:endParaRPr kumimoji="1" lang="ko-KR" altLang="en-US" dirty="0"/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825500" y="1475088"/>
            <a:ext cx="10625472" cy="4816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통신 제약 사항 구현</a:t>
            </a: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연결 상태 유지</a:t>
            </a: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연결이 끊어질 경우 재 접속</a:t>
            </a: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받은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Packet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규격과 일치하지 않으면 연결 종료</a:t>
            </a:r>
          </a:p>
          <a:p>
            <a:pPr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데이터를 동시 처리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daemon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프로세스에 대해 조사하고 구동중인 프로세스에 적용</a:t>
            </a: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백그라운드로 동작하는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daemon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 특성상 수집된 데이터나 동작을 확인할 수 있도록 로그 기록</a:t>
            </a:r>
          </a:p>
        </p:txBody>
      </p:sp>
    </p:spTree>
    <p:extLst>
      <p:ext uri="{BB962C8B-B14F-4D97-AF65-F5344CB8AC3E}">
        <p14:creationId xmlns:p14="http://schemas.microsoft.com/office/powerpoint/2010/main" val="23748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2"/>
          <p:cNvSpPr txBox="1">
            <a:spLocks/>
          </p:cNvSpPr>
          <p:nvPr/>
        </p:nvSpPr>
        <p:spPr>
          <a:xfrm>
            <a:off x="2854086" y="1828501"/>
            <a:ext cx="6305282" cy="231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성능 정보 수집 프로젝트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90BF5-E089-8146-970E-861DC4C2C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성능 정보 수집 프로젝트</a:t>
            </a:r>
          </a:p>
        </p:txBody>
      </p:sp>
    </p:spTree>
    <p:extLst>
      <p:ext uri="{BB962C8B-B14F-4D97-AF65-F5344CB8AC3E}">
        <p14:creationId xmlns:p14="http://schemas.microsoft.com/office/powerpoint/2010/main" val="54634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 차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저장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주차 별 목표 </a:t>
            </a:r>
            <a:r>
              <a:rPr kumimoji="1" lang="en-US" altLang="ko-KR" dirty="0"/>
              <a:t>– PART 1</a:t>
            </a:r>
            <a:endParaRPr kumimoji="1" lang="ko-KR" altLang="en-US" dirty="0"/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825500" y="1475088"/>
            <a:ext cx="10625472" cy="4816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수신된 데이터를 정의된 </a:t>
            </a: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packet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구조를 참조하여 </a:t>
            </a: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Parsing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하고 파일 또는 </a:t>
            </a: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데이터 저장</a:t>
            </a: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파일에 데이터 저장</a:t>
            </a: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</a:t>
            </a:r>
            <a:r>
              <a:rPr lang="ko-KR" altLang="en-US" sz="16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가독성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 처리에 대한 편의성을 고려하여 파일 기록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데이터 저장 </a:t>
            </a: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6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unixODBC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방법에 대한 조사</a:t>
            </a:r>
          </a:p>
          <a:p>
            <a:pPr lvl="1"/>
            <a:r>
              <a:rPr lang="en-US" altLang="ko-KR" sz="16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unixODBC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이용한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수행 구현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unixODBC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강제하는 것은 아니며 다른 방법이나 라이브러리 등을 사용하여도 무관</a:t>
            </a: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수집된 데이터 형태의 알맞은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</a:t>
            </a:r>
          </a:p>
          <a:p>
            <a:pPr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DDL, DML</a:t>
            </a:r>
          </a:p>
          <a:p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1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 차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후킹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모듈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UDP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통신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(1/2)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주차 별 목표 </a:t>
            </a:r>
            <a:r>
              <a:rPr kumimoji="1" lang="en-US" altLang="ko-KR" dirty="0"/>
              <a:t>– PART 2</a:t>
            </a:r>
            <a:endParaRPr kumimoji="1" lang="ko-KR" altLang="en-US" dirty="0"/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825500" y="1475088"/>
            <a:ext cx="10625472" cy="4816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 까지의 결과물을 가지고 진행</a:t>
            </a: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LD_PRELOAD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기술을 이용한 </a:t>
            </a: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후킹</a:t>
            </a: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LD_PRELOAD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이해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 프로젝트에서 진행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Main()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수행되기 전에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send() symbol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획득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GCC __attribute__((constructor / destructor)) </a:t>
            </a: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동적라이브러리로드 관련 함수에 대한 이해 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dlsym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dlopen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dlclose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… )</a:t>
            </a:r>
          </a:p>
          <a:p>
            <a:pPr lvl="2"/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</a:t>
            </a: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후킹</a:t>
            </a: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후 패킷 생성 및 데이터 전송 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udp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3"/>
            <a:r>
              <a:rPr lang="ko-KR" altLang="en-US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수집 데이터</a:t>
            </a:r>
            <a:endParaRPr lang="en-US" altLang="ko-KR" sz="1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Send Before Packet</a:t>
            </a:r>
          </a:p>
          <a:p>
            <a:pPr lvl="5"/>
            <a:r>
              <a:rPr lang="en-US" altLang="ko-KR" sz="10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host_id</a:t>
            </a:r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process_name</a:t>
            </a:r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</a:t>
            </a:r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peer_ip</a:t>
            </a:r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port, </a:t>
            </a:r>
            <a:r>
              <a:rPr lang="en-US" altLang="ko-KR" sz="10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begin_time</a:t>
            </a:r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pkt_no</a:t>
            </a:r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…</a:t>
            </a:r>
          </a:p>
          <a:p>
            <a:pPr lvl="4"/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Send After Packet</a:t>
            </a:r>
          </a:p>
          <a:p>
            <a:pPr lvl="5"/>
            <a:r>
              <a:rPr lang="en-US" altLang="ko-KR" sz="10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host_id</a:t>
            </a:r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process_name</a:t>
            </a:r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</a:t>
            </a:r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send_byte</a:t>
            </a:r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elapse time …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4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 차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후킹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모듈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UDP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통신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(2/2)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주차 별 목표 </a:t>
            </a:r>
            <a:r>
              <a:rPr kumimoji="1" lang="en-US" altLang="ko-KR" dirty="0"/>
              <a:t>– PART 2</a:t>
            </a:r>
            <a:endParaRPr kumimoji="1" lang="ko-KR" altLang="en-US" dirty="0"/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825500" y="1475088"/>
            <a:ext cx="10625472" cy="4816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Preload Module</a:t>
            </a: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동적 라이브러리 파일로 생성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ex: libtest.so)</a:t>
            </a:r>
          </a:p>
          <a:p>
            <a:pPr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주차까지의 결과물인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Program(ex: </a:t>
            </a:r>
            <a:r>
              <a:rPr lang="en-US" altLang="ko-KR" sz="16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client_test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기동 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Ex)### test_preload.sh ###</a:t>
            </a:r>
          </a:p>
          <a:p>
            <a:pPr lvl="3"/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export LD_PRELOAD=/library_file_path/libtest.so</a:t>
            </a:r>
          </a:p>
          <a:p>
            <a:pPr lvl="3"/>
            <a:r>
              <a:rPr lang="en-US" altLang="ko-KR" sz="1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./</a:t>
            </a:r>
            <a:r>
              <a:rPr lang="en-US" altLang="ko-KR" sz="10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client_test</a:t>
            </a:r>
            <a:endParaRPr lang="en-US" altLang="ko-KR" sz="1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UDP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통신 </a:t>
            </a: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Client Side)</a:t>
            </a:r>
          </a:p>
          <a:p>
            <a:pPr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Begin, End Packet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 및 전송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Receiver ( UDP ) ( Server Side)</a:t>
            </a:r>
          </a:p>
          <a:p>
            <a:pPr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Packet Receive</a:t>
            </a:r>
          </a:p>
          <a:p>
            <a:pPr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 , End Packet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하나의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생성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 과정 때 생성해 놓은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or DB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적재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0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 차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구현 기능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주차 별 목표 </a:t>
            </a:r>
            <a:r>
              <a:rPr kumimoji="1" lang="en-US" altLang="ko-KR" dirty="0"/>
              <a:t>– PART 1,2</a:t>
            </a:r>
            <a:endParaRPr kumimoji="1" lang="ko-KR" altLang="en-US" dirty="0"/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825500" y="1475088"/>
            <a:ext cx="10625472" cy="481685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구현 조건을 일정 보다 빠르게 구현한 경우 먼저 진행 가능</a:t>
            </a:r>
          </a:p>
          <a:p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수집 주기를 설정으로 변경 가능하도록 개선</a:t>
            </a:r>
          </a:p>
          <a:p>
            <a:pPr lvl="1"/>
            <a:r>
              <a:rPr lang="ko-KR" altLang="en-US" sz="16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 파일을 읽거나 프로세스 구동 시 인자를 전달받아 해당 값으로 데이터 수집 주기를 변경할 수 있도록 구현</a:t>
            </a:r>
          </a:p>
          <a:p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자료구조를 만들고 수집 데이터를 저장하여 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Delta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계산 </a:t>
            </a:r>
            <a:endParaRPr lang="en-US" altLang="ko-KR" sz="2000" strike="sngStrike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6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(Delta: Current value – Previous value)</a:t>
            </a:r>
          </a:p>
          <a:p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자료구조에 저장된 자원 사용 정보를 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 단위로 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value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</a:t>
            </a:r>
          </a:p>
          <a:p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Delta, Average value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패킷 송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및 별도의 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 또는 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</a:t>
            </a:r>
          </a:p>
          <a:p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Disk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사용량 정보 수집 및 패킷 송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및 별도의 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 또는 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</a:t>
            </a:r>
          </a:p>
          <a:p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특정 데이터가 설정된 </a:t>
            </a:r>
            <a:r>
              <a:rPr lang="ko-KR" altLang="en-US" sz="2000" strike="sngStrike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임계치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이상인 경우 패킷 송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및 별도의 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 또는 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</a:t>
            </a:r>
          </a:p>
          <a:p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수집 코드를 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Multi-Thread  Safe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하도록 동적 라이브러리로 구현하여 적용</a:t>
            </a:r>
          </a:p>
          <a:p>
            <a:pPr lvl="1"/>
            <a:r>
              <a:rPr lang="ko-KR" altLang="en-US" sz="16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동적 라이브러리에 대한 이해와 </a:t>
            </a:r>
            <a:r>
              <a:rPr lang="en-US" altLang="ko-KR" sz="16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MT-Safe </a:t>
            </a:r>
            <a:r>
              <a:rPr lang="ko-KR" altLang="en-US" sz="16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하게 구현할 수 있는지 조사하여 구현</a:t>
            </a:r>
          </a:p>
          <a:p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UDP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받은 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함수의 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</a:t>
            </a:r>
            <a:r>
              <a:rPr lang="en-US" altLang="ko-KR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Metric </a:t>
            </a:r>
            <a:r>
              <a:rPr lang="ko-KR" altLang="en-US" sz="20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endParaRPr lang="en-US" altLang="ko-KR" sz="2000" strike="sngStrike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6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(call count, max elapse, </a:t>
            </a:r>
            <a:r>
              <a:rPr lang="en-US" altLang="ko-KR" sz="1600" strike="sngStrike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avg</a:t>
            </a:r>
            <a:r>
              <a:rPr lang="en-US" altLang="ko-KR" sz="16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elapse, max byte, </a:t>
            </a:r>
            <a:r>
              <a:rPr lang="en-US" altLang="ko-KR" sz="1600" strike="sngStrike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avg</a:t>
            </a:r>
            <a:r>
              <a:rPr lang="en-US" altLang="ko-KR" sz="16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byte)</a:t>
            </a:r>
            <a:r>
              <a:rPr lang="ko-KR" altLang="en-US" sz="16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6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 또는 </a:t>
            </a:r>
            <a:r>
              <a:rPr lang="en-US" altLang="ko-KR" sz="16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r>
              <a:rPr lang="ko-KR" altLang="en-US" sz="1600" strike="sngStrike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407192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 차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구현 기능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개선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주차 별 목표 </a:t>
            </a:r>
            <a:r>
              <a:rPr kumimoji="1" lang="en-US" altLang="ko-KR" dirty="0"/>
              <a:t>– PART 1,2</a:t>
            </a:r>
            <a:endParaRPr kumimoji="1" lang="ko-KR" altLang="en-US" dirty="0"/>
          </a:p>
        </p:txBody>
      </p:sp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AC14B37B-47A5-7740-8B5F-EAE3073790C9}"/>
              </a:ext>
            </a:extLst>
          </p:cNvPr>
          <p:cNvSpPr txBox="1">
            <a:spLocks/>
          </p:cNvSpPr>
          <p:nvPr/>
        </p:nvSpPr>
        <p:spPr>
          <a:xfrm>
            <a:off x="825500" y="1475088"/>
            <a:ext cx="10625472" cy="4816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구현 기능을 모두 완료하지 못한 경우 추가 진행</a:t>
            </a: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과정에서 미흡했던 부분들을 검토하고 개선</a:t>
            </a: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수집 데이터 검증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예외처리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디버깅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명시된 요건 외에 기능을 추가하거나 개선할 내용이 있는지 검토</a:t>
            </a:r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 또는 성능 개선 사항 검토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진행 과정 및 학습 자료 리뷰</a:t>
            </a:r>
          </a:p>
        </p:txBody>
      </p:sp>
    </p:spTree>
    <p:extLst>
      <p:ext uri="{BB962C8B-B14F-4D97-AF65-F5344CB8AC3E}">
        <p14:creationId xmlns:p14="http://schemas.microsoft.com/office/powerpoint/2010/main" val="3389769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 2"/>
          <p:cNvSpPr txBox="1">
            <a:spLocks/>
          </p:cNvSpPr>
          <p:nvPr/>
        </p:nvSpPr>
        <p:spPr>
          <a:xfrm>
            <a:off x="216475" y="5189039"/>
            <a:ext cx="4039939" cy="45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감사합니다</a:t>
            </a: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.</a:t>
            </a:r>
            <a:endParaRPr kumimoji="1"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8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C94D365-69DC-2543-B3B4-6B94D599F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성능 정보 수집 프로젝트</a:t>
            </a:r>
          </a:p>
        </p:txBody>
      </p:sp>
      <p:cxnSp>
        <p:nvCxnSpPr>
          <p:cNvPr id="10" name="직선 연결선[R] 9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08B237F2-1A98-D84C-ACCE-707726D61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500" y="1720344"/>
            <a:ext cx="9144000" cy="4273202"/>
          </a:xfrm>
        </p:spPr>
        <p:txBody>
          <a:bodyPr>
            <a:noAutofit/>
          </a:bodyPr>
          <a:lstStyle/>
          <a:p>
            <a:pPr marL="685783" indent="-685783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2800" spc="-10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성능 관리 및 모니터링의 필요성</a:t>
            </a:r>
            <a:endParaRPr lang="en-US" altLang="ko-KR" sz="2800" spc="-1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783" indent="-685783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2800" spc="-10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성능 정보 수집 프로젝트 개요</a:t>
            </a:r>
            <a:endParaRPr lang="en-US" altLang="ko-KR" sz="2800" spc="-1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783" indent="-685783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2800" spc="-10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아키텍처 </a:t>
            </a:r>
            <a:endParaRPr lang="en-US" altLang="ko-KR" sz="2800" spc="-107" dirty="0">
              <a:solidFill>
                <a:srgbClr val="FF0000"/>
              </a:solidFill>
            </a:endParaRPr>
          </a:p>
          <a:p>
            <a:pPr marL="685783" indent="-685783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2800" spc="-10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구현 목표</a:t>
            </a:r>
            <a:endParaRPr lang="en-US" altLang="ko-KR" sz="2800" spc="-1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783" indent="-685783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2800" spc="-10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구현 기능</a:t>
            </a:r>
            <a:endParaRPr lang="en-US" altLang="ko-KR" sz="2800" spc="-1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783" indent="-685783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2800" spc="-10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주차 별 목표</a:t>
            </a:r>
            <a:endParaRPr lang="en-US" altLang="ko-KR" sz="2800" spc="-1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783" indent="-685783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2800" spc="-1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783" indent="-685783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ko-KR" sz="2800" spc="-1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783" indent="-685783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ko-KR" altLang="en-US" sz="2800" spc="-1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4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성능 관리 및 모니터링이 필요한가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574801" y="3105498"/>
            <a:ext cx="9042400" cy="2496299"/>
            <a:chOff x="1181101" y="2492889"/>
            <a:chExt cx="6781800" cy="1872224"/>
          </a:xfrm>
        </p:grpSpPr>
        <p:sp>
          <p:nvSpPr>
            <p:cNvPr id="42" name="타원 41"/>
            <p:cNvSpPr/>
            <p:nvPr/>
          </p:nvSpPr>
          <p:spPr>
            <a:xfrm>
              <a:off x="3561104" y="2492889"/>
              <a:ext cx="1872225" cy="1872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spc="-200" dirty="0">
                  <a:latin typeface="NanumSquare" charset="-127"/>
                  <a:ea typeface="NanumSquare" charset="-127"/>
                  <a:cs typeface="NanumSquare" charset="-127"/>
                </a:rPr>
                <a:t>문제 예방 및 개선</a:t>
              </a:r>
            </a:p>
          </p:txBody>
        </p:sp>
        <p:sp>
          <p:nvSpPr>
            <p:cNvPr id="43" name="타원 42"/>
            <p:cNvSpPr/>
            <p:nvPr/>
          </p:nvSpPr>
          <p:spPr>
            <a:xfrm>
              <a:off x="1181101" y="2492889"/>
              <a:ext cx="1872225" cy="18722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spc="-200" dirty="0">
                  <a:latin typeface="NanumSquare" charset="-127"/>
                  <a:ea typeface="NanumSquare" charset="-127"/>
                  <a:cs typeface="NanumSquare" charset="-127"/>
                </a:rPr>
                <a:t>효율적인 자원 사용</a:t>
              </a:r>
            </a:p>
          </p:txBody>
        </p:sp>
        <p:sp>
          <p:nvSpPr>
            <p:cNvPr id="44" name="타원 43"/>
            <p:cNvSpPr/>
            <p:nvPr/>
          </p:nvSpPr>
          <p:spPr>
            <a:xfrm>
              <a:off x="6090676" y="2492889"/>
              <a:ext cx="1872225" cy="1872224"/>
            </a:xfrm>
            <a:prstGeom prst="ellipse">
              <a:avLst/>
            </a:prstGeom>
            <a:solidFill>
              <a:srgbClr val="3E81F6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spc="-200" dirty="0">
                  <a:latin typeface="NanumSquare" charset="-127"/>
                  <a:ea typeface="NanumSquare" charset="-127"/>
                  <a:cs typeface="NanumSquare" charset="-127"/>
                </a:rPr>
                <a:t>최상의 </a:t>
              </a:r>
              <a:endParaRPr lang="en-US" altLang="ko-KR" sz="3200" b="1" spc="-200" dirty="0">
                <a:latin typeface="NanumSquare" charset="-127"/>
                <a:ea typeface="NanumSquare" charset="-127"/>
                <a:cs typeface="NanumSquare" charset="-127"/>
              </a:endParaRPr>
            </a:p>
            <a:p>
              <a:pPr algn="ctr"/>
              <a:r>
                <a:rPr lang="ko-KR" altLang="en-US" sz="3200" b="1" spc="-200" dirty="0">
                  <a:latin typeface="NanumSquare" charset="-127"/>
                  <a:ea typeface="NanumSquare" charset="-127"/>
                  <a:cs typeface="NanumSquare" charset="-127"/>
                </a:rPr>
                <a:t>서비스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534416" y="3240997"/>
              <a:ext cx="432276" cy="376008"/>
              <a:chOff x="4692746" y="3958042"/>
              <a:chExt cx="1033266" cy="898771"/>
            </a:xfrm>
          </p:grpSpPr>
          <p:cxnSp>
            <p:nvCxnSpPr>
              <p:cNvPr id="49" name="직선 연결선 13"/>
              <p:cNvCxnSpPr/>
              <p:nvPr/>
            </p:nvCxnSpPr>
            <p:spPr>
              <a:xfrm>
                <a:off x="5277426" y="3958042"/>
                <a:ext cx="448586" cy="448585"/>
              </a:xfrm>
              <a:prstGeom prst="line">
                <a:avLst/>
              </a:prstGeom>
              <a:noFill/>
              <a:ln w="28575" cap="sq" cmpd="sng" algn="ctr">
                <a:solidFill>
                  <a:srgbClr val="464646">
                    <a:lumMod val="90000"/>
                    <a:lumOff val="1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0" name="직선 연결선 14"/>
              <p:cNvCxnSpPr/>
              <p:nvPr/>
            </p:nvCxnSpPr>
            <p:spPr>
              <a:xfrm flipH="1">
                <a:off x="5278292" y="4410360"/>
                <a:ext cx="446454" cy="446453"/>
              </a:xfrm>
              <a:prstGeom prst="line">
                <a:avLst/>
              </a:prstGeom>
              <a:noFill/>
              <a:ln w="28575" cap="sq" cmpd="sng" algn="ctr">
                <a:solidFill>
                  <a:srgbClr val="464646">
                    <a:lumMod val="90000"/>
                    <a:lumOff val="1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1" name="직선 연결선 15"/>
              <p:cNvCxnSpPr/>
              <p:nvPr/>
            </p:nvCxnSpPr>
            <p:spPr>
              <a:xfrm rot="10800000">
                <a:off x="4692745" y="4408367"/>
                <a:ext cx="1024952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464646">
                    <a:lumMod val="90000"/>
                    <a:lumOff val="1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46" name="그룹 45"/>
            <p:cNvGrpSpPr/>
            <p:nvPr/>
          </p:nvGrpSpPr>
          <p:grpSpPr>
            <a:xfrm>
              <a:off x="3148766" y="3273234"/>
              <a:ext cx="311533" cy="311533"/>
              <a:chOff x="5411619" y="1495430"/>
              <a:chExt cx="1187432" cy="1187432"/>
            </a:xfrm>
          </p:grpSpPr>
          <p:cxnSp>
            <p:nvCxnSpPr>
              <p:cNvPr id="47" name="직선 연결선 11"/>
              <p:cNvCxnSpPr/>
              <p:nvPr/>
            </p:nvCxnSpPr>
            <p:spPr>
              <a:xfrm flipH="1">
                <a:off x="5411619" y="2089146"/>
                <a:ext cx="1187432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464646">
                    <a:lumMod val="90000"/>
                    <a:lumOff val="1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" name="직선 연결선 12"/>
              <p:cNvCxnSpPr/>
              <p:nvPr/>
            </p:nvCxnSpPr>
            <p:spPr>
              <a:xfrm rot="5400000" flipH="1">
                <a:off x="5411619" y="2089146"/>
                <a:ext cx="1187432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464646">
                    <a:lumMod val="90000"/>
                    <a:lumOff val="1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F2D20B-C3C4-664D-9B31-6FC6BCD2C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성능 관리 및 모니터링의 필요성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33A59964-5067-E149-841B-6E716E278C50}"/>
              </a:ext>
            </a:extLst>
          </p:cNvPr>
          <p:cNvSpPr txBox="1">
            <a:spLocks/>
          </p:cNvSpPr>
          <p:nvPr/>
        </p:nvSpPr>
        <p:spPr>
          <a:xfrm>
            <a:off x="825500" y="1527117"/>
            <a:ext cx="10944217" cy="1394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buNone/>
            </a:pP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IT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기술의 발전과 모바일 환경의 일상화로 막대한 규모의 데이터가 형성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효율적으로 자원을 사용하고 시스템 성능에 영향을 주는 요소를 선제적으로 차단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더 이상 성능 관리 및 모니터링은 선택이 아닌 필수의 영역</a:t>
            </a:r>
          </a:p>
        </p:txBody>
      </p:sp>
    </p:spTree>
    <p:extLst>
      <p:ext uri="{BB962C8B-B14F-4D97-AF65-F5344CB8AC3E}">
        <p14:creationId xmlns:p14="http://schemas.microsoft.com/office/powerpoint/2010/main" val="110376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성능 정보 수집 기술</a:t>
            </a:r>
          </a:p>
        </p:txBody>
      </p:sp>
      <p:sp>
        <p:nvSpPr>
          <p:cNvPr id="21" name="내용 개체 틀 4">
            <a:extLst>
              <a:ext uri="{FF2B5EF4-FFF2-40B4-BE49-F238E27FC236}">
                <a16:creationId xmlns:a16="http://schemas.microsoft.com/office/drawing/2014/main" id="{75BE1324-11E0-6D44-9FB1-59B9969F4D0D}"/>
              </a:ext>
            </a:extLst>
          </p:cNvPr>
          <p:cNvSpPr txBox="1">
            <a:spLocks/>
          </p:cNvSpPr>
          <p:nvPr/>
        </p:nvSpPr>
        <p:spPr>
          <a:xfrm>
            <a:off x="825500" y="1361112"/>
            <a:ext cx="10944217" cy="50243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spc="-50" dirty="0"/>
              <a:t>Direct Memory Access</a:t>
            </a:r>
          </a:p>
          <a:p>
            <a:pPr marL="0" indent="0">
              <a:buNone/>
            </a:pP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메모리 접근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(Direct Memory Access, DMA)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이용하면 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공유 메모리 구조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(SGA)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직접 접근하여 최소한의 자원을 사용하면서 성능 정보 및 여러가지 데이터 수집 가능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b="1" spc="-50" dirty="0"/>
              <a:t>Hooking</a:t>
            </a:r>
          </a:p>
          <a:p>
            <a:pPr marL="0" indent="0">
              <a:buNone/>
            </a:pPr>
            <a:r>
              <a:rPr lang="ko-KR" altLang="en-US" sz="16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후킹은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운영 체제나 응용 소프트웨어 등의 각종 컴퓨터 프로그램에서 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구성 요소 간에 발생하는 함수 호출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 등을 중간에서 바꾸거나 가로채는 명령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b="1" spc="-50" dirty="0"/>
              <a:t>Kernel Interface</a:t>
            </a:r>
          </a:p>
          <a:p>
            <a:pPr marL="0" indent="0">
              <a:buNone/>
            </a:pP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프로그램들이 커널의 시스템 자원들과 서비스들에 접근 가능한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필요한 성능 및 필요 데이터 수집 가능</a:t>
            </a: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b="1" spc="-50" dirty="0"/>
              <a:t>BPF/</a:t>
            </a:r>
            <a:r>
              <a:rPr lang="en-US" altLang="ko-KR" sz="1800" b="1" spc="-50" dirty="0" err="1"/>
              <a:t>eBPF</a:t>
            </a:r>
            <a:endParaRPr lang="en-US" altLang="ko-KR" sz="1800" b="1" spc="-50" dirty="0"/>
          </a:p>
          <a:p>
            <a:pPr marL="0" indent="0">
              <a:buNone/>
            </a:pP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BPF(</a:t>
            </a:r>
            <a:r>
              <a:rPr lang="en-US" altLang="ko-KR" sz="16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Berkely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Packet Filter)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패킷 을 분석하고 필터링하는데 사용되는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in-kernel virtual machine, </a:t>
            </a:r>
          </a:p>
          <a:p>
            <a:pPr marL="0" indent="0">
              <a:buNone/>
            </a:pPr>
            <a:r>
              <a:rPr lang="en-US" altLang="ko-KR" sz="16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eBPF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(extension BPF)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제한적인 </a:t>
            </a:r>
            <a:r>
              <a:rPr lang="en-US" altLang="ko-KR" sz="16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reource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가진 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BPF</a:t>
            </a:r>
            <a:r>
              <a:rPr lang="ko-KR" altLang="en-US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확장</a:t>
            </a:r>
            <a:r>
              <a:rPr lang="en-US" altLang="ko-KR" sz="1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(stack, map)</a:t>
            </a:r>
            <a:endParaRPr lang="ko-KR" alt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1600" spc="-5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738503F-CA2A-744F-B88E-64619EF6C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성능 정보 수집 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06473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성능 정보 관리 및 모니터링 분야</a:t>
            </a:r>
          </a:p>
        </p:txBody>
      </p:sp>
      <p:sp>
        <p:nvSpPr>
          <p:cNvPr id="21" name="내용 개체 틀 4">
            <a:extLst>
              <a:ext uri="{FF2B5EF4-FFF2-40B4-BE49-F238E27FC236}">
                <a16:creationId xmlns:a16="http://schemas.microsoft.com/office/drawing/2014/main" id="{75BE1324-11E0-6D44-9FB1-59B9969F4D0D}"/>
              </a:ext>
            </a:extLst>
          </p:cNvPr>
          <p:cNvSpPr txBox="1">
            <a:spLocks/>
          </p:cNvSpPr>
          <p:nvPr/>
        </p:nvSpPr>
        <p:spPr>
          <a:xfrm>
            <a:off x="825500" y="1361112"/>
            <a:ext cx="10944217" cy="49935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spc="-50" dirty="0"/>
              <a:t>DPM(Database Performance Management)</a:t>
            </a:r>
          </a:p>
          <a:p>
            <a:pPr marL="0" indent="0">
              <a:buNone/>
            </a:pPr>
            <a:r>
              <a:rPr lang="ko-KR" altLang="en-US" sz="1600" spc="-50" dirty="0"/>
              <a:t>데이터베이스 성능 관리</a:t>
            </a:r>
            <a:r>
              <a:rPr lang="en-US" altLang="ko-KR" sz="1600" spc="-50" dirty="0"/>
              <a:t>, </a:t>
            </a:r>
            <a:r>
              <a:rPr lang="ko-KR" altLang="en-US" sz="1600" spc="-50" dirty="0"/>
              <a:t>데이터베이스 시스템의 가용성 및 성능을 모니터링하고 효율적으로 관리</a:t>
            </a:r>
            <a:endParaRPr lang="en-US" altLang="ko-KR" sz="1600" spc="-50" dirty="0"/>
          </a:p>
          <a:p>
            <a:pPr marL="0" indent="0">
              <a:buNone/>
            </a:pPr>
            <a:r>
              <a:rPr lang="ko-KR" altLang="en-US" sz="1600" spc="-50" dirty="0"/>
              <a:t>문제 상황을 빠르게 인지하고</a:t>
            </a:r>
            <a:r>
              <a:rPr lang="en-US" altLang="ko-KR" sz="1600" spc="-50" dirty="0"/>
              <a:t>, </a:t>
            </a:r>
            <a:r>
              <a:rPr lang="ko-KR" altLang="en-US" sz="1600" spc="-50" dirty="0"/>
              <a:t>애플리케이션의 병목 현상을 효과적으로 분석하여 명확한 분석 자료를 제공</a:t>
            </a:r>
            <a:endParaRPr lang="en-US" altLang="ko-KR" sz="1600" spc="-50" dirty="0"/>
          </a:p>
          <a:p>
            <a:pPr marL="0" indent="0">
              <a:buNone/>
            </a:pPr>
            <a:endParaRPr lang="en-US" altLang="ko-KR" sz="1600" spc="-50" dirty="0"/>
          </a:p>
          <a:p>
            <a:pPr marL="0" indent="0">
              <a:buNone/>
            </a:pPr>
            <a:endParaRPr lang="en-US" altLang="ko-KR" sz="1600" spc="-50" dirty="0"/>
          </a:p>
          <a:p>
            <a:pPr marL="0" indent="0">
              <a:buNone/>
            </a:pPr>
            <a:endParaRPr lang="en-US" altLang="ko-KR" sz="1600" spc="-5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738503F-CA2A-744F-B88E-64619EF6C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성능 정보 수집 프로젝트 개요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02" y="2827563"/>
            <a:ext cx="8498781" cy="32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성능 정보 관리 및 모니터링 분야</a:t>
            </a:r>
          </a:p>
        </p:txBody>
      </p:sp>
      <p:sp>
        <p:nvSpPr>
          <p:cNvPr id="21" name="내용 개체 틀 4">
            <a:extLst>
              <a:ext uri="{FF2B5EF4-FFF2-40B4-BE49-F238E27FC236}">
                <a16:creationId xmlns:a16="http://schemas.microsoft.com/office/drawing/2014/main" id="{75BE1324-11E0-6D44-9FB1-59B9969F4D0D}"/>
              </a:ext>
            </a:extLst>
          </p:cNvPr>
          <p:cNvSpPr txBox="1">
            <a:spLocks/>
          </p:cNvSpPr>
          <p:nvPr/>
        </p:nvSpPr>
        <p:spPr>
          <a:xfrm>
            <a:off x="825500" y="1361112"/>
            <a:ext cx="10944217" cy="49935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spc="-50" dirty="0"/>
              <a:t>APM(Application Performance Management) </a:t>
            </a:r>
            <a:endParaRPr lang="en-US" altLang="ko-KR" sz="1800" b="1" spc="-5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End-to-End </a:t>
            </a:r>
            <a:r>
              <a:rPr lang="ko-KR" altLang="en-US" sz="1600" dirty="0"/>
              <a:t>거래 추적을 통하여 애플리케이션 서버와 데이터베이스 서버 등 전 구간의 성능 관리를</a:t>
            </a:r>
            <a:br>
              <a:rPr lang="ko-KR" altLang="en-US" sz="1600" dirty="0"/>
            </a:br>
            <a:r>
              <a:rPr lang="ko-KR" altLang="en-US" sz="1600" dirty="0"/>
              <a:t>통합적 </a:t>
            </a:r>
            <a:r>
              <a:rPr lang="en-US" altLang="ko-KR" sz="1600" dirty="0"/>
              <a:t>· </a:t>
            </a:r>
            <a:r>
              <a:rPr lang="ko-KR" altLang="en-US" sz="1600" dirty="0"/>
              <a:t>효율적으로 수행하기 위한 애플리케이션 성능 관리 데이터 수집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사용자 요청부터 외부 시스템 연계 구간까지 </a:t>
            </a:r>
            <a:r>
              <a:rPr lang="en-US" altLang="ko-KR" sz="1600" dirty="0"/>
              <a:t>End-To-End </a:t>
            </a:r>
            <a:r>
              <a:rPr lang="ko-KR" altLang="en-US" sz="1600" dirty="0"/>
              <a:t>트랜잭션 관리 기능을 제공</a:t>
            </a:r>
            <a:endParaRPr lang="en-US" altLang="ko-KR" sz="1600" spc="-50" dirty="0"/>
          </a:p>
          <a:p>
            <a:pPr marL="0" indent="0">
              <a:buNone/>
            </a:pPr>
            <a:endParaRPr lang="en-US" altLang="ko-KR" sz="1600" spc="-5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738503F-CA2A-744F-B88E-64619EF6C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성능 정보 수집 프로젝트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81" y="2805272"/>
            <a:ext cx="8686447" cy="33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성능 정보 수집 프로젝트</a:t>
            </a:r>
          </a:p>
        </p:txBody>
      </p:sp>
      <p:sp>
        <p:nvSpPr>
          <p:cNvPr id="21" name="내용 개체 틀 4">
            <a:extLst>
              <a:ext uri="{FF2B5EF4-FFF2-40B4-BE49-F238E27FC236}">
                <a16:creationId xmlns:a16="http://schemas.microsoft.com/office/drawing/2014/main" id="{75BE1324-11E0-6D44-9FB1-59B9969F4D0D}"/>
              </a:ext>
            </a:extLst>
          </p:cNvPr>
          <p:cNvSpPr txBox="1">
            <a:spLocks/>
          </p:cNvSpPr>
          <p:nvPr/>
        </p:nvSpPr>
        <p:spPr>
          <a:xfrm>
            <a:off x="825500" y="1965158"/>
            <a:ext cx="10944217" cy="43895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dirty="0"/>
              <a:t>Part 1</a:t>
            </a:r>
          </a:p>
          <a:p>
            <a:r>
              <a:rPr lang="ko-KR" altLang="en-US" sz="2600" dirty="0"/>
              <a:t>성능 정보 관리에서 성능 정보 수집과</a:t>
            </a:r>
            <a:r>
              <a:rPr lang="en-US" altLang="ko-KR" sz="2600" dirty="0"/>
              <a:t> </a:t>
            </a:r>
          </a:p>
          <a:p>
            <a:pPr marL="0" indent="0">
              <a:buNone/>
            </a:pPr>
            <a:r>
              <a:rPr lang="en-US" altLang="ko-KR" sz="2600" dirty="0"/>
              <a:t>   </a:t>
            </a:r>
            <a:r>
              <a:rPr lang="ko-KR" altLang="en-US" sz="2600" dirty="0"/>
              <a:t>저장 부분을 심플한 데이터와 구조로 구현하고 이해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spc="-50" dirty="0"/>
          </a:p>
          <a:p>
            <a:pPr marL="0" indent="0">
              <a:buNone/>
            </a:pPr>
            <a:r>
              <a:rPr lang="en-US" altLang="ko-KR" sz="2600" spc="-50" dirty="0"/>
              <a:t>Part 2</a:t>
            </a:r>
          </a:p>
          <a:p>
            <a:r>
              <a:rPr lang="ko-KR" altLang="en-US" sz="2600" spc="-50" dirty="0" err="1"/>
              <a:t>후킹</a:t>
            </a:r>
            <a:r>
              <a:rPr lang="ko-KR" altLang="en-US" sz="2600" spc="-50" dirty="0"/>
              <a:t> 기술을 통해 특정 함수가 실행되기 이전과 이후의 </a:t>
            </a:r>
            <a:endParaRPr lang="en-US" altLang="ko-KR" sz="2600" spc="-50" dirty="0"/>
          </a:p>
          <a:p>
            <a:pPr marL="0" indent="0">
              <a:buNone/>
            </a:pPr>
            <a:r>
              <a:rPr lang="en-US" altLang="ko-KR" sz="2600" spc="-50" dirty="0"/>
              <a:t>   </a:t>
            </a:r>
            <a:r>
              <a:rPr lang="ko-KR" altLang="en-US" sz="2600" spc="-50" dirty="0"/>
              <a:t>심플한 데이터 수집을 통한 기술 이해와 활용</a:t>
            </a:r>
            <a:endParaRPr lang="en-US" altLang="ko-KR" sz="2600" spc="-5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738503F-CA2A-744F-B88E-64619EF6C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성능 정보 수집 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59548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576303" y="1406178"/>
            <a:ext cx="5332719" cy="4863993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직선 연결선[R] 16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2"/>
          <p:cNvSpPr txBox="1">
            <a:spLocks/>
          </p:cNvSpPr>
          <p:nvPr/>
        </p:nvSpPr>
        <p:spPr>
          <a:xfrm>
            <a:off x="825500" y="521178"/>
            <a:ext cx="10305739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아키텍처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617F83-5DED-D143-B3DC-78DA035F5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아키텍처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84576" y="4742275"/>
            <a:ext cx="1885435" cy="919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2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4" name="순서도: 자기 디스크 3"/>
          <p:cNvSpPr/>
          <p:nvPr/>
        </p:nvSpPr>
        <p:spPr>
          <a:xfrm>
            <a:off x="9420625" y="4701403"/>
            <a:ext cx="1634190" cy="96050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순서도: 문서 4"/>
          <p:cNvSpPr/>
          <p:nvPr/>
        </p:nvSpPr>
        <p:spPr>
          <a:xfrm>
            <a:off x="6746582" y="4701402"/>
            <a:ext cx="1859536" cy="96050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11" name="순서도: 문서 10"/>
          <p:cNvSpPr/>
          <p:nvPr/>
        </p:nvSpPr>
        <p:spPr>
          <a:xfrm>
            <a:off x="3578982" y="2756744"/>
            <a:ext cx="1859536" cy="96050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1032615" y="2764743"/>
            <a:ext cx="1859536" cy="952842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 Kernel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6293223" y="1402136"/>
            <a:ext cx="5332719" cy="4863993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순서도: 처리 18"/>
          <p:cNvSpPr/>
          <p:nvPr/>
        </p:nvSpPr>
        <p:spPr>
          <a:xfrm>
            <a:off x="576303" y="1406178"/>
            <a:ext cx="5332719" cy="53147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2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Collection Layer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6293223" y="1398236"/>
            <a:ext cx="5332719" cy="53147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2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Storage Layer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52867" y="2820979"/>
            <a:ext cx="1885435" cy="919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2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5" name="꺾인 연결선 14"/>
          <p:cNvCxnSpPr>
            <a:stCxn id="11" idx="1"/>
            <a:endCxn id="3" idx="0"/>
          </p:cNvCxnSpPr>
          <p:nvPr/>
        </p:nvCxnSpPr>
        <p:spPr>
          <a:xfrm rot="10800000" flipV="1">
            <a:off x="3227294" y="3236995"/>
            <a:ext cx="351688" cy="1505279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3"/>
            <a:endCxn id="3" idx="0"/>
          </p:cNvCxnSpPr>
          <p:nvPr/>
        </p:nvCxnSpPr>
        <p:spPr>
          <a:xfrm>
            <a:off x="2892151" y="3241164"/>
            <a:ext cx="335143" cy="1501111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" idx="3"/>
            <a:endCxn id="22" idx="1"/>
          </p:cNvCxnSpPr>
          <p:nvPr/>
        </p:nvCxnSpPr>
        <p:spPr>
          <a:xfrm flipV="1">
            <a:off x="4170011" y="3280795"/>
            <a:ext cx="3882856" cy="1921296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2" idx="2"/>
            <a:endCxn id="5" idx="3"/>
          </p:cNvCxnSpPr>
          <p:nvPr/>
        </p:nvCxnSpPr>
        <p:spPr>
          <a:xfrm rot="5400000">
            <a:off x="8080330" y="4266399"/>
            <a:ext cx="1441044" cy="389467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2" idx="2"/>
            <a:endCxn id="4" idx="2"/>
          </p:cNvCxnSpPr>
          <p:nvPr/>
        </p:nvCxnSpPr>
        <p:spPr>
          <a:xfrm rot="16200000" flipH="1">
            <a:off x="8487583" y="4248612"/>
            <a:ext cx="1441045" cy="425040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flipV="1">
            <a:off x="5478716" y="3495174"/>
            <a:ext cx="2587431" cy="1936825"/>
          </a:xfrm>
          <a:prstGeom prst="bentConnector3">
            <a:avLst>
              <a:gd name="adj1" fmla="val 40468"/>
            </a:avLst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410" y="5253425"/>
            <a:ext cx="1396212" cy="8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2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6374</TotalTime>
  <Words>1910</Words>
  <Application>Microsoft Office PowerPoint</Application>
  <PresentationFormat>와이드스크린</PresentationFormat>
  <Paragraphs>342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NanumSquare</vt:lpstr>
      <vt:lpstr>NanumSquare Light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병걸</dc:creator>
  <cp:lastModifiedBy>김준표</cp:lastModifiedBy>
  <cp:revision>170</cp:revision>
  <dcterms:created xsi:type="dcterms:W3CDTF">2017-02-01T11:13:31Z</dcterms:created>
  <dcterms:modified xsi:type="dcterms:W3CDTF">2022-09-19T11:51:26Z</dcterms:modified>
</cp:coreProperties>
</file>