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vLXH7eCxHagy9i4SM9yax4zv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A870D5-448A-4886-A32A-49F85E72ECFB}">
  <a:tblStyle styleId="{2EA870D5-448A-4886-A32A-49F85E72ECFB}"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8191" autoAdjust="0"/>
  </p:normalViewPr>
  <p:slideViewPr>
    <p:cSldViewPr snapToGrid="0">
      <p:cViewPr varScale="1">
        <p:scale>
          <a:sx n="32" d="100"/>
          <a:sy n="32" d="100"/>
        </p:scale>
        <p:origin x="261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NZ"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Hello everybody. </a:t>
            </a:r>
            <a:endParaRPr/>
          </a:p>
          <a:p>
            <a:pPr marL="0" lvl="0" indent="0" algn="l" rtl="0">
              <a:spcBef>
                <a:spcPts val="0"/>
              </a:spcBef>
              <a:spcAft>
                <a:spcPts val="0"/>
              </a:spcAft>
              <a:buNone/>
            </a:pPr>
            <a:endParaRPr/>
          </a:p>
          <a:p>
            <a:pPr marL="0" lvl="0" indent="0" algn="l" rtl="0">
              <a:spcBef>
                <a:spcPts val="0"/>
              </a:spcBef>
              <a:spcAft>
                <a:spcPts val="0"/>
              </a:spcAft>
              <a:buNone/>
            </a:pPr>
            <a:r>
              <a:rPr lang="en-NZ"/>
              <a:t>My name is James, and I’ll just be talking about what I’ve been up to during my summer studentship at Plant and Food alongside Junqi, Thomas, Edmar, and Adam.</a:t>
            </a:r>
            <a:endParaRPr/>
          </a:p>
          <a:p>
            <a:pPr marL="0" lvl="0" indent="0" algn="l" rtl="0">
              <a:spcBef>
                <a:spcPts val="0"/>
              </a:spcBef>
              <a:spcAft>
                <a:spcPts val="0"/>
              </a:spcAft>
              <a:buNone/>
            </a:pPr>
            <a:endParaRPr/>
          </a:p>
          <a:p>
            <a:pPr marL="0" lvl="0" indent="0" algn="l" rtl="0">
              <a:spcBef>
                <a:spcPts val="0"/>
              </a:spcBef>
              <a:spcAft>
                <a:spcPts val="0"/>
              </a:spcAft>
              <a:buNone/>
            </a:pPr>
            <a:r>
              <a:rPr lang="en-NZ"/>
              <a:t>Which is the development of a 3D root model for apple trees, with the long term goal of producing a digital twin</a:t>
            </a:r>
            <a:endParaR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So what you can see here are images from Cox apple tree roots that we’ve used as references for the first iteration of the root generator.</a:t>
            </a:r>
            <a:endParaRPr/>
          </a:p>
          <a:p>
            <a:pPr marL="0" lvl="0" indent="0" algn="l" rtl="0">
              <a:spcBef>
                <a:spcPts val="0"/>
              </a:spcBef>
              <a:spcAft>
                <a:spcPts val="0"/>
              </a:spcAft>
              <a:buNone/>
            </a:pPr>
            <a:endParaRPr/>
          </a:p>
          <a:p>
            <a:pPr marL="0" lvl="0" indent="0" algn="l" rtl="0">
              <a:spcBef>
                <a:spcPts val="0"/>
              </a:spcBef>
              <a:spcAft>
                <a:spcPts val="0"/>
              </a:spcAft>
              <a:buNone/>
            </a:pPr>
            <a:r>
              <a:rPr lang="en-NZ"/>
              <a:t>Again, it comes back to the idea that the soil system is opaque. These roots have been extracted from the soil  so while we can visualise them, it’s not a realistic representation of a root system within soil. For one thing, the roots are supported by the soil, so gravitropism is present, the effects of gravity on the roots are not going to be so evident.</a:t>
            </a:r>
            <a:endParaRPr/>
          </a:p>
          <a:p>
            <a:pPr marL="0" lvl="0" indent="0" algn="l" rtl="0">
              <a:spcBef>
                <a:spcPts val="0"/>
              </a:spcBef>
              <a:spcAft>
                <a:spcPts val="0"/>
              </a:spcAft>
              <a:buNone/>
            </a:pPr>
            <a:endParaRPr/>
          </a:p>
          <a:p>
            <a:pPr marL="0" lvl="0" indent="0" algn="l" rtl="0">
              <a:spcBef>
                <a:spcPts val="0"/>
              </a:spcBef>
              <a:spcAft>
                <a:spcPts val="0"/>
              </a:spcAft>
              <a:buNone/>
            </a:pPr>
            <a:r>
              <a:rPr lang="en-NZ"/>
              <a:t>We visited Adam Friend over at the Motueka site, and he provided us with some useful advice for revising this root generator.</a:t>
            </a:r>
            <a:endParaRPr/>
          </a:p>
          <a:p>
            <a:pPr marL="0" lvl="0" indent="0" algn="l" rtl="0">
              <a:spcBef>
                <a:spcPts val="0"/>
              </a:spcBef>
              <a:spcAft>
                <a:spcPts val="0"/>
              </a:spcAft>
              <a:buNone/>
            </a:pPr>
            <a:endParaRPr/>
          </a:p>
          <a:p>
            <a:pPr marL="0" lvl="0" indent="0" algn="l" rtl="0">
              <a:spcBef>
                <a:spcPts val="0"/>
              </a:spcBef>
              <a:spcAft>
                <a:spcPts val="0"/>
              </a:spcAft>
              <a:buNone/>
            </a:pPr>
            <a:r>
              <a:rPr lang="en-NZ"/>
              <a:t>So we can have all this sophisticated modelling technology, but it’s not going to supersede domain expertise</a:t>
            </a:r>
            <a:endParaRPr/>
          </a:p>
        </p:txBody>
      </p:sp>
      <p:sp>
        <p:nvSpPr>
          <p:cNvPr id="233" name="Google Shape;23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This is just a visualisation of a synthetic root system that’s been outputted by the generator</a:t>
            </a:r>
            <a:endParaRPr/>
          </a:p>
          <a:p>
            <a:pPr marL="0" lvl="0" indent="0" algn="l" rtl="0">
              <a:spcBef>
                <a:spcPts val="0"/>
              </a:spcBef>
              <a:spcAft>
                <a:spcPts val="0"/>
              </a:spcAft>
              <a:buNone/>
            </a:pPr>
            <a:endParaRPr/>
          </a:p>
          <a:p>
            <a:pPr marL="0" lvl="0" indent="0" algn="l" rtl="0">
              <a:spcBef>
                <a:spcPts val="0"/>
              </a:spcBef>
              <a:spcAft>
                <a:spcPts val="0"/>
              </a:spcAft>
              <a:buNone/>
            </a:pPr>
            <a:r>
              <a:rPr lang="en-NZ"/>
              <a:t>So this root creation process is stochastic.  Root segments have random variation  in their length and diameter, and the overall root  length also varies</a:t>
            </a:r>
            <a:endParaRPr/>
          </a:p>
          <a:p>
            <a:pPr marL="0" lvl="0" indent="0" algn="l" rtl="0">
              <a:spcBef>
                <a:spcPts val="0"/>
              </a:spcBef>
              <a:spcAft>
                <a:spcPts val="0"/>
              </a:spcAft>
              <a:buNone/>
            </a:pPr>
            <a:endParaRPr/>
          </a:p>
          <a:p>
            <a:pPr marL="0" lvl="0" indent="0" algn="l" rtl="0">
              <a:spcBef>
                <a:spcPts val="0"/>
              </a:spcBef>
              <a:spcAft>
                <a:spcPts val="0"/>
              </a:spcAft>
              <a:buNone/>
            </a:pPr>
            <a:r>
              <a:rPr lang="en-NZ"/>
              <a:t>Same applies to their branching location</a:t>
            </a:r>
            <a:endParaRPr/>
          </a:p>
          <a:p>
            <a:pPr marL="0" lvl="0" indent="0" algn="l" rtl="0">
              <a:spcBef>
                <a:spcPts val="0"/>
              </a:spcBef>
              <a:spcAft>
                <a:spcPts val="0"/>
              </a:spcAft>
              <a:buNone/>
            </a:pPr>
            <a:endParaRPr/>
          </a:p>
          <a:p>
            <a:pPr marL="0" lvl="0" indent="0" algn="l" rtl="0">
              <a:spcBef>
                <a:spcPts val="0"/>
              </a:spcBef>
              <a:spcAft>
                <a:spcPts val="0"/>
              </a:spcAft>
              <a:buNone/>
            </a:pPr>
            <a:r>
              <a:rPr lang="en-NZ"/>
              <a:t>Root segment angles also have some variation</a:t>
            </a:r>
            <a:endParaRPr/>
          </a:p>
          <a:p>
            <a:pPr marL="0" lvl="0" indent="0" algn="l" rtl="0">
              <a:spcBef>
                <a:spcPts val="0"/>
              </a:spcBef>
              <a:spcAft>
                <a:spcPts val="0"/>
              </a:spcAft>
              <a:buNone/>
            </a:pPr>
            <a:endParaRPr/>
          </a:p>
          <a:p>
            <a:pPr marL="0" lvl="0" indent="0" algn="l" rtl="0">
              <a:spcBef>
                <a:spcPts val="0"/>
              </a:spcBef>
              <a:spcAft>
                <a:spcPts val="0"/>
              </a:spcAft>
              <a:buNone/>
            </a:pPr>
            <a:r>
              <a:rPr lang="en-NZ"/>
              <a:t>So these various factors are affected by  parameters of the generator, which means that if the root system looks unrealistic, we can experiment with the parameter values</a:t>
            </a:r>
            <a:endParaRPr/>
          </a:p>
        </p:txBody>
      </p:sp>
      <p:sp>
        <p:nvSpPr>
          <p:cNvPr id="242" name="Google Shape;2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The parameter space can be explored algorithmically. Here, we are using five different algorithms, and we want to compare the Bayesian approach with the optimisation approach</a:t>
            </a:r>
            <a:endParaRPr/>
          </a:p>
          <a:p>
            <a:pPr marL="0" lvl="0" indent="0" algn="l" rtl="0">
              <a:spcBef>
                <a:spcPts val="0"/>
              </a:spcBef>
              <a:spcAft>
                <a:spcPts val="0"/>
              </a:spcAft>
              <a:buNone/>
            </a:pPr>
            <a:endParaRPr/>
          </a:p>
          <a:p>
            <a:pPr marL="0" lvl="0" indent="0" algn="l" rtl="0">
              <a:spcBef>
                <a:spcPts val="0"/>
              </a:spcBef>
              <a:spcAft>
                <a:spcPts val="0"/>
              </a:spcAft>
              <a:buNone/>
            </a:pPr>
            <a:r>
              <a:rPr lang="en-NZ"/>
              <a:t>4 are optimisation methods. While the other an ABC method</a:t>
            </a:r>
            <a:endParaRPr/>
          </a:p>
          <a:p>
            <a:pPr marL="0" lvl="0" indent="0" algn="l" rtl="0">
              <a:spcBef>
                <a:spcPts val="0"/>
              </a:spcBef>
              <a:spcAft>
                <a:spcPts val="0"/>
              </a:spcAft>
              <a:buNone/>
            </a:pPr>
            <a:endParaRPr/>
          </a:p>
          <a:p>
            <a:pPr marL="0" lvl="0" indent="0" algn="l" rtl="0">
              <a:spcBef>
                <a:spcPts val="0"/>
              </a:spcBef>
              <a:spcAft>
                <a:spcPts val="0"/>
              </a:spcAft>
              <a:buNone/>
            </a:pPr>
            <a:r>
              <a:rPr lang="en-NZ"/>
              <a:t>For optimisation, the Optuna library is being used. And it’s trying to do is optimise an objective function</a:t>
            </a:r>
            <a:endParaRPr/>
          </a:p>
          <a:p>
            <a:pPr marL="0" lvl="0" indent="0" algn="l" rtl="0">
              <a:spcBef>
                <a:spcPts val="0"/>
              </a:spcBef>
              <a:spcAft>
                <a:spcPts val="0"/>
              </a:spcAft>
              <a:buNone/>
            </a:pPr>
            <a:endParaRPr/>
          </a:p>
          <a:p>
            <a:pPr marL="0" lvl="0" indent="0" algn="l" rtl="0">
              <a:spcBef>
                <a:spcPts val="0"/>
              </a:spcBef>
              <a:spcAft>
                <a:spcPts val="0"/>
              </a:spcAft>
              <a:buNone/>
            </a:pPr>
            <a:r>
              <a:rPr lang="en-NZ"/>
              <a:t>For Bayesian inference, I’m using PyMC3 which is a probabilistic programming language. Here’ we’re doing a bit more than just optimisation. </a:t>
            </a:r>
            <a:endParaRPr/>
          </a:p>
          <a:p>
            <a:pPr marL="0" lvl="0" indent="0" algn="l" rtl="0">
              <a:spcBef>
                <a:spcPts val="0"/>
              </a:spcBef>
              <a:spcAft>
                <a:spcPts val="0"/>
              </a:spcAft>
              <a:buNone/>
            </a:pPr>
            <a:endParaRPr/>
          </a:p>
          <a:p>
            <a:pPr marL="0" lvl="0" indent="0" algn="l" rtl="0">
              <a:spcBef>
                <a:spcPts val="0"/>
              </a:spcBef>
              <a:spcAft>
                <a:spcPts val="0"/>
              </a:spcAft>
              <a:buNone/>
            </a:pPr>
            <a:r>
              <a:rPr lang="en-NZ"/>
              <a:t>We want to treat the synthetic root generator as a generative model, and use it to better unstand the underlying distribution of the data generating process. If we do that, we can quantify the uncertainty of the parameter estimates of the model.</a:t>
            </a:r>
            <a:endParaRPr/>
          </a:p>
          <a:p>
            <a:pPr marL="0" lvl="0" indent="0" algn="l" rtl="0">
              <a:spcBef>
                <a:spcPts val="0"/>
              </a:spcBef>
              <a:spcAft>
                <a:spcPts val="0"/>
              </a:spcAft>
              <a:buNone/>
            </a:pPr>
            <a:endParaRPr/>
          </a:p>
          <a:p>
            <a:pPr marL="0" lvl="0" indent="0" algn="l" rtl="0">
              <a:spcBef>
                <a:spcPts val="0"/>
              </a:spcBef>
              <a:spcAft>
                <a:spcPts val="0"/>
              </a:spcAft>
              <a:buNone/>
            </a:pPr>
            <a:r>
              <a:rPr lang="en-NZ"/>
              <a:t>I wouldn’t be able to explain how these algorithms work in under 10 minutes, so I’ve left some links at the bottom.</a:t>
            </a:r>
            <a:endParaRPr/>
          </a:p>
          <a:p>
            <a:pPr marL="0" lvl="0" indent="0" algn="l" rtl="0">
              <a:spcBef>
                <a:spcPts val="0"/>
              </a:spcBef>
              <a:spcAft>
                <a:spcPts val="0"/>
              </a:spcAft>
              <a:buNone/>
            </a:pPr>
            <a:endParaRPr/>
          </a:p>
          <a:p>
            <a:pPr marL="0" lvl="0" indent="0" algn="l" rtl="0">
              <a:spcBef>
                <a:spcPts val="0"/>
              </a:spcBef>
              <a:spcAft>
                <a:spcPts val="0"/>
              </a:spcAft>
              <a:buNone/>
            </a:pPr>
            <a:r>
              <a:rPr lang="en-NZ"/>
              <a:t>The top two optimisation algorithms are Bayesian optimisation methods, while the bottom two are genetic algorithms. They are going to intelligently explore the parameter search space to find some optimal value</a:t>
            </a:r>
            <a:endParaRPr/>
          </a:p>
          <a:p>
            <a:pPr marL="0" lvl="0" indent="0" algn="l" rtl="0">
              <a:spcBef>
                <a:spcPts val="0"/>
              </a:spcBef>
              <a:spcAft>
                <a:spcPts val="0"/>
              </a:spcAft>
              <a:buNone/>
            </a:pPr>
            <a:endParaRPr/>
          </a:p>
          <a:p>
            <a:pPr marL="0" lvl="0" indent="0" algn="l" rtl="0">
              <a:spcBef>
                <a:spcPts val="0"/>
              </a:spcBef>
              <a:spcAft>
                <a:spcPts val="0"/>
              </a:spcAft>
              <a:buNone/>
            </a:pPr>
            <a:r>
              <a:rPr lang="en-NZ"/>
              <a:t>ABC-SMC is an efficient sampling technique for performing Bayesian inference. So we are sampling from a target distribution, and using those samples as evidence to make a conclusion.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0" name="Google Shape;25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The methodology for both the optimisers and ABC model are the same</a:t>
            </a:r>
            <a:endParaRPr/>
          </a:p>
          <a:p>
            <a:pPr marL="0" lvl="0" indent="0" algn="l" rtl="0">
              <a:spcBef>
                <a:spcPts val="0"/>
              </a:spcBef>
              <a:spcAft>
                <a:spcPts val="0"/>
              </a:spcAft>
              <a:buNone/>
            </a:pPr>
            <a:endParaRPr/>
          </a:p>
          <a:p>
            <a:pPr marL="0" lvl="0" indent="0" algn="l" rtl="0">
              <a:spcBef>
                <a:spcPts val="0"/>
              </a:spcBef>
              <a:spcAft>
                <a:spcPts val="0"/>
              </a:spcAft>
              <a:buNone/>
            </a:pPr>
            <a:r>
              <a:rPr lang="en-NZ"/>
              <a:t>We calculate some summary statistics from a ground truth root system dataset </a:t>
            </a:r>
            <a:endParaRPr/>
          </a:p>
          <a:p>
            <a:pPr marL="0" lvl="0" indent="0" algn="l" rtl="0">
              <a:spcBef>
                <a:spcPts val="0"/>
              </a:spcBef>
              <a:spcAft>
                <a:spcPts val="0"/>
              </a:spcAft>
              <a:buNone/>
            </a:pPr>
            <a:endParaRPr/>
          </a:p>
          <a:p>
            <a:pPr marL="0" lvl="0" indent="0" algn="l" rtl="0">
              <a:spcBef>
                <a:spcPts val="0"/>
              </a:spcBef>
              <a:spcAft>
                <a:spcPts val="0"/>
              </a:spcAft>
              <a:buNone/>
            </a:pPr>
            <a:r>
              <a:rPr lang="en-NZ"/>
              <a:t>In this case, that’s the cumulative horizontal root distance and root soil depth.</a:t>
            </a:r>
            <a:endParaRPr/>
          </a:p>
          <a:p>
            <a:pPr marL="0" lvl="0" indent="0" algn="l" rtl="0">
              <a:spcBef>
                <a:spcPts val="0"/>
              </a:spcBef>
              <a:spcAft>
                <a:spcPts val="0"/>
              </a:spcAft>
              <a:buNone/>
            </a:pPr>
            <a:endParaRPr/>
          </a:p>
          <a:p>
            <a:pPr marL="0" lvl="0" indent="0" algn="l" rtl="0">
              <a:spcBef>
                <a:spcPts val="0"/>
              </a:spcBef>
              <a:spcAft>
                <a:spcPts val="0"/>
              </a:spcAft>
              <a:buNone/>
            </a:pPr>
            <a:r>
              <a:rPr lang="en-NZ"/>
              <a:t>We generate a synthetic root system, and calculate the same summary statistics for the synthetic data.</a:t>
            </a:r>
            <a:endParaRPr/>
          </a:p>
          <a:p>
            <a:pPr marL="0" lvl="0" indent="0" algn="l" rtl="0">
              <a:spcBef>
                <a:spcPts val="0"/>
              </a:spcBef>
              <a:spcAft>
                <a:spcPts val="0"/>
              </a:spcAft>
              <a:buNone/>
            </a:pPr>
            <a:endParaRPr/>
          </a:p>
          <a:p>
            <a:pPr marL="0" lvl="0" indent="0" algn="l" rtl="0">
              <a:spcBef>
                <a:spcPts val="0"/>
              </a:spcBef>
              <a:spcAft>
                <a:spcPts val="0"/>
              </a:spcAft>
              <a:buNone/>
            </a:pPr>
            <a:r>
              <a:rPr lang="en-NZ"/>
              <a:t>What we are trying to optimise is the dissimilarity between the ground truth and synthetic statistics</a:t>
            </a:r>
            <a:endParaRPr/>
          </a:p>
          <a:p>
            <a:pPr marL="0" lvl="0" indent="0" algn="l" rtl="0">
              <a:spcBef>
                <a:spcPts val="0"/>
              </a:spcBef>
              <a:spcAft>
                <a:spcPts val="0"/>
              </a:spcAft>
              <a:buNone/>
            </a:pPr>
            <a:endParaRPr/>
          </a:p>
          <a:p>
            <a:pPr marL="0" lvl="0" indent="0" algn="l" rtl="0">
              <a:spcBef>
                <a:spcPts val="0"/>
              </a:spcBef>
              <a:spcAft>
                <a:spcPts val="0"/>
              </a:spcAft>
              <a:buNone/>
            </a:pPr>
            <a:r>
              <a:rPr lang="en-NZ"/>
              <a:t>If we do that, we can ideally create a realistic simulation</a:t>
            </a:r>
            <a:endParaRPr/>
          </a:p>
          <a:p>
            <a:pPr marL="0" lvl="0" indent="0" algn="l" rtl="0">
              <a:spcBef>
                <a:spcPts val="0"/>
              </a:spcBef>
              <a:spcAft>
                <a:spcPts val="0"/>
              </a:spcAft>
              <a:buNone/>
            </a:pPr>
            <a:endParaRPr/>
          </a:p>
          <a:p>
            <a:pPr marL="0" lvl="0" indent="0" algn="l" rtl="0">
              <a:spcBef>
                <a:spcPts val="0"/>
              </a:spcBef>
              <a:spcAft>
                <a:spcPts val="0"/>
              </a:spcAft>
              <a:buNone/>
            </a:pPr>
            <a:r>
              <a:rPr lang="en-NZ"/>
              <a:t>And we repeat this 1000 times, so we have 1000 synthetic root systems</a:t>
            </a:r>
            <a:endParaRPr/>
          </a:p>
          <a:p>
            <a:pPr marL="0" lvl="0" indent="0" algn="l" rtl="0">
              <a:spcBef>
                <a:spcPts val="0"/>
              </a:spcBef>
              <a:spcAft>
                <a:spcPts val="0"/>
              </a:spcAft>
              <a:buNone/>
            </a:pPr>
            <a:endParaRPr/>
          </a:p>
        </p:txBody>
      </p:sp>
      <p:sp>
        <p:nvSpPr>
          <p:cNvPr id="259" name="Google Shape;25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Initially, what I wanted to do is validate both the Bayesian model and optimiser</a:t>
            </a:r>
            <a:endParaRPr/>
          </a:p>
          <a:p>
            <a:pPr marL="0" lvl="0" indent="0" algn="l" rtl="0">
              <a:spcBef>
                <a:spcPts val="0"/>
              </a:spcBef>
              <a:spcAft>
                <a:spcPts val="0"/>
              </a:spcAft>
              <a:buNone/>
            </a:pPr>
            <a:endParaRPr/>
          </a:p>
          <a:p>
            <a:pPr marL="0" lvl="0" indent="0" algn="l" rtl="0">
              <a:spcBef>
                <a:spcPts val="0"/>
              </a:spcBef>
              <a:spcAft>
                <a:spcPts val="0"/>
              </a:spcAft>
              <a:buNone/>
            </a:pPr>
            <a:r>
              <a:rPr lang="en-NZ"/>
              <a:t>I did that by creating the ground truth dataset   using the synthetic root generator. So the ground truth is also synthetic data.</a:t>
            </a:r>
            <a:endParaRPr/>
          </a:p>
          <a:p>
            <a:pPr marL="0" lvl="0" indent="0" algn="l" rtl="0">
              <a:spcBef>
                <a:spcPts val="0"/>
              </a:spcBef>
              <a:spcAft>
                <a:spcPts val="0"/>
              </a:spcAft>
              <a:buNone/>
            </a:pPr>
            <a:endParaRPr/>
          </a:p>
          <a:p>
            <a:pPr marL="0" lvl="0" indent="0" algn="l" rtl="0">
              <a:spcBef>
                <a:spcPts val="0"/>
              </a:spcBef>
              <a:spcAft>
                <a:spcPts val="0"/>
              </a:spcAft>
              <a:buNone/>
            </a:pPr>
            <a:r>
              <a:rPr lang="en-NZ"/>
              <a:t>So I know precisely what the parameter values are that  lead to the creation of the ground truth dataset</a:t>
            </a:r>
            <a:endParaRPr/>
          </a:p>
          <a:p>
            <a:pPr marL="0" lvl="0" indent="0" algn="l" rtl="0">
              <a:spcBef>
                <a:spcPts val="0"/>
              </a:spcBef>
              <a:spcAft>
                <a:spcPts val="0"/>
              </a:spcAft>
              <a:buNone/>
            </a:pPr>
            <a:endParaRPr/>
          </a:p>
          <a:p>
            <a:pPr marL="0" lvl="0" indent="0" algn="l" rtl="0">
              <a:spcBef>
                <a:spcPts val="0"/>
              </a:spcBef>
              <a:spcAft>
                <a:spcPts val="0"/>
              </a:spcAft>
              <a:buNone/>
            </a:pPr>
            <a:r>
              <a:rPr lang="en-NZ"/>
              <a:t>And the test is to see if the optimiser and Bayesian model are both able to recover these values</a:t>
            </a:r>
            <a:endParaRPr/>
          </a:p>
          <a:p>
            <a:pPr marL="0" lvl="0" indent="0" algn="l" rtl="0">
              <a:spcBef>
                <a:spcPts val="0"/>
              </a:spcBef>
              <a:spcAft>
                <a:spcPts val="0"/>
              </a:spcAft>
              <a:buNone/>
            </a:pPr>
            <a:endParaRPr/>
          </a:p>
          <a:p>
            <a:pPr marL="0" lvl="0" indent="0" algn="l" rtl="0">
              <a:spcBef>
                <a:spcPts val="0"/>
              </a:spcBef>
              <a:spcAft>
                <a:spcPts val="0"/>
              </a:spcAft>
              <a:buNone/>
            </a:pPr>
            <a:r>
              <a:rPr lang="en-NZ"/>
              <a:t>For each of the five algorithms, I generated 1000 synthetic root systems. I repeated that 5 times each. </a:t>
            </a:r>
            <a:endParaRPr/>
          </a:p>
          <a:p>
            <a:pPr marL="0" lvl="0" indent="0" algn="l" rtl="0">
              <a:spcBef>
                <a:spcPts val="0"/>
              </a:spcBef>
              <a:spcAft>
                <a:spcPts val="0"/>
              </a:spcAft>
              <a:buNone/>
            </a:pPr>
            <a:endParaRPr/>
          </a:p>
          <a:p>
            <a:pPr marL="0" lvl="0" indent="0" algn="l" rtl="0">
              <a:spcBef>
                <a:spcPts val="0"/>
              </a:spcBef>
              <a:spcAft>
                <a:spcPts val="0"/>
              </a:spcAft>
              <a:buNone/>
            </a:pPr>
            <a:r>
              <a:rPr lang="en-NZ"/>
              <a:t>So there’s 25000 synthetic root systems in total</a:t>
            </a:r>
            <a:endParaRPr/>
          </a:p>
        </p:txBody>
      </p:sp>
      <p:sp>
        <p:nvSpPr>
          <p:cNvPr id="268" name="Google Shape;26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So these are the results of this validation process. I’m just showing the best score from each of the replicates, but the results were pretty consistent across all 5 iterations</a:t>
            </a:r>
            <a:endParaRPr/>
          </a:p>
          <a:p>
            <a:pPr marL="0" lvl="0" indent="0" algn="l" rtl="0">
              <a:spcBef>
                <a:spcPts val="0"/>
              </a:spcBef>
              <a:spcAft>
                <a:spcPts val="0"/>
              </a:spcAft>
              <a:buNone/>
            </a:pPr>
            <a:endParaRPr/>
          </a:p>
          <a:p>
            <a:pPr marL="0" lvl="0" indent="0" algn="l" rtl="0">
              <a:spcBef>
                <a:spcPts val="0"/>
              </a:spcBef>
              <a:spcAft>
                <a:spcPts val="0"/>
              </a:spcAft>
              <a:buNone/>
            </a:pPr>
            <a:r>
              <a:rPr lang="en-NZ"/>
              <a:t>The top performer is the TPE method, which is actually the default algorithm that Optuna uses. The NSGA algorithm is competitive, but you can see from the trial number that it takes a bit longer to find a the minima</a:t>
            </a:r>
            <a:endParaRPr/>
          </a:p>
          <a:p>
            <a:pPr marL="0" lvl="0" indent="0" algn="l" rtl="0">
              <a:spcBef>
                <a:spcPts val="0"/>
              </a:spcBef>
              <a:spcAft>
                <a:spcPts val="0"/>
              </a:spcAft>
              <a:buNone/>
            </a:pPr>
            <a:endParaRPr/>
          </a:p>
          <a:p>
            <a:pPr marL="0" lvl="0" indent="0" algn="l" rtl="0">
              <a:spcBef>
                <a:spcPts val="0"/>
              </a:spcBef>
              <a:spcAft>
                <a:spcPts val="0"/>
              </a:spcAft>
              <a:buNone/>
            </a:pPr>
            <a:r>
              <a:rPr lang="en-NZ"/>
              <a:t>The ABC-SMC method is competitive.  But really, the principal advantage is its ability to quantify uncertainty</a:t>
            </a:r>
            <a:endParaRPr/>
          </a:p>
        </p:txBody>
      </p:sp>
      <p:sp>
        <p:nvSpPr>
          <p:cNvPr id="277" name="Google Shape;27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So this is just an example where  you can see the joint probability distribution of parameter values for the root generator.</a:t>
            </a:r>
            <a:endParaRPr/>
          </a:p>
          <a:p>
            <a:pPr marL="0" lvl="0" indent="0" algn="l" rtl="0">
              <a:spcBef>
                <a:spcPts val="0"/>
              </a:spcBef>
              <a:spcAft>
                <a:spcPts val="0"/>
              </a:spcAft>
              <a:buNone/>
            </a:pPr>
            <a:endParaRPr/>
          </a:p>
          <a:p>
            <a:pPr marL="0" lvl="0" indent="0" algn="l" rtl="0">
              <a:spcBef>
                <a:spcPts val="0"/>
              </a:spcBef>
              <a:spcAft>
                <a:spcPts val="0"/>
              </a:spcAft>
              <a:buNone/>
            </a:pPr>
            <a:r>
              <a:rPr lang="en-NZ"/>
              <a:t>This was produced by the  ABC model. </a:t>
            </a:r>
            <a:endParaRPr/>
          </a:p>
          <a:p>
            <a:pPr marL="0" lvl="0" indent="0" algn="l" rtl="0">
              <a:spcBef>
                <a:spcPts val="0"/>
              </a:spcBef>
              <a:spcAft>
                <a:spcPts val="0"/>
              </a:spcAft>
              <a:buNone/>
            </a:pPr>
            <a:endParaRPr/>
          </a:p>
          <a:p>
            <a:pPr marL="0" lvl="0" indent="0" algn="l" rtl="0">
              <a:spcBef>
                <a:spcPts val="0"/>
              </a:spcBef>
              <a:spcAft>
                <a:spcPts val="0"/>
              </a:spcAft>
              <a:buNone/>
            </a:pPr>
            <a:r>
              <a:rPr lang="en-NZ"/>
              <a:t>If we want to treat this as an optimisation task, we just take the mean value of each. But we also have 94% credible intervals, so there’s your uncertainty quantification</a:t>
            </a:r>
            <a:endParaRPr/>
          </a:p>
          <a:p>
            <a:pPr marL="0" lvl="0" indent="0" algn="l" rtl="0">
              <a:spcBef>
                <a:spcPts val="0"/>
              </a:spcBef>
              <a:spcAft>
                <a:spcPts val="0"/>
              </a:spcAft>
              <a:buNone/>
            </a:pPr>
            <a:endParaRPr/>
          </a:p>
          <a:p>
            <a:pPr marL="0" lvl="0" indent="0" algn="l" rtl="0">
              <a:spcBef>
                <a:spcPts val="0"/>
              </a:spcBef>
              <a:spcAft>
                <a:spcPts val="0"/>
              </a:spcAft>
              <a:buNone/>
            </a:pPr>
            <a:r>
              <a:rPr lang="en-NZ"/>
              <a:t>So there were some interesting results. The ABC model nearly perfectly recovered the parameter values of continuous values, but struggled with discrete  values</a:t>
            </a:r>
            <a:endParaRPr/>
          </a:p>
          <a:p>
            <a:pPr marL="0" lvl="0" indent="0" algn="l" rtl="0">
              <a:spcBef>
                <a:spcPts val="0"/>
              </a:spcBef>
              <a:spcAft>
                <a:spcPts val="0"/>
              </a:spcAft>
              <a:buNone/>
            </a:pPr>
            <a:endParaRPr/>
          </a:p>
          <a:p>
            <a:pPr marL="0" lvl="0" indent="0" algn="l" rtl="0">
              <a:spcBef>
                <a:spcPts val="0"/>
              </a:spcBef>
              <a:spcAft>
                <a:spcPts val="0"/>
              </a:spcAft>
              <a:buNone/>
            </a:pPr>
            <a:r>
              <a:rPr lang="en-NZ"/>
              <a:t>With the optimisers, it was the other way round.</a:t>
            </a:r>
            <a:endParaRPr/>
          </a:p>
          <a:p>
            <a:pPr marL="0" lvl="0" indent="0" algn="l" rtl="0">
              <a:spcBef>
                <a:spcPts val="0"/>
              </a:spcBef>
              <a:spcAft>
                <a:spcPts val="0"/>
              </a:spcAft>
              <a:buNone/>
            </a:pPr>
            <a:endParaRPr/>
          </a:p>
          <a:p>
            <a:pPr marL="0" lvl="0" indent="0" algn="l" rtl="0">
              <a:spcBef>
                <a:spcPts val="0"/>
              </a:spcBef>
              <a:spcAft>
                <a:spcPts val="0"/>
              </a:spcAft>
              <a:buNone/>
            </a:pPr>
            <a:r>
              <a:rPr lang="en-NZ"/>
              <a:t>So there are some implications there if we adopt this ABC method for the whole-tree model</a:t>
            </a:r>
            <a:endParaRPr/>
          </a:p>
          <a:p>
            <a:pPr marL="0" lvl="0" indent="0" algn="l" rtl="0">
              <a:spcBef>
                <a:spcPts val="0"/>
              </a:spcBef>
              <a:spcAft>
                <a:spcPts val="0"/>
              </a:spcAft>
              <a:buNone/>
            </a:pPr>
            <a:endParaRPr/>
          </a:p>
          <a:p>
            <a:pPr marL="0" lvl="0" indent="0" algn="l" rtl="0">
              <a:spcBef>
                <a:spcPts val="0"/>
              </a:spcBef>
              <a:spcAft>
                <a:spcPts val="0"/>
              </a:spcAft>
              <a:buNone/>
            </a:pPr>
            <a:r>
              <a:rPr lang="en-NZ"/>
              <a:t>And we also need to validate the optimiser and ABC model against real root data</a:t>
            </a:r>
            <a:endParaRPr/>
          </a:p>
        </p:txBody>
      </p:sp>
      <p:sp>
        <p:nvSpPr>
          <p:cNvPr id="286" name="Google Shape;28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So, with help from some of Junqi’s colleagues , we’ve incorporated a data import method using XEG reader</a:t>
            </a:r>
            <a:endParaRPr/>
          </a:p>
          <a:p>
            <a:pPr marL="0" lvl="0" indent="0" algn="l" rtl="0">
              <a:spcBef>
                <a:spcPts val="0"/>
              </a:spcBef>
              <a:spcAft>
                <a:spcPts val="0"/>
              </a:spcAft>
              <a:buNone/>
            </a:pPr>
            <a:endParaRPr/>
          </a:p>
          <a:p>
            <a:pPr marL="0" lvl="0" indent="0" algn="l" rtl="0">
              <a:spcBef>
                <a:spcPts val="0"/>
              </a:spcBef>
              <a:spcAft>
                <a:spcPts val="0"/>
              </a:spcAft>
              <a:buNone/>
            </a:pPr>
            <a:r>
              <a:rPr lang="en-NZ"/>
              <a:t>XEG reader takes the synthetic root data as an input and recursively constructs the entire root system , incorporating information such as root coordinate, order, parent root</a:t>
            </a:r>
            <a:endParaRPr/>
          </a:p>
          <a:p>
            <a:pPr marL="0" lvl="0" indent="0" algn="l" rtl="0">
              <a:spcBef>
                <a:spcPts val="0"/>
              </a:spcBef>
              <a:spcAft>
                <a:spcPts val="0"/>
              </a:spcAft>
              <a:buNone/>
            </a:pPr>
            <a:endParaRPr/>
          </a:p>
          <a:p>
            <a:pPr marL="0" lvl="0" indent="0" algn="l" rtl="0">
              <a:spcBef>
                <a:spcPts val="0"/>
              </a:spcBef>
              <a:spcAft>
                <a:spcPts val="0"/>
              </a:spcAft>
              <a:buNone/>
            </a:pPr>
            <a:r>
              <a:rPr lang="en-NZ"/>
              <a:t>This import method is generalisable, so we can use it with other organ types such as thetree trunk, the shoots that Thomas has been working on, leaves, and petioles.</a:t>
            </a:r>
            <a:endParaRPr/>
          </a:p>
        </p:txBody>
      </p:sp>
      <p:sp>
        <p:nvSpPr>
          <p:cNvPr id="294" name="Google Shape;29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So the root order is mapped to various organ types from the Mycorrhizal colonisation root model . Be it the thicker structural roots, or the thinner fine roots that emerge from structural roots.</a:t>
            </a:r>
            <a:endParaRPr/>
          </a:p>
          <a:p>
            <a:pPr marL="0" lvl="0" indent="0" algn="l" rtl="0">
              <a:spcBef>
                <a:spcPts val="0"/>
              </a:spcBef>
              <a:spcAft>
                <a:spcPts val="0"/>
              </a:spcAft>
              <a:buNone/>
            </a:pPr>
            <a:endParaRPr/>
          </a:p>
          <a:p>
            <a:pPr marL="0" lvl="0" indent="0" algn="l" rtl="0">
              <a:spcBef>
                <a:spcPts val="0"/>
              </a:spcBef>
              <a:spcAft>
                <a:spcPts val="0"/>
              </a:spcAft>
              <a:buNone/>
            </a:pPr>
            <a:r>
              <a:rPr lang="en-NZ"/>
              <a:t>Root attributes such as length, diameter angle variation, and root density are taken from the synthetic root generator and incorporated into GroIMP.</a:t>
            </a:r>
            <a:endParaRPr/>
          </a:p>
          <a:p>
            <a:pPr marL="0" lvl="0" indent="0" algn="l" rtl="0">
              <a:spcBef>
                <a:spcPts val="0"/>
              </a:spcBef>
              <a:spcAft>
                <a:spcPts val="0"/>
              </a:spcAft>
              <a:buNone/>
            </a:pPr>
            <a:endParaRPr/>
          </a:p>
          <a:p>
            <a:pPr marL="0" lvl="0" indent="0" algn="l" rtl="0">
              <a:spcBef>
                <a:spcPts val="0"/>
              </a:spcBef>
              <a:spcAft>
                <a:spcPts val="0"/>
              </a:spcAft>
              <a:buNone/>
            </a:pPr>
            <a:r>
              <a:rPr lang="en-NZ"/>
              <a:t>So our root model is able to account  for the variation between different roots</a:t>
            </a:r>
            <a:endParaRPr/>
          </a:p>
        </p:txBody>
      </p:sp>
      <p:sp>
        <p:nvSpPr>
          <p:cNvPr id="304" name="Google Shape;30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dirty="0"/>
              <a:t>In conclusion, we’ve successful integrated the </a:t>
            </a:r>
            <a:r>
              <a:rPr lang="en-NZ" dirty="0" err="1"/>
              <a:t>mychorizal</a:t>
            </a:r>
            <a:r>
              <a:rPr lang="en-NZ" dirty="0"/>
              <a:t> root model with the whole-tree model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NZ" dirty="0"/>
              <a:t>Extending the features offered the existing root system model by incorporating the influence of nitrogen and phosphorus uptake from soil, as well as </a:t>
            </a:r>
            <a:r>
              <a:rPr lang="en-NZ" dirty="0" err="1"/>
              <a:t>mychorizal</a:t>
            </a:r>
            <a:r>
              <a:rPr lang="en-NZ" dirty="0"/>
              <a:t>  colonisation on root development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NZ" dirty="0"/>
              <a:t>These results also offer support that the ABC methodology could be applied to whole-tree model to incorporate prior knowledge, quantify variance, and determine the </a:t>
            </a:r>
            <a:r>
              <a:rPr lang="en-NZ" dirty="0" err="1"/>
              <a:t>underdyling</a:t>
            </a:r>
            <a:r>
              <a:rPr lang="en-NZ" dirty="0"/>
              <a:t> distribution of the data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NZ" dirty="0"/>
              <a:t>In doing so, we’ve assisted in the development of the FOPS apple tree digital twin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NZ" dirty="0"/>
              <a:t>A synthetic root system framework has been developed and validated using optimization and ABC methods. We next need to evaluate the framework against real root data.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NZ" dirty="0"/>
              <a:t>We have included the simulation of whole-root system water transport. But localised water transport  using root length density within the soil grid is still under development </a:t>
            </a:r>
            <a:endParaRPr dirty="0"/>
          </a:p>
        </p:txBody>
      </p:sp>
      <p:sp>
        <p:nvSpPr>
          <p:cNvPr id="313" name="Google Shape;313;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NZ"/>
              <a:t>I’m currently doing a Masters of Information Sciences over at Massey.</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I’m on my second year, and my thesis is on Bayesian hierarchical growth models for con-drick-thee-ans; cartilaginous fishes</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My supervisors are Adam Smith and Brit Finiccu.  Brit is a researcher over at NIWA, and these models will be developed for them.</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I did my undergrad in Stats, and most of the postgrad papers I’ve taken are also in Stats</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My research interests  are in simulation based methods, machine learning (particularly deep learning), and Bayesian modelling</a:t>
            </a:r>
            <a:endParaRPr/>
          </a:p>
        </p:txBody>
      </p:sp>
      <p:sp>
        <p:nvSpPr>
          <p:cNvPr id="154" name="Google Shape;15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NZ"/>
              <a:t>As a society, there are many challenges that relate to our food production systems.</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The effects of population growth, the effects of anthropogenic climate change,  loss of biodiversity,  and supply chain disruptions (which we’re actually experiencing now due to Covid)</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We can use digital technologies to help contend with these challenges. Plant and Food has embraced as part of their Growing Futures program, in particular with their </a:t>
            </a:r>
            <a:r>
              <a:rPr lang="en-NZ">
                <a:latin typeface="Calibri"/>
                <a:ea typeface="Calibri"/>
                <a:cs typeface="Calibri"/>
                <a:sym typeface="Calibri"/>
              </a:rPr>
              <a:t>Future Orchard Production Systems </a:t>
            </a:r>
            <a:endParaRPr/>
          </a:p>
          <a:p>
            <a:pPr marL="0" marR="0" lvl="0" indent="0" algn="l" rtl="0">
              <a:lnSpc>
                <a:spcPct val="100000"/>
              </a:lnSpc>
              <a:spcBef>
                <a:spcPts val="0"/>
              </a:spcBef>
              <a:spcAft>
                <a:spcPts val="0"/>
              </a:spcAft>
              <a:buClr>
                <a:schemeClr val="dk1"/>
              </a:buClr>
              <a:buSzPts val="1200"/>
              <a:buFont typeface="Calibri"/>
              <a:buNone/>
            </a:pPr>
            <a:endParaRPr>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NZ">
                <a:latin typeface="Calibri"/>
                <a:ea typeface="Calibri"/>
                <a:cs typeface="Calibri"/>
                <a:sym typeface="Calibri"/>
              </a:rPr>
              <a:t>Digitization can lead to increased profitability, resilience, sustainability of our prediction systems and supply chains.</a:t>
            </a:r>
            <a:endParaRPr/>
          </a:p>
          <a:p>
            <a:pPr marL="0" marR="0" lvl="0" indent="0" algn="l" rtl="0">
              <a:lnSpc>
                <a:spcPct val="100000"/>
              </a:lnSpc>
              <a:spcBef>
                <a:spcPts val="0"/>
              </a:spcBef>
              <a:spcAft>
                <a:spcPts val="0"/>
              </a:spcAft>
              <a:buClr>
                <a:schemeClr val="dk1"/>
              </a:buClr>
              <a:buSzPts val="1200"/>
              <a:buFont typeface="Calibri"/>
              <a:buNone/>
            </a:pPr>
            <a:endParaRPr>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NZ">
                <a:latin typeface="Calibri"/>
                <a:ea typeface="Calibri"/>
                <a:cs typeface="Calibri"/>
                <a:sym typeface="Calibri"/>
              </a:rPr>
              <a:t>The use of digital twins can help to facilitate these benefits. For instance, with FOPS apple trees.</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163" name="Google Shape;16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NZ"/>
              <a:t>So these twins can be used for the analysis, monitoring, evaluation, and simulation of our food production systems.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We can simulate individual apple trees and entire orchards.</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Below you can see an example of a digital twin, where Plant and Food is utilising their domain expertise and knowledge of apple tree structure and function.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At the very bottom, you have the root system. And I have been working on developing this 3D root model.</a:t>
            </a:r>
            <a:endParaRPr/>
          </a:p>
          <a:p>
            <a:pPr marL="0" lvl="0" indent="0" algn="l" rtl="0">
              <a:spcBef>
                <a:spcPts val="0"/>
              </a:spcBef>
              <a:spcAft>
                <a:spcPts val="0"/>
              </a:spcAft>
              <a:buNone/>
            </a:pPr>
            <a:endParaRPr/>
          </a:p>
        </p:txBody>
      </p:sp>
      <p:sp>
        <p:nvSpPr>
          <p:cNvPr id="171" name="Google Shape;17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What are the benefits of adopting a simulation based approach to root system modelling?</a:t>
            </a:r>
            <a:endParaRPr/>
          </a:p>
          <a:p>
            <a:pPr marL="0" lvl="0" indent="0" algn="l" rtl="0">
              <a:spcBef>
                <a:spcPts val="0"/>
              </a:spcBef>
              <a:spcAft>
                <a:spcPts val="0"/>
              </a:spcAft>
              <a:buNone/>
            </a:pPr>
            <a:endParaRPr/>
          </a:p>
          <a:p>
            <a:pPr marL="0" lvl="0" indent="0" algn="l" rtl="0">
              <a:spcBef>
                <a:spcPts val="0"/>
              </a:spcBef>
              <a:spcAft>
                <a:spcPts val="0"/>
              </a:spcAft>
              <a:buNone/>
            </a:pPr>
            <a:r>
              <a:rPr lang="en-NZ"/>
              <a:t>To first factor to consider is that roots are very much a black box.   </a:t>
            </a:r>
            <a:endParaRPr/>
          </a:p>
          <a:p>
            <a:pPr marL="0" lvl="0" indent="0" algn="l" rtl="0">
              <a:spcBef>
                <a:spcPts val="0"/>
              </a:spcBef>
              <a:spcAft>
                <a:spcPts val="0"/>
              </a:spcAft>
              <a:buNone/>
            </a:pPr>
            <a:endParaRPr/>
          </a:p>
          <a:p>
            <a:pPr marL="0" lvl="0" indent="0" algn="l" rtl="0">
              <a:spcBef>
                <a:spcPts val="0"/>
              </a:spcBef>
              <a:spcAft>
                <a:spcPts val="0"/>
              </a:spcAft>
              <a:buNone/>
            </a:pPr>
            <a:r>
              <a:rPr lang="en-NZ"/>
              <a:t>Because roots are present within an opaque environment, soil,  it becomes more costly and difficult to experiment with these roots without extracting them from this environment which would be disruptive and destroy many of them.</a:t>
            </a:r>
            <a:endParaRPr/>
          </a:p>
          <a:p>
            <a:pPr marL="0" lvl="0" indent="0" algn="l" rtl="0">
              <a:spcBef>
                <a:spcPts val="0"/>
              </a:spcBef>
              <a:spcAft>
                <a:spcPts val="0"/>
              </a:spcAft>
              <a:buNone/>
            </a:pPr>
            <a:endParaRPr/>
          </a:p>
          <a:p>
            <a:pPr marL="0" lvl="0" indent="0" algn="l" rtl="0">
              <a:spcBef>
                <a:spcPts val="0"/>
              </a:spcBef>
              <a:spcAft>
                <a:spcPts val="0"/>
              </a:spcAft>
              <a:buNone/>
            </a:pPr>
            <a:r>
              <a:rPr lang="en-NZ"/>
              <a:t>So while different regions within the soil have different concentrations of nutrients, and we would expect that to have an affect on root movement and development, it’s difficult to model the relationship between roots and soil</a:t>
            </a:r>
            <a:endParaRPr/>
          </a:p>
          <a:p>
            <a:pPr marL="0" lvl="0" indent="0" algn="l" rtl="0">
              <a:spcBef>
                <a:spcPts val="0"/>
              </a:spcBef>
              <a:spcAft>
                <a:spcPts val="0"/>
              </a:spcAft>
              <a:buNone/>
            </a:pPr>
            <a:endParaRPr/>
          </a:p>
          <a:p>
            <a:pPr marL="0" lvl="0" indent="0" algn="l" rtl="0">
              <a:spcBef>
                <a:spcPts val="0"/>
              </a:spcBef>
              <a:spcAft>
                <a:spcPts val="0"/>
              </a:spcAft>
              <a:buNone/>
            </a:pPr>
            <a:r>
              <a:rPr lang="en-NZ"/>
              <a:t>And that’s important  because it has implications with respect to the carbon and energy input and water and solutes uptake of the root system, which has an effect on the development of the entire tree</a:t>
            </a:r>
            <a:endParaRPr/>
          </a:p>
          <a:p>
            <a:pPr marL="0" lvl="0" indent="0" algn="l" rtl="0">
              <a:spcBef>
                <a:spcPts val="0"/>
              </a:spcBef>
              <a:spcAft>
                <a:spcPts val="0"/>
              </a:spcAft>
              <a:buNone/>
            </a:pPr>
            <a:endParaRPr/>
          </a:p>
          <a:p>
            <a:pPr marL="0" lvl="0" indent="0" algn="l" rtl="0">
              <a:spcBef>
                <a:spcPts val="0"/>
              </a:spcBef>
              <a:spcAft>
                <a:spcPts val="0"/>
              </a:spcAft>
              <a:buNone/>
            </a:pPr>
            <a:r>
              <a:rPr lang="en-NZ"/>
              <a:t>And if we’re modelling an entire orchard, we have to consider the root distribution of individuals trees  and those surrounding  it.  So there’s a spatial component that we want to capture.</a:t>
            </a:r>
            <a:endParaRPr/>
          </a:p>
          <a:p>
            <a:pPr marL="0" lvl="0" indent="0" algn="l" rtl="0">
              <a:spcBef>
                <a:spcPts val="0"/>
              </a:spcBef>
              <a:spcAft>
                <a:spcPts val="0"/>
              </a:spcAft>
              <a:buNone/>
            </a:pPr>
            <a:endParaRPr/>
          </a:p>
          <a:p>
            <a:pPr marL="0" lvl="0" indent="0" algn="l" rtl="0">
              <a:spcBef>
                <a:spcPts val="0"/>
              </a:spcBef>
              <a:spcAft>
                <a:spcPts val="0"/>
              </a:spcAft>
              <a:buNone/>
            </a:pPr>
            <a:r>
              <a:rPr lang="en-NZ"/>
              <a:t>So we want to model these root systems  without  having to dig up roots and dismantle the orchard., which would be counter-productive  which is where simulations are beneficial</a:t>
            </a:r>
            <a:endParaRPr/>
          </a:p>
          <a:p>
            <a:pPr marL="0" lvl="0" indent="0" algn="l" rtl="0">
              <a:spcBef>
                <a:spcPts val="0"/>
              </a:spcBef>
              <a:spcAft>
                <a:spcPts val="0"/>
              </a:spcAft>
              <a:buNone/>
            </a:pPr>
            <a:endParaRPr/>
          </a:p>
          <a:p>
            <a:pPr marL="0" lvl="0" indent="0" algn="l" rtl="0">
              <a:spcBef>
                <a:spcPts val="0"/>
              </a:spcBef>
              <a:spcAft>
                <a:spcPts val="0"/>
              </a:spcAft>
              <a:buNone/>
            </a:pPr>
            <a:r>
              <a:rPr lang="en-NZ"/>
              <a:t>We can use these simulation based models to explore root-shoot interactions, for instance their degree of cooperation for nutrient uptake and assimilation</a:t>
            </a:r>
            <a:endParaRPr/>
          </a:p>
          <a:p>
            <a:pPr marL="0" lvl="0" indent="0" algn="l" rtl="0">
              <a:spcBef>
                <a:spcPts val="0"/>
              </a:spcBef>
              <a:spcAft>
                <a:spcPts val="0"/>
              </a:spcAft>
              <a:buNone/>
            </a:pPr>
            <a:endParaRPr/>
          </a:p>
          <a:p>
            <a:pPr marL="0" lvl="0" indent="0" algn="l" rtl="0">
              <a:spcBef>
                <a:spcPts val="0"/>
              </a:spcBef>
              <a:spcAft>
                <a:spcPts val="0"/>
              </a:spcAft>
              <a:buNone/>
            </a:pPr>
            <a:r>
              <a:rPr lang="en-NZ"/>
              <a:t>We can use them for forecasting by estimating the ways in which these trees will develop in future, so that managers may plan accordingly</a:t>
            </a:r>
            <a:endParaRPr/>
          </a:p>
          <a:p>
            <a:pPr marL="0" lvl="0" indent="0" algn="l" rtl="0">
              <a:spcBef>
                <a:spcPts val="0"/>
              </a:spcBef>
              <a:spcAft>
                <a:spcPts val="0"/>
              </a:spcAft>
              <a:buNone/>
            </a:pPr>
            <a:endParaRPr/>
          </a:p>
          <a:p>
            <a:pPr marL="0" lvl="0" indent="0" algn="l" rtl="0">
              <a:spcBef>
                <a:spcPts val="0"/>
              </a:spcBef>
              <a:spcAft>
                <a:spcPts val="0"/>
              </a:spcAft>
              <a:buNone/>
            </a:pPr>
            <a:r>
              <a:rPr lang="en-NZ"/>
              <a:t>We can perform sensitivity analysis, by exploring how different degrees of biotic and abiotic factors, such as the concentration of nitrogen within soil, effect root development.</a:t>
            </a:r>
            <a:endParaRPr/>
          </a:p>
        </p:txBody>
      </p:sp>
      <p:sp>
        <p:nvSpPr>
          <p:cNvPr id="181" name="Google Shape;18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So this is just a very high level view of the project aims.</a:t>
            </a:r>
            <a:endParaRPr/>
          </a:p>
          <a:p>
            <a:pPr marL="0" lvl="0" indent="0" algn="l" rtl="0">
              <a:spcBef>
                <a:spcPts val="0"/>
              </a:spcBef>
              <a:spcAft>
                <a:spcPts val="0"/>
              </a:spcAft>
              <a:buNone/>
            </a:pPr>
            <a:endParaRPr/>
          </a:p>
          <a:p>
            <a:pPr marL="0" lvl="0" indent="0" algn="l" rtl="0">
              <a:spcBef>
                <a:spcPts val="0"/>
              </a:spcBef>
              <a:spcAft>
                <a:spcPts val="0"/>
              </a:spcAft>
              <a:buNone/>
            </a:pPr>
            <a:r>
              <a:rPr lang="en-NZ"/>
              <a:t>We have an existing whole-tree apple model. This was adapted and extended from Junqi’s grapevine model called GrapeVineXL . This is aimed at modelling water transport and leaf gas exchange. and was developed in plant modelling platform called GroIMP.</a:t>
            </a:r>
            <a:endParaRPr/>
          </a:p>
          <a:p>
            <a:pPr marL="0" lvl="0" indent="0" algn="l" rtl="0">
              <a:spcBef>
                <a:spcPts val="0"/>
              </a:spcBef>
              <a:spcAft>
                <a:spcPts val="0"/>
              </a:spcAft>
              <a:buNone/>
            </a:pPr>
            <a:endParaRPr/>
          </a:p>
          <a:p>
            <a:pPr marL="0" lvl="0" indent="0" algn="l" rtl="0">
              <a:spcBef>
                <a:spcPts val="0"/>
              </a:spcBef>
              <a:spcAft>
                <a:spcPts val="0"/>
              </a:spcAft>
              <a:buNone/>
            </a:pPr>
            <a:r>
              <a:rPr lang="en-NZ"/>
              <a:t>We have mycorrhiza fungi root colonisation model, which is used to simulate the effects that colonisation has on root development. They have a symbiotic relationship. This model was also developed in GroIMP. We wanted to integrate this colonisation model with Junqi’s existing work on the apple tree root system.</a:t>
            </a:r>
            <a:endParaRPr/>
          </a:p>
          <a:p>
            <a:pPr marL="0" lvl="0" indent="0" algn="l" rtl="0">
              <a:spcBef>
                <a:spcPts val="0"/>
              </a:spcBef>
              <a:spcAft>
                <a:spcPts val="0"/>
              </a:spcAft>
              <a:buNone/>
            </a:pPr>
            <a:endParaRPr/>
          </a:p>
          <a:p>
            <a:pPr marL="0" lvl="0" indent="0" algn="l" rtl="0">
              <a:spcBef>
                <a:spcPts val="0"/>
              </a:spcBef>
              <a:spcAft>
                <a:spcPts val="0"/>
              </a:spcAft>
              <a:buNone/>
            </a:pPr>
            <a:r>
              <a:rPr lang="en-NZ"/>
              <a:t>We also want to initialise the root architecture of apple trees, more specifically,  seven year old apple trees. So synthetic root data generator needed to be developed.</a:t>
            </a:r>
            <a:endParaRPr/>
          </a:p>
          <a:p>
            <a:pPr marL="0" lvl="0" indent="0" algn="l" rtl="0">
              <a:spcBef>
                <a:spcPts val="0"/>
              </a:spcBef>
              <a:spcAft>
                <a:spcPts val="0"/>
              </a:spcAft>
              <a:buNone/>
            </a:pPr>
            <a:endParaRPr/>
          </a:p>
          <a:p>
            <a:pPr marL="0" lvl="0" indent="0" algn="l" rtl="0">
              <a:spcBef>
                <a:spcPts val="0"/>
              </a:spcBef>
              <a:spcAft>
                <a:spcPts val="0"/>
              </a:spcAft>
              <a:buNone/>
            </a:pPr>
            <a:r>
              <a:rPr lang="en-NZ"/>
              <a:t>We also wanted to ensure that this generator produced realistic roots, so we needed a way of  exploring the generator’s parameter space and identifying the optimal values leading to the creation of these realistic roots. </a:t>
            </a:r>
            <a:endParaRPr/>
          </a:p>
          <a:p>
            <a:pPr marL="0" lvl="0" indent="0" algn="l" rtl="0">
              <a:spcBef>
                <a:spcPts val="0"/>
              </a:spcBef>
              <a:spcAft>
                <a:spcPts val="0"/>
              </a:spcAft>
              <a:buNone/>
            </a:pPr>
            <a:endParaRPr/>
          </a:p>
          <a:p>
            <a:pPr marL="0" lvl="0" indent="0" algn="l" rtl="0">
              <a:spcBef>
                <a:spcPts val="0"/>
              </a:spcBef>
              <a:spcAft>
                <a:spcPts val="0"/>
              </a:spcAft>
              <a:buNone/>
            </a:pPr>
            <a:r>
              <a:rPr lang="en-NZ"/>
              <a:t>One approach to exploring the parameter space is to use Bayesian inference by creating a Bayesian  model. For simulation modelling, the Approximate Bayesian Computation (ABC) method is ideal.</a:t>
            </a:r>
            <a:endParaRPr/>
          </a:p>
          <a:p>
            <a:pPr marL="0" lvl="0" indent="0" algn="l" rtl="0">
              <a:spcBef>
                <a:spcPts val="0"/>
              </a:spcBef>
              <a:spcAft>
                <a:spcPts val="0"/>
              </a:spcAft>
              <a:buNone/>
            </a:pPr>
            <a:endParaRPr/>
          </a:p>
          <a:p>
            <a:pPr marL="0" lvl="0" indent="0" algn="l" rtl="0">
              <a:spcBef>
                <a:spcPts val="0"/>
              </a:spcBef>
              <a:spcAft>
                <a:spcPts val="0"/>
              </a:spcAft>
              <a:buNone/>
            </a:pPr>
            <a:r>
              <a:rPr lang="en-NZ"/>
              <a:t>This was also a preliminary investigation to see if this ABC method could be used on the whole tree model. By adopting this Bayesian approach, we would then benefit from the  ability to incorporate prior knowledge into model, to quantify the uncertainty of the model estimates in an easily interpretable manner,  and  to approximate the underlying distribution that produced this apple tree data.</a:t>
            </a:r>
            <a:endParaRPr/>
          </a:p>
          <a:p>
            <a:pPr marL="0" lvl="0" indent="0" algn="l" rtl="0">
              <a:spcBef>
                <a:spcPts val="0"/>
              </a:spcBef>
              <a:spcAft>
                <a:spcPts val="0"/>
              </a:spcAft>
              <a:buNone/>
            </a:pPr>
            <a:endParaRPr/>
          </a:p>
          <a:p>
            <a:pPr marL="0" lvl="0" indent="0" algn="l" rtl="0">
              <a:spcBef>
                <a:spcPts val="0"/>
              </a:spcBef>
              <a:spcAft>
                <a:spcPts val="0"/>
              </a:spcAft>
              <a:buNone/>
            </a:pPr>
            <a:r>
              <a:rPr lang="en-NZ"/>
              <a:t>The current whole-tree model use optimisation to select its parameter values. So we needed to compare and contrast an ABC root model with a parameter optimiser. That way we cam gauge the benefits and limitations of switching.</a:t>
            </a:r>
            <a:endParaRPr/>
          </a:p>
        </p:txBody>
      </p:sp>
      <p:sp>
        <p:nvSpPr>
          <p:cNvPr id="189" name="Google Shape;18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NZ"/>
              <a:t>To give a bit of history , this root colonisation model was itself extended from a simple root model called ArchiSimple. As the name suggests, it was deliberately designed to be parsimonious – simple.  The ArchiSimple was originally developed in the C language, and the creators of the root colonisation model have reimplemented it in GroIMP, just with the presence of mychirhizal as an additional factor.</a:t>
            </a:r>
            <a:endParaRPr/>
          </a:p>
          <a:p>
            <a:pPr marL="0" lvl="0" indent="0" algn="l" rtl="0">
              <a:spcBef>
                <a:spcPts val="0"/>
              </a:spcBef>
              <a:spcAft>
                <a:spcPts val="0"/>
              </a:spcAft>
              <a:buNone/>
            </a:pPr>
            <a:endParaRPr/>
          </a:p>
          <a:p>
            <a:pPr marL="0" lvl="0" indent="0" algn="l" rtl="0">
              <a:spcBef>
                <a:spcPts val="0"/>
              </a:spcBef>
              <a:spcAft>
                <a:spcPts val="0"/>
              </a:spcAft>
              <a:buNone/>
            </a:pPr>
            <a:r>
              <a:rPr lang="en-NZ"/>
              <a:t>Below you can see  the root colonisation model running within GroIMP. GroIMP is capable of simulating the 3D architecture of organs, entire plants, and populations, for instance an entire apple orchard.</a:t>
            </a:r>
            <a:endParaRPr/>
          </a:p>
          <a:p>
            <a:pPr marL="0" lvl="0" indent="0" algn="l" rtl="0">
              <a:spcBef>
                <a:spcPts val="0"/>
              </a:spcBef>
              <a:spcAft>
                <a:spcPts val="0"/>
              </a:spcAft>
              <a:buNone/>
            </a:pPr>
            <a:endParaRPr/>
          </a:p>
          <a:p>
            <a:pPr marL="0" lvl="0" indent="0" algn="l" rtl="0">
              <a:spcBef>
                <a:spcPts val="0"/>
              </a:spcBef>
              <a:spcAft>
                <a:spcPts val="0"/>
              </a:spcAft>
              <a:buNone/>
            </a:pPr>
            <a:r>
              <a:rPr lang="en-NZ"/>
              <a:t>It simulates the root uptake of nitrogen and phosphorous within a soil grid. And unlike in real life, this soil is invisible so you can see the roots at the bottom there.</a:t>
            </a:r>
            <a:endParaRPr/>
          </a:p>
          <a:p>
            <a:pPr marL="0" lvl="0" indent="0" algn="l" rtl="0">
              <a:spcBef>
                <a:spcPts val="0"/>
              </a:spcBef>
              <a:spcAft>
                <a:spcPts val="0"/>
              </a:spcAft>
              <a:buNone/>
            </a:pPr>
            <a:endParaRPr/>
          </a:p>
        </p:txBody>
      </p:sp>
      <p:sp>
        <p:nvSpPr>
          <p:cNvPr id="206" name="Google Shape;2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NZ"/>
              <a:t>So by integrating this root conisation model with the whole-tree model, we get the benefits of both.</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We can now simulate mycorrhizal colonisation and nutrient uptake within soil, but we can also simulate water transport. Both whole root system water transport, and localised water transport within individual root segments.</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NZ"/>
              <a:t>This initial integration process was successful. We were able to merge the relevant code together, and create a synthesis of the two.</a:t>
            </a:r>
            <a:endParaRPr/>
          </a:p>
          <a:p>
            <a:pPr marL="0" lvl="0" indent="0" algn="l" rtl="0">
              <a:spcBef>
                <a:spcPts val="0"/>
              </a:spcBef>
              <a:spcAft>
                <a:spcPts val="0"/>
              </a:spcAft>
              <a:buNone/>
            </a:pPr>
            <a:endParaRPr/>
          </a:p>
        </p:txBody>
      </p:sp>
      <p:sp>
        <p:nvSpPr>
          <p:cNvPr id="216" name="Google Shape;21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Next, we needed to initialise the architecture of the root system using a synthetic data generator.</a:t>
            </a:r>
            <a:endParaRPr/>
          </a:p>
          <a:p>
            <a:pPr marL="0" lvl="0" indent="0" algn="l" rtl="0">
              <a:spcBef>
                <a:spcPts val="0"/>
              </a:spcBef>
              <a:spcAft>
                <a:spcPts val="0"/>
              </a:spcAft>
              <a:buNone/>
            </a:pPr>
            <a:endParaRPr/>
          </a:p>
          <a:p>
            <a:pPr marL="0" lvl="0" indent="0" algn="l" rtl="0">
              <a:spcBef>
                <a:spcPts val="0"/>
              </a:spcBef>
              <a:spcAft>
                <a:spcPts val="0"/>
              </a:spcAft>
              <a:buNone/>
            </a:pPr>
            <a:r>
              <a:rPr lang="en-NZ"/>
              <a:t>First order roots are those that emerge directly from the base of the plant. While higher roots emerge from a parent root belonging to the previous order.</a:t>
            </a:r>
            <a:endParaRPr/>
          </a:p>
          <a:p>
            <a:pPr marL="0" lvl="0" indent="0" algn="l" rtl="0">
              <a:spcBef>
                <a:spcPts val="0"/>
              </a:spcBef>
              <a:spcAft>
                <a:spcPts val="0"/>
              </a:spcAft>
              <a:buNone/>
            </a:pPr>
            <a:endParaRPr/>
          </a:p>
          <a:p>
            <a:pPr marL="0" lvl="0" indent="0" algn="l" rtl="0">
              <a:spcBef>
                <a:spcPts val="0"/>
              </a:spcBef>
              <a:spcAft>
                <a:spcPts val="0"/>
              </a:spcAft>
              <a:buNone/>
            </a:pPr>
            <a:r>
              <a:rPr lang="en-NZ"/>
              <a:t>And there were various attributes that needed to be simulate, with some variation between orders.</a:t>
            </a:r>
            <a:endParaRPr/>
          </a:p>
          <a:p>
            <a:pPr marL="0" lvl="0" indent="0" algn="l" rtl="0">
              <a:spcBef>
                <a:spcPts val="0"/>
              </a:spcBef>
              <a:spcAft>
                <a:spcPts val="0"/>
              </a:spcAft>
              <a:buNone/>
            </a:pPr>
            <a:endParaRPr/>
          </a:p>
          <a:p>
            <a:pPr marL="0" lvl="0" indent="0" algn="l" rtl="0">
              <a:spcBef>
                <a:spcPts val="0"/>
              </a:spcBef>
              <a:spcAft>
                <a:spcPts val="0"/>
              </a:spcAft>
              <a:buNone/>
            </a:pPr>
            <a:r>
              <a:rPr lang="en-NZ"/>
              <a:t>First order roots are around 30cm in length,  while second order roots  are around 2m.  Higher order roots become progressively shorter in length</a:t>
            </a:r>
            <a:endParaRPr/>
          </a:p>
          <a:p>
            <a:pPr marL="0" lvl="0" indent="0" algn="l" rtl="0">
              <a:spcBef>
                <a:spcPts val="0"/>
              </a:spcBef>
              <a:spcAft>
                <a:spcPts val="0"/>
              </a:spcAft>
              <a:buNone/>
            </a:pPr>
            <a:endParaRPr/>
          </a:p>
          <a:p>
            <a:pPr marL="0" lvl="0" indent="0" algn="l" rtl="0">
              <a:spcBef>
                <a:spcPts val="0"/>
              </a:spcBef>
              <a:spcAft>
                <a:spcPts val="0"/>
              </a:spcAft>
              <a:buNone/>
            </a:pPr>
            <a:r>
              <a:rPr lang="en-NZ"/>
              <a:t>Same with diameter. 1</a:t>
            </a:r>
            <a:r>
              <a:rPr lang="en-NZ" baseline="30000"/>
              <a:t>st</a:t>
            </a:r>
            <a:r>
              <a:rPr lang="en-NZ"/>
              <a:t> order roots have a large diameter, which progressively becomes smaller  as order increases</a:t>
            </a:r>
            <a:endParaRPr/>
          </a:p>
          <a:p>
            <a:pPr marL="0" lvl="0" indent="0" algn="l" rtl="0">
              <a:spcBef>
                <a:spcPts val="0"/>
              </a:spcBef>
              <a:spcAft>
                <a:spcPts val="0"/>
              </a:spcAft>
              <a:buNone/>
            </a:pPr>
            <a:endParaRPr/>
          </a:p>
          <a:p>
            <a:pPr marL="0" lvl="0" indent="0" algn="l" rtl="0">
              <a:spcBef>
                <a:spcPts val="0"/>
              </a:spcBef>
              <a:spcAft>
                <a:spcPts val="0"/>
              </a:spcAft>
              <a:buNone/>
            </a:pPr>
            <a:r>
              <a:rPr lang="en-NZ"/>
              <a:t>The majority of 1</a:t>
            </a:r>
            <a:r>
              <a:rPr lang="en-NZ" baseline="30000"/>
              <a:t>st</a:t>
            </a:r>
            <a:r>
              <a:rPr lang="en-NZ"/>
              <a:t> order roots emerge horizontally from the plant base, with fewer vertical roots. There’s more variation with higher roots.</a:t>
            </a:r>
            <a:endParaRPr/>
          </a:p>
          <a:p>
            <a:pPr marL="0" lvl="0" indent="0" algn="l" rtl="0">
              <a:spcBef>
                <a:spcPts val="0"/>
              </a:spcBef>
              <a:spcAft>
                <a:spcPts val="0"/>
              </a:spcAft>
              <a:buNone/>
            </a:pPr>
            <a:endParaRPr/>
          </a:p>
          <a:p>
            <a:pPr marL="0" lvl="0" indent="0" algn="l" rtl="0">
              <a:spcBef>
                <a:spcPts val="0"/>
              </a:spcBef>
              <a:spcAft>
                <a:spcPts val="0"/>
              </a:spcAft>
              <a:buNone/>
            </a:pPr>
            <a:r>
              <a:rPr lang="en-NZ"/>
              <a:t>The attributes of higher roots varies depending on their branching location. Those that are closer to the root base tend to be larger than those near the root apex.</a:t>
            </a:r>
            <a:endParaRPr/>
          </a:p>
          <a:p>
            <a:pPr marL="0" lvl="0" indent="0" algn="l" rtl="0">
              <a:spcBef>
                <a:spcPts val="0"/>
              </a:spcBef>
              <a:spcAft>
                <a:spcPts val="0"/>
              </a:spcAft>
              <a:buNone/>
            </a:pPr>
            <a:endParaRPr/>
          </a:p>
          <a:p>
            <a:pPr marL="0" lvl="0" indent="0" algn="l" rtl="0">
              <a:spcBef>
                <a:spcPts val="0"/>
              </a:spcBef>
              <a:spcAft>
                <a:spcPts val="0"/>
              </a:spcAft>
              <a:buNone/>
            </a:pPr>
            <a:r>
              <a:rPr lang="en-NZ"/>
              <a:t>And there’s lower density of 1</a:t>
            </a:r>
            <a:r>
              <a:rPr lang="en-NZ" baseline="30000"/>
              <a:t>st</a:t>
            </a:r>
            <a:r>
              <a:rPr lang="en-NZ"/>
              <a:t> order roots with a steadily increased probability of branching for higher order roots, leading to a higher root density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2"/>
          <p:cNvGrpSpPr/>
          <p:nvPr/>
        </p:nvGrpSpPr>
        <p:grpSpPr>
          <a:xfrm>
            <a:off x="0" y="-8467"/>
            <a:ext cx="12192000" cy="6866467"/>
            <a:chOff x="0" y="-8467"/>
            <a:chExt cx="12192000" cy="6866467"/>
          </a:xfrm>
        </p:grpSpPr>
        <p:cxnSp>
          <p:nvCxnSpPr>
            <p:cNvPr id="28" name="Google Shape;28;p2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9" name="Google Shape;29;p2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0" name="Google Shape;30;p2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2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2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3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sz="10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3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sz="1000"/>
          </a:p>
        </p:txBody>
      </p:sp>
      <p:sp>
        <p:nvSpPr>
          <p:cNvPr id="107" name="Google Shape;107;p3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NZ" sz="8000">
                <a:solidFill>
                  <a:srgbClr val="BFE471"/>
                </a:solidFill>
                <a:latin typeface="Arial"/>
                <a:ea typeface="Arial"/>
                <a:cs typeface="Arial"/>
                <a:sym typeface="Arial"/>
              </a:rPr>
              <a:t>“</a:t>
            </a:r>
            <a:endParaRPr/>
          </a:p>
        </p:txBody>
      </p:sp>
      <p:sp>
        <p:nvSpPr>
          <p:cNvPr id="108" name="Google Shape;108;p3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NZ"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3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3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3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sz="1000"/>
          </a:p>
        </p:txBody>
      </p:sp>
      <p:sp>
        <p:nvSpPr>
          <p:cNvPr id="122" name="Google Shape;122;p3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NZ" sz="8000">
                <a:solidFill>
                  <a:srgbClr val="BFE471"/>
                </a:solidFill>
                <a:latin typeface="Arial"/>
                <a:ea typeface="Arial"/>
                <a:cs typeface="Arial"/>
                <a:sym typeface="Arial"/>
              </a:rPr>
              <a:t>“</a:t>
            </a:r>
            <a:endParaRPr/>
          </a:p>
        </p:txBody>
      </p:sp>
      <p:sp>
        <p:nvSpPr>
          <p:cNvPr id="123" name="Google Shape;123;p3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NZ"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3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3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3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2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2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2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2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2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0"/>
          <p:cNvSpPr>
            <a:spLocks noGrp="1"/>
          </p:cNvSpPr>
          <p:nvPr>
            <p:ph type="pic" idx="2"/>
          </p:nvPr>
        </p:nvSpPr>
        <p:spPr>
          <a:xfrm>
            <a:off x="677334" y="609600"/>
            <a:ext cx="8596668" cy="3845718"/>
          </a:xfrm>
          <a:prstGeom prst="rect">
            <a:avLst/>
          </a:prstGeom>
          <a:noFill/>
          <a:ln>
            <a:noFill/>
          </a:ln>
        </p:spPr>
      </p:sp>
      <p:sp>
        <p:nvSpPr>
          <p:cNvPr id="90" name="Google Shape;90;p3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8467"/>
            <a:ext cx="12192000" cy="6866467"/>
            <a:chOff x="0" y="-8467"/>
            <a:chExt cx="12192000" cy="6866467"/>
          </a:xfrm>
        </p:grpSpPr>
        <p:cxnSp>
          <p:nvCxnSpPr>
            <p:cNvPr id="11" name="Google Shape;11;p2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2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2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2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2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2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2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NZ"/>
              <a:t>‹#›</a:t>
            </a:fld>
            <a:endParaRPr sz="100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84841" y="1532259"/>
            <a:ext cx="9168018" cy="3793482"/>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7ABC64"/>
              </a:buClr>
              <a:buSzPts val="5400"/>
              <a:buFont typeface="Arial"/>
              <a:buNone/>
            </a:pPr>
            <a:r>
              <a:rPr lang="en-NZ" sz="5400" b="1">
                <a:solidFill>
                  <a:srgbClr val="7ABC64"/>
                </a:solidFill>
                <a:latin typeface="Arial"/>
                <a:ea typeface="Arial"/>
                <a:cs typeface="Arial"/>
                <a:sym typeface="Arial"/>
              </a:rPr>
              <a:t>Developing a 3D Root Architecture for Apple Tree Systems</a:t>
            </a:r>
            <a:endParaRPr/>
          </a:p>
        </p:txBody>
      </p:sp>
      <p:sp>
        <p:nvSpPr>
          <p:cNvPr id="149" name="Google Shape;149;p1"/>
          <p:cNvSpPr txBox="1">
            <a:spLocks noGrp="1"/>
          </p:cNvSpPr>
          <p:nvPr>
            <p:ph type="subTitle" idx="1"/>
          </p:nvPr>
        </p:nvSpPr>
        <p:spPr>
          <a:xfrm>
            <a:off x="7110840" y="5190557"/>
            <a:ext cx="2142019" cy="1422631"/>
          </a:xfrm>
          <a:prstGeom prst="rect">
            <a:avLst/>
          </a:prstGeom>
          <a:noFill/>
          <a:ln>
            <a:noFill/>
          </a:ln>
        </p:spPr>
        <p:txBody>
          <a:bodyPr spcFirstLastPara="1" wrap="square" lIns="91425" tIns="45700" rIns="91425" bIns="45700" anchor="t" anchorCtr="0">
            <a:normAutofit fontScale="92500" lnSpcReduction="10000"/>
          </a:bodyPr>
          <a:lstStyle/>
          <a:p>
            <a:pPr marL="0" lvl="0" indent="0" algn="r" rtl="0">
              <a:spcBef>
                <a:spcPts val="0"/>
              </a:spcBef>
              <a:spcAft>
                <a:spcPts val="0"/>
              </a:spcAft>
              <a:buSzPct val="79999"/>
              <a:buNone/>
            </a:pPr>
            <a:r>
              <a:rPr lang="en-NZ"/>
              <a:t>James Bristow</a:t>
            </a:r>
            <a:endParaRPr/>
          </a:p>
          <a:p>
            <a:pPr marL="0" lvl="0" indent="0" algn="r" rtl="0">
              <a:spcBef>
                <a:spcPts val="1000"/>
              </a:spcBef>
              <a:spcAft>
                <a:spcPts val="0"/>
              </a:spcAft>
              <a:buSzPct val="79999"/>
              <a:buNone/>
            </a:pPr>
            <a:r>
              <a:rPr lang="en-NZ"/>
              <a:t>Junqi Zhu</a:t>
            </a:r>
            <a:endParaRPr/>
          </a:p>
          <a:p>
            <a:pPr marL="0" lvl="0" indent="0" algn="r" rtl="0">
              <a:spcBef>
                <a:spcPts val="1000"/>
              </a:spcBef>
              <a:spcAft>
                <a:spcPts val="0"/>
              </a:spcAft>
              <a:buSzPct val="79999"/>
              <a:buNone/>
            </a:pPr>
            <a:r>
              <a:rPr lang="en-NZ"/>
              <a:t>Edmar Teixeira</a:t>
            </a:r>
            <a:endParaRPr/>
          </a:p>
          <a:p>
            <a:pPr marL="0" lvl="0" indent="0" algn="r" rtl="0">
              <a:spcBef>
                <a:spcPts val="1000"/>
              </a:spcBef>
              <a:spcAft>
                <a:spcPts val="0"/>
              </a:spcAft>
              <a:buSzPct val="79999"/>
              <a:buNone/>
            </a:pPr>
            <a:r>
              <a:rPr lang="en-NZ"/>
              <a:t>Adam Friend</a:t>
            </a:r>
            <a:endParaRPr/>
          </a:p>
        </p:txBody>
      </p:sp>
      <p:pic>
        <p:nvPicPr>
          <p:cNvPr id="150" name="Google Shape;150;p1"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Synthetic Root Generator</a:t>
            </a:r>
            <a:endParaRPr/>
          </a:p>
        </p:txBody>
      </p:sp>
      <p:pic>
        <p:nvPicPr>
          <p:cNvPr id="236" name="Google Shape;236;p10"/>
          <p:cNvPicPr preferRelativeResize="0"/>
          <p:nvPr/>
        </p:nvPicPr>
        <p:blipFill rotWithShape="1">
          <a:blip r:embed="rId3">
            <a:alphaModFix/>
          </a:blip>
          <a:srcRect/>
          <a:stretch/>
        </p:blipFill>
        <p:spPr>
          <a:xfrm>
            <a:off x="5584767" y="1765617"/>
            <a:ext cx="5774113" cy="4187615"/>
          </a:xfrm>
          <a:prstGeom prst="rect">
            <a:avLst/>
          </a:prstGeom>
          <a:noFill/>
          <a:ln>
            <a:noFill/>
          </a:ln>
        </p:spPr>
      </p:pic>
      <p:pic>
        <p:nvPicPr>
          <p:cNvPr id="237" name="Google Shape;237;p10"/>
          <p:cNvPicPr preferRelativeResize="0"/>
          <p:nvPr/>
        </p:nvPicPr>
        <p:blipFill rotWithShape="1">
          <a:blip r:embed="rId4">
            <a:alphaModFix/>
          </a:blip>
          <a:srcRect/>
          <a:stretch/>
        </p:blipFill>
        <p:spPr>
          <a:xfrm>
            <a:off x="451018" y="1765617"/>
            <a:ext cx="4825912" cy="4187615"/>
          </a:xfrm>
          <a:prstGeom prst="rect">
            <a:avLst/>
          </a:prstGeom>
          <a:noFill/>
          <a:ln>
            <a:noFill/>
          </a:ln>
        </p:spPr>
      </p:pic>
      <p:pic>
        <p:nvPicPr>
          <p:cNvPr id="238" name="Google Shape;238;p10" descr="A black background with white text&#10;&#10;Description automatically generated with low confidence"/>
          <p:cNvPicPr preferRelativeResize="0"/>
          <p:nvPr/>
        </p:nvPicPr>
        <p:blipFill rotWithShape="1">
          <a:blip r:embed="rId5">
            <a:alphaModFix/>
          </a:blip>
          <a:srcRect/>
          <a:stretch/>
        </p:blipFill>
        <p:spPr>
          <a:xfrm>
            <a:off x="8448549" y="0"/>
            <a:ext cx="3337050" cy="11275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Synthetic Root Generator</a:t>
            </a:r>
            <a:endParaRPr/>
          </a:p>
        </p:txBody>
      </p:sp>
      <p:pic>
        <p:nvPicPr>
          <p:cNvPr id="245" name="Google Shape;245;p11" descr="A close-up of a green plant&#10;&#10;Description automatically generated with low confidence"/>
          <p:cNvPicPr preferRelativeResize="0"/>
          <p:nvPr/>
        </p:nvPicPr>
        <p:blipFill rotWithShape="1">
          <a:blip r:embed="rId3">
            <a:alphaModFix/>
          </a:blip>
          <a:srcRect/>
          <a:stretch/>
        </p:blipFill>
        <p:spPr>
          <a:xfrm>
            <a:off x="677334" y="1463674"/>
            <a:ext cx="8076271" cy="4460471"/>
          </a:xfrm>
          <a:prstGeom prst="rect">
            <a:avLst/>
          </a:prstGeom>
          <a:noFill/>
          <a:ln>
            <a:noFill/>
          </a:ln>
        </p:spPr>
      </p:pic>
      <p:pic>
        <p:nvPicPr>
          <p:cNvPr id="246" name="Google Shape;246;p11" descr="A black background with white text&#10;&#10;Description automatically generated with low confidence"/>
          <p:cNvPicPr preferRelativeResize="0"/>
          <p:nvPr/>
        </p:nvPicPr>
        <p:blipFill rotWithShape="1">
          <a:blip r:embed="rId4">
            <a:alphaModFix/>
          </a:blip>
          <a:srcRect/>
          <a:stretch/>
        </p:blipFill>
        <p:spPr>
          <a:xfrm>
            <a:off x="8448549" y="0"/>
            <a:ext cx="3337050" cy="11275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Synthetic Root Generator</a:t>
            </a:r>
            <a:endParaRPr/>
          </a:p>
        </p:txBody>
      </p:sp>
      <p:graphicFrame>
        <p:nvGraphicFramePr>
          <p:cNvPr id="253" name="Google Shape;253;p12"/>
          <p:cNvGraphicFramePr/>
          <p:nvPr/>
        </p:nvGraphicFramePr>
        <p:xfrm>
          <a:off x="512075" y="1481858"/>
          <a:ext cx="8927200" cy="2844840"/>
        </p:xfrm>
        <a:graphic>
          <a:graphicData uri="http://schemas.openxmlformats.org/drawingml/2006/table">
            <a:tbl>
              <a:tblPr firstRow="1" bandRow="1">
                <a:noFill/>
                <a:tableStyleId>{2EA870D5-448A-4886-A32A-49F85E72ECFB}</a:tableStyleId>
              </a:tblPr>
              <a:tblGrid>
                <a:gridCol w="4463600">
                  <a:extLst>
                    <a:ext uri="{9D8B030D-6E8A-4147-A177-3AD203B41FA5}">
                      <a16:colId xmlns:a16="http://schemas.microsoft.com/office/drawing/2014/main" val="20000"/>
                    </a:ext>
                  </a:extLst>
                </a:gridCol>
                <a:gridCol w="44636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NZ" sz="1400"/>
                        <a:t>Optimisation</a:t>
                      </a:r>
                      <a:endParaRPr/>
                    </a:p>
                  </a:txBody>
                  <a:tcPr marL="91450" marR="91450" marT="45725" marB="45725"/>
                </a:tc>
                <a:tc>
                  <a:txBody>
                    <a:bodyPr/>
                    <a:lstStyle/>
                    <a:p>
                      <a:pPr marL="0" marR="0" lvl="0" indent="0" algn="l" rtl="0">
                        <a:spcBef>
                          <a:spcPts val="0"/>
                        </a:spcBef>
                        <a:spcAft>
                          <a:spcPts val="0"/>
                        </a:spcAft>
                        <a:buNone/>
                      </a:pPr>
                      <a:r>
                        <a:rPr lang="en-NZ" sz="1400"/>
                        <a:t>Bayesian Inference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NZ" sz="1400"/>
                        <a:t>Optuna</a:t>
                      </a:r>
                      <a:endParaRPr sz="1400"/>
                    </a:p>
                  </a:txBody>
                  <a:tcPr marL="91450" marR="91450" marT="45725" marB="45725"/>
                </a:tc>
                <a:tc>
                  <a:txBody>
                    <a:bodyPr/>
                    <a:lstStyle/>
                    <a:p>
                      <a:pPr marL="0" marR="0" lvl="0" indent="0" algn="l" rtl="0">
                        <a:spcBef>
                          <a:spcPts val="0"/>
                        </a:spcBef>
                        <a:spcAft>
                          <a:spcPts val="0"/>
                        </a:spcAft>
                        <a:buNone/>
                      </a:pPr>
                      <a:r>
                        <a:rPr lang="en-NZ" sz="1400"/>
                        <a:t>PyMC3</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NZ" sz="1400"/>
                        <a:t>Optimise an objective function</a:t>
                      </a:r>
                      <a:endParaRPr/>
                    </a:p>
                  </a:txBody>
                  <a:tcPr marL="91450" marR="91450" marT="45725" marB="45725"/>
                </a:tc>
                <a:tc>
                  <a:txBody>
                    <a:bodyPr/>
                    <a:lstStyle/>
                    <a:p>
                      <a:pPr marL="0" marR="0" lvl="0" indent="0" algn="l" rtl="0">
                        <a:spcBef>
                          <a:spcPts val="0"/>
                        </a:spcBef>
                        <a:spcAft>
                          <a:spcPts val="0"/>
                        </a:spcAft>
                        <a:buNone/>
                      </a:pPr>
                      <a:r>
                        <a:rPr lang="en-NZ" sz="1400"/>
                        <a:t>Model the underlying distribution of a data generating phenomena</a:t>
                      </a:r>
                      <a:endParaRPr/>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spcBef>
                          <a:spcPts val="0"/>
                        </a:spcBef>
                        <a:spcAft>
                          <a:spcPts val="0"/>
                        </a:spcAft>
                        <a:buClr>
                          <a:schemeClr val="dk1"/>
                        </a:buClr>
                        <a:buSzPts val="1400"/>
                        <a:buFont typeface="Arial"/>
                        <a:buChar char="•"/>
                      </a:pPr>
                      <a:r>
                        <a:rPr lang="en-NZ" sz="1400"/>
                        <a:t>Tree-structured Parzen Estimator (TPE)</a:t>
                      </a:r>
                      <a:r>
                        <a:rPr lang="en-NZ" sz="1400" baseline="30000"/>
                        <a:t>1</a:t>
                      </a:r>
                      <a:endParaRPr sz="1400"/>
                    </a:p>
                    <a:p>
                      <a:pPr marL="285750" marR="0" lvl="0" indent="-285750" algn="l" rtl="0">
                        <a:spcBef>
                          <a:spcPts val="0"/>
                        </a:spcBef>
                        <a:spcAft>
                          <a:spcPts val="0"/>
                        </a:spcAft>
                        <a:buClr>
                          <a:schemeClr val="dk1"/>
                        </a:buClr>
                        <a:buSzPts val="1400"/>
                        <a:buFont typeface="Arial"/>
                        <a:buChar char="•"/>
                      </a:pPr>
                      <a:r>
                        <a:rPr lang="en-NZ" sz="1400"/>
                        <a:t>Multi-objective Tree-structured Parzen Estimator (MOTPE)</a:t>
                      </a:r>
                      <a:r>
                        <a:rPr lang="en-NZ" sz="1400" baseline="30000"/>
                        <a:t>2</a:t>
                      </a:r>
                      <a:r>
                        <a:rPr lang="en-NZ" sz="1400"/>
                        <a:t>  </a:t>
                      </a:r>
                      <a:endParaRPr/>
                    </a:p>
                    <a:p>
                      <a:pPr marL="285750" marR="0" lvl="0" indent="-285750" algn="l" rtl="0">
                        <a:spcBef>
                          <a:spcPts val="0"/>
                        </a:spcBef>
                        <a:spcAft>
                          <a:spcPts val="0"/>
                        </a:spcAft>
                        <a:buClr>
                          <a:schemeClr val="dk1"/>
                        </a:buClr>
                        <a:buSzPts val="1400"/>
                        <a:buFont typeface="Arial"/>
                        <a:buChar char="•"/>
                      </a:pPr>
                      <a:r>
                        <a:rPr lang="en-NZ" sz="1400"/>
                        <a:t>Covariance Matrix Adaptation Evolution Strategy  (CMA-ES)</a:t>
                      </a:r>
                      <a:r>
                        <a:rPr lang="en-NZ" sz="1400" baseline="30000"/>
                        <a:t>3</a:t>
                      </a:r>
                      <a:endParaRPr sz="1400"/>
                    </a:p>
                    <a:p>
                      <a:pPr marL="285750" marR="0" lvl="0" indent="-285750" algn="l" rtl="0">
                        <a:spcBef>
                          <a:spcPts val="0"/>
                        </a:spcBef>
                        <a:spcAft>
                          <a:spcPts val="0"/>
                        </a:spcAft>
                        <a:buClr>
                          <a:schemeClr val="dk1"/>
                        </a:buClr>
                        <a:buSzPts val="1400"/>
                        <a:buFont typeface="Arial"/>
                        <a:buChar char="•"/>
                      </a:pPr>
                      <a:r>
                        <a:rPr lang="en-NZ" sz="1400"/>
                        <a:t>Nondominated Sorting Genetic Algorithm II (NSGA-II)</a:t>
                      </a:r>
                      <a:r>
                        <a:rPr lang="en-NZ" sz="1400" baseline="30000"/>
                        <a:t>4</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Trebuchet MS"/>
                        <a:buNone/>
                      </a:pPr>
                      <a:r>
                        <a:rPr lang="en-NZ" sz="1400"/>
                        <a:t>Approximate Bayesian Computation Sequential Monte Carlo (ABC-SMC)</a:t>
                      </a:r>
                      <a:r>
                        <a:rPr lang="en-NZ" sz="1400" baseline="30000"/>
                        <a:t>5</a:t>
                      </a:r>
                      <a:endParaRPr sz="1400"/>
                    </a:p>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3"/>
                  </a:ext>
                </a:extLst>
              </a:tr>
            </a:tbl>
          </a:graphicData>
        </a:graphic>
      </p:graphicFrame>
      <p:sp>
        <p:nvSpPr>
          <p:cNvPr id="254" name="Google Shape;254;p12"/>
          <p:cNvSpPr txBox="1"/>
          <p:nvPr/>
        </p:nvSpPr>
        <p:spPr>
          <a:xfrm>
            <a:off x="512075" y="5035942"/>
            <a:ext cx="9277675"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NZ" sz="900">
                <a:solidFill>
                  <a:schemeClr val="dk1"/>
                </a:solidFill>
                <a:latin typeface="Trebuchet MS"/>
                <a:ea typeface="Trebuchet MS"/>
                <a:cs typeface="Trebuchet MS"/>
                <a:sym typeface="Trebuchet MS"/>
              </a:rPr>
              <a:t>Sources:</a:t>
            </a:r>
            <a:endParaRPr/>
          </a:p>
          <a:p>
            <a:pPr marL="228600" marR="0" lvl="0" indent="-228600" algn="l" rtl="0">
              <a:spcBef>
                <a:spcPts val="0"/>
              </a:spcBef>
              <a:spcAft>
                <a:spcPts val="0"/>
              </a:spcAft>
              <a:buClr>
                <a:schemeClr val="dk1"/>
              </a:buClr>
              <a:buSzPts val="900"/>
              <a:buFont typeface="Trebuchet MS"/>
              <a:buAutoNum type="arabicPeriod"/>
            </a:pPr>
            <a:r>
              <a:rPr lang="en-NZ" sz="900">
                <a:solidFill>
                  <a:schemeClr val="dk1"/>
                </a:solidFill>
                <a:latin typeface="Trebuchet MS"/>
                <a:ea typeface="Trebuchet MS"/>
                <a:cs typeface="Trebuchet MS"/>
                <a:sym typeface="Trebuchet MS"/>
              </a:rPr>
              <a:t>Bergstra, J., Bardenet, R., Bengio, Y., &amp; Kégl, B. (2011). Algorithms for hyper-parameter optimization. </a:t>
            </a:r>
            <a:r>
              <a:rPr lang="en-NZ" sz="900" i="1">
                <a:solidFill>
                  <a:schemeClr val="dk1"/>
                </a:solidFill>
                <a:latin typeface="Trebuchet MS"/>
                <a:ea typeface="Trebuchet MS"/>
                <a:cs typeface="Trebuchet MS"/>
                <a:sym typeface="Trebuchet MS"/>
              </a:rPr>
              <a:t>Advances in neural information processing systems</a:t>
            </a:r>
            <a:r>
              <a:rPr lang="en-NZ" sz="900">
                <a:solidFill>
                  <a:schemeClr val="dk1"/>
                </a:solidFill>
                <a:latin typeface="Trebuchet MS"/>
                <a:ea typeface="Trebuchet MS"/>
                <a:cs typeface="Trebuchet MS"/>
                <a:sym typeface="Trebuchet MS"/>
              </a:rPr>
              <a:t>, </a:t>
            </a:r>
            <a:r>
              <a:rPr lang="en-NZ" sz="900" i="1">
                <a:solidFill>
                  <a:schemeClr val="dk1"/>
                </a:solidFill>
                <a:latin typeface="Trebuchet MS"/>
                <a:ea typeface="Trebuchet MS"/>
                <a:cs typeface="Trebuchet MS"/>
                <a:sym typeface="Trebuchet MS"/>
              </a:rPr>
              <a:t>24</a:t>
            </a:r>
            <a:r>
              <a:rPr lang="en-NZ" sz="900">
                <a:solidFill>
                  <a:schemeClr val="dk1"/>
                </a:solidFill>
                <a:latin typeface="Trebuchet MS"/>
                <a:ea typeface="Trebuchet MS"/>
                <a:cs typeface="Trebuchet MS"/>
                <a:sym typeface="Trebuchet MS"/>
              </a:rPr>
              <a:t>.</a:t>
            </a:r>
            <a:endParaRPr/>
          </a:p>
          <a:p>
            <a:pPr marL="228600" marR="0" lvl="0" indent="-228600" algn="l" rtl="0">
              <a:spcBef>
                <a:spcPts val="0"/>
              </a:spcBef>
              <a:spcAft>
                <a:spcPts val="0"/>
              </a:spcAft>
              <a:buClr>
                <a:schemeClr val="dk1"/>
              </a:buClr>
              <a:buSzPts val="900"/>
              <a:buFont typeface="Trebuchet MS"/>
              <a:buAutoNum type="arabicPeriod"/>
            </a:pPr>
            <a:r>
              <a:rPr lang="en-NZ" sz="900">
                <a:solidFill>
                  <a:schemeClr val="dk1"/>
                </a:solidFill>
                <a:latin typeface="Trebuchet MS"/>
                <a:ea typeface="Trebuchet MS"/>
                <a:cs typeface="Trebuchet MS"/>
                <a:sym typeface="Trebuchet MS"/>
              </a:rPr>
              <a:t>Ozaki, Y., Tanigaki, Y., Watanabe, S., &amp; Onishi, M. (2020, June). Multiobjective tree-structured parzen estimator for computationally expensive optimization problems. In </a:t>
            </a:r>
            <a:r>
              <a:rPr lang="en-NZ" sz="900" i="1">
                <a:solidFill>
                  <a:schemeClr val="dk1"/>
                </a:solidFill>
                <a:latin typeface="Trebuchet MS"/>
                <a:ea typeface="Trebuchet MS"/>
                <a:cs typeface="Trebuchet MS"/>
                <a:sym typeface="Trebuchet MS"/>
              </a:rPr>
              <a:t>Proceedings of the 2020 Genetic and Evolutionary Computation Conference</a:t>
            </a:r>
            <a:r>
              <a:rPr lang="en-NZ" sz="900">
                <a:solidFill>
                  <a:schemeClr val="dk1"/>
                </a:solidFill>
                <a:latin typeface="Trebuchet MS"/>
                <a:ea typeface="Trebuchet MS"/>
                <a:cs typeface="Trebuchet MS"/>
                <a:sym typeface="Trebuchet MS"/>
              </a:rPr>
              <a:t> (pp. 533-541).</a:t>
            </a:r>
            <a:endParaRPr/>
          </a:p>
          <a:p>
            <a:pPr marL="228600" marR="0" lvl="0" indent="-228600" algn="l" rtl="0">
              <a:spcBef>
                <a:spcPts val="0"/>
              </a:spcBef>
              <a:spcAft>
                <a:spcPts val="0"/>
              </a:spcAft>
              <a:buClr>
                <a:schemeClr val="dk1"/>
              </a:buClr>
              <a:buSzPts val="900"/>
              <a:buFont typeface="Trebuchet MS"/>
              <a:buAutoNum type="arabicPeriod"/>
            </a:pPr>
            <a:r>
              <a:rPr lang="en-NZ" sz="900">
                <a:solidFill>
                  <a:schemeClr val="dk1"/>
                </a:solidFill>
                <a:latin typeface="Trebuchet MS"/>
                <a:ea typeface="Trebuchet MS"/>
                <a:cs typeface="Trebuchet MS"/>
                <a:sym typeface="Trebuchet MS"/>
              </a:rPr>
              <a:t>Iruthayarajan, M. W., &amp; Baskar, S. (2010). Covariance matrix adaptation evolution strategy based design of centralized PID controller. </a:t>
            </a:r>
            <a:r>
              <a:rPr lang="en-NZ" sz="900" i="1">
                <a:solidFill>
                  <a:schemeClr val="dk1"/>
                </a:solidFill>
                <a:latin typeface="Trebuchet MS"/>
                <a:ea typeface="Trebuchet MS"/>
                <a:cs typeface="Trebuchet MS"/>
                <a:sym typeface="Trebuchet MS"/>
              </a:rPr>
              <a:t>Expert systems with Applications</a:t>
            </a:r>
            <a:r>
              <a:rPr lang="en-NZ" sz="900">
                <a:solidFill>
                  <a:schemeClr val="dk1"/>
                </a:solidFill>
                <a:latin typeface="Trebuchet MS"/>
                <a:ea typeface="Trebuchet MS"/>
                <a:cs typeface="Trebuchet MS"/>
                <a:sym typeface="Trebuchet MS"/>
              </a:rPr>
              <a:t>, </a:t>
            </a:r>
            <a:r>
              <a:rPr lang="en-NZ" sz="900" i="1">
                <a:solidFill>
                  <a:schemeClr val="dk1"/>
                </a:solidFill>
                <a:latin typeface="Trebuchet MS"/>
                <a:ea typeface="Trebuchet MS"/>
                <a:cs typeface="Trebuchet MS"/>
                <a:sym typeface="Trebuchet MS"/>
              </a:rPr>
              <a:t>37</a:t>
            </a:r>
            <a:r>
              <a:rPr lang="en-NZ" sz="900">
                <a:solidFill>
                  <a:schemeClr val="dk1"/>
                </a:solidFill>
                <a:latin typeface="Trebuchet MS"/>
                <a:ea typeface="Trebuchet MS"/>
                <a:cs typeface="Trebuchet MS"/>
                <a:sym typeface="Trebuchet MS"/>
              </a:rPr>
              <a:t>(8), 5775-5781.</a:t>
            </a:r>
            <a:endParaRPr/>
          </a:p>
          <a:p>
            <a:pPr marL="228600" marR="0" lvl="0" indent="-228600" algn="l" rtl="0">
              <a:spcBef>
                <a:spcPts val="0"/>
              </a:spcBef>
              <a:spcAft>
                <a:spcPts val="0"/>
              </a:spcAft>
              <a:buClr>
                <a:schemeClr val="dk1"/>
              </a:buClr>
              <a:buSzPts val="900"/>
              <a:buFont typeface="Trebuchet MS"/>
              <a:buAutoNum type="arabicPeriod"/>
            </a:pPr>
            <a:r>
              <a:rPr lang="en-NZ" sz="900">
                <a:solidFill>
                  <a:schemeClr val="dk1"/>
                </a:solidFill>
                <a:latin typeface="Trebuchet MS"/>
                <a:ea typeface="Trebuchet MS"/>
                <a:cs typeface="Trebuchet MS"/>
                <a:sym typeface="Trebuchet MS"/>
              </a:rPr>
              <a:t>Deb, K., Agrawal, S., Pratap, A., &amp; Meyarivan, T. (2000, September). A fast elitist non-dominated sorting genetic algorithm for multi-objective optimization: NSGA-II. In </a:t>
            </a:r>
            <a:r>
              <a:rPr lang="en-NZ" sz="900" i="1">
                <a:solidFill>
                  <a:schemeClr val="dk1"/>
                </a:solidFill>
                <a:latin typeface="Trebuchet MS"/>
                <a:ea typeface="Trebuchet MS"/>
                <a:cs typeface="Trebuchet MS"/>
                <a:sym typeface="Trebuchet MS"/>
              </a:rPr>
              <a:t>International conference on parallel problem solving from nature</a:t>
            </a:r>
            <a:r>
              <a:rPr lang="en-NZ" sz="900">
                <a:solidFill>
                  <a:schemeClr val="dk1"/>
                </a:solidFill>
                <a:latin typeface="Trebuchet MS"/>
                <a:ea typeface="Trebuchet MS"/>
                <a:cs typeface="Trebuchet MS"/>
                <a:sym typeface="Trebuchet MS"/>
              </a:rPr>
              <a:t> (pp. 849-858). Springer, Berlin, Heidelberg.</a:t>
            </a:r>
            <a:endParaRPr/>
          </a:p>
          <a:p>
            <a:pPr marL="228600" marR="0" lvl="0" indent="-228600" algn="l" rtl="0">
              <a:spcBef>
                <a:spcPts val="0"/>
              </a:spcBef>
              <a:spcAft>
                <a:spcPts val="0"/>
              </a:spcAft>
              <a:buClr>
                <a:schemeClr val="dk1"/>
              </a:buClr>
              <a:buSzPts val="900"/>
              <a:buFont typeface="Trebuchet MS"/>
              <a:buAutoNum type="arabicPeriod"/>
            </a:pPr>
            <a:r>
              <a:rPr lang="en-NZ" sz="900">
                <a:solidFill>
                  <a:schemeClr val="dk1"/>
                </a:solidFill>
                <a:latin typeface="Trebuchet MS"/>
                <a:ea typeface="Trebuchet MS"/>
                <a:cs typeface="Trebuchet MS"/>
                <a:sym typeface="Trebuchet MS"/>
              </a:rPr>
              <a:t>Toni, T., Welch, D., Strelkowa, N., Ipsen, A., &amp; Stumpf, M. P. (2009). Approximate Bayesian computation scheme for parameter inference and model selection in dynamical systems. </a:t>
            </a:r>
            <a:r>
              <a:rPr lang="en-NZ" sz="900" i="1">
                <a:solidFill>
                  <a:schemeClr val="dk1"/>
                </a:solidFill>
                <a:latin typeface="Trebuchet MS"/>
                <a:ea typeface="Trebuchet MS"/>
                <a:cs typeface="Trebuchet MS"/>
                <a:sym typeface="Trebuchet MS"/>
              </a:rPr>
              <a:t>Journal of the Royal Society Interface</a:t>
            </a:r>
            <a:r>
              <a:rPr lang="en-NZ" sz="900">
                <a:solidFill>
                  <a:schemeClr val="dk1"/>
                </a:solidFill>
                <a:latin typeface="Trebuchet MS"/>
                <a:ea typeface="Trebuchet MS"/>
                <a:cs typeface="Trebuchet MS"/>
                <a:sym typeface="Trebuchet MS"/>
              </a:rPr>
              <a:t>, </a:t>
            </a:r>
            <a:r>
              <a:rPr lang="en-NZ" sz="900" i="1">
                <a:solidFill>
                  <a:schemeClr val="dk1"/>
                </a:solidFill>
                <a:latin typeface="Trebuchet MS"/>
                <a:ea typeface="Trebuchet MS"/>
                <a:cs typeface="Trebuchet MS"/>
                <a:sym typeface="Trebuchet MS"/>
              </a:rPr>
              <a:t>6</a:t>
            </a:r>
            <a:r>
              <a:rPr lang="en-NZ" sz="900">
                <a:solidFill>
                  <a:schemeClr val="dk1"/>
                </a:solidFill>
                <a:latin typeface="Trebuchet MS"/>
                <a:ea typeface="Trebuchet MS"/>
                <a:cs typeface="Trebuchet MS"/>
                <a:sym typeface="Trebuchet MS"/>
              </a:rPr>
              <a:t>(31), 187-202.</a:t>
            </a:r>
            <a:endParaRPr/>
          </a:p>
          <a:p>
            <a:pPr marL="228600" marR="0" lvl="0" indent="-161925" algn="l" rtl="0">
              <a:spcBef>
                <a:spcPts val="0"/>
              </a:spcBef>
              <a:spcAft>
                <a:spcPts val="0"/>
              </a:spcAft>
              <a:buClr>
                <a:schemeClr val="dk1"/>
              </a:buClr>
              <a:buSzPts val="1050"/>
              <a:buFont typeface="Trebuchet MS"/>
              <a:buNone/>
            </a:pPr>
            <a:endParaRPr sz="1050">
              <a:solidFill>
                <a:schemeClr val="dk1"/>
              </a:solidFill>
              <a:latin typeface="Trebuchet MS"/>
              <a:ea typeface="Trebuchet MS"/>
              <a:cs typeface="Trebuchet MS"/>
              <a:sym typeface="Trebuchet MS"/>
            </a:endParaRPr>
          </a:p>
          <a:p>
            <a:pPr marL="228600" marR="0" lvl="0" indent="-161925" algn="l" rtl="0">
              <a:spcBef>
                <a:spcPts val="0"/>
              </a:spcBef>
              <a:spcAft>
                <a:spcPts val="0"/>
              </a:spcAft>
              <a:buClr>
                <a:schemeClr val="dk1"/>
              </a:buClr>
              <a:buSzPts val="1050"/>
              <a:buFont typeface="Trebuchet MS"/>
              <a:buNone/>
            </a:pPr>
            <a:endParaRPr sz="1050">
              <a:solidFill>
                <a:schemeClr val="dk1"/>
              </a:solidFill>
              <a:latin typeface="Trebuchet MS"/>
              <a:ea typeface="Trebuchet MS"/>
              <a:cs typeface="Trebuchet MS"/>
              <a:sym typeface="Trebuchet MS"/>
            </a:endParaRPr>
          </a:p>
          <a:p>
            <a:pPr marL="228600" marR="0" lvl="0" indent="-161925" algn="l" rtl="0">
              <a:spcBef>
                <a:spcPts val="0"/>
              </a:spcBef>
              <a:spcAft>
                <a:spcPts val="0"/>
              </a:spcAft>
              <a:buClr>
                <a:schemeClr val="dk1"/>
              </a:buClr>
              <a:buSzPts val="1050"/>
              <a:buFont typeface="Trebuchet MS"/>
              <a:buNone/>
            </a:pPr>
            <a:endParaRPr sz="1050">
              <a:solidFill>
                <a:schemeClr val="dk1"/>
              </a:solidFill>
              <a:latin typeface="Trebuchet MS"/>
              <a:ea typeface="Trebuchet MS"/>
              <a:cs typeface="Trebuchet MS"/>
              <a:sym typeface="Trebuchet MS"/>
            </a:endParaRPr>
          </a:p>
          <a:p>
            <a:pPr marL="228600" marR="0" lvl="0" indent="-161925" algn="l" rtl="0">
              <a:spcBef>
                <a:spcPts val="0"/>
              </a:spcBef>
              <a:spcAft>
                <a:spcPts val="0"/>
              </a:spcAft>
              <a:buClr>
                <a:schemeClr val="dk1"/>
              </a:buClr>
              <a:buSzPts val="1050"/>
              <a:buFont typeface="Trebuchet MS"/>
              <a:buNone/>
            </a:pPr>
            <a:endParaRPr sz="1050">
              <a:solidFill>
                <a:schemeClr val="dk1"/>
              </a:solidFill>
              <a:latin typeface="Trebuchet MS"/>
              <a:ea typeface="Trebuchet MS"/>
              <a:cs typeface="Trebuchet MS"/>
              <a:sym typeface="Trebuchet MS"/>
            </a:endParaRPr>
          </a:p>
        </p:txBody>
      </p:sp>
      <p:pic>
        <p:nvPicPr>
          <p:cNvPr id="255" name="Google Shape;255;p12"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Synthetic Root Generator</a:t>
            </a:r>
            <a:endParaRPr/>
          </a:p>
        </p:txBody>
      </p:sp>
      <p:sp>
        <p:nvSpPr>
          <p:cNvPr id="262" name="Google Shape;262;p13"/>
          <p:cNvSpPr txBox="1">
            <a:spLocks noGrp="1"/>
          </p:cNvSpPr>
          <p:nvPr>
            <p:ph type="body" idx="1"/>
          </p:nvPr>
        </p:nvSpPr>
        <p:spPr>
          <a:xfrm>
            <a:off x="677334" y="1453578"/>
            <a:ext cx="8596668" cy="4428747"/>
          </a:xfrm>
          <a:prstGeom prst="rect">
            <a:avLst/>
          </a:prstGeom>
          <a:noFill/>
          <a:ln>
            <a:noFill/>
          </a:ln>
        </p:spPr>
        <p:txBody>
          <a:bodyPr spcFirstLastPara="1" wrap="square" lIns="91425" tIns="45700" rIns="91425" bIns="45700" anchor="t" anchorCtr="0">
            <a:normAutofit/>
          </a:bodyPr>
          <a:lstStyle/>
          <a:p>
            <a:pPr marL="628650" lvl="0" indent="-285750" algn="l" rtl="0">
              <a:spcBef>
                <a:spcPts val="0"/>
              </a:spcBef>
              <a:spcAft>
                <a:spcPts val="0"/>
              </a:spcAft>
              <a:buSzPts val="1440"/>
              <a:buChar char="►"/>
            </a:pPr>
            <a:r>
              <a:rPr lang="en-NZ" sz="1800"/>
              <a:t>Methodology</a:t>
            </a:r>
            <a:endParaRPr/>
          </a:p>
          <a:p>
            <a:pPr marL="1028700" lvl="1" indent="-285750" algn="l" rtl="0">
              <a:spcBef>
                <a:spcPts val="575"/>
              </a:spcBef>
              <a:spcAft>
                <a:spcPts val="0"/>
              </a:spcAft>
              <a:buSzPts val="1280"/>
              <a:buChar char="►"/>
            </a:pPr>
            <a:r>
              <a:rPr lang="en-NZ"/>
              <a:t>Calculate summary statistics of ground truth root system</a:t>
            </a:r>
            <a:endParaRPr/>
          </a:p>
          <a:p>
            <a:pPr marL="1428750" lvl="2" indent="-228600" algn="l" rtl="0">
              <a:spcBef>
                <a:spcPts val="575"/>
              </a:spcBef>
              <a:spcAft>
                <a:spcPts val="0"/>
              </a:spcAft>
              <a:buSzPts val="1120"/>
              <a:buChar char="►"/>
            </a:pPr>
            <a:r>
              <a:rPr lang="en-NZ"/>
              <a:t>Cumulative horizontal root distance and root soil depth</a:t>
            </a:r>
            <a:endParaRPr/>
          </a:p>
          <a:p>
            <a:pPr marL="1028700" lvl="1" indent="-285750" algn="l" rtl="0">
              <a:spcBef>
                <a:spcPts val="575"/>
              </a:spcBef>
              <a:spcAft>
                <a:spcPts val="0"/>
              </a:spcAft>
              <a:buSzPts val="1280"/>
              <a:buChar char="►"/>
            </a:pPr>
            <a:r>
              <a:rPr lang="en-NZ"/>
              <a:t>Generate synthetic root system</a:t>
            </a:r>
            <a:endParaRPr/>
          </a:p>
          <a:p>
            <a:pPr marL="1428750" lvl="2" indent="-228600" algn="l" rtl="0">
              <a:spcBef>
                <a:spcPts val="575"/>
              </a:spcBef>
              <a:spcAft>
                <a:spcPts val="0"/>
              </a:spcAft>
              <a:buSzPts val="1120"/>
              <a:buChar char="►"/>
            </a:pPr>
            <a:r>
              <a:rPr lang="en-NZ"/>
              <a:t>Calculate summary statistics of synthetic root system</a:t>
            </a:r>
            <a:endParaRPr/>
          </a:p>
          <a:p>
            <a:pPr marL="1028700" lvl="1" indent="-285750" algn="l" rtl="0">
              <a:spcBef>
                <a:spcPts val="575"/>
              </a:spcBef>
              <a:spcAft>
                <a:spcPts val="0"/>
              </a:spcAft>
              <a:buSzPts val="1280"/>
              <a:buChar char="►"/>
            </a:pPr>
            <a:r>
              <a:rPr lang="en-NZ"/>
              <a:t>Minimise dissimilarity between synthetic and group truth statistics</a:t>
            </a:r>
            <a:endParaRPr/>
          </a:p>
          <a:p>
            <a:pPr marL="1428750" lvl="2" indent="-228600" algn="l" rtl="0">
              <a:spcBef>
                <a:spcPts val="575"/>
              </a:spcBef>
              <a:spcAft>
                <a:spcPts val="0"/>
              </a:spcAft>
              <a:buSzPts val="1120"/>
              <a:buChar char="►"/>
            </a:pPr>
            <a:r>
              <a:rPr lang="en-NZ"/>
              <a:t>Create a realistic simulation</a:t>
            </a:r>
            <a:endParaRPr/>
          </a:p>
          <a:p>
            <a:pPr marL="1028700" lvl="1" indent="-285750" algn="l" rtl="0">
              <a:spcBef>
                <a:spcPts val="575"/>
              </a:spcBef>
              <a:spcAft>
                <a:spcPts val="0"/>
              </a:spcAft>
              <a:buSzPts val="1280"/>
              <a:buChar char="►"/>
            </a:pPr>
            <a:r>
              <a:rPr lang="en-NZ"/>
              <a:t>Repeat 1000 times</a:t>
            </a:r>
            <a:endParaRPr/>
          </a:p>
          <a:p>
            <a:pPr marL="1028700" lvl="1" indent="-204469" algn="l" rtl="0">
              <a:spcBef>
                <a:spcPts val="575"/>
              </a:spcBef>
              <a:spcAft>
                <a:spcPts val="0"/>
              </a:spcAft>
              <a:buSzPts val="1280"/>
              <a:buNone/>
            </a:pPr>
            <a:endParaRPr/>
          </a:p>
          <a:p>
            <a:pPr marL="342900" lvl="0" indent="-251459" algn="l" rtl="0">
              <a:spcBef>
                <a:spcPts val="1144"/>
              </a:spcBef>
              <a:spcAft>
                <a:spcPts val="0"/>
              </a:spcAft>
              <a:buSzPts val="1440"/>
              <a:buNone/>
            </a:pPr>
            <a:endParaRPr/>
          </a:p>
        </p:txBody>
      </p:sp>
      <p:pic>
        <p:nvPicPr>
          <p:cNvPr id="263" name="Google Shape;263;p13" descr="A picture containing text, LEGO, toy, vector graphics&#10;&#10;Description automatically generated"/>
          <p:cNvPicPr preferRelativeResize="0"/>
          <p:nvPr/>
        </p:nvPicPr>
        <p:blipFill rotWithShape="1">
          <a:blip r:embed="rId3">
            <a:alphaModFix/>
          </a:blip>
          <a:srcRect l="30699" t="15457" r="24575" b="11124"/>
          <a:stretch/>
        </p:blipFill>
        <p:spPr>
          <a:xfrm>
            <a:off x="2839894" y="3888683"/>
            <a:ext cx="3410077" cy="2801324"/>
          </a:xfrm>
          <a:prstGeom prst="rect">
            <a:avLst/>
          </a:prstGeom>
          <a:noFill/>
          <a:ln>
            <a:noFill/>
          </a:ln>
        </p:spPr>
      </p:pic>
      <p:pic>
        <p:nvPicPr>
          <p:cNvPr id="264" name="Google Shape;264;p13" descr="A black background with white text&#10;&#10;Description automatically generated with low confidence"/>
          <p:cNvPicPr preferRelativeResize="0"/>
          <p:nvPr/>
        </p:nvPicPr>
        <p:blipFill rotWithShape="1">
          <a:blip r:embed="rId4">
            <a:alphaModFix/>
          </a:blip>
          <a:srcRect/>
          <a:stretch/>
        </p:blipFill>
        <p:spPr>
          <a:xfrm>
            <a:off x="8448549" y="0"/>
            <a:ext cx="3337050" cy="11275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Synthetic Root Generator</a:t>
            </a:r>
            <a:endParaRPr/>
          </a:p>
        </p:txBody>
      </p:sp>
      <p:sp>
        <p:nvSpPr>
          <p:cNvPr id="271" name="Google Shape;271;p14"/>
          <p:cNvSpPr txBox="1">
            <a:spLocks noGrp="1"/>
          </p:cNvSpPr>
          <p:nvPr>
            <p:ph type="body" idx="1"/>
          </p:nvPr>
        </p:nvSpPr>
        <p:spPr>
          <a:xfrm>
            <a:off x="677334" y="1453578"/>
            <a:ext cx="8596668" cy="4428747"/>
          </a:xfrm>
          <a:prstGeom prst="rect">
            <a:avLst/>
          </a:prstGeom>
          <a:noFill/>
          <a:ln>
            <a:noFill/>
          </a:ln>
        </p:spPr>
        <p:txBody>
          <a:bodyPr spcFirstLastPara="1" wrap="square" lIns="91425" tIns="45700" rIns="91425" bIns="45700" anchor="t" anchorCtr="0">
            <a:normAutofit/>
          </a:bodyPr>
          <a:lstStyle/>
          <a:p>
            <a:pPr marL="628650" lvl="0" indent="-285750" algn="l" rtl="0">
              <a:spcBef>
                <a:spcPts val="0"/>
              </a:spcBef>
              <a:spcAft>
                <a:spcPts val="0"/>
              </a:spcAft>
              <a:buSzPts val="1440"/>
              <a:buChar char="►"/>
            </a:pPr>
            <a:r>
              <a:rPr lang="en-NZ" sz="1800"/>
              <a:t>Validation</a:t>
            </a:r>
            <a:endParaRPr/>
          </a:p>
          <a:p>
            <a:pPr marL="628650" lvl="0" indent="-285750" algn="l" rtl="0">
              <a:spcBef>
                <a:spcPts val="575"/>
              </a:spcBef>
              <a:spcAft>
                <a:spcPts val="0"/>
              </a:spcAft>
              <a:buSzPts val="1440"/>
              <a:buChar char="►"/>
            </a:pPr>
            <a:r>
              <a:rPr lang="en-NZ"/>
              <a:t>Ground truth data was created using root generator</a:t>
            </a:r>
            <a:endParaRPr sz="1800"/>
          </a:p>
          <a:p>
            <a:pPr marL="628650" lvl="0" indent="-342900" algn="l" rtl="0">
              <a:spcBef>
                <a:spcPts val="575"/>
              </a:spcBef>
              <a:spcAft>
                <a:spcPts val="0"/>
              </a:spcAft>
              <a:buSzPts val="1440"/>
              <a:buChar char="►"/>
            </a:pPr>
            <a:r>
              <a:rPr lang="en-NZ"/>
              <a:t>Repeat 5 times for each of the 5 algorithms</a:t>
            </a:r>
            <a:endParaRPr/>
          </a:p>
          <a:p>
            <a:pPr marL="1028700" lvl="1" indent="-285750" algn="l" rtl="0">
              <a:spcBef>
                <a:spcPts val="575"/>
              </a:spcBef>
              <a:spcAft>
                <a:spcPts val="0"/>
              </a:spcAft>
              <a:buSzPts val="1280"/>
              <a:buChar char="►"/>
            </a:pPr>
            <a:r>
              <a:rPr lang="en-NZ"/>
              <a:t>25,000 synthetic root systems</a:t>
            </a:r>
            <a:endParaRPr/>
          </a:p>
          <a:p>
            <a:pPr marL="742950" lvl="1" indent="0" algn="l" rtl="0">
              <a:spcBef>
                <a:spcPts val="575"/>
              </a:spcBef>
              <a:spcAft>
                <a:spcPts val="0"/>
              </a:spcAft>
              <a:buSzPts val="1280"/>
              <a:buNone/>
            </a:pPr>
            <a:r>
              <a:rPr lang="en-NZ"/>
              <a:t>	</a:t>
            </a:r>
            <a:endParaRPr/>
          </a:p>
          <a:p>
            <a:pPr marL="1028700" lvl="1" indent="-204469" algn="l" rtl="0">
              <a:spcBef>
                <a:spcPts val="575"/>
              </a:spcBef>
              <a:spcAft>
                <a:spcPts val="0"/>
              </a:spcAft>
              <a:buSzPts val="1280"/>
              <a:buNone/>
            </a:pPr>
            <a:endParaRPr/>
          </a:p>
          <a:p>
            <a:pPr marL="342900" lvl="0" indent="-251459" algn="l" rtl="0">
              <a:spcBef>
                <a:spcPts val="1144"/>
              </a:spcBef>
              <a:spcAft>
                <a:spcPts val="0"/>
              </a:spcAft>
              <a:buSzPts val="1440"/>
              <a:buNone/>
            </a:pPr>
            <a:endParaRPr/>
          </a:p>
        </p:txBody>
      </p:sp>
      <p:pic>
        <p:nvPicPr>
          <p:cNvPr id="272" name="Google Shape;272;p14"/>
          <p:cNvPicPr preferRelativeResize="0"/>
          <p:nvPr/>
        </p:nvPicPr>
        <p:blipFill rotWithShape="1">
          <a:blip r:embed="rId3">
            <a:alphaModFix/>
          </a:blip>
          <a:srcRect/>
          <a:stretch/>
        </p:blipFill>
        <p:spPr>
          <a:xfrm>
            <a:off x="3341692" y="2924849"/>
            <a:ext cx="1554399" cy="3492171"/>
          </a:xfrm>
          <a:prstGeom prst="rect">
            <a:avLst/>
          </a:prstGeom>
          <a:noFill/>
          <a:ln>
            <a:noFill/>
          </a:ln>
        </p:spPr>
      </p:pic>
      <p:pic>
        <p:nvPicPr>
          <p:cNvPr id="273" name="Google Shape;273;p14" descr="A black background with white text&#10;&#10;Description automatically generated with low confidence"/>
          <p:cNvPicPr preferRelativeResize="0"/>
          <p:nvPr/>
        </p:nvPicPr>
        <p:blipFill rotWithShape="1">
          <a:blip r:embed="rId4">
            <a:alphaModFix/>
          </a:blip>
          <a:srcRect/>
          <a:stretch/>
        </p:blipFill>
        <p:spPr>
          <a:xfrm>
            <a:off x="8448549" y="0"/>
            <a:ext cx="3337050" cy="11275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Synthetic Root Generator</a:t>
            </a:r>
            <a:endParaRPr/>
          </a:p>
        </p:txBody>
      </p:sp>
      <p:graphicFrame>
        <p:nvGraphicFramePr>
          <p:cNvPr id="280" name="Google Shape;280;p15"/>
          <p:cNvGraphicFramePr/>
          <p:nvPr/>
        </p:nvGraphicFramePr>
        <p:xfrm>
          <a:off x="512075" y="1481858"/>
          <a:ext cx="8927175" cy="1854250"/>
        </p:xfrm>
        <a:graphic>
          <a:graphicData uri="http://schemas.openxmlformats.org/drawingml/2006/table">
            <a:tbl>
              <a:tblPr firstRow="1" bandRow="1">
                <a:noFill/>
                <a:tableStyleId>{2EA870D5-448A-4886-A32A-49F85E72ECFB}</a:tableStyleId>
              </a:tblPr>
              <a:tblGrid>
                <a:gridCol w="2975725">
                  <a:extLst>
                    <a:ext uri="{9D8B030D-6E8A-4147-A177-3AD203B41FA5}">
                      <a16:colId xmlns:a16="http://schemas.microsoft.com/office/drawing/2014/main" val="20000"/>
                    </a:ext>
                  </a:extLst>
                </a:gridCol>
                <a:gridCol w="2975725">
                  <a:extLst>
                    <a:ext uri="{9D8B030D-6E8A-4147-A177-3AD203B41FA5}">
                      <a16:colId xmlns:a16="http://schemas.microsoft.com/office/drawing/2014/main" val="20001"/>
                    </a:ext>
                  </a:extLst>
                </a:gridCol>
                <a:gridCol w="2975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NZ" sz="1400"/>
                        <a:t>Optimisation Method</a:t>
                      </a:r>
                      <a:endParaRPr/>
                    </a:p>
                  </a:txBody>
                  <a:tcPr marL="91450" marR="91450" marT="45725" marB="45725"/>
                </a:tc>
                <a:tc>
                  <a:txBody>
                    <a:bodyPr/>
                    <a:lstStyle/>
                    <a:p>
                      <a:pPr marL="0" marR="0" lvl="0" indent="0" algn="l" rtl="0">
                        <a:spcBef>
                          <a:spcPts val="0"/>
                        </a:spcBef>
                        <a:spcAft>
                          <a:spcPts val="0"/>
                        </a:spcAft>
                        <a:buNone/>
                      </a:pPr>
                      <a:r>
                        <a:rPr lang="en-NZ" sz="1400"/>
                        <a:t>Best trial</a:t>
                      </a:r>
                      <a:endParaRPr/>
                    </a:p>
                  </a:txBody>
                  <a:tcPr marL="91450" marR="91450" marT="45725" marB="45725"/>
                </a:tc>
                <a:tc>
                  <a:txBody>
                    <a:bodyPr/>
                    <a:lstStyle/>
                    <a:p>
                      <a:pPr marL="0" marR="0" lvl="0" indent="0" algn="l" rtl="0">
                        <a:spcBef>
                          <a:spcPts val="0"/>
                        </a:spcBef>
                        <a:spcAft>
                          <a:spcPts val="0"/>
                        </a:spcAft>
                        <a:buNone/>
                      </a:pPr>
                      <a:r>
                        <a:rPr lang="en-NZ" sz="1400"/>
                        <a:t>Score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Clr>
                          <a:schemeClr val="dk1"/>
                        </a:buClr>
                        <a:buSzPts val="1400"/>
                        <a:buFont typeface="Arial"/>
                        <a:buNone/>
                      </a:pPr>
                      <a:r>
                        <a:rPr lang="en-NZ" sz="1400"/>
                        <a:t>TPE</a:t>
                      </a:r>
                      <a:endParaRPr/>
                    </a:p>
                  </a:txBody>
                  <a:tcPr marL="91450" marR="91450" marT="45725" marB="45725"/>
                </a:tc>
                <a:tc>
                  <a:txBody>
                    <a:bodyPr/>
                    <a:lstStyle/>
                    <a:p>
                      <a:pPr marL="0" marR="0" lvl="0" indent="0" algn="ctr" rtl="0">
                        <a:spcBef>
                          <a:spcPts val="0"/>
                        </a:spcBef>
                        <a:spcAft>
                          <a:spcPts val="0"/>
                        </a:spcAft>
                        <a:buClr>
                          <a:schemeClr val="dk1"/>
                        </a:buClr>
                        <a:buSzPts val="1400"/>
                        <a:buFont typeface="Arial"/>
                        <a:buNone/>
                      </a:pPr>
                      <a:r>
                        <a:rPr lang="en-NZ" sz="1400"/>
                        <a:t>534</a:t>
                      </a:r>
                      <a:endParaRPr/>
                    </a:p>
                  </a:txBody>
                  <a:tcPr marL="91450" marR="91450" marT="45725" marB="45725"/>
                </a:tc>
                <a:tc>
                  <a:txBody>
                    <a:bodyPr/>
                    <a:lstStyle/>
                    <a:p>
                      <a:pPr marL="0" marR="0" lvl="0" indent="0" algn="ctr" rtl="0">
                        <a:spcBef>
                          <a:spcPts val="0"/>
                        </a:spcBef>
                        <a:spcAft>
                          <a:spcPts val="0"/>
                        </a:spcAft>
                        <a:buClr>
                          <a:schemeClr val="dk1"/>
                        </a:buClr>
                        <a:buSzPts val="1400"/>
                        <a:buFont typeface="Arial"/>
                        <a:buNone/>
                      </a:pPr>
                      <a:r>
                        <a:rPr lang="en-NZ" sz="1400"/>
                        <a:t>0.028</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Clr>
                          <a:schemeClr val="dk1"/>
                        </a:buClr>
                        <a:buSzPts val="1400"/>
                        <a:buFont typeface="Arial"/>
                        <a:buNone/>
                      </a:pPr>
                      <a:r>
                        <a:rPr lang="en-NZ" sz="1400"/>
                        <a:t>MOTPE</a:t>
                      </a:r>
                      <a:endParaRPr/>
                    </a:p>
                  </a:txBody>
                  <a:tcPr marL="91450" marR="91450" marT="45725" marB="45725"/>
                </a:tc>
                <a:tc>
                  <a:txBody>
                    <a:bodyPr/>
                    <a:lstStyle/>
                    <a:p>
                      <a:pPr marL="0" marR="0" lvl="0" indent="0" algn="ctr" rtl="0">
                        <a:spcBef>
                          <a:spcPts val="0"/>
                        </a:spcBef>
                        <a:spcAft>
                          <a:spcPts val="0"/>
                        </a:spcAft>
                        <a:buClr>
                          <a:schemeClr val="dk1"/>
                        </a:buClr>
                        <a:buSzPts val="1400"/>
                        <a:buFont typeface="Arial"/>
                        <a:buNone/>
                      </a:pPr>
                      <a:r>
                        <a:rPr lang="en-NZ" sz="1400"/>
                        <a:t>534</a:t>
                      </a:r>
                      <a:endParaRPr/>
                    </a:p>
                  </a:txBody>
                  <a:tcPr marL="91450" marR="91450" marT="45725" marB="45725"/>
                </a:tc>
                <a:tc>
                  <a:txBody>
                    <a:bodyPr/>
                    <a:lstStyle/>
                    <a:p>
                      <a:pPr marL="0" marR="0" lvl="0" indent="0" algn="ctr" rtl="0">
                        <a:spcBef>
                          <a:spcPts val="0"/>
                        </a:spcBef>
                        <a:spcAft>
                          <a:spcPts val="0"/>
                        </a:spcAft>
                        <a:buClr>
                          <a:schemeClr val="dk1"/>
                        </a:buClr>
                        <a:buSzPts val="1400"/>
                        <a:buFont typeface="Arial"/>
                        <a:buNone/>
                      </a:pPr>
                      <a:r>
                        <a:rPr lang="en-NZ" sz="1400"/>
                        <a:t>0.049</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Clr>
                          <a:schemeClr val="dk1"/>
                        </a:buClr>
                        <a:buSzPts val="1400"/>
                        <a:buFont typeface="Arial"/>
                        <a:buNone/>
                      </a:pPr>
                      <a:r>
                        <a:rPr lang="en-NZ" sz="1400"/>
                        <a:t>CMA-ES</a:t>
                      </a:r>
                      <a:endParaRPr/>
                    </a:p>
                  </a:txBody>
                  <a:tcPr marL="91450" marR="91450" marT="45725" marB="45725"/>
                </a:tc>
                <a:tc>
                  <a:txBody>
                    <a:bodyPr/>
                    <a:lstStyle/>
                    <a:p>
                      <a:pPr marL="0" marR="0" lvl="0" indent="0" algn="ctr" rtl="0">
                        <a:spcBef>
                          <a:spcPts val="0"/>
                        </a:spcBef>
                        <a:spcAft>
                          <a:spcPts val="0"/>
                        </a:spcAft>
                        <a:buClr>
                          <a:schemeClr val="dk1"/>
                        </a:buClr>
                        <a:buSzPts val="1400"/>
                        <a:buFont typeface="Arial"/>
                        <a:buNone/>
                      </a:pPr>
                      <a:r>
                        <a:rPr lang="en-NZ" sz="1400"/>
                        <a:t>202</a:t>
                      </a:r>
                      <a:endParaRPr/>
                    </a:p>
                  </a:txBody>
                  <a:tcPr marL="91450" marR="91450" marT="45725" marB="45725"/>
                </a:tc>
                <a:tc>
                  <a:txBody>
                    <a:bodyPr/>
                    <a:lstStyle/>
                    <a:p>
                      <a:pPr marL="0" marR="0" lvl="0" indent="0" algn="ctr" rtl="0">
                        <a:spcBef>
                          <a:spcPts val="0"/>
                        </a:spcBef>
                        <a:spcAft>
                          <a:spcPts val="0"/>
                        </a:spcAft>
                        <a:buClr>
                          <a:schemeClr val="dk1"/>
                        </a:buClr>
                        <a:buSzPts val="1400"/>
                        <a:buFont typeface="Arial"/>
                        <a:buNone/>
                      </a:pPr>
                      <a:r>
                        <a:rPr lang="en-NZ" sz="1400"/>
                        <a:t>0.072</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Clr>
                          <a:schemeClr val="dk1"/>
                        </a:buClr>
                        <a:buSzPts val="1400"/>
                        <a:buFont typeface="Arial"/>
                        <a:buNone/>
                      </a:pPr>
                      <a:r>
                        <a:rPr lang="en-NZ" sz="1400"/>
                        <a:t>NSGA-II</a:t>
                      </a:r>
                      <a:endParaRPr/>
                    </a:p>
                  </a:txBody>
                  <a:tcPr marL="91450" marR="91450" marT="45725" marB="45725"/>
                </a:tc>
                <a:tc>
                  <a:txBody>
                    <a:bodyPr/>
                    <a:lstStyle/>
                    <a:p>
                      <a:pPr marL="0" marR="0" lvl="0" indent="0" algn="ctr" rtl="0">
                        <a:spcBef>
                          <a:spcPts val="0"/>
                        </a:spcBef>
                        <a:spcAft>
                          <a:spcPts val="0"/>
                        </a:spcAft>
                        <a:buClr>
                          <a:schemeClr val="dk1"/>
                        </a:buClr>
                        <a:buSzPts val="1400"/>
                        <a:buFont typeface="Arial"/>
                        <a:buNone/>
                      </a:pPr>
                      <a:r>
                        <a:rPr lang="en-NZ" sz="1400"/>
                        <a:t>822</a:t>
                      </a:r>
                      <a:endParaRPr/>
                    </a:p>
                  </a:txBody>
                  <a:tcPr marL="91450" marR="91450" marT="45725" marB="45725"/>
                </a:tc>
                <a:tc>
                  <a:txBody>
                    <a:bodyPr/>
                    <a:lstStyle/>
                    <a:p>
                      <a:pPr marL="0" marR="0" lvl="0" indent="0" algn="ctr" rtl="0">
                        <a:spcBef>
                          <a:spcPts val="0"/>
                        </a:spcBef>
                        <a:spcAft>
                          <a:spcPts val="0"/>
                        </a:spcAft>
                        <a:buClr>
                          <a:schemeClr val="dk1"/>
                        </a:buClr>
                        <a:buSzPts val="1400"/>
                        <a:buFont typeface="Arial"/>
                        <a:buNone/>
                      </a:pPr>
                      <a:r>
                        <a:rPr lang="en-NZ" sz="1400"/>
                        <a:t>0.029</a:t>
                      </a:r>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281" name="Google Shape;281;p15"/>
          <p:cNvGraphicFramePr/>
          <p:nvPr/>
        </p:nvGraphicFramePr>
        <p:xfrm>
          <a:off x="512075" y="3661021"/>
          <a:ext cx="5951450" cy="741700"/>
        </p:xfrm>
        <a:graphic>
          <a:graphicData uri="http://schemas.openxmlformats.org/drawingml/2006/table">
            <a:tbl>
              <a:tblPr firstRow="1" bandRow="1">
                <a:noFill/>
                <a:tableStyleId>{2EA870D5-448A-4886-A32A-49F85E72ECFB}</a:tableStyleId>
              </a:tblPr>
              <a:tblGrid>
                <a:gridCol w="2975725">
                  <a:extLst>
                    <a:ext uri="{9D8B030D-6E8A-4147-A177-3AD203B41FA5}">
                      <a16:colId xmlns:a16="http://schemas.microsoft.com/office/drawing/2014/main" val="20000"/>
                    </a:ext>
                  </a:extLst>
                </a:gridCol>
                <a:gridCol w="29757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NZ" sz="1400"/>
                        <a:t>Bayesian Method</a:t>
                      </a:r>
                      <a:endParaRPr/>
                    </a:p>
                  </a:txBody>
                  <a:tcPr marL="91450" marR="91450" marT="45725" marB="45725"/>
                </a:tc>
                <a:tc>
                  <a:txBody>
                    <a:bodyPr/>
                    <a:lstStyle/>
                    <a:p>
                      <a:pPr marL="0" marR="0" lvl="0" indent="0" algn="l" rtl="0">
                        <a:spcBef>
                          <a:spcPts val="0"/>
                        </a:spcBef>
                        <a:spcAft>
                          <a:spcPts val="0"/>
                        </a:spcAft>
                        <a:buNone/>
                      </a:pPr>
                      <a:r>
                        <a:rPr lang="en-NZ" sz="1400"/>
                        <a:t>Mean Score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Clr>
                          <a:schemeClr val="dk1"/>
                        </a:buClr>
                        <a:buSzPts val="1400"/>
                        <a:buFont typeface="Arial"/>
                        <a:buNone/>
                      </a:pPr>
                      <a:r>
                        <a:rPr lang="en-NZ" sz="1400"/>
                        <a:t>ABC-SMC</a:t>
                      </a:r>
                      <a:endParaRPr/>
                    </a:p>
                  </a:txBody>
                  <a:tcPr marL="91450" marR="91450" marT="45725" marB="45725"/>
                </a:tc>
                <a:tc>
                  <a:txBody>
                    <a:bodyPr/>
                    <a:lstStyle/>
                    <a:p>
                      <a:pPr marL="0" marR="0" lvl="0" indent="0" algn="ctr" rtl="0">
                        <a:spcBef>
                          <a:spcPts val="0"/>
                        </a:spcBef>
                        <a:spcAft>
                          <a:spcPts val="0"/>
                        </a:spcAft>
                        <a:buClr>
                          <a:schemeClr val="dk1"/>
                        </a:buClr>
                        <a:buSzPts val="1400"/>
                        <a:buFont typeface="Arial"/>
                        <a:buNone/>
                      </a:pPr>
                      <a:r>
                        <a:rPr lang="en-NZ" sz="1400"/>
                        <a:t>0.028</a:t>
                      </a:r>
                      <a:endParaRPr/>
                    </a:p>
                  </a:txBody>
                  <a:tcPr marL="91450" marR="91450" marT="45725" marB="45725"/>
                </a:tc>
                <a:extLst>
                  <a:ext uri="{0D108BD9-81ED-4DB2-BD59-A6C34878D82A}">
                    <a16:rowId xmlns:a16="http://schemas.microsoft.com/office/drawing/2014/main" val="10001"/>
                  </a:ext>
                </a:extLst>
              </a:tr>
            </a:tbl>
          </a:graphicData>
        </a:graphic>
      </p:graphicFrame>
      <p:pic>
        <p:nvPicPr>
          <p:cNvPr id="282" name="Google Shape;282;p15"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Synthetic Root Generator</a:t>
            </a:r>
            <a:endParaRPr/>
          </a:p>
        </p:txBody>
      </p:sp>
      <p:pic>
        <p:nvPicPr>
          <p:cNvPr id="289" name="Google Shape;289;p16"/>
          <p:cNvPicPr preferRelativeResize="0"/>
          <p:nvPr/>
        </p:nvPicPr>
        <p:blipFill rotWithShape="1">
          <a:blip r:embed="rId3">
            <a:alphaModFix/>
          </a:blip>
          <a:srcRect/>
          <a:stretch/>
        </p:blipFill>
        <p:spPr>
          <a:xfrm>
            <a:off x="677334" y="1270000"/>
            <a:ext cx="6971003" cy="5385324"/>
          </a:xfrm>
          <a:prstGeom prst="rect">
            <a:avLst/>
          </a:prstGeom>
          <a:noFill/>
          <a:ln>
            <a:noFill/>
          </a:ln>
        </p:spPr>
      </p:pic>
      <p:pic>
        <p:nvPicPr>
          <p:cNvPr id="290" name="Google Shape;290;p16" descr="A black background with white text&#10;&#10;Description automatically generated with low confidence"/>
          <p:cNvPicPr preferRelativeResize="0"/>
          <p:nvPr/>
        </p:nvPicPr>
        <p:blipFill rotWithShape="1">
          <a:blip r:embed="rId4">
            <a:alphaModFix/>
          </a:blip>
          <a:srcRect/>
          <a:stretch/>
        </p:blipFill>
        <p:spPr>
          <a:xfrm>
            <a:off x="8448549" y="0"/>
            <a:ext cx="3337050" cy="11275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GroIMP Root Model</a:t>
            </a:r>
            <a:endParaRPr/>
          </a:p>
        </p:txBody>
      </p:sp>
      <p:sp>
        <p:nvSpPr>
          <p:cNvPr id="297" name="Google Shape;297;p17"/>
          <p:cNvSpPr txBox="1">
            <a:spLocks noGrp="1"/>
          </p:cNvSpPr>
          <p:nvPr>
            <p:ph type="body" idx="1"/>
          </p:nvPr>
        </p:nvSpPr>
        <p:spPr>
          <a:xfrm>
            <a:off x="331032" y="2111074"/>
            <a:ext cx="3031233" cy="36117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NZ"/>
              <a:t>XEG reader</a:t>
            </a:r>
            <a:r>
              <a:rPr lang="en-NZ" baseline="30000"/>
              <a:t>1</a:t>
            </a:r>
            <a:endParaRPr/>
          </a:p>
          <a:p>
            <a:pPr marL="342900" lvl="0" indent="-342900" algn="l" rtl="0">
              <a:spcBef>
                <a:spcPts val="1000"/>
              </a:spcBef>
              <a:spcAft>
                <a:spcPts val="0"/>
              </a:spcAft>
              <a:buSzPts val="1440"/>
              <a:buChar char="►"/>
            </a:pPr>
            <a:r>
              <a:rPr lang="en-NZ"/>
              <a:t>Receives root generation data as input</a:t>
            </a:r>
            <a:endParaRPr/>
          </a:p>
          <a:p>
            <a:pPr marL="342900" lvl="0" indent="-342900" algn="l" rtl="0">
              <a:spcBef>
                <a:spcPts val="1000"/>
              </a:spcBef>
              <a:spcAft>
                <a:spcPts val="0"/>
              </a:spcAft>
              <a:buSzPts val="1440"/>
              <a:buChar char="►"/>
            </a:pPr>
            <a:r>
              <a:rPr lang="en-NZ"/>
              <a:t>Recursively constructs the root system using coordinate, order, and parent root information</a:t>
            </a:r>
            <a:endParaRPr/>
          </a:p>
          <a:p>
            <a:pPr marL="742950" lvl="1" indent="-285750" algn="l" rtl="0">
              <a:spcBef>
                <a:spcPts val="1000"/>
              </a:spcBef>
              <a:spcAft>
                <a:spcPts val="0"/>
              </a:spcAft>
              <a:buSzPts val="1280"/>
              <a:buChar char="►"/>
            </a:pPr>
            <a:r>
              <a:rPr lang="en-NZ"/>
              <a:t>Can be applied to other organ types</a:t>
            </a:r>
            <a:endParaRPr/>
          </a:p>
        </p:txBody>
      </p:sp>
      <p:pic>
        <p:nvPicPr>
          <p:cNvPr id="298" name="Google Shape;298;p17"/>
          <p:cNvPicPr preferRelativeResize="0"/>
          <p:nvPr/>
        </p:nvPicPr>
        <p:blipFill rotWithShape="1">
          <a:blip r:embed="rId3">
            <a:alphaModFix/>
          </a:blip>
          <a:srcRect/>
          <a:stretch/>
        </p:blipFill>
        <p:spPr>
          <a:xfrm>
            <a:off x="3362265" y="862655"/>
            <a:ext cx="5295598" cy="5343931"/>
          </a:xfrm>
          <a:prstGeom prst="rect">
            <a:avLst/>
          </a:prstGeom>
          <a:noFill/>
          <a:ln>
            <a:noFill/>
          </a:ln>
        </p:spPr>
      </p:pic>
      <p:pic>
        <p:nvPicPr>
          <p:cNvPr id="299" name="Google Shape;299;p17" descr="A black background with white text&#10;&#10;Description automatically generated with low confidence"/>
          <p:cNvPicPr preferRelativeResize="0"/>
          <p:nvPr/>
        </p:nvPicPr>
        <p:blipFill rotWithShape="1">
          <a:blip r:embed="rId4">
            <a:alphaModFix/>
          </a:blip>
          <a:srcRect/>
          <a:stretch/>
        </p:blipFill>
        <p:spPr>
          <a:xfrm>
            <a:off x="8448549" y="0"/>
            <a:ext cx="3337050" cy="1127557"/>
          </a:xfrm>
          <a:prstGeom prst="rect">
            <a:avLst/>
          </a:prstGeom>
          <a:noFill/>
          <a:ln>
            <a:noFill/>
          </a:ln>
        </p:spPr>
      </p:pic>
      <p:sp>
        <p:nvSpPr>
          <p:cNvPr id="300" name="Google Shape;300;p17"/>
          <p:cNvSpPr txBox="1"/>
          <p:nvPr/>
        </p:nvSpPr>
        <p:spPr>
          <a:xfrm>
            <a:off x="506231" y="6248400"/>
            <a:ext cx="750345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NZ" sz="1000">
                <a:solidFill>
                  <a:schemeClr val="dk1"/>
                </a:solidFill>
                <a:latin typeface="Trebuchet MS"/>
                <a:ea typeface="Trebuchet MS"/>
                <a:cs typeface="Trebuchet MS"/>
                <a:sym typeface="Trebuchet MS"/>
              </a:rPr>
              <a:t>1: Kniemeyer, O., &amp; Kurth, W. (2007, October). The modelling platform GroIMP and the programming language XL. In </a:t>
            </a:r>
            <a:r>
              <a:rPr lang="en-NZ" sz="1000" i="1">
                <a:solidFill>
                  <a:schemeClr val="dk1"/>
                </a:solidFill>
                <a:latin typeface="Trebuchet MS"/>
                <a:ea typeface="Trebuchet MS"/>
                <a:cs typeface="Trebuchet MS"/>
                <a:sym typeface="Trebuchet MS"/>
              </a:rPr>
              <a:t>International Symposium on Applications of Graph Transformations with Industrial Relevance</a:t>
            </a:r>
            <a:r>
              <a:rPr lang="en-NZ" sz="1000">
                <a:solidFill>
                  <a:schemeClr val="dk1"/>
                </a:solidFill>
                <a:latin typeface="Trebuchet MS"/>
                <a:ea typeface="Trebuchet MS"/>
                <a:cs typeface="Trebuchet MS"/>
                <a:sym typeface="Trebuchet MS"/>
              </a:rPr>
              <a:t> (pp. 570-572). Springer, Berlin, Heidelberg.</a:t>
            </a:r>
            <a:endParaRPr/>
          </a:p>
          <a:p>
            <a:pPr marL="0" marR="0" lvl="0" indent="0" algn="l" rtl="0">
              <a:spcBef>
                <a:spcPts val="0"/>
              </a:spcBef>
              <a:spcAft>
                <a:spcPts val="0"/>
              </a:spcAft>
              <a:buNone/>
            </a:pPr>
            <a:endParaRPr sz="10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GroIMP Root Model</a:t>
            </a:r>
            <a:endParaRPr/>
          </a:p>
        </p:txBody>
      </p:sp>
      <p:sp>
        <p:nvSpPr>
          <p:cNvPr id="307" name="Google Shape;307;p18"/>
          <p:cNvSpPr txBox="1">
            <a:spLocks noGrp="1"/>
          </p:cNvSpPr>
          <p:nvPr>
            <p:ph type="body" idx="1"/>
          </p:nvPr>
        </p:nvSpPr>
        <p:spPr>
          <a:xfrm>
            <a:off x="331032" y="2111074"/>
            <a:ext cx="3031233" cy="370526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NZ"/>
              <a:t>Root order is mapped to different organ types</a:t>
            </a:r>
            <a:endParaRPr/>
          </a:p>
          <a:p>
            <a:pPr marL="342900" lvl="0" indent="-342900" algn="l" rtl="0">
              <a:spcBef>
                <a:spcPts val="1000"/>
              </a:spcBef>
              <a:spcAft>
                <a:spcPts val="0"/>
              </a:spcAft>
              <a:buSzPts val="1440"/>
              <a:buChar char="►"/>
            </a:pPr>
            <a:r>
              <a:rPr lang="en-NZ"/>
              <a:t>Root attributes such as:</a:t>
            </a:r>
            <a:endParaRPr/>
          </a:p>
          <a:p>
            <a:pPr marL="742950" lvl="1" indent="-285750" algn="l" rtl="0">
              <a:spcBef>
                <a:spcPts val="1000"/>
              </a:spcBef>
              <a:spcAft>
                <a:spcPts val="0"/>
              </a:spcAft>
              <a:buSzPts val="1280"/>
              <a:buChar char="►"/>
            </a:pPr>
            <a:r>
              <a:rPr lang="en-NZ"/>
              <a:t>Length</a:t>
            </a:r>
            <a:endParaRPr/>
          </a:p>
          <a:p>
            <a:pPr marL="742950" lvl="1" indent="-285750" algn="l" rtl="0">
              <a:spcBef>
                <a:spcPts val="1000"/>
              </a:spcBef>
              <a:spcAft>
                <a:spcPts val="0"/>
              </a:spcAft>
              <a:buSzPts val="1280"/>
              <a:buChar char="►"/>
            </a:pPr>
            <a:r>
              <a:rPr lang="en-NZ"/>
              <a:t>Diameter</a:t>
            </a:r>
            <a:endParaRPr/>
          </a:p>
          <a:p>
            <a:pPr marL="742950" lvl="1" indent="-285750" algn="l" rtl="0">
              <a:spcBef>
                <a:spcPts val="1000"/>
              </a:spcBef>
              <a:spcAft>
                <a:spcPts val="0"/>
              </a:spcAft>
              <a:buSzPts val="1280"/>
              <a:buChar char="►"/>
            </a:pPr>
            <a:r>
              <a:rPr lang="en-NZ"/>
              <a:t>Angle variation</a:t>
            </a:r>
            <a:endParaRPr/>
          </a:p>
          <a:p>
            <a:pPr marL="742950" lvl="1" indent="-285750" algn="l" rtl="0">
              <a:spcBef>
                <a:spcPts val="1000"/>
              </a:spcBef>
              <a:spcAft>
                <a:spcPts val="0"/>
              </a:spcAft>
              <a:buSzPts val="1280"/>
              <a:buChar char="►"/>
            </a:pPr>
            <a:r>
              <a:rPr lang="en-NZ"/>
              <a:t>Density</a:t>
            </a:r>
            <a:endParaRPr/>
          </a:p>
        </p:txBody>
      </p:sp>
      <p:pic>
        <p:nvPicPr>
          <p:cNvPr id="308" name="Google Shape;308;p18"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pic>
        <p:nvPicPr>
          <p:cNvPr id="309" name="Google Shape;309;p18"/>
          <p:cNvPicPr preferRelativeResize="0"/>
          <p:nvPr/>
        </p:nvPicPr>
        <p:blipFill rotWithShape="1">
          <a:blip r:embed="rId4">
            <a:alphaModFix/>
          </a:blip>
          <a:srcRect/>
          <a:stretch/>
        </p:blipFill>
        <p:spPr>
          <a:xfrm>
            <a:off x="3362265" y="862655"/>
            <a:ext cx="5295598" cy="53439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Conclusions</a:t>
            </a:r>
            <a:endParaRPr/>
          </a:p>
        </p:txBody>
      </p:sp>
      <p:sp>
        <p:nvSpPr>
          <p:cNvPr id="316" name="Google Shape;316;p19"/>
          <p:cNvSpPr txBox="1">
            <a:spLocks noGrp="1"/>
          </p:cNvSpPr>
          <p:nvPr>
            <p:ph type="body" idx="1"/>
          </p:nvPr>
        </p:nvSpPr>
        <p:spPr>
          <a:xfrm>
            <a:off x="677334" y="1453578"/>
            <a:ext cx="8596668" cy="4428747"/>
          </a:xfrm>
          <a:prstGeom prst="rect">
            <a:avLst/>
          </a:prstGeom>
          <a:noFill/>
          <a:ln>
            <a:noFill/>
          </a:ln>
        </p:spPr>
        <p:txBody>
          <a:bodyPr spcFirstLastPara="1" wrap="square" lIns="91425" tIns="45700" rIns="91425" bIns="45700" anchor="t" anchorCtr="0">
            <a:normAutofit/>
          </a:bodyPr>
          <a:lstStyle/>
          <a:p>
            <a:pPr marL="628650" lvl="0" indent="-285750" algn="l" rtl="0">
              <a:spcBef>
                <a:spcPts val="0"/>
              </a:spcBef>
              <a:spcAft>
                <a:spcPts val="0"/>
              </a:spcAft>
              <a:buSzPts val="1440"/>
              <a:buChar char="►"/>
            </a:pPr>
            <a:r>
              <a:rPr lang="en-NZ"/>
              <a:t>Integration of Mycorrhizal root model with whole apple tree model</a:t>
            </a:r>
            <a:endParaRPr/>
          </a:p>
          <a:p>
            <a:pPr marL="1028700" lvl="1" indent="-285750" algn="l" rtl="0">
              <a:spcBef>
                <a:spcPts val="575"/>
              </a:spcBef>
              <a:spcAft>
                <a:spcPts val="0"/>
              </a:spcAft>
              <a:buSzPts val="1280"/>
              <a:buChar char="►"/>
            </a:pPr>
            <a:r>
              <a:rPr lang="en-NZ"/>
              <a:t>Extending existing root simulation features</a:t>
            </a:r>
            <a:endParaRPr/>
          </a:p>
          <a:p>
            <a:pPr marL="628650" lvl="0" indent="-342900" algn="l" rtl="0">
              <a:spcBef>
                <a:spcPts val="575"/>
              </a:spcBef>
              <a:spcAft>
                <a:spcPts val="0"/>
              </a:spcAft>
              <a:buSzPts val="1440"/>
              <a:buChar char="►"/>
            </a:pPr>
            <a:r>
              <a:rPr lang="en-NZ"/>
              <a:t>Synthetic root system framework</a:t>
            </a:r>
            <a:endParaRPr/>
          </a:p>
          <a:p>
            <a:pPr marL="1028700" lvl="1" indent="-285750" algn="l" rtl="0">
              <a:spcBef>
                <a:spcPts val="575"/>
              </a:spcBef>
              <a:spcAft>
                <a:spcPts val="0"/>
              </a:spcAft>
              <a:buSzPts val="1280"/>
              <a:buChar char="►"/>
            </a:pPr>
            <a:r>
              <a:rPr lang="en-NZ"/>
              <a:t>Real root data</a:t>
            </a:r>
            <a:endParaRPr/>
          </a:p>
          <a:p>
            <a:pPr marL="1028700" lvl="1" indent="-285750" algn="l" rtl="0">
              <a:spcBef>
                <a:spcPts val="575"/>
              </a:spcBef>
              <a:spcAft>
                <a:spcPts val="0"/>
              </a:spcAft>
              <a:buSzPts val="1280"/>
              <a:buChar char="►"/>
            </a:pPr>
            <a:r>
              <a:rPr lang="en-NZ"/>
              <a:t>ABC methodology for the whole-tree model</a:t>
            </a:r>
            <a:endParaRPr/>
          </a:p>
          <a:p>
            <a:pPr marL="628650" lvl="0" indent="-342900" algn="l" rtl="0">
              <a:spcBef>
                <a:spcPts val="575"/>
              </a:spcBef>
              <a:spcAft>
                <a:spcPts val="0"/>
              </a:spcAft>
              <a:buSzPts val="1440"/>
              <a:buChar char="►"/>
            </a:pPr>
            <a:r>
              <a:rPr lang="en-NZ"/>
              <a:t> Water transport</a:t>
            </a:r>
            <a:endParaRPr/>
          </a:p>
          <a:p>
            <a:pPr marL="1028700" lvl="1" indent="-285750" algn="l" rtl="0">
              <a:spcBef>
                <a:spcPts val="575"/>
              </a:spcBef>
              <a:spcAft>
                <a:spcPts val="0"/>
              </a:spcAft>
              <a:buSzPts val="1280"/>
              <a:buChar char="►"/>
            </a:pPr>
            <a:r>
              <a:rPr lang="en-NZ"/>
              <a:t>Whole-root-system water transport</a:t>
            </a:r>
            <a:endParaRPr/>
          </a:p>
          <a:p>
            <a:pPr marL="1028700" lvl="1" indent="-285750" algn="l" rtl="0">
              <a:spcBef>
                <a:spcPts val="575"/>
              </a:spcBef>
              <a:spcAft>
                <a:spcPts val="0"/>
              </a:spcAft>
              <a:buSzPts val="1280"/>
              <a:buChar char="►"/>
            </a:pPr>
            <a:r>
              <a:rPr lang="en-NZ"/>
              <a:t>Localised water transport using root length density in a soil grid</a:t>
            </a:r>
            <a:endParaRPr/>
          </a:p>
          <a:p>
            <a:pPr marL="1028700" lvl="1" indent="-204469" algn="l" rtl="0">
              <a:spcBef>
                <a:spcPts val="575"/>
              </a:spcBef>
              <a:spcAft>
                <a:spcPts val="0"/>
              </a:spcAft>
              <a:buSzPts val="1280"/>
              <a:buNone/>
            </a:pPr>
            <a:endParaRPr/>
          </a:p>
          <a:p>
            <a:pPr marL="628650" lvl="0" indent="-194309" algn="l" rtl="0">
              <a:spcBef>
                <a:spcPts val="575"/>
              </a:spcBef>
              <a:spcAft>
                <a:spcPts val="0"/>
              </a:spcAft>
              <a:buSzPts val="1440"/>
              <a:buNone/>
            </a:pPr>
            <a:endParaRPr>
              <a:latin typeface="Trebuchet MS"/>
              <a:ea typeface="Trebuchet MS"/>
              <a:cs typeface="Trebuchet MS"/>
              <a:sym typeface="Trebuchet MS"/>
            </a:endParaRPr>
          </a:p>
          <a:p>
            <a:pPr marL="342900" lvl="0" indent="-251459" algn="l" rtl="0">
              <a:spcBef>
                <a:spcPts val="1144"/>
              </a:spcBef>
              <a:spcAft>
                <a:spcPts val="0"/>
              </a:spcAft>
              <a:buSzPts val="1440"/>
              <a:buNone/>
            </a:pPr>
            <a:endParaRPr/>
          </a:p>
        </p:txBody>
      </p:sp>
      <p:pic>
        <p:nvPicPr>
          <p:cNvPr id="317" name="Google Shape;317;p19"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
          <p:cNvSpPr txBox="1">
            <a:spLocks noGrp="1"/>
          </p:cNvSpPr>
          <p:nvPr>
            <p:ph type="title"/>
          </p:nvPr>
        </p:nvSpPr>
        <p:spPr>
          <a:xfrm>
            <a:off x="1909234" y="231119"/>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James Bristow</a:t>
            </a:r>
            <a:endParaRPr/>
          </a:p>
        </p:txBody>
      </p:sp>
      <p:sp>
        <p:nvSpPr>
          <p:cNvPr id="157" name="Google Shape;157;p2"/>
          <p:cNvSpPr txBox="1">
            <a:spLocks noGrp="1"/>
          </p:cNvSpPr>
          <p:nvPr>
            <p:ph type="body" idx="1"/>
          </p:nvPr>
        </p:nvSpPr>
        <p:spPr>
          <a:xfrm>
            <a:off x="677334" y="1453578"/>
            <a:ext cx="8596668" cy="4428747"/>
          </a:xfrm>
          <a:prstGeom prst="rect">
            <a:avLst/>
          </a:prstGeom>
          <a:noFill/>
          <a:ln>
            <a:noFill/>
          </a:ln>
        </p:spPr>
        <p:txBody>
          <a:bodyPr spcFirstLastPara="1" wrap="square" lIns="91425" tIns="45700" rIns="91425" bIns="45700" anchor="t" anchorCtr="0">
            <a:normAutofit/>
          </a:bodyPr>
          <a:lstStyle/>
          <a:p>
            <a:pPr marL="628650" lvl="0" indent="-285750" algn="l" rtl="0">
              <a:spcBef>
                <a:spcPts val="0"/>
              </a:spcBef>
              <a:spcAft>
                <a:spcPts val="0"/>
              </a:spcAft>
              <a:buSzPts val="1440"/>
              <a:buChar char="►"/>
            </a:pPr>
            <a:r>
              <a:rPr lang="en-NZ"/>
              <a:t>Masters of Information Sciences</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Massey University</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Thesis: Bayesian hierarchical growth models for chondrichthyans </a:t>
            </a:r>
            <a:endParaRPr/>
          </a:p>
          <a:p>
            <a:pPr marL="1428750" lvl="2" indent="-228600" algn="l" rtl="0">
              <a:spcBef>
                <a:spcPts val="575"/>
              </a:spcBef>
              <a:spcAft>
                <a:spcPts val="0"/>
              </a:spcAft>
              <a:buSzPts val="1120"/>
              <a:buChar char="►"/>
            </a:pPr>
            <a:r>
              <a:rPr lang="en-NZ">
                <a:latin typeface="Trebuchet MS"/>
                <a:ea typeface="Trebuchet MS"/>
                <a:cs typeface="Trebuchet MS"/>
                <a:sym typeface="Trebuchet MS"/>
              </a:rPr>
              <a:t>Adam Smith</a:t>
            </a:r>
            <a:endParaRPr/>
          </a:p>
          <a:p>
            <a:pPr marL="1428750" lvl="2" indent="-228600" algn="l" rtl="0">
              <a:spcBef>
                <a:spcPts val="575"/>
              </a:spcBef>
              <a:spcAft>
                <a:spcPts val="0"/>
              </a:spcAft>
              <a:buSzPts val="1120"/>
              <a:buChar char="►"/>
            </a:pPr>
            <a:r>
              <a:rPr lang="en-NZ">
                <a:latin typeface="Trebuchet MS"/>
                <a:ea typeface="Trebuchet MS"/>
                <a:cs typeface="Trebuchet MS"/>
                <a:sym typeface="Trebuchet MS"/>
              </a:rPr>
              <a:t>Brit Finucci</a:t>
            </a:r>
            <a:endParaRPr/>
          </a:p>
          <a:p>
            <a:pPr marL="628650" lvl="0" indent="-342900" algn="l" rtl="0">
              <a:spcBef>
                <a:spcPts val="575"/>
              </a:spcBef>
              <a:spcAft>
                <a:spcPts val="0"/>
              </a:spcAft>
              <a:buSzPts val="1440"/>
              <a:buChar char="►"/>
            </a:pPr>
            <a:r>
              <a:rPr lang="en-NZ">
                <a:latin typeface="Trebuchet MS"/>
                <a:ea typeface="Trebuchet MS"/>
                <a:cs typeface="Trebuchet MS"/>
                <a:sym typeface="Trebuchet MS"/>
              </a:rPr>
              <a:t>Bachelors of Science, Majoring in Statistics</a:t>
            </a:r>
            <a:endParaRPr/>
          </a:p>
          <a:p>
            <a:pPr marL="628650" lvl="0" indent="-342900" algn="l" rtl="0">
              <a:spcBef>
                <a:spcPts val="575"/>
              </a:spcBef>
              <a:spcAft>
                <a:spcPts val="0"/>
              </a:spcAft>
              <a:buSzPts val="1440"/>
              <a:buChar char="►"/>
            </a:pPr>
            <a:r>
              <a:rPr lang="en-NZ">
                <a:latin typeface="Trebuchet MS"/>
                <a:ea typeface="Trebuchet MS"/>
                <a:cs typeface="Trebuchet MS"/>
                <a:sym typeface="Trebuchet MS"/>
              </a:rPr>
              <a:t>Research interests:</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Simulation methods</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Machine learning</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Bayesian statistical modelling</a:t>
            </a:r>
            <a:endParaRPr/>
          </a:p>
          <a:p>
            <a:pPr marL="1028700" lvl="1" indent="-204469" algn="l" rtl="0">
              <a:spcBef>
                <a:spcPts val="575"/>
              </a:spcBef>
              <a:spcAft>
                <a:spcPts val="0"/>
              </a:spcAft>
              <a:buSzPts val="1280"/>
              <a:buNone/>
            </a:pPr>
            <a:endParaRPr>
              <a:latin typeface="Trebuchet MS"/>
              <a:ea typeface="Trebuchet MS"/>
              <a:cs typeface="Trebuchet MS"/>
              <a:sym typeface="Trebuchet MS"/>
            </a:endParaRPr>
          </a:p>
          <a:p>
            <a:pPr marL="1028700" lvl="1" indent="-204469" algn="l" rtl="0">
              <a:spcBef>
                <a:spcPts val="575"/>
              </a:spcBef>
              <a:spcAft>
                <a:spcPts val="0"/>
              </a:spcAft>
              <a:buSzPts val="1280"/>
              <a:buNone/>
            </a:pPr>
            <a:endParaRPr>
              <a:latin typeface="Trebuchet MS"/>
              <a:ea typeface="Trebuchet MS"/>
              <a:cs typeface="Trebuchet MS"/>
              <a:sym typeface="Trebuchet MS"/>
            </a:endParaRPr>
          </a:p>
          <a:p>
            <a:pPr marL="342900" lvl="0" indent="-251459" algn="l" rtl="0">
              <a:spcBef>
                <a:spcPts val="1144"/>
              </a:spcBef>
              <a:spcAft>
                <a:spcPts val="0"/>
              </a:spcAft>
              <a:buSzPts val="1440"/>
              <a:buNone/>
            </a:pPr>
            <a:endParaRPr/>
          </a:p>
        </p:txBody>
      </p:sp>
      <p:pic>
        <p:nvPicPr>
          <p:cNvPr id="158" name="Google Shape;158;p2"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pic>
        <p:nvPicPr>
          <p:cNvPr id="159" name="Google Shape;159;p2" descr="A person wearing glasses&#10;&#10;Description automatically generated with medium confidence"/>
          <p:cNvPicPr preferRelativeResize="0"/>
          <p:nvPr/>
        </p:nvPicPr>
        <p:blipFill rotWithShape="1">
          <a:blip r:embed="rId4">
            <a:alphaModFix/>
          </a:blip>
          <a:srcRect/>
          <a:stretch/>
        </p:blipFill>
        <p:spPr>
          <a:xfrm>
            <a:off x="677334" y="231119"/>
            <a:ext cx="1059161" cy="10898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ctrTitle"/>
          </p:nvPr>
        </p:nvSpPr>
        <p:spPr>
          <a:xfrm>
            <a:off x="1021171" y="1532259"/>
            <a:ext cx="8231688" cy="3793482"/>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1"/>
              </a:buClr>
              <a:buSzPts val="5400"/>
              <a:buFont typeface="Trebuchet MS"/>
              <a:buNone/>
            </a:pPr>
            <a:r>
              <a:rPr lang="en-NZ"/>
              <a:t>Acknowledgements and Questions</a:t>
            </a:r>
            <a:endParaRPr/>
          </a:p>
        </p:txBody>
      </p:sp>
      <p:sp>
        <p:nvSpPr>
          <p:cNvPr id="323" name="Google Shape;323;p20"/>
          <p:cNvSpPr txBox="1">
            <a:spLocks noGrp="1"/>
          </p:cNvSpPr>
          <p:nvPr>
            <p:ph type="subTitle" idx="1"/>
          </p:nvPr>
        </p:nvSpPr>
        <p:spPr>
          <a:xfrm>
            <a:off x="7110840" y="4885473"/>
            <a:ext cx="2142019" cy="1422631"/>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440"/>
              <a:buNone/>
            </a:pPr>
            <a:r>
              <a:rPr lang="en-NZ"/>
              <a:t>Junqi Zhu</a:t>
            </a:r>
            <a:endParaRPr/>
          </a:p>
          <a:p>
            <a:pPr marL="0" lvl="0" indent="0" algn="r" rtl="0">
              <a:spcBef>
                <a:spcPts val="1000"/>
              </a:spcBef>
              <a:spcAft>
                <a:spcPts val="0"/>
              </a:spcAft>
              <a:buSzPts val="1440"/>
              <a:buNone/>
            </a:pPr>
            <a:r>
              <a:rPr lang="en-NZ"/>
              <a:t>Edmar Teixeira</a:t>
            </a:r>
            <a:endParaRPr/>
          </a:p>
          <a:p>
            <a:pPr marL="0" lvl="0" indent="0" algn="r" rtl="0">
              <a:spcBef>
                <a:spcPts val="1000"/>
              </a:spcBef>
              <a:spcAft>
                <a:spcPts val="0"/>
              </a:spcAft>
              <a:buSzPts val="1440"/>
              <a:buNone/>
            </a:pPr>
            <a:r>
              <a:rPr lang="en-NZ"/>
              <a:t>Adam Friend</a:t>
            </a:r>
            <a:endParaRPr/>
          </a:p>
        </p:txBody>
      </p:sp>
      <p:pic>
        <p:nvPicPr>
          <p:cNvPr id="324" name="Google Shape;324;p20"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Introduction</a:t>
            </a:r>
            <a:endParaRPr/>
          </a:p>
        </p:txBody>
      </p:sp>
      <p:sp>
        <p:nvSpPr>
          <p:cNvPr id="166" name="Google Shape;166;p3"/>
          <p:cNvSpPr txBox="1">
            <a:spLocks noGrp="1"/>
          </p:cNvSpPr>
          <p:nvPr>
            <p:ph type="body" idx="1"/>
          </p:nvPr>
        </p:nvSpPr>
        <p:spPr>
          <a:xfrm>
            <a:off x="677334" y="1453578"/>
            <a:ext cx="8596668" cy="4428747"/>
          </a:xfrm>
          <a:prstGeom prst="rect">
            <a:avLst/>
          </a:prstGeom>
          <a:noFill/>
          <a:ln>
            <a:noFill/>
          </a:ln>
        </p:spPr>
        <p:txBody>
          <a:bodyPr spcFirstLastPara="1" wrap="square" lIns="91425" tIns="45700" rIns="91425" bIns="45700" anchor="t" anchorCtr="0">
            <a:normAutofit/>
          </a:bodyPr>
          <a:lstStyle/>
          <a:p>
            <a:pPr marL="628650" lvl="0" indent="-285750" algn="l" rtl="0">
              <a:spcBef>
                <a:spcPts val="0"/>
              </a:spcBef>
              <a:spcAft>
                <a:spcPts val="0"/>
              </a:spcAft>
              <a:buSzPts val="1440"/>
              <a:buChar char="►"/>
            </a:pPr>
            <a:r>
              <a:rPr lang="en-NZ"/>
              <a:t>Societal </a:t>
            </a:r>
            <a:r>
              <a:rPr lang="en-NZ">
                <a:latin typeface="Trebuchet MS"/>
                <a:ea typeface="Trebuchet MS"/>
                <a:cs typeface="Trebuchet MS"/>
                <a:sym typeface="Trebuchet MS"/>
              </a:rPr>
              <a:t>challenges and food production systems:</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Population growth</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Climate change</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Biodiversity</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Supply chain disruptions. </a:t>
            </a:r>
            <a:endParaRPr/>
          </a:p>
          <a:p>
            <a:pPr marL="628650" lvl="0" indent="-342900" algn="l" rtl="0">
              <a:spcBef>
                <a:spcPts val="575"/>
              </a:spcBef>
              <a:spcAft>
                <a:spcPts val="0"/>
              </a:spcAft>
              <a:buSzPts val="1440"/>
              <a:buChar char="►"/>
            </a:pPr>
            <a:r>
              <a:rPr lang="en-NZ">
                <a:latin typeface="Trebuchet MS"/>
                <a:ea typeface="Trebuchet MS"/>
                <a:cs typeface="Trebuchet MS"/>
                <a:sym typeface="Trebuchet MS"/>
              </a:rPr>
              <a:t>Digital technologies and Future Orchard Production Systems (FOPS)</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Increased profitability, resilience, and sustainability</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Digital twins for FOPS apple trees</a:t>
            </a:r>
            <a:endParaRPr>
              <a:latin typeface="Trebuchet MS"/>
              <a:ea typeface="Trebuchet MS"/>
              <a:cs typeface="Trebuchet MS"/>
              <a:sym typeface="Trebuchet MS"/>
            </a:endParaRPr>
          </a:p>
          <a:p>
            <a:pPr marL="1028700" lvl="1" indent="-204469" algn="l" rtl="0">
              <a:spcBef>
                <a:spcPts val="575"/>
              </a:spcBef>
              <a:spcAft>
                <a:spcPts val="0"/>
              </a:spcAft>
              <a:buSzPts val="1280"/>
              <a:buNone/>
            </a:pPr>
            <a:endParaRPr>
              <a:latin typeface="Trebuchet MS"/>
              <a:ea typeface="Trebuchet MS"/>
              <a:cs typeface="Trebuchet MS"/>
              <a:sym typeface="Trebuchet MS"/>
            </a:endParaRPr>
          </a:p>
          <a:p>
            <a:pPr marL="342900" lvl="0" indent="-251459" algn="l" rtl="0">
              <a:spcBef>
                <a:spcPts val="1144"/>
              </a:spcBef>
              <a:spcAft>
                <a:spcPts val="0"/>
              </a:spcAft>
              <a:buSzPts val="1440"/>
              <a:buNone/>
            </a:pPr>
            <a:endParaRPr/>
          </a:p>
        </p:txBody>
      </p:sp>
      <p:pic>
        <p:nvPicPr>
          <p:cNvPr id="167" name="Google Shape;167;p3"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Digital twins</a:t>
            </a:r>
            <a:endParaRPr/>
          </a:p>
        </p:txBody>
      </p:sp>
      <p:sp>
        <p:nvSpPr>
          <p:cNvPr id="174" name="Google Shape;174;p4"/>
          <p:cNvSpPr txBox="1">
            <a:spLocks noGrp="1"/>
          </p:cNvSpPr>
          <p:nvPr>
            <p:ph type="body" idx="1"/>
          </p:nvPr>
        </p:nvSpPr>
        <p:spPr>
          <a:xfrm>
            <a:off x="677334" y="1453578"/>
            <a:ext cx="8596668" cy="4428747"/>
          </a:xfrm>
          <a:prstGeom prst="rect">
            <a:avLst/>
          </a:prstGeom>
          <a:noFill/>
          <a:ln>
            <a:noFill/>
          </a:ln>
        </p:spPr>
        <p:txBody>
          <a:bodyPr spcFirstLastPara="1" wrap="square" lIns="91425" tIns="45700" rIns="91425" bIns="45700" anchor="t" anchorCtr="0">
            <a:normAutofit/>
          </a:bodyPr>
          <a:lstStyle/>
          <a:p>
            <a:pPr marL="628650" lvl="0" indent="-342900" algn="l" rtl="0">
              <a:spcBef>
                <a:spcPts val="0"/>
              </a:spcBef>
              <a:spcAft>
                <a:spcPts val="0"/>
              </a:spcAft>
              <a:buSzPts val="1440"/>
              <a:buChar char="►"/>
            </a:pPr>
            <a:r>
              <a:rPr lang="en-NZ">
                <a:latin typeface="Trebuchet MS"/>
                <a:ea typeface="Trebuchet MS"/>
                <a:cs typeface="Trebuchet MS"/>
                <a:sym typeface="Trebuchet MS"/>
              </a:rPr>
              <a:t>Digital twins</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Analyse, monitor, evaluate and simulate food production systems</a:t>
            </a:r>
            <a:endParaRPr/>
          </a:p>
          <a:p>
            <a:pPr marL="1028700" lvl="1" indent="-285750" algn="l" rtl="0">
              <a:spcBef>
                <a:spcPts val="575"/>
              </a:spcBef>
              <a:spcAft>
                <a:spcPts val="0"/>
              </a:spcAft>
              <a:buSzPts val="1280"/>
              <a:buChar char="►"/>
            </a:pPr>
            <a:r>
              <a:rPr lang="en-NZ">
                <a:latin typeface="Trebuchet MS"/>
                <a:ea typeface="Trebuchet MS"/>
                <a:cs typeface="Trebuchet MS"/>
                <a:sym typeface="Trebuchet MS"/>
              </a:rPr>
              <a:t>Develop a 3D root model</a:t>
            </a:r>
            <a:endParaRPr sz="1800"/>
          </a:p>
          <a:p>
            <a:pPr marL="342900" lvl="0" indent="-251459" algn="l" rtl="0">
              <a:spcBef>
                <a:spcPts val="1144"/>
              </a:spcBef>
              <a:spcAft>
                <a:spcPts val="0"/>
              </a:spcAft>
              <a:buSzPts val="1440"/>
              <a:buNone/>
            </a:pPr>
            <a:endParaRPr/>
          </a:p>
        </p:txBody>
      </p:sp>
      <p:pic>
        <p:nvPicPr>
          <p:cNvPr id="175" name="Google Shape;175;p4" descr="Diagram&#10;&#10;Description automatically generated"/>
          <p:cNvPicPr preferRelativeResize="0"/>
          <p:nvPr/>
        </p:nvPicPr>
        <p:blipFill rotWithShape="1">
          <a:blip r:embed="rId3">
            <a:alphaModFix/>
          </a:blip>
          <a:srcRect/>
          <a:stretch/>
        </p:blipFill>
        <p:spPr>
          <a:xfrm>
            <a:off x="2363487" y="2508880"/>
            <a:ext cx="5320221" cy="3616761"/>
          </a:xfrm>
          <a:prstGeom prst="rect">
            <a:avLst/>
          </a:prstGeom>
          <a:noFill/>
          <a:ln>
            <a:noFill/>
          </a:ln>
        </p:spPr>
      </p:pic>
      <p:sp>
        <p:nvSpPr>
          <p:cNvPr id="176" name="Google Shape;176;p4"/>
          <p:cNvSpPr txBox="1"/>
          <p:nvPr/>
        </p:nvSpPr>
        <p:spPr>
          <a:xfrm>
            <a:off x="564105" y="6460805"/>
            <a:ext cx="8596668"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NZ" sz="1000" b="0" i="0" u="none" strike="noStrike" cap="none">
                <a:solidFill>
                  <a:schemeClr val="dk1"/>
                </a:solidFill>
                <a:latin typeface="Trebuchet MS"/>
                <a:ea typeface="Trebuchet MS"/>
                <a:cs typeface="Trebuchet MS"/>
                <a:sym typeface="Trebuchet MS"/>
              </a:rPr>
              <a:t>Source: Mawson, J., …, Harker R.. (n.d.). Digital Horticultural Systems: Building a digital twin of a perennial tree crop food system [PowerPoint slides]. The New Zealand Institute for Plant and Food Research Limited.</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177" name="Google Shape;177;p4" descr="A black background with white text&#10;&#10;Description automatically generated with low confidence"/>
          <p:cNvPicPr preferRelativeResize="0"/>
          <p:nvPr/>
        </p:nvPicPr>
        <p:blipFill rotWithShape="1">
          <a:blip r:embed="rId4">
            <a:alphaModFix/>
          </a:blip>
          <a:srcRect/>
          <a:stretch/>
        </p:blipFill>
        <p:spPr>
          <a:xfrm>
            <a:off x="8448549" y="0"/>
            <a:ext cx="3337050" cy="11275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Benefits</a:t>
            </a:r>
            <a:endParaRPr/>
          </a:p>
        </p:txBody>
      </p:sp>
      <p:sp>
        <p:nvSpPr>
          <p:cNvPr id="184" name="Google Shape;184;p5"/>
          <p:cNvSpPr txBox="1">
            <a:spLocks noGrp="1"/>
          </p:cNvSpPr>
          <p:nvPr>
            <p:ph type="body" idx="1"/>
          </p:nvPr>
        </p:nvSpPr>
        <p:spPr>
          <a:xfrm>
            <a:off x="677334" y="1453578"/>
            <a:ext cx="8596668" cy="4711552"/>
          </a:xfrm>
          <a:prstGeom prst="rect">
            <a:avLst/>
          </a:prstGeom>
          <a:noFill/>
          <a:ln>
            <a:noFill/>
          </a:ln>
        </p:spPr>
        <p:txBody>
          <a:bodyPr spcFirstLastPara="1" wrap="square" lIns="91425" tIns="45700" rIns="91425" bIns="45700" anchor="t" anchorCtr="0">
            <a:normAutofit/>
          </a:bodyPr>
          <a:lstStyle/>
          <a:p>
            <a:pPr marL="628650" lvl="0" indent="-342900" algn="l" rtl="0">
              <a:spcBef>
                <a:spcPts val="0"/>
              </a:spcBef>
              <a:spcAft>
                <a:spcPts val="0"/>
              </a:spcAft>
              <a:buSzPts val="1440"/>
              <a:buChar char="►"/>
            </a:pPr>
            <a:r>
              <a:rPr lang="en-NZ"/>
              <a:t>Black box</a:t>
            </a:r>
            <a:endParaRPr/>
          </a:p>
          <a:p>
            <a:pPr marL="628650" lvl="0" indent="-342900" algn="l" rtl="0">
              <a:spcBef>
                <a:spcPts val="575"/>
              </a:spcBef>
              <a:spcAft>
                <a:spcPts val="0"/>
              </a:spcAft>
              <a:buSzPts val="1440"/>
              <a:buChar char="►"/>
            </a:pPr>
            <a:r>
              <a:rPr lang="en-NZ"/>
              <a:t>Relationship between roots and soil</a:t>
            </a:r>
            <a:endParaRPr/>
          </a:p>
          <a:p>
            <a:pPr marL="1028700" lvl="1" indent="-285750" algn="l" rtl="0">
              <a:spcBef>
                <a:spcPts val="575"/>
              </a:spcBef>
              <a:spcAft>
                <a:spcPts val="0"/>
              </a:spcAft>
              <a:buSzPts val="1280"/>
              <a:buChar char="►"/>
            </a:pPr>
            <a:r>
              <a:rPr lang="en-NZ"/>
              <a:t>Carbon and energy input</a:t>
            </a:r>
            <a:endParaRPr/>
          </a:p>
          <a:p>
            <a:pPr marL="1028700" lvl="1" indent="-285750" algn="l" rtl="0">
              <a:spcBef>
                <a:spcPts val="575"/>
              </a:spcBef>
              <a:spcAft>
                <a:spcPts val="0"/>
              </a:spcAft>
              <a:buSzPts val="1280"/>
              <a:buChar char="►"/>
            </a:pPr>
            <a:r>
              <a:rPr lang="en-NZ"/>
              <a:t>Water and solutes uptake</a:t>
            </a:r>
            <a:endParaRPr/>
          </a:p>
          <a:p>
            <a:pPr marL="1028700" lvl="1" indent="-285750" algn="l" rtl="0">
              <a:spcBef>
                <a:spcPts val="575"/>
              </a:spcBef>
              <a:spcAft>
                <a:spcPts val="0"/>
              </a:spcAft>
              <a:buSzPts val="1280"/>
              <a:buChar char="►"/>
            </a:pPr>
            <a:r>
              <a:rPr lang="en-NZ"/>
              <a:t>Root distribution</a:t>
            </a:r>
            <a:endParaRPr/>
          </a:p>
          <a:p>
            <a:pPr marL="628650" lvl="0" indent="-342900" algn="l" rtl="0">
              <a:spcBef>
                <a:spcPts val="575"/>
              </a:spcBef>
              <a:spcAft>
                <a:spcPts val="0"/>
              </a:spcAft>
              <a:buSzPts val="1440"/>
              <a:buChar char="►"/>
            </a:pPr>
            <a:r>
              <a:rPr lang="en-NZ"/>
              <a:t>Root-Shoot interactions</a:t>
            </a:r>
            <a:endParaRPr/>
          </a:p>
          <a:p>
            <a:pPr marL="628650" lvl="0" indent="-342900" algn="l" rtl="0">
              <a:spcBef>
                <a:spcPts val="575"/>
              </a:spcBef>
              <a:spcAft>
                <a:spcPts val="0"/>
              </a:spcAft>
              <a:buSzPts val="1440"/>
              <a:buChar char="►"/>
            </a:pPr>
            <a:r>
              <a:rPr lang="en-NZ"/>
              <a:t>Forecasting</a:t>
            </a:r>
            <a:endParaRPr/>
          </a:p>
          <a:p>
            <a:pPr marL="628650" lvl="0" indent="-342900" algn="l" rtl="0">
              <a:spcBef>
                <a:spcPts val="575"/>
              </a:spcBef>
              <a:spcAft>
                <a:spcPts val="0"/>
              </a:spcAft>
              <a:buSzPts val="1440"/>
              <a:buChar char="►"/>
            </a:pPr>
            <a:r>
              <a:rPr lang="en-NZ"/>
              <a:t>Sensitivity analysis</a:t>
            </a:r>
            <a:endParaRPr/>
          </a:p>
          <a:p>
            <a:pPr marL="1028700" lvl="1" indent="-204469" algn="l" rtl="0">
              <a:spcBef>
                <a:spcPts val="575"/>
              </a:spcBef>
              <a:spcAft>
                <a:spcPts val="0"/>
              </a:spcAft>
              <a:buSzPts val="1280"/>
              <a:buNone/>
            </a:pPr>
            <a:endParaRPr/>
          </a:p>
          <a:p>
            <a:pPr marL="342900" lvl="0" indent="-251459" algn="l" rtl="0">
              <a:spcBef>
                <a:spcPts val="1144"/>
              </a:spcBef>
              <a:spcAft>
                <a:spcPts val="0"/>
              </a:spcAft>
              <a:buSzPts val="1440"/>
              <a:buNone/>
            </a:pPr>
            <a:endParaRPr/>
          </a:p>
        </p:txBody>
      </p:sp>
      <p:pic>
        <p:nvPicPr>
          <p:cNvPr id="185" name="Google Shape;185;p5"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Aims</a:t>
            </a:r>
            <a:endParaRPr/>
          </a:p>
        </p:txBody>
      </p:sp>
      <p:pic>
        <p:nvPicPr>
          <p:cNvPr id="192" name="Google Shape;192;p6"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sp>
        <p:nvSpPr>
          <p:cNvPr id="193" name="Google Shape;193;p6"/>
          <p:cNvSpPr/>
          <p:nvPr/>
        </p:nvSpPr>
        <p:spPr>
          <a:xfrm>
            <a:off x="827805" y="1625600"/>
            <a:ext cx="2558006" cy="914400"/>
          </a:xfrm>
          <a:prstGeom prst="roundRect">
            <a:avLst>
              <a:gd name="adj" fmla="val 16667"/>
            </a:avLst>
          </a:prstGeom>
          <a:gradFill>
            <a:gsLst>
              <a:gs pos="0">
                <a:srgbClr val="95C543"/>
              </a:gs>
              <a:gs pos="78000">
                <a:srgbClr val="83B021"/>
              </a:gs>
              <a:gs pos="100000">
                <a:srgbClr val="83B021"/>
              </a:gs>
            </a:gsLst>
            <a:lin ang="5400000" scaled="0"/>
          </a:gradFill>
          <a:ln>
            <a:noFill/>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chemeClr val="lt1"/>
                </a:solidFill>
                <a:latin typeface="Trebuchet MS"/>
                <a:ea typeface="Trebuchet MS"/>
                <a:cs typeface="Trebuchet MS"/>
                <a:sym typeface="Trebuchet MS"/>
              </a:rPr>
              <a:t>Apple Tree Model</a:t>
            </a:r>
            <a:r>
              <a:rPr lang="en-NZ" sz="1800" baseline="30000">
                <a:solidFill>
                  <a:schemeClr val="lt1"/>
                </a:solidFill>
                <a:latin typeface="Trebuchet MS"/>
                <a:ea typeface="Trebuchet MS"/>
                <a:cs typeface="Trebuchet MS"/>
                <a:sym typeface="Trebuchet MS"/>
              </a:rPr>
              <a:t>1</a:t>
            </a:r>
            <a:endParaRPr sz="1800">
              <a:solidFill>
                <a:schemeClr val="lt1"/>
              </a:solidFill>
              <a:latin typeface="Trebuchet MS"/>
              <a:ea typeface="Trebuchet MS"/>
              <a:cs typeface="Trebuchet MS"/>
              <a:sym typeface="Trebuchet MS"/>
            </a:endParaRPr>
          </a:p>
        </p:txBody>
      </p:sp>
      <p:sp>
        <p:nvSpPr>
          <p:cNvPr id="194" name="Google Shape;194;p6"/>
          <p:cNvSpPr/>
          <p:nvPr/>
        </p:nvSpPr>
        <p:spPr>
          <a:xfrm>
            <a:off x="5552205" y="1625600"/>
            <a:ext cx="2558006" cy="914400"/>
          </a:xfrm>
          <a:prstGeom prst="roundRect">
            <a:avLst>
              <a:gd name="adj" fmla="val 16667"/>
            </a:avLst>
          </a:prstGeom>
          <a:gradFill>
            <a:gsLst>
              <a:gs pos="0">
                <a:srgbClr val="95C543"/>
              </a:gs>
              <a:gs pos="78000">
                <a:srgbClr val="83B021"/>
              </a:gs>
              <a:gs pos="100000">
                <a:srgbClr val="83B021"/>
              </a:gs>
            </a:gsLst>
            <a:lin ang="5400000" scaled="0"/>
          </a:gradFill>
          <a:ln>
            <a:noFill/>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chemeClr val="lt1"/>
                </a:solidFill>
                <a:latin typeface="Trebuchet MS"/>
                <a:ea typeface="Trebuchet MS"/>
                <a:cs typeface="Trebuchet MS"/>
                <a:sym typeface="Trebuchet MS"/>
              </a:rPr>
              <a:t>Mycorrhizal Root Colonisation Model</a:t>
            </a:r>
            <a:r>
              <a:rPr lang="en-NZ" sz="1800" baseline="30000">
                <a:solidFill>
                  <a:schemeClr val="lt1"/>
                </a:solidFill>
                <a:latin typeface="Trebuchet MS"/>
                <a:ea typeface="Trebuchet MS"/>
                <a:cs typeface="Trebuchet MS"/>
                <a:sym typeface="Trebuchet MS"/>
              </a:rPr>
              <a:t>2</a:t>
            </a:r>
            <a:endParaRPr sz="1800">
              <a:solidFill>
                <a:schemeClr val="lt1"/>
              </a:solidFill>
              <a:latin typeface="Trebuchet MS"/>
              <a:ea typeface="Trebuchet MS"/>
              <a:cs typeface="Trebuchet MS"/>
              <a:sym typeface="Trebuchet MS"/>
            </a:endParaRPr>
          </a:p>
        </p:txBody>
      </p:sp>
      <p:sp>
        <p:nvSpPr>
          <p:cNvPr id="195" name="Google Shape;195;p6"/>
          <p:cNvSpPr/>
          <p:nvPr/>
        </p:nvSpPr>
        <p:spPr>
          <a:xfrm>
            <a:off x="5552205" y="3860801"/>
            <a:ext cx="2558006" cy="914400"/>
          </a:xfrm>
          <a:prstGeom prst="roundRect">
            <a:avLst>
              <a:gd name="adj" fmla="val 16667"/>
            </a:avLst>
          </a:prstGeom>
          <a:gradFill>
            <a:gsLst>
              <a:gs pos="0">
                <a:srgbClr val="95C543"/>
              </a:gs>
              <a:gs pos="78000">
                <a:srgbClr val="83B021"/>
              </a:gs>
              <a:gs pos="100000">
                <a:srgbClr val="83B021"/>
              </a:gs>
            </a:gsLst>
            <a:lin ang="5400000" scaled="0"/>
          </a:gradFill>
          <a:ln>
            <a:noFill/>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chemeClr val="lt1"/>
                </a:solidFill>
                <a:latin typeface="Trebuchet MS"/>
                <a:ea typeface="Trebuchet MS"/>
                <a:cs typeface="Trebuchet MS"/>
                <a:sym typeface="Trebuchet MS"/>
              </a:rPr>
              <a:t>Synthetic Root Generator</a:t>
            </a:r>
            <a:endParaRPr/>
          </a:p>
        </p:txBody>
      </p:sp>
      <p:sp>
        <p:nvSpPr>
          <p:cNvPr id="196" name="Google Shape;196;p6"/>
          <p:cNvSpPr/>
          <p:nvPr/>
        </p:nvSpPr>
        <p:spPr>
          <a:xfrm>
            <a:off x="827805" y="3169203"/>
            <a:ext cx="2558006" cy="914400"/>
          </a:xfrm>
          <a:prstGeom prst="roundRect">
            <a:avLst>
              <a:gd name="adj" fmla="val 16667"/>
            </a:avLst>
          </a:prstGeom>
          <a:gradFill>
            <a:gsLst>
              <a:gs pos="0">
                <a:srgbClr val="95C543"/>
              </a:gs>
              <a:gs pos="78000">
                <a:srgbClr val="83B021"/>
              </a:gs>
              <a:gs pos="100000">
                <a:srgbClr val="83B021"/>
              </a:gs>
            </a:gsLst>
            <a:lin ang="5400000" scaled="0"/>
          </a:gradFill>
          <a:ln>
            <a:noFill/>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chemeClr val="lt1"/>
                </a:solidFill>
                <a:latin typeface="Trebuchet MS"/>
                <a:ea typeface="Trebuchet MS"/>
                <a:cs typeface="Trebuchet MS"/>
                <a:sym typeface="Trebuchet MS"/>
              </a:rPr>
              <a:t>Approximate Bayesian Computation (ABC) Model</a:t>
            </a:r>
            <a:endParaRPr/>
          </a:p>
        </p:txBody>
      </p:sp>
      <p:sp>
        <p:nvSpPr>
          <p:cNvPr id="197" name="Google Shape;197;p6"/>
          <p:cNvSpPr/>
          <p:nvPr/>
        </p:nvSpPr>
        <p:spPr>
          <a:xfrm>
            <a:off x="827805" y="4688106"/>
            <a:ext cx="2558006" cy="914400"/>
          </a:xfrm>
          <a:prstGeom prst="roundRect">
            <a:avLst>
              <a:gd name="adj" fmla="val 16667"/>
            </a:avLst>
          </a:prstGeom>
          <a:gradFill>
            <a:gsLst>
              <a:gs pos="0">
                <a:srgbClr val="95C543"/>
              </a:gs>
              <a:gs pos="78000">
                <a:srgbClr val="83B021"/>
              </a:gs>
              <a:gs pos="100000">
                <a:srgbClr val="83B021"/>
              </a:gs>
            </a:gsLst>
            <a:lin ang="5400000" scaled="0"/>
          </a:gradFill>
          <a:ln>
            <a:noFill/>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chemeClr val="lt1"/>
                </a:solidFill>
                <a:latin typeface="Trebuchet MS"/>
                <a:ea typeface="Trebuchet MS"/>
                <a:cs typeface="Trebuchet MS"/>
                <a:sym typeface="Trebuchet MS"/>
              </a:rPr>
              <a:t>Parameter Optimiser</a:t>
            </a:r>
            <a:endParaRPr/>
          </a:p>
        </p:txBody>
      </p:sp>
      <p:sp>
        <p:nvSpPr>
          <p:cNvPr id="198" name="Google Shape;198;p6"/>
          <p:cNvSpPr/>
          <p:nvPr/>
        </p:nvSpPr>
        <p:spPr>
          <a:xfrm rot="5400000">
            <a:off x="4226692" y="1335545"/>
            <a:ext cx="484632" cy="1494510"/>
          </a:xfrm>
          <a:prstGeom prst="down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99" name="Google Shape;199;p6"/>
          <p:cNvSpPr/>
          <p:nvPr/>
        </p:nvSpPr>
        <p:spPr>
          <a:xfrm rot="10800000">
            <a:off x="6588892" y="2670855"/>
            <a:ext cx="484632" cy="849460"/>
          </a:xfrm>
          <a:prstGeom prst="down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0" name="Google Shape;200;p6"/>
          <p:cNvSpPr/>
          <p:nvPr/>
        </p:nvSpPr>
        <p:spPr>
          <a:xfrm rot="-4582966">
            <a:off x="4226693" y="3050010"/>
            <a:ext cx="484632" cy="1680434"/>
          </a:xfrm>
          <a:prstGeom prst="down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1" name="Google Shape;201;p6"/>
          <p:cNvSpPr/>
          <p:nvPr/>
        </p:nvSpPr>
        <p:spPr>
          <a:xfrm rot="-6539051">
            <a:off x="4241677" y="4087383"/>
            <a:ext cx="484632" cy="1680434"/>
          </a:xfrm>
          <a:prstGeom prst="down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2" name="Google Shape;202;p6"/>
          <p:cNvSpPr txBox="1"/>
          <p:nvPr/>
        </p:nvSpPr>
        <p:spPr>
          <a:xfrm>
            <a:off x="540955" y="5861604"/>
            <a:ext cx="8596668"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NZ" sz="1000">
                <a:solidFill>
                  <a:schemeClr val="dk1"/>
                </a:solidFill>
                <a:latin typeface="Trebuchet MS"/>
                <a:ea typeface="Trebuchet MS"/>
                <a:cs typeface="Trebuchet MS"/>
                <a:sym typeface="Trebuchet MS"/>
              </a:rPr>
              <a:t>1: Zhu, J., Dai, Z., Vivin, P., Gambetta, G. A., Henke, M., Peccoux, A., ... &amp; Delrot, S. (2018). A 3-D functional–structural grapevine model that couples the dynamics of water transport with leaf gas exchange. </a:t>
            </a:r>
            <a:r>
              <a:rPr lang="en-NZ" sz="1000" i="1">
                <a:solidFill>
                  <a:schemeClr val="dk1"/>
                </a:solidFill>
                <a:latin typeface="Trebuchet MS"/>
                <a:ea typeface="Trebuchet MS"/>
                <a:cs typeface="Trebuchet MS"/>
                <a:sym typeface="Trebuchet MS"/>
              </a:rPr>
              <a:t>Annals of Botany</a:t>
            </a:r>
            <a:r>
              <a:rPr lang="en-NZ" sz="1000">
                <a:solidFill>
                  <a:schemeClr val="dk1"/>
                </a:solidFill>
                <a:latin typeface="Trebuchet MS"/>
                <a:ea typeface="Trebuchet MS"/>
                <a:cs typeface="Trebuchet MS"/>
                <a:sym typeface="Trebuchet MS"/>
              </a:rPr>
              <a:t>, </a:t>
            </a:r>
            <a:r>
              <a:rPr lang="en-NZ" sz="1000" i="1">
                <a:solidFill>
                  <a:schemeClr val="dk1"/>
                </a:solidFill>
                <a:latin typeface="Trebuchet MS"/>
                <a:ea typeface="Trebuchet MS"/>
                <a:cs typeface="Trebuchet MS"/>
                <a:sym typeface="Trebuchet MS"/>
              </a:rPr>
              <a:t>121</a:t>
            </a:r>
            <a:r>
              <a:rPr lang="en-NZ" sz="1000">
                <a:solidFill>
                  <a:schemeClr val="dk1"/>
                </a:solidFill>
                <a:latin typeface="Trebuchet MS"/>
                <a:ea typeface="Trebuchet MS"/>
                <a:cs typeface="Trebuchet MS"/>
                <a:sym typeface="Trebuchet MS"/>
              </a:rPr>
              <a:t>(5), 833-848.</a:t>
            </a:r>
            <a:endParaRPr/>
          </a:p>
          <a:p>
            <a:pPr marL="0" marR="0" lvl="0" indent="0" algn="l" rtl="0">
              <a:spcBef>
                <a:spcPts val="0"/>
              </a:spcBef>
              <a:spcAft>
                <a:spcPts val="0"/>
              </a:spcAft>
              <a:buNone/>
            </a:pPr>
            <a:endParaRPr sz="10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NZ" sz="1000">
                <a:solidFill>
                  <a:schemeClr val="dk1"/>
                </a:solidFill>
                <a:latin typeface="Trebuchet MS"/>
                <a:ea typeface="Trebuchet MS"/>
                <a:cs typeface="Trebuchet MS"/>
                <a:sym typeface="Trebuchet MS"/>
              </a:rPr>
              <a:t>2: de Vries, J., Evers, J. B., Kuyper, T. W., van Ruijven, J., &amp; Mommer, L. (2021). Mycorrhizal associations change root functionality: a 3D modelling study on competitive interactions between plants for light and nutrients. </a:t>
            </a:r>
            <a:r>
              <a:rPr lang="en-NZ" sz="1000" i="1">
                <a:solidFill>
                  <a:schemeClr val="dk1"/>
                </a:solidFill>
                <a:latin typeface="Trebuchet MS"/>
                <a:ea typeface="Trebuchet MS"/>
                <a:cs typeface="Trebuchet MS"/>
                <a:sym typeface="Trebuchet MS"/>
              </a:rPr>
              <a:t>The New Phytologist</a:t>
            </a:r>
            <a:r>
              <a:rPr lang="en-NZ" sz="1000">
                <a:solidFill>
                  <a:schemeClr val="dk1"/>
                </a:solidFill>
                <a:latin typeface="Trebuchet MS"/>
                <a:ea typeface="Trebuchet MS"/>
                <a:cs typeface="Trebuchet MS"/>
                <a:sym typeface="Trebuchet MS"/>
              </a:rPr>
              <a:t>, </a:t>
            </a:r>
            <a:r>
              <a:rPr lang="en-NZ" sz="1000" i="1">
                <a:solidFill>
                  <a:schemeClr val="dk1"/>
                </a:solidFill>
                <a:latin typeface="Trebuchet MS"/>
                <a:ea typeface="Trebuchet MS"/>
                <a:cs typeface="Trebuchet MS"/>
                <a:sym typeface="Trebuchet MS"/>
              </a:rPr>
              <a:t>231</a:t>
            </a:r>
            <a:r>
              <a:rPr lang="en-NZ" sz="1000">
                <a:solidFill>
                  <a:schemeClr val="dk1"/>
                </a:solidFill>
                <a:latin typeface="Trebuchet MS"/>
                <a:ea typeface="Trebuchet MS"/>
                <a:cs typeface="Trebuchet MS"/>
                <a:sym typeface="Trebuchet MS"/>
              </a:rPr>
              <a:t>(3), 1171.</a:t>
            </a:r>
            <a:endParaRPr/>
          </a:p>
          <a:p>
            <a:pPr marL="0" marR="0" lvl="0" indent="0" algn="l" rtl="0">
              <a:spcBef>
                <a:spcPts val="0"/>
              </a:spcBef>
              <a:spcAft>
                <a:spcPts val="0"/>
              </a:spcAft>
              <a:buNone/>
            </a:pPr>
            <a:endParaRPr sz="1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Mycorrhizal Root Colonisation Model</a:t>
            </a:r>
            <a:br>
              <a:rPr lang="en-NZ"/>
            </a:br>
            <a:endParaRPr/>
          </a:p>
        </p:txBody>
      </p:sp>
      <p:sp>
        <p:nvSpPr>
          <p:cNvPr id="209" name="Google Shape;209;p7"/>
          <p:cNvSpPr txBox="1">
            <a:spLocks noGrp="1"/>
          </p:cNvSpPr>
          <p:nvPr>
            <p:ph type="body" idx="1"/>
          </p:nvPr>
        </p:nvSpPr>
        <p:spPr>
          <a:xfrm>
            <a:off x="677334" y="1453578"/>
            <a:ext cx="8596668" cy="442874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endParaRPr/>
          </a:p>
          <a:p>
            <a:pPr marL="342900" lvl="0" indent="-342900" algn="l" rtl="0">
              <a:spcBef>
                <a:spcPts val="1000"/>
              </a:spcBef>
              <a:spcAft>
                <a:spcPts val="0"/>
              </a:spcAft>
              <a:buSzPts val="1440"/>
              <a:buChar char="►"/>
            </a:pPr>
            <a:r>
              <a:rPr lang="en-NZ"/>
              <a:t>ArchiSimple</a:t>
            </a:r>
            <a:r>
              <a:rPr lang="en-NZ" baseline="30000"/>
              <a:t>1</a:t>
            </a:r>
            <a:endParaRPr/>
          </a:p>
          <a:p>
            <a:pPr marL="342900" lvl="0" indent="-342900" algn="l" rtl="0">
              <a:spcBef>
                <a:spcPts val="1000"/>
              </a:spcBef>
              <a:spcAft>
                <a:spcPts val="0"/>
              </a:spcAft>
              <a:buSzPts val="1440"/>
              <a:buChar char="►"/>
            </a:pPr>
            <a:r>
              <a:rPr lang="en-NZ"/>
              <a:t>3D architecture: Organs, entire plants, and populations</a:t>
            </a:r>
            <a:endParaRPr/>
          </a:p>
          <a:p>
            <a:pPr marL="342900" lvl="0" indent="-342900" algn="l" rtl="0">
              <a:spcBef>
                <a:spcPts val="1000"/>
              </a:spcBef>
              <a:spcAft>
                <a:spcPts val="0"/>
              </a:spcAft>
              <a:buSzPts val="1440"/>
              <a:buChar char="►"/>
            </a:pPr>
            <a:r>
              <a:rPr lang="en-NZ"/>
              <a:t>Nutrient uptake: Nitrogen and phosphorus</a:t>
            </a:r>
            <a:endParaRPr/>
          </a:p>
          <a:p>
            <a:pPr marL="342900" lvl="0" indent="-251459" algn="l" rtl="0">
              <a:spcBef>
                <a:spcPts val="1000"/>
              </a:spcBef>
              <a:spcAft>
                <a:spcPts val="0"/>
              </a:spcAft>
              <a:buSzPts val="1440"/>
              <a:buNone/>
            </a:pPr>
            <a:endParaRPr/>
          </a:p>
          <a:p>
            <a:pPr marL="742950" lvl="1" indent="-204469" algn="l" rtl="0">
              <a:spcBef>
                <a:spcPts val="1000"/>
              </a:spcBef>
              <a:spcAft>
                <a:spcPts val="0"/>
              </a:spcAft>
              <a:buSzPts val="1280"/>
              <a:buNone/>
            </a:pPr>
            <a:endParaRPr/>
          </a:p>
          <a:p>
            <a:pPr marL="342900" lvl="0" indent="-251459" algn="l" rtl="0">
              <a:spcBef>
                <a:spcPts val="1000"/>
              </a:spcBef>
              <a:spcAft>
                <a:spcPts val="0"/>
              </a:spcAft>
              <a:buSzPts val="1440"/>
              <a:buNone/>
            </a:pPr>
            <a:endParaRPr/>
          </a:p>
        </p:txBody>
      </p:sp>
      <p:pic>
        <p:nvPicPr>
          <p:cNvPr id="210" name="Google Shape;210;p7" descr="Diagram&#10;&#10;Description automatically generated"/>
          <p:cNvPicPr preferRelativeResize="0"/>
          <p:nvPr/>
        </p:nvPicPr>
        <p:blipFill rotWithShape="1">
          <a:blip r:embed="rId3">
            <a:alphaModFix/>
          </a:blip>
          <a:srcRect/>
          <a:stretch/>
        </p:blipFill>
        <p:spPr>
          <a:xfrm>
            <a:off x="1858754" y="3149994"/>
            <a:ext cx="4979740" cy="3058352"/>
          </a:xfrm>
          <a:prstGeom prst="rect">
            <a:avLst/>
          </a:prstGeom>
          <a:noFill/>
          <a:ln>
            <a:noFill/>
          </a:ln>
        </p:spPr>
      </p:pic>
      <p:pic>
        <p:nvPicPr>
          <p:cNvPr id="211" name="Google Shape;211;p7" descr="A black background with white text&#10;&#10;Description automatically generated with low confidence"/>
          <p:cNvPicPr preferRelativeResize="0"/>
          <p:nvPr/>
        </p:nvPicPr>
        <p:blipFill rotWithShape="1">
          <a:blip r:embed="rId4">
            <a:alphaModFix/>
          </a:blip>
          <a:srcRect/>
          <a:stretch/>
        </p:blipFill>
        <p:spPr>
          <a:xfrm>
            <a:off x="8448549" y="0"/>
            <a:ext cx="3337050" cy="1127557"/>
          </a:xfrm>
          <a:prstGeom prst="rect">
            <a:avLst/>
          </a:prstGeom>
          <a:noFill/>
          <a:ln>
            <a:noFill/>
          </a:ln>
        </p:spPr>
      </p:pic>
      <p:sp>
        <p:nvSpPr>
          <p:cNvPr id="212" name="Google Shape;212;p7"/>
          <p:cNvSpPr txBox="1"/>
          <p:nvPr/>
        </p:nvSpPr>
        <p:spPr>
          <a:xfrm>
            <a:off x="483081" y="6361533"/>
            <a:ext cx="859666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NZ" sz="1000">
                <a:solidFill>
                  <a:schemeClr val="dk1"/>
                </a:solidFill>
                <a:latin typeface="Trebuchet MS"/>
                <a:ea typeface="Trebuchet MS"/>
                <a:cs typeface="Trebuchet MS"/>
                <a:sym typeface="Trebuchet MS"/>
              </a:rPr>
              <a:t>1: Pagès, L., Moreau, D., Sarlikioti, V., Boukcim, H., &amp; Nguyen, C. (2012, October). ArchiSimple: A parsimonious model of the root system architecture. In </a:t>
            </a:r>
            <a:r>
              <a:rPr lang="en-NZ" sz="1000" i="1">
                <a:solidFill>
                  <a:schemeClr val="dk1"/>
                </a:solidFill>
                <a:latin typeface="Trebuchet MS"/>
                <a:ea typeface="Trebuchet MS"/>
                <a:cs typeface="Trebuchet MS"/>
                <a:sym typeface="Trebuchet MS"/>
              </a:rPr>
              <a:t>2012 IEEE 4th International Symposium on Plant Growth Modeling, Simulation, Visualization and Applications</a:t>
            </a:r>
            <a:r>
              <a:rPr lang="en-NZ" sz="1000">
                <a:solidFill>
                  <a:schemeClr val="dk1"/>
                </a:solidFill>
                <a:latin typeface="Trebuchet MS"/>
                <a:ea typeface="Trebuchet MS"/>
                <a:cs typeface="Trebuchet MS"/>
                <a:sym typeface="Trebuchet MS"/>
              </a:rPr>
              <a:t> (pp. 297-303). IEEE.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Mycorrhizal Root Colonisation Model</a:t>
            </a:r>
            <a:br>
              <a:rPr lang="en-NZ"/>
            </a:br>
            <a:endParaRPr/>
          </a:p>
        </p:txBody>
      </p:sp>
      <p:sp>
        <p:nvSpPr>
          <p:cNvPr id="219" name="Google Shape;219;p8"/>
          <p:cNvSpPr txBox="1">
            <a:spLocks noGrp="1"/>
          </p:cNvSpPr>
          <p:nvPr>
            <p:ph type="body" idx="1"/>
          </p:nvPr>
        </p:nvSpPr>
        <p:spPr>
          <a:xfrm>
            <a:off x="677334" y="1453578"/>
            <a:ext cx="8596668" cy="442874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endParaRPr/>
          </a:p>
          <a:p>
            <a:pPr marL="342900" lvl="0" indent="-342900" algn="l" rtl="0">
              <a:spcBef>
                <a:spcPts val="1000"/>
              </a:spcBef>
              <a:spcAft>
                <a:spcPts val="0"/>
              </a:spcAft>
              <a:buSzPts val="1440"/>
              <a:buChar char="►"/>
            </a:pPr>
            <a:r>
              <a:rPr lang="en-NZ"/>
              <a:t>Model integration</a:t>
            </a:r>
            <a:endParaRPr/>
          </a:p>
          <a:p>
            <a:pPr marL="742950" lvl="1" indent="-285750" algn="l" rtl="0">
              <a:spcBef>
                <a:spcPts val="1000"/>
              </a:spcBef>
              <a:spcAft>
                <a:spcPts val="0"/>
              </a:spcAft>
              <a:buSzPts val="1280"/>
              <a:buChar char="►"/>
            </a:pPr>
            <a:r>
              <a:rPr lang="en-NZ"/>
              <a:t>Water transport: Hydraulic conductance</a:t>
            </a:r>
            <a:endParaRPr/>
          </a:p>
          <a:p>
            <a:pPr marL="342900" lvl="0" indent="-342900" algn="l" rtl="0">
              <a:spcBef>
                <a:spcPts val="1000"/>
              </a:spcBef>
              <a:spcAft>
                <a:spcPts val="0"/>
              </a:spcAft>
              <a:buSzPts val="1440"/>
              <a:buChar char="►"/>
            </a:pPr>
            <a:r>
              <a:rPr lang="en-NZ"/>
              <a:t>Initial integration was successful</a:t>
            </a:r>
            <a:endParaRPr/>
          </a:p>
          <a:p>
            <a:pPr marL="742950" lvl="1" indent="-204469" algn="l" rtl="0">
              <a:spcBef>
                <a:spcPts val="1000"/>
              </a:spcBef>
              <a:spcAft>
                <a:spcPts val="0"/>
              </a:spcAft>
              <a:buSzPts val="1280"/>
              <a:buNone/>
            </a:pPr>
            <a:endParaRPr/>
          </a:p>
          <a:p>
            <a:pPr marL="342900" lvl="0" indent="-251459" algn="l" rtl="0">
              <a:spcBef>
                <a:spcPts val="1000"/>
              </a:spcBef>
              <a:spcAft>
                <a:spcPts val="0"/>
              </a:spcAft>
              <a:buSzPts val="1440"/>
              <a:buNone/>
            </a:pPr>
            <a:endParaRPr/>
          </a:p>
        </p:txBody>
      </p:sp>
      <p:pic>
        <p:nvPicPr>
          <p:cNvPr id="220" name="Google Shape;220;p8" descr="Diagram&#10;&#10;Description automatically generated"/>
          <p:cNvPicPr preferRelativeResize="0"/>
          <p:nvPr/>
        </p:nvPicPr>
        <p:blipFill rotWithShape="1">
          <a:blip r:embed="rId3">
            <a:alphaModFix/>
          </a:blip>
          <a:srcRect/>
          <a:stretch/>
        </p:blipFill>
        <p:spPr>
          <a:xfrm>
            <a:off x="1858754" y="3149994"/>
            <a:ext cx="4979740" cy="3058352"/>
          </a:xfrm>
          <a:prstGeom prst="rect">
            <a:avLst/>
          </a:prstGeom>
          <a:noFill/>
          <a:ln>
            <a:noFill/>
          </a:ln>
        </p:spPr>
      </p:pic>
      <p:pic>
        <p:nvPicPr>
          <p:cNvPr id="221" name="Google Shape;221;p8" descr="A black background with white text&#10;&#10;Description automatically generated with low confidence"/>
          <p:cNvPicPr preferRelativeResize="0"/>
          <p:nvPr/>
        </p:nvPicPr>
        <p:blipFill rotWithShape="1">
          <a:blip r:embed="rId4">
            <a:alphaModFix/>
          </a:blip>
          <a:srcRect/>
          <a:stretch/>
        </p:blipFill>
        <p:spPr>
          <a:xfrm>
            <a:off x="8448549" y="0"/>
            <a:ext cx="3337050" cy="11275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Z"/>
              <a:t>Synthetic Root Generator</a:t>
            </a:r>
            <a:endParaRPr/>
          </a:p>
        </p:txBody>
      </p:sp>
      <p:pic>
        <p:nvPicPr>
          <p:cNvPr id="228" name="Google Shape;228;p9" descr="A black background with white text&#10;&#10;Description automatically generated with low confidence"/>
          <p:cNvPicPr preferRelativeResize="0"/>
          <p:nvPr/>
        </p:nvPicPr>
        <p:blipFill rotWithShape="1">
          <a:blip r:embed="rId3">
            <a:alphaModFix/>
          </a:blip>
          <a:srcRect/>
          <a:stretch/>
        </p:blipFill>
        <p:spPr>
          <a:xfrm>
            <a:off x="8448549" y="0"/>
            <a:ext cx="3337050" cy="1127557"/>
          </a:xfrm>
          <a:prstGeom prst="rect">
            <a:avLst/>
          </a:prstGeom>
          <a:noFill/>
          <a:ln>
            <a:noFill/>
          </a:ln>
        </p:spPr>
      </p:pic>
      <p:graphicFrame>
        <p:nvGraphicFramePr>
          <p:cNvPr id="229" name="Google Shape;229;p9"/>
          <p:cNvGraphicFramePr/>
          <p:nvPr/>
        </p:nvGraphicFramePr>
        <p:xfrm>
          <a:off x="677690" y="1512406"/>
          <a:ext cx="8596300" cy="3307140"/>
        </p:xfrm>
        <a:graphic>
          <a:graphicData uri="http://schemas.openxmlformats.org/drawingml/2006/table">
            <a:tbl>
              <a:tblPr firstRow="1" bandRow="1">
                <a:noFill/>
                <a:tableStyleId>{2EA870D5-448A-4886-A32A-49F85E72ECFB}</a:tableStyleId>
              </a:tblPr>
              <a:tblGrid>
                <a:gridCol w="4298150">
                  <a:extLst>
                    <a:ext uri="{9D8B030D-6E8A-4147-A177-3AD203B41FA5}">
                      <a16:colId xmlns:a16="http://schemas.microsoft.com/office/drawing/2014/main" val="20000"/>
                    </a:ext>
                  </a:extLst>
                </a:gridCol>
                <a:gridCol w="42981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NZ" sz="1800" u="none" strike="noStrike" cap="none"/>
                        <a:t>1</a:t>
                      </a:r>
                      <a:r>
                        <a:rPr lang="en-NZ" sz="1800" u="none" strike="noStrike" cap="none" baseline="30000"/>
                        <a:t>st</a:t>
                      </a:r>
                      <a:r>
                        <a:rPr lang="en-NZ" sz="1800" u="none" strike="noStrike" cap="none"/>
                        <a:t> Order Roots</a:t>
                      </a:r>
                      <a:endParaRPr/>
                    </a:p>
                  </a:txBody>
                  <a:tcPr marL="91450" marR="91450" marT="45725" marB="45725"/>
                </a:tc>
                <a:tc>
                  <a:txBody>
                    <a:bodyPr/>
                    <a:lstStyle/>
                    <a:p>
                      <a:pPr marL="0" marR="0" lvl="0" indent="0" algn="l" rtl="0">
                        <a:spcBef>
                          <a:spcPts val="0"/>
                        </a:spcBef>
                        <a:spcAft>
                          <a:spcPts val="0"/>
                        </a:spcAft>
                        <a:buNone/>
                      </a:pPr>
                      <a:r>
                        <a:rPr lang="en-NZ" sz="1800"/>
                        <a:t>Higher Order Roots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NZ" sz="1800"/>
                        <a:t>30 cm in length</a:t>
                      </a:r>
                      <a:endParaRPr/>
                    </a:p>
                  </a:txBody>
                  <a:tcPr marL="91450" marR="91450" marT="45725" marB="45725"/>
                </a:tc>
                <a:tc>
                  <a:txBody>
                    <a:bodyPr/>
                    <a:lstStyle/>
                    <a:p>
                      <a:pPr marL="0" marR="0" lvl="0" indent="0" algn="l" rtl="0">
                        <a:spcBef>
                          <a:spcPts val="0"/>
                        </a:spcBef>
                        <a:spcAft>
                          <a:spcPts val="0"/>
                        </a:spcAft>
                        <a:buNone/>
                      </a:pPr>
                      <a:r>
                        <a:rPr lang="en-NZ" sz="1800"/>
                        <a:t>Initially 2 m in length</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NZ" sz="1800"/>
                        <a:t>Greater diameter</a:t>
                      </a:r>
                      <a:endParaRPr/>
                    </a:p>
                  </a:txBody>
                  <a:tcPr marL="91450" marR="91450" marT="45725" marB="45725"/>
                </a:tc>
                <a:tc>
                  <a:txBody>
                    <a:bodyPr/>
                    <a:lstStyle/>
                    <a:p>
                      <a:pPr marL="0" marR="0" lvl="0" indent="0" algn="l" rtl="0">
                        <a:spcBef>
                          <a:spcPts val="0"/>
                        </a:spcBef>
                        <a:spcAft>
                          <a:spcPts val="0"/>
                        </a:spcAft>
                        <a:buNone/>
                      </a:pPr>
                      <a:r>
                        <a:rPr lang="en-NZ" sz="1800"/>
                        <a:t>Progressively smaller diameter</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NZ" sz="1800"/>
                        <a:t>Majority should extend horizontally from plant base</a:t>
                      </a:r>
                      <a:endParaRPr/>
                    </a:p>
                  </a:txBody>
                  <a:tcPr marL="91450" marR="91450" marT="45725" marB="45725"/>
                </a:tc>
                <a:tc>
                  <a:txBody>
                    <a:bodyPr/>
                    <a:lstStyle/>
                    <a:p>
                      <a:pPr marL="0" marR="0" lvl="0" indent="0" algn="l" rtl="0">
                        <a:spcBef>
                          <a:spcPts val="0"/>
                        </a:spcBef>
                        <a:spcAft>
                          <a:spcPts val="0"/>
                        </a:spcAft>
                        <a:buNone/>
                      </a:pPr>
                      <a:r>
                        <a:rPr lang="en-NZ" sz="1800"/>
                        <a:t>Higher variation in extension location</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NZ" sz="1800"/>
                        <a:t>Attributes are consistent</a:t>
                      </a:r>
                      <a:endParaRPr/>
                    </a:p>
                  </a:txBody>
                  <a:tcPr marL="91450" marR="91450" marT="45725" marB="45725"/>
                </a:tc>
                <a:tc>
                  <a:txBody>
                    <a:bodyPr/>
                    <a:lstStyle/>
                    <a:p>
                      <a:pPr marL="0" marR="0" lvl="0" indent="0" algn="l" rtl="0">
                        <a:spcBef>
                          <a:spcPts val="0"/>
                        </a:spcBef>
                        <a:spcAft>
                          <a:spcPts val="0"/>
                        </a:spcAft>
                        <a:buNone/>
                      </a:pPr>
                      <a:r>
                        <a:rPr lang="en-NZ" sz="1800"/>
                        <a:t>Attributes vary depending on branching location</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NZ" sz="1800"/>
                        <a:t>Lower density (large interbranch distance)</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r>
                        <a:rPr lang="en-NZ" sz="1800"/>
                        <a:t>Higher density (smaller interbranch distance)</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3602</Words>
  <Application>Microsoft Office PowerPoint</Application>
  <PresentationFormat>Widescreen</PresentationFormat>
  <Paragraphs>362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Noto Sans Symbols</vt:lpstr>
      <vt:lpstr>Trebuchet MS</vt:lpstr>
      <vt:lpstr>Facet</vt:lpstr>
      <vt:lpstr>Developing a 3D Root Architecture for Apple Tree Systems</vt:lpstr>
      <vt:lpstr>James Bristow</vt:lpstr>
      <vt:lpstr>Introduction</vt:lpstr>
      <vt:lpstr>Digital twins</vt:lpstr>
      <vt:lpstr>Benefits</vt:lpstr>
      <vt:lpstr>Aims</vt:lpstr>
      <vt:lpstr>Mycorrhizal Root Colonisation Model </vt:lpstr>
      <vt:lpstr>Mycorrhizal Root Colonisation Model </vt:lpstr>
      <vt:lpstr>Synthetic Root Generator</vt:lpstr>
      <vt:lpstr>Synthetic Root Generator</vt:lpstr>
      <vt:lpstr>Synthetic Root Generator</vt:lpstr>
      <vt:lpstr>Synthetic Root Generator</vt:lpstr>
      <vt:lpstr>Synthetic Root Generator</vt:lpstr>
      <vt:lpstr>Synthetic Root Generator</vt:lpstr>
      <vt:lpstr>Synthetic Root Generator</vt:lpstr>
      <vt:lpstr>Synthetic Root Generator</vt:lpstr>
      <vt:lpstr>GroIMP Root Model</vt:lpstr>
      <vt:lpstr>GroIMP Root Model</vt:lpstr>
      <vt:lpstr>Conclusions</vt:lpstr>
      <vt:lpstr>Acknowledgements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3D Root Architecture for Apple Tree Systems</dc:title>
  <dc:creator>James Bristow</dc:creator>
  <cp:lastModifiedBy>James Bristow</cp:lastModifiedBy>
  <cp:revision>1</cp:revision>
  <dcterms:created xsi:type="dcterms:W3CDTF">2022-01-20T09:34:53Z</dcterms:created>
  <dcterms:modified xsi:type="dcterms:W3CDTF">2022-02-18T03:52:20Z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d9e4d68-54d0-40a5-8c9a-85a36c87352c_Enabled">
    <vt:lpwstr>true</vt:lpwstr>
  </property>
  <property fmtid="{D5CDD505-2E9C-101B-9397-08002B2CF9AE}" pid="3" name="MSIP_Label_bd9e4d68-54d0-40a5-8c9a-85a36c87352c_SetDate">
    <vt:lpwstr>2022-01-20T09:34:58Z</vt:lpwstr>
  </property>
  <property fmtid="{D5CDD505-2E9C-101B-9397-08002B2CF9AE}" pid="4" name="MSIP_Label_bd9e4d68-54d0-40a5-8c9a-85a36c87352c_Method">
    <vt:lpwstr>Privileged</vt:lpwstr>
  </property>
  <property fmtid="{D5CDD505-2E9C-101B-9397-08002B2CF9AE}" pid="5" name="MSIP_Label_bd9e4d68-54d0-40a5-8c9a-85a36c87352c_Name">
    <vt:lpwstr>Unclassified</vt:lpwstr>
  </property>
  <property fmtid="{D5CDD505-2E9C-101B-9397-08002B2CF9AE}" pid="6" name="MSIP_Label_bd9e4d68-54d0-40a5-8c9a-85a36c87352c_SiteId">
    <vt:lpwstr>388728e1-bbd0-4378-98dc-f8682e644300</vt:lpwstr>
  </property>
  <property fmtid="{D5CDD505-2E9C-101B-9397-08002B2CF9AE}" pid="7" name="MSIP_Label_bd9e4d68-54d0-40a5-8c9a-85a36c87352c_ActionId">
    <vt:lpwstr>14efca85-aade-4cd2-93d4-dc85d01b03d5</vt:lpwstr>
  </property>
  <property fmtid="{D5CDD505-2E9C-101B-9397-08002B2CF9AE}" pid="8" name="MSIP_Label_bd9e4d68-54d0-40a5-8c9a-85a36c87352c_ContentBits">
    <vt:lpwstr>0</vt:lpwstr>
  </property>
</Properties>
</file>