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7" r:id="rId5"/>
    <p:sldId id="268" r:id="rId6"/>
    <p:sldId id="269" r:id="rId7"/>
    <p:sldId id="261" r:id="rId8"/>
    <p:sldId id="270" r:id="rId9"/>
    <p:sldId id="271" r:id="rId10"/>
    <p:sldId id="272" r:id="rId11"/>
    <p:sldId id="264" r:id="rId12"/>
    <p:sldId id="262" r:id="rId13"/>
    <p:sldId id="280" r:id="rId14"/>
    <p:sldId id="284" r:id="rId15"/>
    <p:sldId id="286" r:id="rId16"/>
    <p:sldId id="287" r:id="rId17"/>
    <p:sldId id="275" r:id="rId18"/>
    <p:sldId id="285" r:id="rId19"/>
    <p:sldId id="273" r:id="rId20"/>
    <p:sldId id="263" r:id="rId21"/>
    <p:sldId id="283" r:id="rId22"/>
    <p:sldId id="260" r:id="rId23"/>
    <p:sldId id="281" r:id="rId24"/>
    <p:sldId id="28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on6\OneDrive\&#48148;&#53461;%20&#54868;&#47732;\&#49888;&#54840;&#44053;&#460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b="1"/>
              <a:t>거리에 따른 신호강도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Sheet1!$B$4:$B$12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xVal>
          <c:yVal>
            <c:numRef>
              <c:f>Sheet1!$C$4:$C$12</c:f>
              <c:numCache>
                <c:formatCode>General</c:formatCode>
                <c:ptCount val="9"/>
                <c:pt idx="0">
                  <c:v>-40</c:v>
                </c:pt>
                <c:pt idx="1">
                  <c:v>-40</c:v>
                </c:pt>
                <c:pt idx="2">
                  <c:v>-40</c:v>
                </c:pt>
                <c:pt idx="3">
                  <c:v>-40</c:v>
                </c:pt>
                <c:pt idx="4">
                  <c:v>-40</c:v>
                </c:pt>
                <c:pt idx="5">
                  <c:v>-40</c:v>
                </c:pt>
                <c:pt idx="6">
                  <c:v>-40</c:v>
                </c:pt>
                <c:pt idx="7">
                  <c:v>-40</c:v>
                </c:pt>
                <c:pt idx="8">
                  <c:v>-40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19-4559-B4C8-BF9C77DEB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151568"/>
        <c:axId val="475145808"/>
      </c:scatterChart>
      <c:valAx>
        <c:axId val="475151568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/>
                  <a:t>실내 간격</a:t>
                </a:r>
                <a:r>
                  <a:rPr lang="en-US"/>
                  <a:t>(m)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5145808"/>
        <c:crosses val="autoZero"/>
        <c:crossBetween val="midCat"/>
      </c:valAx>
      <c:valAx>
        <c:axId val="475145808"/>
        <c:scaling>
          <c:orientation val="minMax"/>
          <c:min val="-8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/>
                  <a:t>측정신호강도</a:t>
                </a:r>
                <a:r>
                  <a:rPr lang="en-US"/>
                  <a:t>(dBm)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5151568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9F143-2878-4A77-B8B1-7383733F5E18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9C07E-42F1-4BFD-99C2-8E33DA038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8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9C07E-42F1-4BFD-99C2-8E33DA038E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2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9C07E-42F1-4BFD-99C2-8E33DA038E0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69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3E7BC-0CF5-162A-22AD-1E3EC6812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AD7F31-7F6F-B54C-4938-E670CDAC2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61733-6564-ACDE-B2B8-DDFC4B8B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5F028-24B7-2036-B050-427362E0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10F79-6624-069C-F9C4-B838D5C5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6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5FC66-5561-D824-AF2B-D750E2DC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5AA27B-D84C-BEB1-6F5A-8FC082153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6FD4C-59D9-288D-F1BF-4BE03EFE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F391A-909A-C6E8-0A72-B6AD377B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C47B0-4B2B-E2D2-A438-E60F1A80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4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2609D-05DE-928B-63D1-11CF7916B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1AF10-C3D0-4CEE-8FBB-702A5519D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41B84-9B3D-2B12-5B4D-B254223D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F75FD-2CF6-CE7E-2C7D-C8606BF5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259AB-4282-FB21-EF4C-B686BAC2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7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A0AD8-2F58-866A-A4A4-78F6BBB5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EAA-5914-8172-1615-92B1E57AE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D6EDF-4667-D588-4DB9-2ACFFF97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B83AB-6090-2AFC-2EC2-A16AF7A5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7FEBD-6D34-DC52-D123-05A02635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5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6CE46-2F4C-B200-6133-F9214983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F7653-000D-CC0E-83F3-A72D92C54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B3ECE-C175-BD9E-D1AE-5CD11CB4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A5873-A975-BFA5-0F9E-6E04D23F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33F3C-B58B-6E60-1C29-829BFC63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95958-71EF-0D87-718A-8A799A9B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13C7D-4EAD-7AAA-055D-084FB5775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5BF219-132A-F3EE-7CEE-53B1ECEF5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56735-F7EE-C2BA-5A0A-8A66221E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7237C-BF90-DA41-57F8-AC007C07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E88F0-0C82-7E1E-A66E-6B34D0E5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4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6F77E-D1A3-BCF1-1E73-111926DC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34CE3-DC9F-F0D2-C863-C29B89655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F34236-B30C-570F-859E-8F04F3D99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B9D4DE-0F21-04BC-A549-ADFC196C4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291965-E41B-D7B7-72B9-1B05C8285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26B71E-4184-593D-EB13-960C6B6A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51587C-6A3A-63AE-8B23-3E95BED5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CE8DCA-DF9C-E8D7-1A59-BA7B4AA6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42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C8F61-74E7-25EC-1C37-3E9A4E23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A92FA9-E0D0-6AD3-5EF6-E4444ABB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FD7540-0AC2-D4AD-7987-0587A83D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E1AB8A-E03D-5A8B-5032-2D339C38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1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D93F6B-B747-9F6F-0991-CD85775B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B71883-B81E-C2AE-F223-E678A98C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0F20D-8225-9F2D-D581-1C214A8B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70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446CA-FABC-2DAC-400B-B646BE10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B091E-E301-A5A2-0A41-827C41D3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FEB18-7AF9-266D-4426-A9926479A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46399B-75E0-46F3-4B87-075E32BC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1903D-838E-175C-AFEE-EF92D852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B51942-0F4C-E8DF-3FC8-4B37E8D3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22E5E-F8C5-5E41-ADFC-D8541E74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BF4BF8-92A3-0EC1-9704-CBC0B3729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3C681D-946D-145A-BE5C-F2B64E7EC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16393-2480-B379-5DA8-E486CAA3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8C8C2-B4AF-63C1-A742-E94F7BDB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668082-B3DD-92E9-2B59-CD47CAB7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4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776293-4164-F9C5-CEAB-4D63DF37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0BF78-F1EE-F14F-1077-A81D0BF3C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C5940-FD14-4B6B-BB9E-32CA67583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6F6E1-A4AE-45E6-8569-36503698DE10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4D4CB-7E61-52B3-FCEA-B78934FBF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A3296-1DCC-4579-AC5D-9B30983CB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2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림, 스케치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D3A6ED5F-BA5D-9511-8F79-DD80A332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26" y="321365"/>
            <a:ext cx="3949148" cy="3949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5AF6E-CA68-4B4B-CBD2-168606CF857E}"/>
              </a:ext>
            </a:extLst>
          </p:cNvPr>
          <p:cNvSpPr txBox="1"/>
          <p:nvPr/>
        </p:nvSpPr>
        <p:spPr>
          <a:xfrm>
            <a:off x="4548941" y="4195167"/>
            <a:ext cx="309411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중간 보고</a:t>
            </a:r>
            <a:endParaRPr lang="en-US" altLang="ko-KR" sz="6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하나둘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83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 err="1"/>
              <a:t>캔위성</a:t>
            </a:r>
            <a:r>
              <a:rPr lang="ko-KR" altLang="en-US" dirty="0"/>
              <a:t> 총 무게 예상 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7582-F76E-5992-B1ED-1CB319C6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59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704024-1F21-527E-2B8F-3D7A664144EE}"/>
              </a:ext>
            </a:extLst>
          </p:cNvPr>
          <p:cNvSpPr txBox="1"/>
          <p:nvPr/>
        </p:nvSpPr>
        <p:spPr>
          <a:xfrm>
            <a:off x="741680" y="447040"/>
            <a:ext cx="18998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3D 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모델링</a:t>
            </a:r>
            <a:endParaRPr lang="en-US" altLang="ko-KR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Easy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3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eda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27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E9C9B0-852B-E7B9-184E-0092C0E3090F}"/>
              </a:ext>
            </a:extLst>
          </p:cNvPr>
          <p:cNvSpPr txBox="1"/>
          <p:nvPr/>
        </p:nvSpPr>
        <p:spPr>
          <a:xfrm>
            <a:off x="3048000" y="2397948"/>
            <a:ext cx="736127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</a:p>
          <a:p>
            <a:pPr algn="ctr"/>
            <a:r>
              <a:rPr lang="ko-KR" altLang="en-US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임무 구현 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24156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 </a:t>
            </a:r>
            <a:r>
              <a:rPr lang="ko-KR" altLang="en-US"/>
              <a:t>테스트보드 설계</a:t>
            </a:r>
            <a:endParaRPr lang="ko-KR" altLang="en-US" dirty="0"/>
          </a:p>
        </p:txBody>
      </p:sp>
      <p:pic>
        <p:nvPicPr>
          <p:cNvPr id="7" name="그림 6" descr="텍스트, 책, 디자인이(가) 표시된 사진&#10;&#10;자동 생성된 설명">
            <a:extLst>
              <a:ext uri="{FF2B5EF4-FFF2-40B4-BE49-F238E27FC236}">
                <a16:creationId xmlns:a16="http://schemas.microsoft.com/office/drawing/2014/main" id="{E65A9B2A-8A7A-2347-E45A-BD7048FA96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3" t="21895" r="11138" b="20000"/>
          <a:stretch/>
        </p:blipFill>
        <p:spPr>
          <a:xfrm>
            <a:off x="6584882" y="1810431"/>
            <a:ext cx="4094004" cy="3941669"/>
          </a:xfrm>
          <a:prstGeom prst="rect">
            <a:avLst/>
          </a:prstGeom>
        </p:spPr>
      </p:pic>
      <p:pic>
        <p:nvPicPr>
          <p:cNvPr id="9" name="그림 8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71CC8F89-312B-7BF9-3A29-CAC9B6C207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4" t="31368" r="17922" b="23159"/>
          <a:stretch/>
        </p:blipFill>
        <p:spPr>
          <a:xfrm>
            <a:off x="1519154" y="1810432"/>
            <a:ext cx="4283910" cy="3924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9D53F-8D56-3FBA-F121-B62D2E02F9F2}"/>
              </a:ext>
            </a:extLst>
          </p:cNvPr>
          <p:cNvSpPr txBox="1"/>
          <p:nvPr/>
        </p:nvSpPr>
        <p:spPr>
          <a:xfrm>
            <a:off x="3407229" y="5867401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앞면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3CE8B-1453-E2DC-0A3E-B1CDCB058362}"/>
              </a:ext>
            </a:extLst>
          </p:cNvPr>
          <p:cNvSpPr txBox="1"/>
          <p:nvPr/>
        </p:nvSpPr>
        <p:spPr>
          <a:xfrm>
            <a:off x="8371114" y="5867401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뒷면</a:t>
            </a:r>
          </a:p>
        </p:txBody>
      </p:sp>
    </p:spTree>
    <p:extLst>
      <p:ext uri="{BB962C8B-B14F-4D97-AF65-F5344CB8AC3E}">
        <p14:creationId xmlns:p14="http://schemas.microsoft.com/office/powerpoint/2010/main" val="182426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F6424-D45A-267A-A0D0-D43A9274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 </a:t>
            </a:r>
            <a:r>
              <a:rPr lang="ko-KR" altLang="en-US"/>
              <a:t>테스트보드 설계</a:t>
            </a:r>
          </a:p>
        </p:txBody>
      </p:sp>
      <p:pic>
        <p:nvPicPr>
          <p:cNvPr id="3" name="그림 2" descr="전자제품, 전자 부품, 전자 공학, 회로 구성요소이(가) 표시된 사진&#10;&#10;자동 생성된 설명">
            <a:extLst>
              <a:ext uri="{FF2B5EF4-FFF2-40B4-BE49-F238E27FC236}">
                <a16:creationId xmlns:a16="http://schemas.microsoft.com/office/drawing/2014/main" id="{0950DB3A-B7E5-86FE-1219-857ABA40A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" t="15951" r="14258" b="25944"/>
          <a:stretch/>
        </p:blipFill>
        <p:spPr>
          <a:xfrm>
            <a:off x="1212720" y="1690688"/>
            <a:ext cx="4315327" cy="3984859"/>
          </a:xfrm>
          <a:prstGeom prst="rect">
            <a:avLst/>
          </a:prstGeom>
        </p:spPr>
      </p:pic>
      <p:pic>
        <p:nvPicPr>
          <p:cNvPr id="4" name="그림 3" descr="지상, 사람, 야외, 잡기이(가) 표시된 사진&#10;&#10;자동 생성된 설명">
            <a:extLst>
              <a:ext uri="{FF2B5EF4-FFF2-40B4-BE49-F238E27FC236}">
                <a16:creationId xmlns:a16="http://schemas.microsoft.com/office/drawing/2014/main" id="{DF8DDB1C-4A45-3F36-CE1B-82006123B8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6" t="32737" r="9957" b="25991"/>
          <a:stretch/>
        </p:blipFill>
        <p:spPr>
          <a:xfrm>
            <a:off x="6890139" y="2155371"/>
            <a:ext cx="3872345" cy="28304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32EFF8-242E-A5A4-5D7D-27DDE5004433}"/>
              </a:ext>
            </a:extLst>
          </p:cNvPr>
          <p:cNvSpPr txBox="1"/>
          <p:nvPr/>
        </p:nvSpPr>
        <p:spPr>
          <a:xfrm>
            <a:off x="7394904" y="5558589"/>
            <a:ext cx="21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BerryGPS-IMU V4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03B0D4-82F3-A21A-7940-9195517EF876}"/>
              </a:ext>
            </a:extLst>
          </p:cNvPr>
          <p:cNvCxnSpPr>
            <a:cxnSpLocks/>
          </p:cNvCxnSpPr>
          <p:nvPr/>
        </p:nvCxnSpPr>
        <p:spPr>
          <a:xfrm>
            <a:off x="8335926" y="3570602"/>
            <a:ext cx="0" cy="19583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B405615-66AB-27E9-0BF2-E98631F797C0}"/>
              </a:ext>
            </a:extLst>
          </p:cNvPr>
          <p:cNvCxnSpPr>
            <a:cxnSpLocks/>
          </p:cNvCxnSpPr>
          <p:nvPr/>
        </p:nvCxnSpPr>
        <p:spPr>
          <a:xfrm>
            <a:off x="2036415" y="4327451"/>
            <a:ext cx="0" cy="1600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B7E92B-97E7-1162-4172-0568A3B398F3}"/>
              </a:ext>
            </a:extLst>
          </p:cNvPr>
          <p:cNvSpPr txBox="1"/>
          <p:nvPr/>
        </p:nvSpPr>
        <p:spPr>
          <a:xfrm>
            <a:off x="1138292" y="5933507"/>
            <a:ext cx="21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DC/DC </a:t>
            </a:r>
            <a:r>
              <a:rPr lang="ko-KR" altLang="en-US"/>
              <a:t>컨버터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FB8AA8F-FCF5-2D77-E4F5-4D20ACAD397F}"/>
              </a:ext>
            </a:extLst>
          </p:cNvPr>
          <p:cNvCxnSpPr>
            <a:cxnSpLocks/>
          </p:cNvCxnSpPr>
          <p:nvPr/>
        </p:nvCxnSpPr>
        <p:spPr>
          <a:xfrm flipV="1">
            <a:off x="4186989" y="2155371"/>
            <a:ext cx="798897" cy="703332"/>
          </a:xfrm>
          <a:prstGeom prst="bentConnector3">
            <a:avLst>
              <a:gd name="adj1" fmla="val -180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25DF112-5E65-FA80-FA2E-20976CD08E1C}"/>
              </a:ext>
            </a:extLst>
          </p:cNvPr>
          <p:cNvSpPr txBox="1"/>
          <p:nvPr/>
        </p:nvSpPr>
        <p:spPr>
          <a:xfrm>
            <a:off x="4985886" y="1970705"/>
            <a:ext cx="21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RF </a:t>
            </a:r>
            <a:r>
              <a:rPr lang="ko-KR" altLang="en-US"/>
              <a:t>통신모듈</a:t>
            </a:r>
            <a:r>
              <a:rPr lang="en-US" altLang="ko-KR"/>
              <a:t>(Xbee)</a:t>
            </a:r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7514A98A-2089-340C-A8F1-81F7D9889C93}"/>
              </a:ext>
            </a:extLst>
          </p:cNvPr>
          <p:cNvCxnSpPr>
            <a:cxnSpLocks/>
          </p:cNvCxnSpPr>
          <p:nvPr/>
        </p:nvCxnSpPr>
        <p:spPr>
          <a:xfrm>
            <a:off x="3845407" y="5352191"/>
            <a:ext cx="683164" cy="572236"/>
          </a:xfrm>
          <a:prstGeom prst="bentConnector3">
            <a:avLst>
              <a:gd name="adj1" fmla="val 209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529F90E-D762-9A88-044C-61A34E2995A0}"/>
              </a:ext>
            </a:extLst>
          </p:cNvPr>
          <p:cNvSpPr txBox="1"/>
          <p:nvPr/>
        </p:nvSpPr>
        <p:spPr>
          <a:xfrm>
            <a:off x="4528571" y="5770898"/>
            <a:ext cx="211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라즈베리파이</a:t>
            </a:r>
          </a:p>
        </p:txBody>
      </p:sp>
    </p:spTree>
    <p:extLst>
      <p:ext uri="{BB962C8B-B14F-4D97-AF65-F5344CB8AC3E}">
        <p14:creationId xmlns:p14="http://schemas.microsoft.com/office/powerpoint/2010/main" val="127143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 </a:t>
            </a:r>
            <a:r>
              <a:rPr lang="ko-KR" altLang="en-US"/>
              <a:t>통신테스트 </a:t>
            </a:r>
            <a:endParaRPr lang="ko-KR" altLang="en-US" dirty="0"/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753602D-74EA-D11A-77A3-A2302F7834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" t="26737" r="41263" b="30187"/>
          <a:stretch/>
        </p:blipFill>
        <p:spPr>
          <a:xfrm>
            <a:off x="417096" y="1839432"/>
            <a:ext cx="5707663" cy="2169042"/>
          </a:xfrm>
          <a:prstGeom prst="rect">
            <a:avLst/>
          </a:prstGeom>
        </p:spPr>
      </p:pic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E2B6586-B08A-A4DD-6218-B79FCBB8AA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71" r="34198" b="8988"/>
          <a:stretch/>
        </p:blipFill>
        <p:spPr>
          <a:xfrm>
            <a:off x="439299" y="4008474"/>
            <a:ext cx="5707664" cy="934233"/>
          </a:xfrm>
          <a:prstGeom prst="rect">
            <a:avLst/>
          </a:prstGeom>
        </p:spPr>
      </p:pic>
      <p:pic>
        <p:nvPicPr>
          <p:cNvPr id="7" name="그림 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924FEC31-D433-41F5-4713-4A494B02DA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5" r="40630" b="30137"/>
          <a:stretch/>
        </p:blipFill>
        <p:spPr>
          <a:xfrm>
            <a:off x="6624378" y="1764580"/>
            <a:ext cx="5236077" cy="2001950"/>
          </a:xfrm>
          <a:prstGeom prst="rect">
            <a:avLst/>
          </a:prstGeom>
        </p:spPr>
      </p:pic>
      <p:pic>
        <p:nvPicPr>
          <p:cNvPr id="8" name="그림 7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4518E95F-0969-532C-EE08-AF706B6B4D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t="71473" r="33828" b="9748"/>
          <a:stretch/>
        </p:blipFill>
        <p:spPr>
          <a:xfrm>
            <a:off x="6571975" y="4076347"/>
            <a:ext cx="5340881" cy="798485"/>
          </a:xfrm>
          <a:prstGeom prst="rect">
            <a:avLst/>
          </a:prstGeom>
        </p:spPr>
      </p:pic>
      <p:pic>
        <p:nvPicPr>
          <p:cNvPr id="11" name="그림 10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ADA001FE-7DB5-0A66-6444-D31658F826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02" t="71706" r="1077" b="9836"/>
          <a:stretch/>
        </p:blipFill>
        <p:spPr>
          <a:xfrm>
            <a:off x="7802607" y="4874832"/>
            <a:ext cx="2879616" cy="866360"/>
          </a:xfrm>
          <a:prstGeom prst="rect">
            <a:avLst/>
          </a:prstGeom>
        </p:spPr>
      </p:pic>
      <p:pic>
        <p:nvPicPr>
          <p:cNvPr id="12" name="그림 1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BFE97FE-A11B-048B-5382-B4A368A6C8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1" t="70665" r="331" b="8794"/>
          <a:stretch/>
        </p:blipFill>
        <p:spPr>
          <a:xfrm>
            <a:off x="1973766" y="4942707"/>
            <a:ext cx="2722658" cy="892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D2C53B-2B54-785D-EB02-55025EB22EBA}"/>
              </a:ext>
            </a:extLst>
          </p:cNvPr>
          <p:cNvSpPr txBox="1"/>
          <p:nvPr/>
        </p:nvSpPr>
        <p:spPr>
          <a:xfrm>
            <a:off x="3164602" y="6155440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</a:t>
            </a:r>
            <a:r>
              <a:rPr lang="ko-KR" altLang="en-US" b="1"/>
              <a:t> </a:t>
            </a:r>
            <a:r>
              <a:rPr lang="en-US" altLang="ko-KR" b="1"/>
              <a:t>m</a:t>
            </a:r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167518-875A-C074-E5F3-66B174F517AF}"/>
              </a:ext>
            </a:extLst>
          </p:cNvPr>
          <p:cNvSpPr txBox="1"/>
          <p:nvPr/>
        </p:nvSpPr>
        <p:spPr>
          <a:xfrm>
            <a:off x="9242415" y="6123543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40 m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4132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 </a:t>
            </a:r>
            <a:r>
              <a:rPr lang="ko-KR" altLang="en-US"/>
              <a:t>통신테스트 </a:t>
            </a:r>
            <a:endParaRPr lang="ko-KR" altLang="en-US" dirty="0"/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1F1DCA95-E85D-BECF-BD2E-88CE60E7A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375345"/>
              </p:ext>
            </p:extLst>
          </p:nvPr>
        </p:nvGraphicFramePr>
        <p:xfrm>
          <a:off x="2449032" y="1488558"/>
          <a:ext cx="7822019" cy="3482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AC3F8B8-58C7-6550-20CA-0E8D83A7F1A8}"/>
              </a:ext>
            </a:extLst>
          </p:cNvPr>
          <p:cNvSpPr txBox="1"/>
          <p:nvPr/>
        </p:nvSpPr>
        <p:spPr>
          <a:xfrm>
            <a:off x="2778640" y="5204582"/>
            <a:ext cx="7162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40m</a:t>
            </a:r>
            <a:r>
              <a:rPr lang="ko-KR" altLang="en-US"/>
              <a:t> 까지 신호강도는 </a:t>
            </a:r>
            <a:r>
              <a:rPr lang="en-US" altLang="ko-KR"/>
              <a:t>-40dBm</a:t>
            </a:r>
            <a:r>
              <a:rPr lang="ko-KR" altLang="en-US"/>
              <a:t>으로 일정 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실내에서 진행된 실험이므로</a:t>
            </a:r>
            <a:r>
              <a:rPr lang="en-US" altLang="ko-KR"/>
              <a:t>, </a:t>
            </a:r>
            <a:r>
              <a:rPr lang="ko-KR" altLang="en-US"/>
              <a:t>상공에서는 더 높은 신호강도 예상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100m </a:t>
            </a:r>
            <a:r>
              <a:rPr lang="ko-KR" altLang="en-US"/>
              <a:t>이상 발사되는 것을 고려 →</a:t>
            </a:r>
            <a:r>
              <a:rPr lang="en-US" altLang="ko-KR"/>
              <a:t> </a:t>
            </a:r>
            <a:r>
              <a:rPr lang="ko-KR" altLang="en-US"/>
              <a:t>추가 테스트 진행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3.3 </a:t>
            </a:r>
            <a:r>
              <a:rPr lang="ko-KR" altLang="en-US"/>
              <a:t>통신테스트 </a:t>
            </a:r>
            <a:r>
              <a:rPr lang="en-US" altLang="ko-KR"/>
              <a:t>(1</a:t>
            </a:r>
            <a:r>
              <a:rPr lang="ko-KR" altLang="en-US"/>
              <a:t>층간격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B4DC32DC-76E8-A495-5A9E-512151CEF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t="25230" r="40869" b="30285"/>
          <a:stretch/>
        </p:blipFill>
        <p:spPr>
          <a:xfrm>
            <a:off x="2595028" y="1421311"/>
            <a:ext cx="7320921" cy="2810447"/>
          </a:xfrm>
          <a:prstGeom prst="rect">
            <a:avLst/>
          </a:prstGeom>
        </p:spPr>
      </p:pic>
      <p:pic>
        <p:nvPicPr>
          <p:cNvPr id="6" name="그림 5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FA967143-F710-9033-E83D-689798F3E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" t="69092" r="369" b="5711"/>
          <a:stretch/>
        </p:blipFill>
        <p:spPr>
          <a:xfrm>
            <a:off x="1022031" y="4231758"/>
            <a:ext cx="10147937" cy="13047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20D5E2-B270-08F3-6DEE-BFAA50D8003E}"/>
              </a:ext>
            </a:extLst>
          </p:cNvPr>
          <p:cNvSpPr txBox="1"/>
          <p:nvPr/>
        </p:nvSpPr>
        <p:spPr>
          <a:xfrm>
            <a:off x="2387008" y="5934670"/>
            <a:ext cx="8160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1</a:t>
            </a:r>
            <a:r>
              <a:rPr lang="ko-KR" altLang="en-US"/>
              <a:t>층간격에서 신호강도를 측정한 결과</a:t>
            </a:r>
            <a:r>
              <a:rPr lang="en-US" altLang="ko-KR"/>
              <a:t>, -46dBm </a:t>
            </a:r>
            <a:r>
              <a:rPr lang="ko-KR" altLang="en-US"/>
              <a:t>까지 떨어짐을 확인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2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3.3 </a:t>
            </a:r>
            <a:r>
              <a:rPr lang="ko-KR" altLang="en-US"/>
              <a:t>통신테스트 </a:t>
            </a:r>
            <a:r>
              <a:rPr lang="en-US" altLang="ko-KR"/>
              <a:t>(2</a:t>
            </a:r>
            <a:r>
              <a:rPr lang="ko-KR" altLang="en-US"/>
              <a:t>층간격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4" name="그림 3" descr="텍스트, 스크린샷, 소프트웨어, 라인이(가) 표시된 사진&#10;&#10;자동 생성된 설명">
            <a:extLst>
              <a:ext uri="{FF2B5EF4-FFF2-40B4-BE49-F238E27FC236}">
                <a16:creationId xmlns:a16="http://schemas.microsoft.com/office/drawing/2014/main" id="{67D157C4-38B1-09F0-35D1-7C2EA49A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t="25890" r="41336" b="25932"/>
          <a:stretch/>
        </p:blipFill>
        <p:spPr>
          <a:xfrm>
            <a:off x="2651126" y="1486415"/>
            <a:ext cx="7181331" cy="2809139"/>
          </a:xfrm>
          <a:prstGeom prst="rect">
            <a:avLst/>
          </a:prstGeom>
        </p:spPr>
      </p:pic>
      <p:pic>
        <p:nvPicPr>
          <p:cNvPr id="6" name="그림 5" descr="텍스트, 스크린샷, 소프트웨어, 라인이(가) 표시된 사진&#10;&#10;자동 생성된 설명">
            <a:extLst>
              <a:ext uri="{FF2B5EF4-FFF2-40B4-BE49-F238E27FC236}">
                <a16:creationId xmlns:a16="http://schemas.microsoft.com/office/drawing/2014/main" id="{8FCB1FF8-73CB-F187-EC49-05511F54E9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t="73093"/>
          <a:stretch/>
        </p:blipFill>
        <p:spPr>
          <a:xfrm>
            <a:off x="838200" y="4295554"/>
            <a:ext cx="10515600" cy="13555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9B6382-0F71-C5B3-4BCB-B79FD047B847}"/>
              </a:ext>
            </a:extLst>
          </p:cNvPr>
          <p:cNvSpPr txBox="1"/>
          <p:nvPr/>
        </p:nvSpPr>
        <p:spPr>
          <a:xfrm>
            <a:off x="2387008" y="5934670"/>
            <a:ext cx="8160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2</a:t>
            </a:r>
            <a:r>
              <a:rPr lang="ko-KR" altLang="en-US"/>
              <a:t>층간격에서 신호강도를 측정한 결과</a:t>
            </a:r>
            <a:r>
              <a:rPr lang="en-US" altLang="ko-KR"/>
              <a:t>, -51dBm </a:t>
            </a:r>
            <a:r>
              <a:rPr lang="ko-KR" altLang="en-US"/>
              <a:t>까지 떨어짐을 확인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0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3.3 </a:t>
            </a:r>
            <a:r>
              <a:rPr lang="ko-KR" altLang="en-US" err="1"/>
              <a:t>지상국</a:t>
            </a:r>
            <a:r>
              <a:rPr lang="ko-KR" altLang="en-US"/>
              <a:t> 설계</a:t>
            </a:r>
            <a:endParaRPr lang="ko-KR" altLang="en-US" dirty="0"/>
          </a:p>
        </p:txBody>
      </p:sp>
      <p:pic>
        <p:nvPicPr>
          <p:cNvPr id="4" name="지상국 시연 영상">
            <a:hlinkClick r:id="" action="ppaction://media"/>
            <a:extLst>
              <a:ext uri="{FF2B5EF4-FFF2-40B4-BE49-F238E27FC236}">
                <a16:creationId xmlns:a16="http://schemas.microsoft.com/office/drawing/2014/main" id="{9CA53229-B829-8860-8E64-D918FCC9CD2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477079"/>
            <a:ext cx="10226994" cy="5200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36D54D-1492-BCB8-9A07-B68BC0C863B2}"/>
              </a:ext>
            </a:extLst>
          </p:cNvPr>
          <p:cNvSpPr txBox="1"/>
          <p:nvPr/>
        </p:nvSpPr>
        <p:spPr>
          <a:xfrm>
            <a:off x="5650029" y="798897"/>
            <a:ext cx="628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이거는 그대로 갖다 써도 되는지</a:t>
            </a:r>
            <a:r>
              <a:rPr lang="en-US" altLang="ko-KR"/>
              <a:t>..? </a:t>
            </a:r>
            <a:r>
              <a:rPr lang="ko-KR" altLang="en-US"/>
              <a:t>는 모르겠음</a:t>
            </a:r>
          </a:p>
        </p:txBody>
      </p:sp>
    </p:spTree>
    <p:extLst>
      <p:ext uri="{BB962C8B-B14F-4D97-AF65-F5344CB8AC3E}">
        <p14:creationId xmlns:p14="http://schemas.microsoft.com/office/powerpoint/2010/main" val="101436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217B9-4AF0-00EB-ACE2-E0DE99E6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25C6B-A7C1-EB3E-45D0-287815C8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팀원 및 임무소개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캔위성</a:t>
            </a:r>
            <a:r>
              <a:rPr lang="ko-KR" altLang="en-US" dirty="0"/>
              <a:t> 및 임무설계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임무 구현 테스트 결과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진행률 보고 및 추후 계획안건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189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E9C9B0-852B-E7B9-184E-0092C0E3090F}"/>
              </a:ext>
            </a:extLst>
          </p:cNvPr>
          <p:cNvSpPr txBox="1"/>
          <p:nvPr/>
        </p:nvSpPr>
        <p:spPr>
          <a:xfrm>
            <a:off x="1733107" y="2397948"/>
            <a:ext cx="894884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</a:p>
          <a:p>
            <a:pPr algn="ctr"/>
            <a:r>
              <a:rPr lang="ko-KR" altLang="en-US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진행률 보고 및 추후 계획안건</a:t>
            </a:r>
          </a:p>
        </p:txBody>
      </p:sp>
    </p:spTree>
    <p:extLst>
      <p:ext uri="{BB962C8B-B14F-4D97-AF65-F5344CB8AC3E}">
        <p14:creationId xmlns:p14="http://schemas.microsoft.com/office/powerpoint/2010/main" val="4132270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D430B8-8E9C-A00C-64FB-6B45B77068B1}"/>
              </a:ext>
            </a:extLst>
          </p:cNvPr>
          <p:cNvSpPr txBox="1"/>
          <p:nvPr/>
        </p:nvSpPr>
        <p:spPr>
          <a:xfrm>
            <a:off x="741680" y="447040"/>
            <a:ext cx="2436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4.1 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예산 집계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FB4E6-A736-2951-3A38-CF6DE9B7724D}"/>
              </a:ext>
            </a:extLst>
          </p:cNvPr>
          <p:cNvSpPr txBox="1"/>
          <p:nvPr/>
        </p:nvSpPr>
        <p:spPr>
          <a:xfrm>
            <a:off x="3040385" y="3956715"/>
            <a:ext cx="733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3B1E3-FB95-A6F9-C327-81BC7E52C4E6}"/>
              </a:ext>
            </a:extLst>
          </p:cNvPr>
          <p:cNvSpPr txBox="1"/>
          <p:nvPr/>
        </p:nvSpPr>
        <p:spPr>
          <a:xfrm>
            <a:off x="6751038" y="3956715"/>
            <a:ext cx="733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0A695-09CE-912B-E035-84AE7D94A7AC}"/>
              </a:ext>
            </a:extLst>
          </p:cNvPr>
          <p:cNvSpPr txBox="1"/>
          <p:nvPr/>
        </p:nvSpPr>
        <p:spPr>
          <a:xfrm>
            <a:off x="8616898" y="4146837"/>
            <a:ext cx="711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</a:rPr>
              <a:t>이미지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856440F-FFB6-117C-33F0-27CFC641E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59481"/>
              </p:ext>
            </p:extLst>
          </p:nvPr>
        </p:nvGraphicFramePr>
        <p:xfrm>
          <a:off x="173256" y="1661888"/>
          <a:ext cx="14226137" cy="4232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057">
                  <a:extLst>
                    <a:ext uri="{9D8B030D-6E8A-4147-A177-3AD203B41FA5}">
                      <a16:colId xmlns:a16="http://schemas.microsoft.com/office/drawing/2014/main" val="369508179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283573044"/>
                    </a:ext>
                  </a:extLst>
                </a:gridCol>
                <a:gridCol w="654518">
                  <a:extLst>
                    <a:ext uri="{9D8B030D-6E8A-4147-A177-3AD203B41FA5}">
                      <a16:colId xmlns:a16="http://schemas.microsoft.com/office/drawing/2014/main" val="167325562"/>
                    </a:ext>
                  </a:extLst>
                </a:gridCol>
                <a:gridCol w="1260909">
                  <a:extLst>
                    <a:ext uri="{9D8B030D-6E8A-4147-A177-3AD203B41FA5}">
                      <a16:colId xmlns:a16="http://schemas.microsoft.com/office/drawing/2014/main" val="1057601127"/>
                    </a:ext>
                  </a:extLst>
                </a:gridCol>
                <a:gridCol w="4697129">
                  <a:extLst>
                    <a:ext uri="{9D8B030D-6E8A-4147-A177-3AD203B41FA5}">
                      <a16:colId xmlns:a16="http://schemas.microsoft.com/office/drawing/2014/main" val="2521208935"/>
                    </a:ext>
                  </a:extLst>
                </a:gridCol>
                <a:gridCol w="4437244">
                  <a:extLst>
                    <a:ext uri="{9D8B030D-6E8A-4147-A177-3AD203B41FA5}">
                      <a16:colId xmlns:a16="http://schemas.microsoft.com/office/drawing/2014/main" val="647485247"/>
                    </a:ext>
                  </a:extLst>
                </a:gridCol>
              </a:tblGrid>
              <a:tr h="574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개당 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최종 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     구매링크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32134"/>
                  </a:ext>
                </a:extLst>
              </a:tr>
              <a:tr h="328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 Pi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23,500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47,000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ko-K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 Pi Zero </a:t>
                      </a:r>
                      <a:r>
                        <a:rPr lang="pl-PL" altLang="ko-KR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W</a:t>
                      </a:r>
                      <a:endParaRPr lang="pl-PL" altLang="ko-KR" sz="1500" b="0" i="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ko-KR" sz="500"/>
                        <a:t>https://www.</a:t>
                      </a:r>
                      <a:r>
                        <a:rPr lang="pl-PL" altLang="ko-KR" sz="1400"/>
                        <a:t>devicemart.co.kr/</a:t>
                      </a:r>
                      <a:r>
                        <a:rPr lang="pl-PL" altLang="ko-KR" sz="500"/>
                        <a:t>goods/view?no=14253319</a:t>
                      </a:r>
                      <a:endParaRPr lang="pl-PL" altLang="ko-KR" sz="500" b="0" i="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50433"/>
                  </a:ext>
                </a:extLst>
              </a:tr>
              <a:tr h="328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통신모듈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82,450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82,450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XBP9B-DMUTB022</a:t>
                      </a:r>
                      <a:endParaRPr lang="ko-KR" altLang="en-US" sz="1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/>
                        <a:t>https://www.</a:t>
                      </a:r>
                      <a:r>
                        <a:rPr lang="en-US" altLang="ko-KR" sz="1400"/>
                        <a:t>mouser.kr/</a:t>
                      </a:r>
                      <a:r>
                        <a:rPr lang="en-US" altLang="ko-KR" sz="500"/>
                        <a:t>ProductDetail/Digi/XBP9B-DMUTB022?qs=DKWVmJ6b%2FTLCmxhV4qBuQw%3D%3D</a:t>
                      </a:r>
                      <a:endParaRPr lang="ko-KR" altLang="en-US" sz="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130988"/>
                  </a:ext>
                </a:extLst>
              </a:tr>
              <a:tr h="328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카메라 모듈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22,000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22,000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RPI 8MP CAMERA 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/>
                        <a:t>https://www.</a:t>
                      </a:r>
                      <a:r>
                        <a:rPr lang="en-US" altLang="ko-KR" sz="1400"/>
                        <a:t>devicemart.co.kr/</a:t>
                      </a:r>
                      <a:r>
                        <a:rPr lang="en-US" altLang="ko-KR" sz="500"/>
                        <a:t>goods/view?no=1077951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180543"/>
                  </a:ext>
                </a:extLst>
              </a:tr>
              <a:tr h="328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IMU-GPS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 모듈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115,000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115,000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BerryGPS-IMU V4-GPS &amp; 10DOF IMU for Raspberry Pi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/>
                        <a:t>https://</a:t>
                      </a:r>
                      <a:r>
                        <a:rPr lang="en-US" altLang="ko-KR" sz="1400"/>
                        <a:t>vctec.co.kr/</a:t>
                      </a:r>
                      <a:r>
                        <a:rPr lang="en-US" altLang="ko-KR" sz="500"/>
                        <a:t>product/%EB%B2%A0%EB%A6%ACgps-imu-v4- %EB%9D%BC%EC%A6%88%EB%B2%A0%EB%A6%AC-%ED%8C%8C%EC%9D%B4%EC%9A%A9- gps-%EB%B0%8F-imu-%EB%AA%A8%EB%93%88-berrygps-imu-v4-gps-10dof-imu-forr/11055/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898772"/>
                  </a:ext>
                </a:extLst>
              </a:tr>
              <a:tr h="328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배터리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9,500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19,000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블랙울프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18650 3500mA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/>
                        <a:t>https://www.</a:t>
                      </a:r>
                      <a:r>
                        <a:rPr lang="en-US" altLang="ko-KR" sz="1400"/>
                        <a:t>dcbike.co.kr/</a:t>
                      </a:r>
                      <a:r>
                        <a:rPr lang="en-US" altLang="ko-KR" sz="500"/>
                        <a:t>shop/shopdetail.html? branduid=1091967&amp;search=18650&amp;sort= 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43082"/>
                  </a:ext>
                </a:extLst>
              </a:tr>
              <a:tr h="328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편광필름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16,000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16,000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태양필름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https://www.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11st.co.kr/</a:t>
                      </a:r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products/1699343336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47405"/>
                  </a:ext>
                </a:extLst>
              </a:tr>
              <a:tr h="182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낙하산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145,360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145,360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300" b="0" i="0" kern="1200" cap="all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36" COMPACT ELLIPTICAL PARACHUTE - 4.8LB AT 20FPS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/>
                        <a:t>https://</a:t>
                      </a:r>
                      <a:r>
                        <a:rPr lang="en-US" altLang="ko-KR" sz="1400"/>
                        <a:t>shop.fruitychutes.com/</a:t>
                      </a:r>
                      <a:r>
                        <a:rPr lang="en-US" altLang="ko-KR" sz="500"/>
                        <a:t>collections/parachutes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488024"/>
                  </a:ext>
                </a:extLst>
              </a:tr>
              <a:tr h="328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안테나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22,000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44,000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900/GSM/LTE</a:t>
                      </a:r>
                      <a:endParaRPr lang="ko-KR" altLang="en-US" sz="1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antenna-pro.com/</a:t>
                      </a:r>
                      <a:r>
                        <a:rPr lang="en-US" altLang="ko-KR" sz="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product/detail.html?product_no=23&amp;cate_no=26&amp;display_group=1</a:t>
                      </a:r>
                      <a:endParaRPr lang="ko-KR" altLang="en-US" sz="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01660"/>
                  </a:ext>
                </a:extLst>
              </a:tr>
              <a:tr h="328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모터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6,500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6,500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MG996R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/>
                        <a:t>https://www.</a:t>
                      </a:r>
                      <a:r>
                        <a:rPr lang="en-US" altLang="ko-KR" sz="1400"/>
                        <a:t>devicemart.co.kr/</a:t>
                      </a:r>
                      <a:r>
                        <a:rPr lang="en-US" altLang="ko-KR" sz="500"/>
                        <a:t>goods/view?no=1313388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5411"/>
                  </a:ext>
                </a:extLst>
              </a:tr>
              <a:tr h="328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기타 비용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배송비 등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200,000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12914"/>
                  </a:ext>
                </a:extLst>
              </a:tr>
              <a:tr h="328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697,310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783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D12F53-527F-CEDB-0C27-371D79E0A2B3}"/>
              </a:ext>
            </a:extLst>
          </p:cNvPr>
          <p:cNvSpPr txBox="1"/>
          <p:nvPr/>
        </p:nvSpPr>
        <p:spPr>
          <a:xfrm>
            <a:off x="10544420" y="1207321"/>
            <a:ext cx="1266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</a:t>
            </a:r>
            <a:r>
              <a:rPr lang="ko-KR" altLang="en-US" sz="1600" dirty="0"/>
              <a:t>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0332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E15C7D7-5CD6-8F7D-6906-38A58629A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79988"/>
              </p:ext>
            </p:extLst>
          </p:nvPr>
        </p:nvGraphicFramePr>
        <p:xfrm>
          <a:off x="306736" y="1292043"/>
          <a:ext cx="11578527" cy="497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913">
                  <a:extLst>
                    <a:ext uri="{9D8B030D-6E8A-4147-A177-3AD203B41FA5}">
                      <a16:colId xmlns:a16="http://schemas.microsoft.com/office/drawing/2014/main" val="3695081796"/>
                    </a:ext>
                  </a:extLst>
                </a:gridCol>
                <a:gridCol w="721927">
                  <a:extLst>
                    <a:ext uri="{9D8B030D-6E8A-4147-A177-3AD203B41FA5}">
                      <a16:colId xmlns:a16="http://schemas.microsoft.com/office/drawing/2014/main" val="4283573044"/>
                    </a:ext>
                  </a:extLst>
                </a:gridCol>
                <a:gridCol w="721927">
                  <a:extLst>
                    <a:ext uri="{9D8B030D-6E8A-4147-A177-3AD203B41FA5}">
                      <a16:colId xmlns:a16="http://schemas.microsoft.com/office/drawing/2014/main" val="167325562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918366273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688294848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98851788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85607075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4264664016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47908656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856645075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459793985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05760112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423813296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451295043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27366050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656519111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287342449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145623862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907624193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573102680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774078494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312697615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251661604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25183580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220803300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385361716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335034832"/>
                    </a:ext>
                  </a:extLst>
                </a:gridCol>
              </a:tblGrid>
              <a:tr h="2736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수행임무</a:t>
                      </a:r>
                    </a:p>
                  </a:txBody>
                  <a:tcPr marL="119620" marR="119620" marT="59810" marB="598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marL="119620" marR="119620" marT="59810" marB="59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4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119620" marR="119620" marT="59810" marB="59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99436"/>
                  </a:ext>
                </a:extLst>
              </a:tr>
              <a:tr h="27368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4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54000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CANSAT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경연대회 규정 숙지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3.15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3.22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39317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CANSAT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의 이론적 배경조사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3.15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154030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팀 구성 및 역할 배분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4.12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130988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아이디어 구상 회의 및 실현가능성 검토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4.12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4.26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7943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최종주제 선정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4.26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69115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구성 요소 설계 및 대략적인 비용파악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4.26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5.17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180543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차 신청서 제출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5.10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5.24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78715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/>
                          </a:solidFill>
                        </a:rPr>
                        <a:t>설계 구체화 및</a:t>
                      </a:r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>
                          <a:solidFill>
                            <a:schemeClr val="tx1"/>
                          </a:solidFill>
                        </a:rPr>
                        <a:t>센서확정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5.29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6.21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01660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/>
                          </a:solidFill>
                        </a:rPr>
                        <a:t>테스트보드 설계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6.30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5411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CDR </a:t>
                      </a:r>
                      <a:r>
                        <a:rPr lang="ko-KR" altLang="en-US" sz="1300">
                          <a:solidFill>
                            <a:schemeClr val="tx1"/>
                          </a:solidFill>
                        </a:rPr>
                        <a:t>발표 준비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6.30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7.4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49376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차 발표 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7.4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7.4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12914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상세 설계 보완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7.7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7.13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274081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임무수행능력 파악을 위한 통합 테스트 진행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7.7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7.20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100299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최종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CANSAT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제작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</a:rPr>
                        <a:t>7.20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826147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경연대회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40393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최종결과발표회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8.14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8.14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9703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C6ABE2-9332-4D2D-0D9C-1B9F427616CA}"/>
              </a:ext>
            </a:extLst>
          </p:cNvPr>
          <p:cNvSpPr txBox="1"/>
          <p:nvPr/>
        </p:nvSpPr>
        <p:spPr>
          <a:xfrm>
            <a:off x="741680" y="447040"/>
            <a:ext cx="4937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4.2 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완료된 과제 및 추후 계획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8150EAE-E2DE-7E0B-D957-ECC59CDA3E85}"/>
              </a:ext>
            </a:extLst>
          </p:cNvPr>
          <p:cNvSpPr/>
          <p:nvPr/>
        </p:nvSpPr>
        <p:spPr>
          <a:xfrm>
            <a:off x="5426238" y="1289721"/>
            <a:ext cx="6556656" cy="584775"/>
          </a:xfrm>
          <a:prstGeom prst="rightArrow">
            <a:avLst>
              <a:gd name="adj1" fmla="val 64014"/>
              <a:gd name="adj2" fmla="val 3864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1FFFCF1-2D77-9A2A-C0DB-EEB65A4B20A3}"/>
              </a:ext>
            </a:extLst>
          </p:cNvPr>
          <p:cNvSpPr/>
          <p:nvPr/>
        </p:nvSpPr>
        <p:spPr>
          <a:xfrm>
            <a:off x="5604927" y="1329093"/>
            <a:ext cx="712895" cy="506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4717B38-2BD3-1F21-4C9D-BCE7A026D1C3}"/>
              </a:ext>
            </a:extLst>
          </p:cNvPr>
          <p:cNvSpPr/>
          <p:nvPr/>
        </p:nvSpPr>
        <p:spPr>
          <a:xfrm>
            <a:off x="6658436" y="1329093"/>
            <a:ext cx="712895" cy="506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5A3C99D-2372-9F6E-3F6C-02CEA71F1FE6}"/>
              </a:ext>
            </a:extLst>
          </p:cNvPr>
          <p:cNvSpPr/>
          <p:nvPr/>
        </p:nvSpPr>
        <p:spPr>
          <a:xfrm>
            <a:off x="7711945" y="1329093"/>
            <a:ext cx="712895" cy="506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24A659-9761-528D-5E4B-F0742EFEEE4B}"/>
              </a:ext>
            </a:extLst>
          </p:cNvPr>
          <p:cNvSpPr/>
          <p:nvPr/>
        </p:nvSpPr>
        <p:spPr>
          <a:xfrm>
            <a:off x="8765454" y="1329093"/>
            <a:ext cx="712895" cy="506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CBBA9D-1613-72E4-AA0D-381DCA0CF4EF}"/>
              </a:ext>
            </a:extLst>
          </p:cNvPr>
          <p:cNvSpPr/>
          <p:nvPr/>
        </p:nvSpPr>
        <p:spPr>
          <a:xfrm>
            <a:off x="9818963" y="1329093"/>
            <a:ext cx="712895" cy="506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A50A24A-946E-D101-2BC1-F0AFDE4FC462}"/>
              </a:ext>
            </a:extLst>
          </p:cNvPr>
          <p:cNvSpPr/>
          <p:nvPr/>
        </p:nvSpPr>
        <p:spPr>
          <a:xfrm>
            <a:off x="10867605" y="1329093"/>
            <a:ext cx="712895" cy="506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0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홍보 방안</a:t>
            </a:r>
          </a:p>
        </p:txBody>
      </p:sp>
      <p:pic>
        <p:nvPicPr>
          <p:cNvPr id="4" name="그림 3" descr="폰트, 상징, 화이트, 서예이(가) 표시된 사진&#10;&#10;자동 생성된 설명">
            <a:extLst>
              <a:ext uri="{FF2B5EF4-FFF2-40B4-BE49-F238E27FC236}">
                <a16:creationId xmlns:a16="http://schemas.microsoft.com/office/drawing/2014/main" id="{87675F15-C7C9-FE00-2DBF-188DB36F1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59" y="3614271"/>
            <a:ext cx="3405833" cy="1098381"/>
          </a:xfrm>
          <a:prstGeom prst="rect">
            <a:avLst/>
          </a:prstGeom>
        </p:spPr>
      </p:pic>
      <p:pic>
        <p:nvPicPr>
          <p:cNvPr id="7" name="그림 6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1BC0EA4-8C01-ED0D-9303-264C69FB4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32" y="5182462"/>
            <a:ext cx="3042685" cy="972404"/>
          </a:xfrm>
          <a:prstGeom prst="rect">
            <a:avLst/>
          </a:prstGeom>
        </p:spPr>
      </p:pic>
      <p:pic>
        <p:nvPicPr>
          <p:cNvPr id="3" name="Google Shape;529;p21">
            <a:extLst>
              <a:ext uri="{FF2B5EF4-FFF2-40B4-BE49-F238E27FC236}">
                <a16:creationId xmlns:a16="http://schemas.microsoft.com/office/drawing/2014/main" id="{FF4B2D29-BF54-E41E-645A-B3FF935697E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20307" y="1505417"/>
            <a:ext cx="2272738" cy="19235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C4B5E-EDF3-31E3-C5CE-BEB23D0FB01C}"/>
              </a:ext>
            </a:extLst>
          </p:cNvPr>
          <p:cNvSpPr txBox="1"/>
          <p:nvPr/>
        </p:nvSpPr>
        <p:spPr>
          <a:xfrm>
            <a:off x="5058100" y="1991808"/>
            <a:ext cx="6560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항공우주동아리 </a:t>
            </a:r>
            <a:r>
              <a:rPr lang="en-US" altLang="ko-KR"/>
              <a:t>Space Y</a:t>
            </a:r>
            <a:r>
              <a:rPr lang="ko-KR" altLang="en-US"/>
              <a:t>의 </a:t>
            </a:r>
            <a:r>
              <a:rPr lang="en-US" altLang="ko-KR"/>
              <a:t>SNS</a:t>
            </a:r>
            <a:r>
              <a:rPr lang="ko-KR" altLang="en-US"/>
              <a:t>에 홍보물</a:t>
            </a:r>
            <a:r>
              <a:rPr lang="en-US" altLang="ko-KR"/>
              <a:t> </a:t>
            </a:r>
            <a:r>
              <a:rPr lang="ko-KR" altLang="en-US"/>
              <a:t>게시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동아리박람회를 통한 캔위성 전시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4122B5-3FAE-80FD-C9EE-26A9FB07128F}"/>
              </a:ext>
            </a:extLst>
          </p:cNvPr>
          <p:cNvSpPr txBox="1"/>
          <p:nvPr/>
        </p:nvSpPr>
        <p:spPr>
          <a:xfrm>
            <a:off x="5058100" y="4847659"/>
            <a:ext cx="60939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설계</a:t>
            </a:r>
            <a:r>
              <a:rPr lang="en-US" altLang="ko-KR"/>
              <a:t>, </a:t>
            </a:r>
            <a:r>
              <a:rPr lang="ko-KR" altLang="en-US"/>
              <a:t>제작과정 등을 숏폼으로 제작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캔위성으로 촬영한 영상 게시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0E7D83-A8FF-DC1D-848C-7B369D6D22EA}"/>
              </a:ext>
            </a:extLst>
          </p:cNvPr>
          <p:cNvSpPr txBox="1"/>
          <p:nvPr/>
        </p:nvSpPr>
        <p:spPr>
          <a:xfrm>
            <a:off x="5058100" y="3978795"/>
            <a:ext cx="6560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교내 신문사를 이용하여 인공위성에 대한 관심도 제고</a:t>
            </a:r>
          </a:p>
        </p:txBody>
      </p:sp>
    </p:spTree>
    <p:extLst>
      <p:ext uri="{BB962C8B-B14F-4D97-AF65-F5344CB8AC3E}">
        <p14:creationId xmlns:p14="http://schemas.microsoft.com/office/powerpoint/2010/main" val="300798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참고 문헌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11FCA-B052-FD85-3197-67C9F91A0D47}"/>
              </a:ext>
            </a:extLst>
          </p:cNvPr>
          <p:cNvSpPr txBox="1"/>
          <p:nvPr/>
        </p:nvSpPr>
        <p:spPr>
          <a:xfrm>
            <a:off x="838200" y="1353916"/>
            <a:ext cx="1051559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/>
              <a:t>Yan, L., Li, Y., Chandrasekar, V., Mortimer, H., Peltoniemi, J., &amp; Lin, Y. (2020). General review of optical polarization remote sensing. International Journal of Remote Sensing, 41(13), 4853–4864. https://doi.org/10.1080/01431161.2020.1724350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/>
              <a:t>Jensen, J.R. (1996) Introductory Digital Image Processing: A Remote Sensing Perspective. 2nd Edition, Prentice Hall, Inc., Upper Saddle River, NJ.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/>
              <a:t>Jensen, J.R. (2007) Remote Sensing of the Environment: An Earth Resource Perspective. 2nd Edition, Pearson Prentice Hall, Upper Saddle River.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/>
              <a:t>Halliday, D., Resnick, R. and Walker, J. (2014) Fundamental of Physics. 10th Edition, Wiley and Sons, New York.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/>
              <a:t>https://en.wikipedia.org/wiki/Polarization_(waves)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/>
              <a:t>http://cansat.kaist.ac.kr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0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E9C9B0-852B-E7B9-184E-0092C0E3090F}"/>
              </a:ext>
            </a:extLst>
          </p:cNvPr>
          <p:cNvSpPr txBox="1"/>
          <p:nvPr/>
        </p:nvSpPr>
        <p:spPr>
          <a:xfrm>
            <a:off x="3048000" y="2397948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</a:p>
          <a:p>
            <a:pPr algn="ctr"/>
            <a:r>
              <a:rPr lang="ko-KR" altLang="en-US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 및 임무소개</a:t>
            </a:r>
            <a:endParaRPr lang="en-US" altLang="ko-KR" sz="4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95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팀원 소개 및 개발 서브시스템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7582-F76E-5992-B1ED-1CB319C6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62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임무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7582-F76E-5992-B1ED-1CB319C6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19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임무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7582-F76E-5992-B1ED-1CB319C6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5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E9C9B0-852B-E7B9-184E-0092C0E3090F}"/>
              </a:ext>
            </a:extLst>
          </p:cNvPr>
          <p:cNvSpPr txBox="1"/>
          <p:nvPr/>
        </p:nvSpPr>
        <p:spPr>
          <a:xfrm>
            <a:off x="3048000" y="2397948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</a:p>
          <a:p>
            <a:pPr algn="ctr"/>
            <a:r>
              <a:rPr lang="ko-KR" altLang="en-US" sz="48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캔위성</a:t>
            </a:r>
            <a:r>
              <a:rPr lang="ko-KR" altLang="en-US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및 임무설계</a:t>
            </a:r>
          </a:p>
        </p:txBody>
      </p:sp>
    </p:spTree>
    <p:extLst>
      <p:ext uri="{BB962C8B-B14F-4D97-AF65-F5344CB8AC3E}">
        <p14:creationId xmlns:p14="http://schemas.microsoft.com/office/powerpoint/2010/main" val="315685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시스템 블록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7582-F76E-5992-B1ED-1CB319C6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64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3D </a:t>
            </a:r>
            <a:r>
              <a:rPr lang="ko-KR" altLang="en-US" dirty="0"/>
              <a:t>모델링 </a:t>
            </a:r>
            <a:r>
              <a:rPr lang="en-US" altLang="ko-KR" dirty="0"/>
              <a:t>– </a:t>
            </a:r>
            <a:r>
              <a:rPr lang="ko-KR" altLang="en-US" dirty="0" err="1"/>
              <a:t>캔위성</a:t>
            </a:r>
            <a:r>
              <a:rPr lang="ko-KR" altLang="en-US" dirty="0"/>
              <a:t> 본체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7582-F76E-5992-B1ED-1CB319C6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22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838</Words>
  <Application>Microsoft Office PowerPoint</Application>
  <PresentationFormat>와이드스크린</PresentationFormat>
  <Paragraphs>203</Paragraphs>
  <Slides>24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KoPubWorld돋움체 Bold</vt:lpstr>
      <vt:lpstr>맑은 고딕</vt:lpstr>
      <vt:lpstr>Arial</vt:lpstr>
      <vt:lpstr>Wingdings</vt:lpstr>
      <vt:lpstr>Office 테마</vt:lpstr>
      <vt:lpstr>PowerPoint 프레젠테이션</vt:lpstr>
      <vt:lpstr>목차</vt:lpstr>
      <vt:lpstr>PowerPoint 프레젠테이션</vt:lpstr>
      <vt:lpstr>1.1 팀원 소개 및 개발 서브시스템</vt:lpstr>
      <vt:lpstr>1.2 임무 소개</vt:lpstr>
      <vt:lpstr>1.3 임무 개요</vt:lpstr>
      <vt:lpstr>PowerPoint 프레젠테이션</vt:lpstr>
      <vt:lpstr>2.1 시스템 블록 다이어그램</vt:lpstr>
      <vt:lpstr>2.2 3D 모델링 – 캔위성 본체</vt:lpstr>
      <vt:lpstr>2.3 캔위성 총 무게 예상 표</vt:lpstr>
      <vt:lpstr>PowerPoint 프레젠테이션</vt:lpstr>
      <vt:lpstr>PowerPoint 프레젠테이션</vt:lpstr>
      <vt:lpstr>3.1 테스트보드 설계</vt:lpstr>
      <vt:lpstr>3.1 테스트보드 설계</vt:lpstr>
      <vt:lpstr>3.2 통신테스트 </vt:lpstr>
      <vt:lpstr>3.2 통신테스트 </vt:lpstr>
      <vt:lpstr>3.3 통신테스트 (1층간격)</vt:lpstr>
      <vt:lpstr>3.3 통신테스트 (2층간격)</vt:lpstr>
      <vt:lpstr>3.3 지상국 설계</vt:lpstr>
      <vt:lpstr>PowerPoint 프레젠테이션</vt:lpstr>
      <vt:lpstr>PowerPoint 프레젠테이션</vt:lpstr>
      <vt:lpstr>PowerPoint 프레젠테이션</vt:lpstr>
      <vt:lpstr>4.3 홍보 방안</vt:lpstr>
      <vt:lpstr>4.4 참고 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김준섭</dc:creator>
  <cp:lastModifiedBy>백세인</cp:lastModifiedBy>
  <cp:revision>108</cp:revision>
  <dcterms:created xsi:type="dcterms:W3CDTF">2024-05-24T10:25:50Z</dcterms:created>
  <dcterms:modified xsi:type="dcterms:W3CDTF">2024-06-30T12:48:21Z</dcterms:modified>
</cp:coreProperties>
</file>