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7" r:id="rId5"/>
    <p:sldId id="268" r:id="rId6"/>
    <p:sldId id="292" r:id="rId7"/>
    <p:sldId id="293" r:id="rId8"/>
    <p:sldId id="261" r:id="rId9"/>
    <p:sldId id="294" r:id="rId10"/>
    <p:sldId id="257" r:id="rId11"/>
    <p:sldId id="271" r:id="rId12"/>
    <p:sldId id="272" r:id="rId13"/>
    <p:sldId id="264" r:id="rId14"/>
    <p:sldId id="26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  <p:sldId id="265" r:id="rId25"/>
    <p:sldId id="26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EF04-1B4C-4172-BB87-E2D611A34D91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844D-AAB1-42AA-B8AF-71080C2D5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C844D-AAB1-42AA-B8AF-71080C2D51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2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E7BC-0CF5-162A-22AD-1E3EC681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D7F31-7F6F-B54C-4938-E670CDAC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61733-6564-ACDE-B2B8-DDFC4B8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5F028-24B7-2036-B050-427362E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0F79-6624-069C-F9C4-B838D5C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5FC66-5561-D824-AF2B-D750E2D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AA27B-D84C-BEB1-6F5A-8FC08215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FD4C-59D9-288D-F1BF-4BE03EF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391A-909A-C6E8-0A72-B6AD377B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47B0-4B2B-E2D2-A438-E60F1A8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4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2609D-05DE-928B-63D1-11CF7916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1AF10-C3D0-4CEE-8FBB-702A5519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41B84-9B3D-2B12-5B4D-B25422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F75FD-2CF6-CE7E-2C7D-C8606BF5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259AB-4282-FB21-EF4C-B686BAC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0AD8-2F58-866A-A4A4-78F6BBB5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EAA-5914-8172-1615-92B1E57A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D6EDF-4667-D588-4DB9-2ACFFF9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B83AB-6090-2AFC-2EC2-A16AF7A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7FEBD-6D34-DC52-D123-05A0263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CE46-2F4C-B200-6133-F921498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F7653-000D-CC0E-83F3-A72D92C5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3ECE-C175-BD9E-D1AE-5CD11CB4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5873-A975-BFA5-0F9E-6E04D23F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33F3C-B58B-6E60-1C29-829BFC63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5958-71EF-0D87-718A-8A799A9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13C7D-4EAD-7AAA-055D-084FB577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BF219-132A-F3EE-7CEE-53B1ECEF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56735-F7EE-C2BA-5A0A-8A66221E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237C-BF90-DA41-57F8-AC007C07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E88F0-0C82-7E1E-A66E-6B34D0E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F77E-D1A3-BCF1-1E73-111926DC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34CE3-DC9F-F0D2-C863-C29B896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34236-B30C-570F-859E-8F04F3D9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9D4DE-0F21-04BC-A549-ADFC196C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1965-E41B-D7B7-72B9-1B05C828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6B71E-4184-593D-EB13-960C6B6A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51587C-6A3A-63AE-8B23-3E95BED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CE8DCA-DF9C-E8D7-1A59-BA7B4AA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8F61-74E7-25EC-1C37-3E9A4E23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92FA9-E0D0-6AD3-5EF6-E4444AB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D7540-0AC2-D4AD-7987-0587A83D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E1AB8A-E03D-5A8B-5032-2D339C38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93F6B-B747-9F6F-0991-CD85775B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B71883-B81E-C2AE-F223-E678A98C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0F20D-8225-9F2D-D581-1C214A8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46CA-FABC-2DAC-400B-B646BE1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B091E-E301-A5A2-0A41-827C41D3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FEB18-7AF9-266D-4426-A9926479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6399B-75E0-46F3-4B87-075E32BC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1903D-838E-175C-AFEE-EF92D85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51942-0F4C-E8DF-3FC8-4B37E8D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2E5E-F8C5-5E41-ADFC-D8541E74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BF4BF8-92A3-0EC1-9704-CBC0B372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C681D-946D-145A-BE5C-F2B64E7E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16393-2480-B379-5DA8-E486CAA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8C8C2-B4AF-63C1-A742-E94F7BD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68082-B3DD-92E9-2B59-CD47CAB7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76293-4164-F9C5-CEAB-4D63DF3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0BF78-F1EE-F14F-1077-A81D0BF3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C5940-FD14-4B6B-BB9E-32CA6758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4D4CB-7E61-52B3-FCEA-B78934FB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3296-1DCC-4579-AC5D-9B30983CB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D3A6ED5F-BA5D-9511-8F79-DD80A332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6" y="321365"/>
            <a:ext cx="3949148" cy="3949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5AF6E-CA68-4B4B-CBD2-168606CF857E}"/>
              </a:ext>
            </a:extLst>
          </p:cNvPr>
          <p:cNvSpPr txBox="1"/>
          <p:nvPr/>
        </p:nvSpPr>
        <p:spPr>
          <a:xfrm>
            <a:off x="4548941" y="4195167"/>
            <a:ext cx="30941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중간 보고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하나둘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3725ABF8-77C2-2609-CDB3-8EAB0DE00828}"/>
              </a:ext>
            </a:extLst>
          </p:cNvPr>
          <p:cNvSpPr/>
          <p:nvPr/>
        </p:nvSpPr>
        <p:spPr>
          <a:xfrm>
            <a:off x="1026695" y="457200"/>
            <a:ext cx="7122694" cy="5911515"/>
          </a:xfrm>
          <a:prstGeom prst="can">
            <a:avLst>
              <a:gd name="adj" fmla="val 133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969BC-5FF4-3195-7A5C-5137A1B4527D}"/>
              </a:ext>
            </a:extLst>
          </p:cNvPr>
          <p:cNvSpPr txBox="1"/>
          <p:nvPr/>
        </p:nvSpPr>
        <p:spPr>
          <a:xfrm>
            <a:off x="4026569" y="698015"/>
            <a:ext cx="18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CANSAT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F53E30-CBF7-9A7C-3B8C-9D962D2EAC22}"/>
              </a:ext>
            </a:extLst>
          </p:cNvPr>
          <p:cNvSpPr/>
          <p:nvPr/>
        </p:nvSpPr>
        <p:spPr>
          <a:xfrm>
            <a:off x="2650956" y="1540042"/>
            <a:ext cx="3459478" cy="497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라즈베리파이</a:t>
            </a:r>
            <a:endParaRPr lang="ko-KR" altLang="en-US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6371BC-21A2-2910-EA11-7FA4AA290A62}"/>
              </a:ext>
            </a:extLst>
          </p:cNvPr>
          <p:cNvCxnSpPr>
            <a:cxnSpLocks/>
          </p:cNvCxnSpPr>
          <p:nvPr/>
        </p:nvCxnSpPr>
        <p:spPr>
          <a:xfrm>
            <a:off x="4034449" y="2085474"/>
            <a:ext cx="0" cy="5734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F68E29-1855-A677-FAA7-E56B0402518B}"/>
              </a:ext>
            </a:extLst>
          </p:cNvPr>
          <p:cNvSpPr/>
          <p:nvPr/>
        </p:nvSpPr>
        <p:spPr>
          <a:xfrm>
            <a:off x="3537838" y="2658876"/>
            <a:ext cx="1009470" cy="313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서보모터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B970F-072B-C6A6-4B20-6F60545DAD74}"/>
              </a:ext>
            </a:extLst>
          </p:cNvPr>
          <p:cNvSpPr/>
          <p:nvPr/>
        </p:nvSpPr>
        <p:spPr>
          <a:xfrm>
            <a:off x="1955932" y="3786201"/>
            <a:ext cx="1390049" cy="416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F61A2D-F303-F327-1AD9-B3265E8E0623}"/>
              </a:ext>
            </a:extLst>
          </p:cNvPr>
          <p:cNvSpPr/>
          <p:nvPr/>
        </p:nvSpPr>
        <p:spPr>
          <a:xfrm>
            <a:off x="1344123" y="5505912"/>
            <a:ext cx="1861677" cy="49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기압고도계</a:t>
            </a:r>
            <a:endParaRPr lang="en-US" altLang="ko-KR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GPS/IMU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센서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33C65-5D27-4E49-885A-03B7CBDFF1DC}"/>
              </a:ext>
            </a:extLst>
          </p:cNvPr>
          <p:cNvSpPr/>
          <p:nvPr/>
        </p:nvSpPr>
        <p:spPr>
          <a:xfrm>
            <a:off x="3486519" y="5575659"/>
            <a:ext cx="1688055" cy="379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처리계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C818F9-F65D-7547-C642-040236A61A67}"/>
              </a:ext>
            </a:extLst>
          </p:cNvPr>
          <p:cNvSpPr/>
          <p:nvPr/>
        </p:nvSpPr>
        <p:spPr>
          <a:xfrm>
            <a:off x="8921014" y="5587472"/>
            <a:ext cx="1629880" cy="497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83C5B1-5C69-11ED-CA0F-19FBA9B33E2D}"/>
              </a:ext>
            </a:extLst>
          </p:cNvPr>
          <p:cNvCxnSpPr>
            <a:cxnSpLocks/>
          </p:cNvCxnSpPr>
          <p:nvPr/>
        </p:nvCxnSpPr>
        <p:spPr>
          <a:xfrm>
            <a:off x="2854699" y="2085474"/>
            <a:ext cx="0" cy="16202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30AFC7-A0A2-1132-6D03-D06A41702B6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12488" y="5765518"/>
            <a:ext cx="27403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F957DB6-4BD7-DAC8-137E-2272256F1B88}"/>
              </a:ext>
            </a:extLst>
          </p:cNvPr>
          <p:cNvGrpSpPr/>
          <p:nvPr/>
        </p:nvGrpSpPr>
        <p:grpSpPr>
          <a:xfrm>
            <a:off x="5077568" y="3365791"/>
            <a:ext cx="1827432" cy="1620697"/>
            <a:chOff x="5077568" y="2741280"/>
            <a:chExt cx="1827432" cy="162069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2FEC3B-89F1-A9BC-C10F-18DCAE5611E0}"/>
                </a:ext>
              </a:extLst>
            </p:cNvPr>
            <p:cNvSpPr/>
            <p:nvPr/>
          </p:nvSpPr>
          <p:spPr>
            <a:xfrm>
              <a:off x="5077568" y="2741280"/>
              <a:ext cx="1827432" cy="1620697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2F773A-BE8D-79EA-228C-762F02766DA4}"/>
                </a:ext>
              </a:extLst>
            </p:cNvPr>
            <p:cNvSpPr/>
            <p:nvPr/>
          </p:nvSpPr>
          <p:spPr>
            <a:xfrm>
              <a:off x="5282990" y="2913963"/>
              <a:ext cx="1431354" cy="308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서보모터</a:t>
              </a:r>
              <a:endPara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C2C064-45FF-3280-DC26-3949C23C90D2}"/>
                </a:ext>
              </a:extLst>
            </p:cNvPr>
            <p:cNvSpPr/>
            <p:nvPr/>
          </p:nvSpPr>
          <p:spPr>
            <a:xfrm>
              <a:off x="5183727" y="3786201"/>
              <a:ext cx="1629880" cy="4168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편광판</a:t>
              </a:r>
              <a:endPara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4227D7E-9764-4FB2-9B2A-D008A91ACD2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998667" y="3304674"/>
              <a:ext cx="0" cy="481527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91F403-8BB4-DCA6-691F-F9A80F3A2207}"/>
              </a:ext>
            </a:extLst>
          </p:cNvPr>
          <p:cNvGrpSpPr/>
          <p:nvPr/>
        </p:nvGrpSpPr>
        <p:grpSpPr>
          <a:xfrm>
            <a:off x="2854699" y="4203030"/>
            <a:ext cx="6670302" cy="1371330"/>
            <a:chOff x="6308150" y="4203031"/>
            <a:chExt cx="3216850" cy="111672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9B1F24-3798-F33A-F2E5-FB51A467FD9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150" y="4203031"/>
              <a:ext cx="1207" cy="8871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6020F-B6CF-808A-5257-713D2A290B9F}"/>
                </a:ext>
              </a:extLst>
            </p:cNvPr>
            <p:cNvCxnSpPr>
              <a:cxnSpLocks/>
            </p:cNvCxnSpPr>
            <p:nvPr/>
          </p:nvCxnSpPr>
          <p:spPr>
            <a:xfrm>
              <a:off x="6309358" y="5090160"/>
              <a:ext cx="32156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FBA9926-9656-F479-792B-47E1C3C5232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0" y="5090160"/>
              <a:ext cx="0" cy="22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06A9D6B-5787-E7CB-132F-2F7BC4D32CDD}"/>
              </a:ext>
            </a:extLst>
          </p:cNvPr>
          <p:cNvCxnSpPr>
            <a:cxnSpLocks/>
          </p:cNvCxnSpPr>
          <p:nvPr/>
        </p:nvCxnSpPr>
        <p:spPr>
          <a:xfrm>
            <a:off x="5211282" y="5794093"/>
            <a:ext cx="35970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E69D9F-9650-18C1-7A3A-DAFD3B9A8B74}"/>
              </a:ext>
            </a:extLst>
          </p:cNvPr>
          <p:cNvCxnSpPr>
            <a:cxnSpLocks/>
          </p:cNvCxnSpPr>
          <p:nvPr/>
        </p:nvCxnSpPr>
        <p:spPr>
          <a:xfrm>
            <a:off x="4026569" y="2972035"/>
            <a:ext cx="0" cy="9580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A7E7D8-88AF-E791-1B2F-AB807A2E324A}"/>
              </a:ext>
            </a:extLst>
          </p:cNvPr>
          <p:cNvSpPr/>
          <p:nvPr/>
        </p:nvSpPr>
        <p:spPr>
          <a:xfrm>
            <a:off x="3522027" y="3912106"/>
            <a:ext cx="1082557" cy="27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전개 장치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DAA51F-BE36-B58B-93CD-4640AE71830C}"/>
              </a:ext>
            </a:extLst>
          </p:cNvPr>
          <p:cNvSpPr txBox="1"/>
          <p:nvPr/>
        </p:nvSpPr>
        <p:spPr>
          <a:xfrm>
            <a:off x="3428842" y="3308199"/>
            <a:ext cx="126079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다기능 장치 전개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BCE3F8-668F-712E-6CF2-FB9FF1382214}"/>
              </a:ext>
            </a:extLst>
          </p:cNvPr>
          <p:cNvSpPr txBox="1"/>
          <p:nvPr/>
        </p:nvSpPr>
        <p:spPr>
          <a:xfrm>
            <a:off x="5946199" y="5663288"/>
            <a:ext cx="1196281" cy="26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좌표</a:t>
            </a:r>
            <a:r>
              <a:rPr lang="en-US" altLang="ko-KR" sz="1100" dirty="0"/>
              <a:t>, </a:t>
            </a:r>
            <a:r>
              <a:rPr lang="ko-KR" altLang="en-US" sz="1100" dirty="0"/>
              <a:t>자세 정보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3C4EE3E-F8CF-8CD7-46E8-09A6F5DDBEF7}"/>
              </a:ext>
            </a:extLst>
          </p:cNvPr>
          <p:cNvGrpSpPr/>
          <p:nvPr/>
        </p:nvGrpSpPr>
        <p:grpSpPr>
          <a:xfrm rot="5400000">
            <a:off x="7672875" y="3417152"/>
            <a:ext cx="1389336" cy="2925084"/>
            <a:chOff x="9525001" y="5081580"/>
            <a:chExt cx="2129498" cy="78501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5E25408-2347-6E0F-B323-0C824CDF593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585460" y="4021121"/>
              <a:ext cx="8579" cy="2129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B10FCEA-F779-5BF3-879F-4E2DE202700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6787" y="5478373"/>
              <a:ext cx="776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9A93AC-BD7D-3E02-FC67-D8564FFEB6B2}"/>
              </a:ext>
            </a:extLst>
          </p:cNvPr>
          <p:cNvSpPr txBox="1"/>
          <p:nvPr/>
        </p:nvSpPr>
        <p:spPr>
          <a:xfrm>
            <a:off x="7556032" y="3954504"/>
            <a:ext cx="11867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촬영 및 </a:t>
            </a:r>
            <a:r>
              <a:rPr lang="ko-KR" altLang="en-US" sz="1100" dirty="0" err="1"/>
              <a:t>편광판</a:t>
            </a:r>
            <a:r>
              <a:rPr lang="ko-KR" altLang="en-US" sz="1100" dirty="0"/>
              <a:t> 각도 조절 명령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0438FD-745A-E6AB-0607-FAE142482B81}"/>
              </a:ext>
            </a:extLst>
          </p:cNvPr>
          <p:cNvSpPr txBox="1"/>
          <p:nvPr/>
        </p:nvSpPr>
        <p:spPr>
          <a:xfrm>
            <a:off x="5718287" y="5171924"/>
            <a:ext cx="118671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촬영 영상 정보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537890-EE5A-A662-C3A4-F3E6C431F39D}"/>
              </a:ext>
            </a:extLst>
          </p:cNvPr>
          <p:cNvCxnSpPr>
            <a:cxnSpLocks/>
          </p:cNvCxnSpPr>
          <p:nvPr/>
        </p:nvCxnSpPr>
        <p:spPr>
          <a:xfrm>
            <a:off x="5998667" y="2085474"/>
            <a:ext cx="0" cy="14419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4456CE4-5896-2A8B-1738-6010871E321A}"/>
              </a:ext>
            </a:extLst>
          </p:cNvPr>
          <p:cNvGrpSpPr/>
          <p:nvPr/>
        </p:nvGrpSpPr>
        <p:grpSpPr>
          <a:xfrm rot="5400000">
            <a:off x="6458352" y="1066227"/>
            <a:ext cx="1620696" cy="5068276"/>
            <a:chOff x="9525003" y="5077983"/>
            <a:chExt cx="3022571" cy="78860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768A2A5-170B-011F-48A4-C20D7C321D9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033802" y="3569184"/>
              <a:ext cx="4974" cy="3022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35AD0DB-AD32-3273-BA68-8E0768A7B9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3187" y="5474773"/>
              <a:ext cx="783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3E08244-C0B6-64F3-077A-C1543687D47B}"/>
              </a:ext>
            </a:extLst>
          </p:cNvPr>
          <p:cNvSpPr txBox="1"/>
          <p:nvPr/>
        </p:nvSpPr>
        <p:spPr>
          <a:xfrm>
            <a:off x="6519405" y="2663722"/>
            <a:ext cx="172840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전개장치 각도 조절 명령</a:t>
            </a:r>
          </a:p>
        </p:txBody>
      </p:sp>
    </p:spTree>
    <p:extLst>
      <p:ext uri="{BB962C8B-B14F-4D97-AF65-F5344CB8AC3E}">
        <p14:creationId xmlns:p14="http://schemas.microsoft.com/office/powerpoint/2010/main" val="416515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3D </a:t>
            </a: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 err="1"/>
              <a:t>캔위성</a:t>
            </a:r>
            <a:r>
              <a:rPr lang="ko-KR" altLang="en-US" dirty="0"/>
              <a:t> 본체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2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캔위성</a:t>
            </a:r>
            <a:r>
              <a:rPr lang="ko-KR" altLang="en-US" dirty="0"/>
              <a:t> 총 무게 예상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9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704024-1F21-527E-2B8F-3D7A664144EE}"/>
              </a:ext>
            </a:extLst>
          </p:cNvPr>
          <p:cNvSpPr txBox="1"/>
          <p:nvPr/>
        </p:nvSpPr>
        <p:spPr>
          <a:xfrm>
            <a:off x="741680" y="447040"/>
            <a:ext cx="1899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Easy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7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임무 구현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24156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지상국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36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거리에 따른 통신 모듈간 신호강도 측정실험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0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거리 및 방향에 따른 </a:t>
            </a:r>
            <a:r>
              <a:rPr lang="ko-KR" altLang="en-US" dirty="0" err="1"/>
              <a:t>통신모듈간</a:t>
            </a:r>
            <a:r>
              <a:rPr lang="ko-KR" altLang="en-US" dirty="0"/>
              <a:t> 신호 강도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지상국</a:t>
            </a:r>
            <a:r>
              <a:rPr lang="ko-KR" altLang="en-US" dirty="0"/>
              <a:t> 수신 신호 강도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2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추후 수신 </a:t>
            </a:r>
            <a:r>
              <a:rPr lang="en-US" altLang="ko-KR" dirty="0"/>
              <a:t>DATA </a:t>
            </a:r>
            <a:r>
              <a:rPr lang="ko-KR" altLang="en-US" dirty="0"/>
              <a:t>활용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17B9-4AF0-00EB-ACE2-E0DE99E6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5C6B-A7C1-EB3E-45D0-287815C8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팀원 및 임무소개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캔위성</a:t>
            </a:r>
            <a:r>
              <a:rPr lang="ko-KR" altLang="en-US" dirty="0"/>
              <a:t> 및 임무설계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임무 구현 테스트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진행률 보고 및 추후 계획안건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지상국</a:t>
            </a:r>
            <a:r>
              <a:rPr lang="ko-KR" altLang="en-US" dirty="0"/>
              <a:t> 수신 </a:t>
            </a:r>
            <a:r>
              <a:rPr lang="en-US" altLang="ko-KR" dirty="0"/>
              <a:t>GPS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9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테스트보드 초기설계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</a:t>
            </a:r>
            <a:r>
              <a:rPr lang="ko-KR" altLang="en-US" dirty="0"/>
              <a:t>실제 테스트보드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1956619" y="2397948"/>
            <a:ext cx="82787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진행률 보고 및 추후 계획안건</a:t>
            </a:r>
          </a:p>
        </p:txBody>
      </p:sp>
    </p:spTree>
    <p:extLst>
      <p:ext uri="{BB962C8B-B14F-4D97-AF65-F5344CB8AC3E}">
        <p14:creationId xmlns:p14="http://schemas.microsoft.com/office/powerpoint/2010/main" val="413227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4DAED3-BBC6-8208-B573-ECDF785E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67584"/>
              </p:ext>
            </p:extLst>
          </p:nvPr>
        </p:nvGraphicFramePr>
        <p:xfrm>
          <a:off x="1934638" y="1695018"/>
          <a:ext cx="8322724" cy="442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238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547672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1341095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3506018">
                  <a:extLst>
                    <a:ext uri="{9D8B030D-6E8A-4147-A177-3AD203B41FA5}">
                      <a16:colId xmlns:a16="http://schemas.microsoft.com/office/drawing/2014/main" val="2521208935"/>
                    </a:ext>
                  </a:extLst>
                </a:gridCol>
              </a:tblGrid>
              <a:tr h="578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가격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260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Zero 2 W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043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편광필터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Optic Camera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서보모터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MG996R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570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18650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센서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고도계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가속도계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통신 모듈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안테나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전개형 장치 원단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낙하산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프린팅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D430B8-8E9C-A00C-64FB-6B45B77068B1}"/>
              </a:ext>
            </a:extLst>
          </p:cNvPr>
          <p:cNvSpPr txBox="1"/>
          <p:nvPr/>
        </p:nvSpPr>
        <p:spPr>
          <a:xfrm>
            <a:off x="741680" y="44704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4.1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예산 집계</a:t>
            </a:r>
          </a:p>
        </p:txBody>
      </p:sp>
    </p:spTree>
    <p:extLst>
      <p:ext uri="{BB962C8B-B14F-4D97-AF65-F5344CB8AC3E}">
        <p14:creationId xmlns:p14="http://schemas.microsoft.com/office/powerpoint/2010/main" val="412066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15C7D7-5CD6-8F7D-6906-38A58629A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83"/>
              </p:ext>
            </p:extLst>
          </p:nvPr>
        </p:nvGraphicFramePr>
        <p:xfrm>
          <a:off x="306740" y="1199484"/>
          <a:ext cx="11578527" cy="469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913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1836627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688294848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8851788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07075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646640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4790865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64507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5979398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381329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45129504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736605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656519111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287342449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1456238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90762419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5731026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77407849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1269761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5166160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51835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208033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853617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335034832"/>
                    </a:ext>
                  </a:extLst>
                </a:gridCol>
              </a:tblGrid>
              <a:tr h="2736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수행임무</a:t>
                      </a:r>
                    </a:p>
                  </a:txBody>
                  <a:tcPr marL="119620" marR="119620" marT="59810" marB="598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4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9436"/>
                  </a:ext>
                </a:extLst>
              </a:tr>
              <a:tr h="2736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4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00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 규정 숙지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의 이론적 배경조사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팀 구성 및 역할 배분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아이디어 구상 회의 및 실현가능성 검토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최종주제 선정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구성 요소 설계 및 대략적인 비용파악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신청서 제출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온라인교육 수강 및 설계 구체화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Prototype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발표 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상세 설계 보완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임무수행능력 파악을 위한 통합 테스트 진행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00299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2614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039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최종결과발표회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0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C6ABE2-9332-4D2D-0D9C-1B9F427616CA}"/>
              </a:ext>
            </a:extLst>
          </p:cNvPr>
          <p:cNvSpPr txBox="1"/>
          <p:nvPr/>
        </p:nvSpPr>
        <p:spPr>
          <a:xfrm>
            <a:off x="741680" y="447040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완료된 과제 및 추후 계획</a:t>
            </a:r>
          </a:p>
        </p:txBody>
      </p:sp>
    </p:spTree>
    <p:extLst>
      <p:ext uri="{BB962C8B-B14F-4D97-AF65-F5344CB8AC3E}">
        <p14:creationId xmlns:p14="http://schemas.microsoft.com/office/powerpoint/2010/main" val="405620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홍보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8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0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및 임무소개</a:t>
            </a:r>
            <a:endParaRPr lang="en-US" altLang="ko-KR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팀원 소개 및 개발 서브시스템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1FBE4A-6741-0A49-E956-C898A24FFCFE}"/>
              </a:ext>
            </a:extLst>
          </p:cNvPr>
          <p:cNvGrpSpPr/>
          <p:nvPr/>
        </p:nvGrpSpPr>
        <p:grpSpPr>
          <a:xfrm>
            <a:off x="4653432" y="2034816"/>
            <a:ext cx="2939845" cy="4090680"/>
            <a:chOff x="4242312" y="1690688"/>
            <a:chExt cx="2939845" cy="409068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B0FDB0-9824-7753-D790-47D74436E479}"/>
                </a:ext>
              </a:extLst>
            </p:cNvPr>
            <p:cNvSpPr/>
            <p:nvPr/>
          </p:nvSpPr>
          <p:spPr>
            <a:xfrm>
              <a:off x="4242312" y="1690688"/>
              <a:ext cx="2939845" cy="4090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1E6328-D98C-4F76-DBE2-7135D48D7C40}"/>
                </a:ext>
              </a:extLst>
            </p:cNvPr>
            <p:cNvSpPr txBox="1"/>
            <p:nvPr/>
          </p:nvSpPr>
          <p:spPr>
            <a:xfrm>
              <a:off x="4827331" y="4286865"/>
              <a:ext cx="17698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백세인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통신계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전력계</a:t>
              </a:r>
              <a:endParaRPr lang="en-US" altLang="ko-KR" dirty="0"/>
            </a:p>
          </p:txBody>
        </p:sp>
        <p:pic>
          <p:nvPicPr>
            <p:cNvPr id="8" name="그림 7" descr="인간의 얼굴, 사람, 앞머리, 입술이(가) 표시된 사진&#10;&#10;자동 생성된 설명">
              <a:extLst>
                <a:ext uri="{FF2B5EF4-FFF2-40B4-BE49-F238E27FC236}">
                  <a16:creationId xmlns:a16="http://schemas.microsoft.com/office/drawing/2014/main" id="{51D12444-7DE9-4486-3B8C-C84A0C1F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34" y="1963278"/>
              <a:ext cx="1620000" cy="21600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E70E3E-A1AE-F884-404C-3A8EE4F26865}"/>
              </a:ext>
            </a:extLst>
          </p:cNvPr>
          <p:cNvGrpSpPr/>
          <p:nvPr/>
        </p:nvGrpSpPr>
        <p:grpSpPr>
          <a:xfrm>
            <a:off x="8586513" y="2034816"/>
            <a:ext cx="2939845" cy="4090680"/>
            <a:chOff x="8586513" y="1690688"/>
            <a:chExt cx="2939845" cy="40906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C06BAD7-2C95-7D9F-FEFE-F4CD466E8770}"/>
                </a:ext>
              </a:extLst>
            </p:cNvPr>
            <p:cNvSpPr/>
            <p:nvPr/>
          </p:nvSpPr>
          <p:spPr>
            <a:xfrm>
              <a:off x="8586513" y="1690688"/>
              <a:ext cx="2939845" cy="4090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73193C-0540-11C8-1B41-07769F54C5A9}"/>
                </a:ext>
              </a:extLst>
            </p:cNvPr>
            <p:cNvSpPr txBox="1"/>
            <p:nvPr/>
          </p:nvSpPr>
          <p:spPr>
            <a:xfrm>
              <a:off x="9015704" y="4286865"/>
              <a:ext cx="20814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김영한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명령계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데이터 </a:t>
              </a:r>
              <a:r>
                <a:rPr lang="ko-KR" altLang="en-US" dirty="0" err="1"/>
                <a:t>처리계</a:t>
              </a:r>
              <a:endParaRPr lang="en-US" altLang="ko-KR" dirty="0"/>
            </a:p>
          </p:txBody>
        </p:sp>
        <p:pic>
          <p:nvPicPr>
            <p:cNvPr id="10" name="그림 9" descr="인간의 얼굴, 사람, 인물사진, 이마이(가) 표시된 사진&#10;&#10;자동 생성된 설명">
              <a:extLst>
                <a:ext uri="{FF2B5EF4-FFF2-40B4-BE49-F238E27FC236}">
                  <a16:creationId xmlns:a16="http://schemas.microsoft.com/office/drawing/2014/main" id="{C206D3CF-2288-7E5F-3E8F-F1899F43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164" y="1963278"/>
              <a:ext cx="1834542" cy="2160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48D1E2-279D-8DA7-B695-098080FB267E}"/>
              </a:ext>
            </a:extLst>
          </p:cNvPr>
          <p:cNvGrpSpPr/>
          <p:nvPr/>
        </p:nvGrpSpPr>
        <p:grpSpPr>
          <a:xfrm>
            <a:off x="720351" y="2034816"/>
            <a:ext cx="2939845" cy="4090680"/>
            <a:chOff x="720351" y="1690688"/>
            <a:chExt cx="2939845" cy="409068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960E72C-59F2-434E-F430-CAF8F1F6759E}"/>
                </a:ext>
              </a:extLst>
            </p:cNvPr>
            <p:cNvSpPr/>
            <p:nvPr/>
          </p:nvSpPr>
          <p:spPr>
            <a:xfrm>
              <a:off x="720351" y="1690688"/>
              <a:ext cx="2939845" cy="4090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1816F6-DEAF-D6F6-7E0A-1C1C46EF78CF}"/>
                </a:ext>
              </a:extLst>
            </p:cNvPr>
            <p:cNvSpPr txBox="1"/>
            <p:nvPr/>
          </p:nvSpPr>
          <p:spPr>
            <a:xfrm>
              <a:off x="1305370" y="4286865"/>
              <a:ext cx="1769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김준섭 </a:t>
              </a:r>
              <a:r>
                <a:rPr lang="en-US" altLang="ko-KR" dirty="0"/>
                <a:t>(</a:t>
              </a:r>
              <a:r>
                <a:rPr lang="ko-KR" altLang="en-US" dirty="0"/>
                <a:t>팀장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구조계</a:t>
              </a:r>
              <a:endParaRPr lang="en-US" altLang="ko-KR" dirty="0"/>
            </a:p>
          </p:txBody>
        </p:sp>
        <p:pic>
          <p:nvPicPr>
            <p:cNvPr id="12" name="그림 11" descr="사람, 인간의 얼굴, 야외, 건물이(가) 표시된 사진&#10;&#10;자동 생성된 설명">
              <a:extLst>
                <a:ext uri="{FF2B5EF4-FFF2-40B4-BE49-F238E27FC236}">
                  <a16:creationId xmlns:a16="http://schemas.microsoft.com/office/drawing/2014/main" id="{66F9C97E-3CB5-FA53-91EF-AFB43D51F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2" r="24432"/>
            <a:stretch/>
          </p:blipFill>
          <p:spPr>
            <a:xfrm>
              <a:off x="1290273" y="2004048"/>
              <a:ext cx="1800000" cy="2078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6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임무 소개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C26225-10B0-D573-99BF-61D779473F1B}"/>
              </a:ext>
            </a:extLst>
          </p:cNvPr>
          <p:cNvGrpSpPr/>
          <p:nvPr/>
        </p:nvGrpSpPr>
        <p:grpSpPr>
          <a:xfrm>
            <a:off x="838200" y="1593042"/>
            <a:ext cx="4650659" cy="4267560"/>
            <a:chOff x="2905454" y="1278192"/>
            <a:chExt cx="5599450" cy="513819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19BDF66-6693-E4F0-6DBA-1D64A229C8F1}"/>
                </a:ext>
              </a:extLst>
            </p:cNvPr>
            <p:cNvSpPr/>
            <p:nvPr/>
          </p:nvSpPr>
          <p:spPr>
            <a:xfrm>
              <a:off x="5121378" y="1621862"/>
              <a:ext cx="3205316" cy="32053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다기능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전개 장치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부분 원형 7">
              <a:extLst>
                <a:ext uri="{FF2B5EF4-FFF2-40B4-BE49-F238E27FC236}">
                  <a16:creationId xmlns:a16="http://schemas.microsoft.com/office/drawing/2014/main" id="{BD58EAD4-37E5-5F1D-03E9-35277D95F61D}"/>
                </a:ext>
              </a:extLst>
            </p:cNvPr>
            <p:cNvSpPr/>
            <p:nvPr/>
          </p:nvSpPr>
          <p:spPr>
            <a:xfrm>
              <a:off x="2905454" y="1278192"/>
              <a:ext cx="5599450" cy="5138194"/>
            </a:xfrm>
            <a:prstGeom prst="pi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EC89516-49EC-5D29-D091-5AC458B5269D}"/>
              </a:ext>
            </a:extLst>
          </p:cNvPr>
          <p:cNvSpPr txBox="1"/>
          <p:nvPr/>
        </p:nvSpPr>
        <p:spPr>
          <a:xfrm>
            <a:off x="5751871" y="2298317"/>
            <a:ext cx="63516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편광 카메라를 활용한 위성 영상 촬영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낙하 중 일정 주기로 </a:t>
            </a:r>
            <a:r>
              <a:rPr lang="ko-KR" altLang="en-US" sz="1600" b="1" dirty="0"/>
              <a:t>편광</a:t>
            </a:r>
            <a:r>
              <a:rPr lang="en-US" altLang="ko-KR" sz="1600" dirty="0"/>
              <a:t>/</a:t>
            </a:r>
            <a:r>
              <a:rPr lang="ko-KR" altLang="en-US" sz="1600" dirty="0"/>
              <a:t>일반 교차 촬영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수집된 위치</a:t>
            </a:r>
            <a:r>
              <a:rPr lang="en-US" altLang="ko-KR" sz="1600" dirty="0"/>
              <a:t>, </a:t>
            </a:r>
            <a:r>
              <a:rPr lang="ko-KR" altLang="en-US" sz="1600" dirty="0"/>
              <a:t>자세 데이터를 바탕으로 </a:t>
            </a:r>
            <a:r>
              <a:rPr lang="en-US" altLang="ko-KR" sz="1600" dirty="0"/>
              <a:t>image calibration</a:t>
            </a:r>
            <a:r>
              <a:rPr lang="ko-KR" altLang="en-US" sz="1600" dirty="0"/>
              <a:t>을 수행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orthophoto </a:t>
            </a:r>
            <a:r>
              <a:rPr lang="ko-KR" altLang="en-US" sz="1600" dirty="0"/>
              <a:t>취득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다기능 전개 장치를 도입하여 </a:t>
            </a:r>
            <a:r>
              <a:rPr lang="ko-KR" altLang="en-US" sz="1600" dirty="0" err="1"/>
              <a:t>히트실드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차광막</a:t>
            </a:r>
            <a:r>
              <a:rPr lang="en-US" altLang="ko-KR" sz="1600" dirty="0"/>
              <a:t>, </a:t>
            </a:r>
            <a:r>
              <a:rPr lang="ko-KR" altLang="en-US" sz="1600" dirty="0"/>
              <a:t>랜딩기어의 역할을 한번에 수행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35BAF-0854-FE8D-14D2-480E2302DE82}"/>
              </a:ext>
            </a:extLst>
          </p:cNvPr>
          <p:cNvSpPr txBox="1"/>
          <p:nvPr/>
        </p:nvSpPr>
        <p:spPr>
          <a:xfrm>
            <a:off x="1430362" y="38444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위성 편광 촬영</a:t>
            </a:r>
          </a:p>
        </p:txBody>
      </p:sp>
    </p:spTree>
    <p:extLst>
      <p:ext uri="{BB962C8B-B14F-4D97-AF65-F5344CB8AC3E}">
        <p14:creationId xmlns:p14="http://schemas.microsoft.com/office/powerpoint/2010/main" val="329119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443303" y="425232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1.3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임무 개요</a:t>
            </a:r>
          </a:p>
        </p:txBody>
      </p:sp>
      <p:grpSp>
        <p:nvGrpSpPr>
          <p:cNvPr id="7" name="Google Shape;184;p5">
            <a:extLst>
              <a:ext uri="{FF2B5EF4-FFF2-40B4-BE49-F238E27FC236}">
                <a16:creationId xmlns:a16="http://schemas.microsoft.com/office/drawing/2014/main" id="{67ADE577-2E13-5B40-0CBB-2E23222194AE}"/>
              </a:ext>
            </a:extLst>
          </p:cNvPr>
          <p:cNvGrpSpPr/>
          <p:nvPr/>
        </p:nvGrpSpPr>
        <p:grpSpPr>
          <a:xfrm>
            <a:off x="4698383" y="2744546"/>
            <a:ext cx="335188" cy="844341"/>
            <a:chOff x="5104781" y="2744546"/>
            <a:chExt cx="335188" cy="844341"/>
          </a:xfrm>
          <a:solidFill>
            <a:srgbClr val="6C899B"/>
          </a:solidFill>
        </p:grpSpPr>
        <p:sp>
          <p:nvSpPr>
            <p:cNvPr id="8" name="Google Shape;185;p5">
              <a:extLst>
                <a:ext uri="{FF2B5EF4-FFF2-40B4-BE49-F238E27FC236}">
                  <a16:creationId xmlns:a16="http://schemas.microsoft.com/office/drawing/2014/main" id="{18659E0B-47E0-1494-0C5F-868C7BC0C6E5}"/>
                </a:ext>
              </a:extLst>
            </p:cNvPr>
            <p:cNvSpPr/>
            <p:nvPr/>
          </p:nvSpPr>
          <p:spPr>
            <a:xfrm rot="-5400000" flipH="1">
              <a:off x="5214879" y="2634447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86;p5">
              <a:extLst>
                <a:ext uri="{FF2B5EF4-FFF2-40B4-BE49-F238E27FC236}">
                  <a16:creationId xmlns:a16="http://schemas.microsoft.com/office/drawing/2014/main" id="{1F3D2F6E-E133-D1B5-4432-EA771DCAFBB5}"/>
                </a:ext>
              </a:extLst>
            </p:cNvPr>
            <p:cNvSpPr/>
            <p:nvPr/>
          </p:nvSpPr>
          <p:spPr>
            <a:xfrm rot="-5400000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" name="Google Shape;187;p5">
            <a:extLst>
              <a:ext uri="{FF2B5EF4-FFF2-40B4-BE49-F238E27FC236}">
                <a16:creationId xmlns:a16="http://schemas.microsoft.com/office/drawing/2014/main" id="{595311E1-5A91-B499-0766-46EAB5569AFB}"/>
              </a:ext>
            </a:extLst>
          </p:cNvPr>
          <p:cNvGrpSpPr/>
          <p:nvPr/>
        </p:nvGrpSpPr>
        <p:grpSpPr>
          <a:xfrm>
            <a:off x="889052" y="4113556"/>
            <a:ext cx="1659800" cy="1088300"/>
            <a:chOff x="889052" y="4113556"/>
            <a:chExt cx="1659800" cy="1088300"/>
          </a:xfrm>
        </p:grpSpPr>
        <p:sp>
          <p:nvSpPr>
            <p:cNvPr id="14" name="Google Shape;188;p5">
              <a:extLst>
                <a:ext uri="{FF2B5EF4-FFF2-40B4-BE49-F238E27FC236}">
                  <a16:creationId xmlns:a16="http://schemas.microsoft.com/office/drawing/2014/main" id="{46E03BA7-5D8A-31AA-6C2F-B2FD3DCB77B3}"/>
                </a:ext>
              </a:extLst>
            </p:cNvPr>
            <p:cNvSpPr/>
            <p:nvPr/>
          </p:nvSpPr>
          <p:spPr>
            <a:xfrm rot="5400000">
              <a:off x="1812252" y="4465256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" name="Google Shape;189;p5">
              <a:extLst>
                <a:ext uri="{FF2B5EF4-FFF2-40B4-BE49-F238E27FC236}">
                  <a16:creationId xmlns:a16="http://schemas.microsoft.com/office/drawing/2014/main" id="{AD5F9653-8DBC-EEBF-94A3-F717B723EA6D}"/>
                </a:ext>
              </a:extLst>
            </p:cNvPr>
            <p:cNvCxnSpPr/>
            <p:nvPr/>
          </p:nvCxnSpPr>
          <p:spPr>
            <a:xfrm>
              <a:off x="2548852" y="4113556"/>
              <a:ext cx="0" cy="720000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190;p5">
              <a:extLst>
                <a:ext uri="{FF2B5EF4-FFF2-40B4-BE49-F238E27FC236}">
                  <a16:creationId xmlns:a16="http://schemas.microsoft.com/office/drawing/2014/main" id="{DE1DFC94-C1DF-8068-A301-5C609E713BB1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889052" y="5194656"/>
              <a:ext cx="1291500" cy="7200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" name="Google Shape;191;p5">
            <a:extLst>
              <a:ext uri="{FF2B5EF4-FFF2-40B4-BE49-F238E27FC236}">
                <a16:creationId xmlns:a16="http://schemas.microsoft.com/office/drawing/2014/main" id="{639A01DD-D1C6-4885-F1A0-6D0DE485726C}"/>
              </a:ext>
            </a:extLst>
          </p:cNvPr>
          <p:cNvSpPr/>
          <p:nvPr/>
        </p:nvSpPr>
        <p:spPr>
          <a:xfrm>
            <a:off x="704723" y="5109717"/>
            <a:ext cx="184278" cy="184278"/>
          </a:xfrm>
          <a:prstGeom prst="ellipse">
            <a:avLst/>
          </a:prstGeom>
          <a:solidFill>
            <a:schemeClr val="lt1"/>
          </a:solidFill>
          <a:ln w="3175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" name="Google Shape;192;p5">
            <a:extLst>
              <a:ext uri="{FF2B5EF4-FFF2-40B4-BE49-F238E27FC236}">
                <a16:creationId xmlns:a16="http://schemas.microsoft.com/office/drawing/2014/main" id="{3C65A79E-0278-C05C-6811-25B1C5D84EA9}"/>
              </a:ext>
            </a:extLst>
          </p:cNvPr>
          <p:cNvGrpSpPr/>
          <p:nvPr/>
        </p:nvGrpSpPr>
        <p:grpSpPr>
          <a:xfrm>
            <a:off x="7175425" y="1817194"/>
            <a:ext cx="2322681" cy="1538000"/>
            <a:chOff x="2955250" y="1809711"/>
            <a:chExt cx="2322681" cy="1538000"/>
          </a:xfrm>
        </p:grpSpPr>
        <p:cxnSp>
          <p:nvCxnSpPr>
            <p:cNvPr id="29" name="Google Shape;193;p5">
              <a:extLst>
                <a:ext uri="{FF2B5EF4-FFF2-40B4-BE49-F238E27FC236}">
                  <a16:creationId xmlns:a16="http://schemas.microsoft.com/office/drawing/2014/main" id="{B8F709CB-2520-DA36-E109-A6BECE73A747}"/>
                </a:ext>
              </a:extLst>
            </p:cNvPr>
            <p:cNvCxnSpPr>
              <a:stCxn id="32" idx="2"/>
            </p:cNvCxnSpPr>
            <p:nvPr/>
          </p:nvCxnSpPr>
          <p:spPr>
            <a:xfrm>
              <a:off x="2955250" y="2178011"/>
              <a:ext cx="0" cy="1169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195;p5">
              <a:extLst>
                <a:ext uri="{FF2B5EF4-FFF2-40B4-BE49-F238E27FC236}">
                  <a16:creationId xmlns:a16="http://schemas.microsoft.com/office/drawing/2014/main" id="{64725071-3242-E860-B118-B1E1A06E9065}"/>
                </a:ext>
              </a:extLst>
            </p:cNvPr>
            <p:cNvSpPr/>
            <p:nvPr/>
          </p:nvSpPr>
          <p:spPr>
            <a:xfrm rot="5400000" flipH="1">
              <a:off x="4541331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" name="Google Shape;196;p5">
              <a:extLst>
                <a:ext uri="{FF2B5EF4-FFF2-40B4-BE49-F238E27FC236}">
                  <a16:creationId xmlns:a16="http://schemas.microsoft.com/office/drawing/2014/main" id="{87308B76-713D-5715-BDB5-172170144817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rot="10800000">
              <a:off x="3323531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194;p5">
              <a:extLst>
                <a:ext uri="{FF2B5EF4-FFF2-40B4-BE49-F238E27FC236}">
                  <a16:creationId xmlns:a16="http://schemas.microsoft.com/office/drawing/2014/main" id="{B550B2FB-F406-E690-559D-34BA1E47C3F2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" name="Google Shape;197;p5">
              <a:extLst>
                <a:ext uri="{FF2B5EF4-FFF2-40B4-BE49-F238E27FC236}">
                  <a16:creationId xmlns:a16="http://schemas.microsoft.com/office/drawing/2014/main" id="{9D96E378-27EB-9B5A-E293-E77449A17FE6}"/>
                </a:ext>
              </a:extLst>
            </p:cNvPr>
            <p:cNvCxnSpPr>
              <a:stCxn id="30" idx="0"/>
            </p:cNvCxnSpPr>
            <p:nvPr/>
          </p:nvCxnSpPr>
          <p:spPr>
            <a:xfrm>
              <a:off x="5277931" y="2178011"/>
              <a:ext cx="0" cy="584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" name="Google Shape;201;p5">
            <a:extLst>
              <a:ext uri="{FF2B5EF4-FFF2-40B4-BE49-F238E27FC236}">
                <a16:creationId xmlns:a16="http://schemas.microsoft.com/office/drawing/2014/main" id="{B71F12C1-00E6-AF2B-0659-6EE152B6805C}"/>
              </a:ext>
            </a:extLst>
          </p:cNvPr>
          <p:cNvGrpSpPr/>
          <p:nvPr/>
        </p:nvGrpSpPr>
        <p:grpSpPr>
          <a:xfrm rot="10800000" flipH="1">
            <a:off x="4854528" y="3564856"/>
            <a:ext cx="2322681" cy="1637000"/>
            <a:chOff x="2955250" y="1809711"/>
            <a:chExt cx="2322681" cy="1637000"/>
          </a:xfrm>
        </p:grpSpPr>
        <p:cxnSp>
          <p:nvCxnSpPr>
            <p:cNvPr id="38" name="Google Shape;202;p5">
              <a:extLst>
                <a:ext uri="{FF2B5EF4-FFF2-40B4-BE49-F238E27FC236}">
                  <a16:creationId xmlns:a16="http://schemas.microsoft.com/office/drawing/2014/main" id="{C8CB51D5-AFEA-A135-2C71-00ED17595653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2955250" y="2178011"/>
              <a:ext cx="0" cy="1268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" name="Google Shape;204;p5">
              <a:extLst>
                <a:ext uri="{FF2B5EF4-FFF2-40B4-BE49-F238E27FC236}">
                  <a16:creationId xmlns:a16="http://schemas.microsoft.com/office/drawing/2014/main" id="{F7D8C63D-FE6B-8FFE-F63E-7F4C25AEF38C}"/>
                </a:ext>
              </a:extLst>
            </p:cNvPr>
            <p:cNvSpPr/>
            <p:nvPr/>
          </p:nvSpPr>
          <p:spPr>
            <a:xfrm rot="5400000" flipH="1">
              <a:off x="4541331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0" name="Google Shape;205;p5">
              <a:extLst>
                <a:ext uri="{FF2B5EF4-FFF2-40B4-BE49-F238E27FC236}">
                  <a16:creationId xmlns:a16="http://schemas.microsoft.com/office/drawing/2014/main" id="{5AA15C7E-F907-4553-E687-3454E89429E9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 rot="10800000">
              <a:off x="3323531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203;p5">
              <a:extLst>
                <a:ext uri="{FF2B5EF4-FFF2-40B4-BE49-F238E27FC236}">
                  <a16:creationId xmlns:a16="http://schemas.microsoft.com/office/drawing/2014/main" id="{757CF7D3-F0E4-8163-9177-B5F77B0067E2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" name="Google Shape;206;p5">
              <a:extLst>
                <a:ext uri="{FF2B5EF4-FFF2-40B4-BE49-F238E27FC236}">
                  <a16:creationId xmlns:a16="http://schemas.microsoft.com/office/drawing/2014/main" id="{F18404EE-D3E6-DD84-6399-29F2150A2B81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5277931" y="2178011"/>
              <a:ext cx="0" cy="6990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" name="Google Shape;198;p5">
            <a:extLst>
              <a:ext uri="{FF2B5EF4-FFF2-40B4-BE49-F238E27FC236}">
                <a16:creationId xmlns:a16="http://schemas.microsoft.com/office/drawing/2014/main" id="{649665B7-D015-7D66-9B45-FC247DC0F4B7}"/>
              </a:ext>
            </a:extLst>
          </p:cNvPr>
          <p:cNvGrpSpPr/>
          <p:nvPr/>
        </p:nvGrpSpPr>
        <p:grpSpPr>
          <a:xfrm>
            <a:off x="7009615" y="3333406"/>
            <a:ext cx="335188" cy="844341"/>
            <a:chOff x="7406488" y="3371506"/>
            <a:chExt cx="335188" cy="844341"/>
          </a:xfrm>
          <a:solidFill>
            <a:srgbClr val="6C899B"/>
          </a:solidFill>
        </p:grpSpPr>
        <p:sp>
          <p:nvSpPr>
            <p:cNvPr id="35" name="Google Shape;199;p5">
              <a:extLst>
                <a:ext uri="{FF2B5EF4-FFF2-40B4-BE49-F238E27FC236}">
                  <a16:creationId xmlns:a16="http://schemas.microsoft.com/office/drawing/2014/main" id="{D92C75B8-F838-D426-AF5B-6EA02E124F5E}"/>
                </a:ext>
              </a:extLst>
            </p:cNvPr>
            <p:cNvSpPr/>
            <p:nvPr/>
          </p:nvSpPr>
          <p:spPr>
            <a:xfrm rot="-5400000" flipH="1">
              <a:off x="7516587" y="3261407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200;p5">
              <a:extLst>
                <a:ext uri="{FF2B5EF4-FFF2-40B4-BE49-F238E27FC236}">
                  <a16:creationId xmlns:a16="http://schemas.microsoft.com/office/drawing/2014/main" id="{51A535E8-D6AE-F537-E1D1-676E775F5722}"/>
                </a:ext>
              </a:extLst>
            </p:cNvPr>
            <p:cNvSpPr/>
            <p:nvPr/>
          </p:nvSpPr>
          <p:spPr>
            <a:xfrm rot="-5400000">
              <a:off x="7516588" y="3990758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" name="Google Shape;207;p5">
            <a:extLst>
              <a:ext uri="{FF2B5EF4-FFF2-40B4-BE49-F238E27FC236}">
                <a16:creationId xmlns:a16="http://schemas.microsoft.com/office/drawing/2014/main" id="{73340D87-91B4-BEB9-F048-339655BA092C}"/>
              </a:ext>
            </a:extLst>
          </p:cNvPr>
          <p:cNvGrpSpPr/>
          <p:nvPr/>
        </p:nvGrpSpPr>
        <p:grpSpPr>
          <a:xfrm>
            <a:off x="2543295" y="1806113"/>
            <a:ext cx="2322681" cy="1538000"/>
            <a:chOff x="2955250" y="1809711"/>
            <a:chExt cx="2322681" cy="1538000"/>
          </a:xfrm>
        </p:grpSpPr>
        <p:cxnSp>
          <p:nvCxnSpPr>
            <p:cNvPr id="44" name="Google Shape;208;p5">
              <a:extLst>
                <a:ext uri="{FF2B5EF4-FFF2-40B4-BE49-F238E27FC236}">
                  <a16:creationId xmlns:a16="http://schemas.microsoft.com/office/drawing/2014/main" id="{1225D28E-4754-5271-78EC-D8DC0ACBDF57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2955250" y="2178011"/>
              <a:ext cx="0" cy="1169700"/>
            </a:xfrm>
            <a:prstGeom prst="straightConnector1">
              <a:avLst/>
            </a:prstGeom>
            <a:noFill/>
            <a:ln w="635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" name="Google Shape;210;p5">
              <a:extLst>
                <a:ext uri="{FF2B5EF4-FFF2-40B4-BE49-F238E27FC236}">
                  <a16:creationId xmlns:a16="http://schemas.microsoft.com/office/drawing/2014/main" id="{A5B69F0F-29A1-A19E-C4C8-D41CA32465AD}"/>
                </a:ext>
              </a:extLst>
            </p:cNvPr>
            <p:cNvSpPr/>
            <p:nvPr/>
          </p:nvSpPr>
          <p:spPr>
            <a:xfrm rot="5400000" flipH="1">
              <a:off x="4541331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Google Shape;211;p5">
              <a:extLst>
                <a:ext uri="{FF2B5EF4-FFF2-40B4-BE49-F238E27FC236}">
                  <a16:creationId xmlns:a16="http://schemas.microsoft.com/office/drawing/2014/main" id="{3ADDE7C2-70C6-042D-7A95-D0C1F559CC3C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rot="10800000">
              <a:off x="3323531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209;p5">
              <a:extLst>
                <a:ext uri="{FF2B5EF4-FFF2-40B4-BE49-F238E27FC236}">
                  <a16:creationId xmlns:a16="http://schemas.microsoft.com/office/drawing/2014/main" id="{951584EB-CCBE-C316-1A4D-5DB74B65F1BD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" name="Google Shape;212;p5">
              <a:extLst>
                <a:ext uri="{FF2B5EF4-FFF2-40B4-BE49-F238E27FC236}">
                  <a16:creationId xmlns:a16="http://schemas.microsoft.com/office/drawing/2014/main" id="{39BBF4F4-9385-08D2-042D-172D3BA3865D}"/>
                </a:ext>
              </a:extLst>
            </p:cNvPr>
            <p:cNvCxnSpPr>
              <a:stCxn id="45" idx="0"/>
            </p:cNvCxnSpPr>
            <p:nvPr/>
          </p:nvCxnSpPr>
          <p:spPr>
            <a:xfrm>
              <a:off x="5277931" y="2178011"/>
              <a:ext cx="0" cy="584700"/>
            </a:xfrm>
            <a:prstGeom prst="straightConnector1">
              <a:avLst/>
            </a:prstGeom>
            <a:noFill/>
            <a:ln w="635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" name="Google Shape;213;p5">
            <a:extLst>
              <a:ext uri="{FF2B5EF4-FFF2-40B4-BE49-F238E27FC236}">
                <a16:creationId xmlns:a16="http://schemas.microsoft.com/office/drawing/2014/main" id="{C6BC4784-AF6A-CE06-9817-E1D8B205B1CE}"/>
              </a:ext>
            </a:extLst>
          </p:cNvPr>
          <p:cNvGrpSpPr/>
          <p:nvPr/>
        </p:nvGrpSpPr>
        <p:grpSpPr>
          <a:xfrm>
            <a:off x="9332297" y="2745473"/>
            <a:ext cx="335188" cy="844341"/>
            <a:chOff x="5104781" y="2744546"/>
            <a:chExt cx="335188" cy="844341"/>
          </a:xfrm>
          <a:solidFill>
            <a:srgbClr val="6C899B"/>
          </a:solidFill>
        </p:grpSpPr>
        <p:sp>
          <p:nvSpPr>
            <p:cNvPr id="50" name="Google Shape;214;p5">
              <a:extLst>
                <a:ext uri="{FF2B5EF4-FFF2-40B4-BE49-F238E27FC236}">
                  <a16:creationId xmlns:a16="http://schemas.microsoft.com/office/drawing/2014/main" id="{6E80D526-8AA9-DF68-84F1-1A2766E11575}"/>
                </a:ext>
              </a:extLst>
            </p:cNvPr>
            <p:cNvSpPr/>
            <p:nvPr/>
          </p:nvSpPr>
          <p:spPr>
            <a:xfrm rot="-5400000" flipH="1">
              <a:off x="5214879" y="2634447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15;p5">
              <a:extLst>
                <a:ext uri="{FF2B5EF4-FFF2-40B4-BE49-F238E27FC236}">
                  <a16:creationId xmlns:a16="http://schemas.microsoft.com/office/drawing/2014/main" id="{D2D1200F-0BDE-F74B-0328-396961D0D0A6}"/>
                </a:ext>
              </a:extLst>
            </p:cNvPr>
            <p:cNvSpPr/>
            <p:nvPr/>
          </p:nvSpPr>
          <p:spPr>
            <a:xfrm rot="-5400000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" name="Google Shape;216;p5">
            <a:extLst>
              <a:ext uri="{FF2B5EF4-FFF2-40B4-BE49-F238E27FC236}">
                <a16:creationId xmlns:a16="http://schemas.microsoft.com/office/drawing/2014/main" id="{76C8AEC4-A2C6-7729-8E21-2F16E03B0DD8}"/>
              </a:ext>
            </a:extLst>
          </p:cNvPr>
          <p:cNvGrpSpPr/>
          <p:nvPr/>
        </p:nvGrpSpPr>
        <p:grpSpPr>
          <a:xfrm rot="10800000" flipH="1">
            <a:off x="9497740" y="3564856"/>
            <a:ext cx="1954400" cy="1637000"/>
            <a:chOff x="2955250" y="1809711"/>
            <a:chExt cx="1954400" cy="1637000"/>
          </a:xfrm>
        </p:grpSpPr>
        <p:cxnSp>
          <p:nvCxnSpPr>
            <p:cNvPr id="53" name="Google Shape;217;p5">
              <a:extLst>
                <a:ext uri="{FF2B5EF4-FFF2-40B4-BE49-F238E27FC236}">
                  <a16:creationId xmlns:a16="http://schemas.microsoft.com/office/drawing/2014/main" id="{160563A9-ABCA-406F-0812-F55FF86ACAAD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2955250" y="2178011"/>
              <a:ext cx="0" cy="1268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219;p5">
              <a:extLst>
                <a:ext uri="{FF2B5EF4-FFF2-40B4-BE49-F238E27FC236}">
                  <a16:creationId xmlns:a16="http://schemas.microsoft.com/office/drawing/2014/main" id="{4D8B8E2F-F16E-3521-8D46-CEF849815ABC}"/>
                </a:ext>
              </a:extLst>
            </p:cNvPr>
            <p:cNvCxnSpPr>
              <a:endCxn id="55" idx="0"/>
            </p:cNvCxnSpPr>
            <p:nvPr/>
          </p:nvCxnSpPr>
          <p:spPr>
            <a:xfrm rot="10800000">
              <a:off x="3323550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Google Shape;218;p5">
              <a:extLst>
                <a:ext uri="{FF2B5EF4-FFF2-40B4-BE49-F238E27FC236}">
                  <a16:creationId xmlns:a16="http://schemas.microsoft.com/office/drawing/2014/main" id="{A2EE39A1-AF3E-0B10-30E1-630B26D6F7C9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21;p5">
            <a:extLst>
              <a:ext uri="{FF2B5EF4-FFF2-40B4-BE49-F238E27FC236}">
                <a16:creationId xmlns:a16="http://schemas.microsoft.com/office/drawing/2014/main" id="{4ADA8647-A5BF-3080-5E00-2FA13F988A43}"/>
              </a:ext>
            </a:extLst>
          </p:cNvPr>
          <p:cNvSpPr/>
          <p:nvPr/>
        </p:nvSpPr>
        <p:spPr>
          <a:xfrm>
            <a:off x="2601024" y="2011818"/>
            <a:ext cx="22036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캔 위성 분리 및</a:t>
            </a:r>
            <a:endParaRPr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낙하산 전개</a:t>
            </a:r>
            <a:endParaRPr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2;p5">
            <a:extLst>
              <a:ext uri="{FF2B5EF4-FFF2-40B4-BE49-F238E27FC236}">
                <a16:creationId xmlns:a16="http://schemas.microsoft.com/office/drawing/2014/main" id="{11F5ED3A-9E9F-85A8-1003-8213E67CB001}"/>
              </a:ext>
            </a:extLst>
          </p:cNvPr>
          <p:cNvSpPr/>
          <p:nvPr/>
        </p:nvSpPr>
        <p:spPr>
          <a:xfrm>
            <a:off x="5031871" y="4293759"/>
            <a:ext cx="208835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다기능 장치 전개</a:t>
            </a:r>
            <a:endParaRPr lang="en-US" altLang="ko-KR"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b="1" dirty="0" err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차광막</a:t>
            </a:r>
            <a:r>
              <a:rPr lang="en-US" alt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)</a:t>
            </a:r>
            <a:endParaRPr lang="ko-KR" altLang="en-US"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4;p5">
            <a:extLst>
              <a:ext uri="{FF2B5EF4-FFF2-40B4-BE49-F238E27FC236}">
                <a16:creationId xmlns:a16="http://schemas.microsoft.com/office/drawing/2014/main" id="{1CBFFC53-9F3E-72BD-E02C-AFD428CD7DD3}"/>
              </a:ext>
            </a:extLst>
          </p:cNvPr>
          <p:cNvSpPr txBox="1"/>
          <p:nvPr/>
        </p:nvSpPr>
        <p:spPr>
          <a:xfrm>
            <a:off x="938580" y="4730065"/>
            <a:ext cx="13548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캔 위성 발사</a:t>
            </a:r>
            <a:endParaRPr b="1" dirty="0">
              <a:solidFill>
                <a:sysClr val="windowText" lastClr="000000"/>
              </a:solidFill>
            </a:endParaRPr>
          </a:p>
        </p:txBody>
      </p:sp>
      <p:pic>
        <p:nvPicPr>
          <p:cNvPr id="63" name="Google Shape;228;p5">
            <a:extLst>
              <a:ext uri="{FF2B5EF4-FFF2-40B4-BE49-F238E27FC236}">
                <a16:creationId xmlns:a16="http://schemas.microsoft.com/office/drawing/2014/main" id="{B6E8DC3A-3A5C-7A29-2D39-22D500AE1C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705" y="4087595"/>
            <a:ext cx="786251" cy="7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229;p5">
            <a:extLst>
              <a:ext uri="{FF2B5EF4-FFF2-40B4-BE49-F238E27FC236}">
                <a16:creationId xmlns:a16="http://schemas.microsoft.com/office/drawing/2014/main" id="{5395C606-9274-5B94-B50F-D7AE6ADC316D}"/>
              </a:ext>
            </a:extLst>
          </p:cNvPr>
          <p:cNvSpPr txBox="1"/>
          <p:nvPr/>
        </p:nvSpPr>
        <p:spPr>
          <a:xfrm>
            <a:off x="7718081" y="4824909"/>
            <a:ext cx="12454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지상국</a:t>
            </a:r>
            <a:endParaRPr b="1" dirty="0">
              <a:solidFill>
                <a:sysClr val="windowText" lastClr="000000"/>
              </a:solidFill>
            </a:endParaRPr>
          </a:p>
        </p:txBody>
      </p:sp>
      <p:pic>
        <p:nvPicPr>
          <p:cNvPr id="72" name="Google Shape;237;p5">
            <a:extLst>
              <a:ext uri="{FF2B5EF4-FFF2-40B4-BE49-F238E27FC236}">
                <a16:creationId xmlns:a16="http://schemas.microsoft.com/office/drawing/2014/main" id="{D1B2C02D-2DBC-F000-D8A2-4A6EA02AE5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435" y="3578816"/>
            <a:ext cx="866414" cy="1051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239;p5">
            <a:extLst>
              <a:ext uri="{FF2B5EF4-FFF2-40B4-BE49-F238E27FC236}">
                <a16:creationId xmlns:a16="http://schemas.microsoft.com/office/drawing/2014/main" id="{63062126-6A97-CA65-4234-B99F9374DE09}"/>
              </a:ext>
            </a:extLst>
          </p:cNvPr>
          <p:cNvGrpSpPr/>
          <p:nvPr/>
        </p:nvGrpSpPr>
        <p:grpSpPr>
          <a:xfrm>
            <a:off x="2382844" y="3314010"/>
            <a:ext cx="335188" cy="844341"/>
            <a:chOff x="2789242" y="3314010"/>
            <a:chExt cx="335188" cy="844341"/>
          </a:xfrm>
          <a:solidFill>
            <a:srgbClr val="6C899B"/>
          </a:solidFill>
        </p:grpSpPr>
        <p:sp>
          <p:nvSpPr>
            <p:cNvPr id="74" name="Google Shape;240;p5">
              <a:extLst>
                <a:ext uri="{FF2B5EF4-FFF2-40B4-BE49-F238E27FC236}">
                  <a16:creationId xmlns:a16="http://schemas.microsoft.com/office/drawing/2014/main" id="{1F868FBC-9C92-C130-BC6F-BDC484785D18}"/>
                </a:ext>
              </a:extLst>
            </p:cNvPr>
            <p:cNvSpPr/>
            <p:nvPr/>
          </p:nvSpPr>
          <p:spPr>
            <a:xfrm rot="-5400000" flipH="1">
              <a:off x="2899340" y="3203912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241;p5">
              <a:extLst>
                <a:ext uri="{FF2B5EF4-FFF2-40B4-BE49-F238E27FC236}">
                  <a16:creationId xmlns:a16="http://schemas.microsoft.com/office/drawing/2014/main" id="{224EE8CA-980E-2599-6386-1217E7E396AB}"/>
                </a:ext>
              </a:extLst>
            </p:cNvPr>
            <p:cNvSpPr/>
            <p:nvPr/>
          </p:nvSpPr>
          <p:spPr>
            <a:xfrm rot="-5400000">
              <a:off x="2899341" y="3933263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" name="Google Shape;222;p5">
            <a:extLst>
              <a:ext uri="{FF2B5EF4-FFF2-40B4-BE49-F238E27FC236}">
                <a16:creationId xmlns:a16="http://schemas.microsoft.com/office/drawing/2014/main" id="{3EEC2D96-2D9B-E00A-0FC3-6897B197A0C9}"/>
              </a:ext>
            </a:extLst>
          </p:cNvPr>
          <p:cNvSpPr/>
          <p:nvPr/>
        </p:nvSpPr>
        <p:spPr>
          <a:xfrm>
            <a:off x="7239001" y="2004473"/>
            <a:ext cx="22036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지상국으로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영상 데이터 송신</a:t>
            </a:r>
          </a:p>
        </p:txBody>
      </p:sp>
      <p:sp>
        <p:nvSpPr>
          <p:cNvPr id="90" name="Google Shape;222;p5">
            <a:extLst>
              <a:ext uri="{FF2B5EF4-FFF2-40B4-BE49-F238E27FC236}">
                <a16:creationId xmlns:a16="http://schemas.microsoft.com/office/drawing/2014/main" id="{1B581519-64AC-4D32-A330-7D22DAD0F54B}"/>
              </a:ext>
            </a:extLst>
          </p:cNvPr>
          <p:cNvSpPr/>
          <p:nvPr/>
        </p:nvSpPr>
        <p:spPr>
          <a:xfrm>
            <a:off x="9547342" y="4417442"/>
            <a:ext cx="220365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다기능 장치 전개</a:t>
            </a:r>
            <a:endParaRPr lang="en-US" altLang="ko-KR"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랜딩기어</a:t>
            </a:r>
            <a:r>
              <a:rPr lang="en-US" alt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및 착륙</a:t>
            </a:r>
            <a:endParaRPr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래픽 22" descr="로켓 윤곽선">
            <a:extLst>
              <a:ext uri="{FF2B5EF4-FFF2-40B4-BE49-F238E27FC236}">
                <a16:creationId xmlns:a16="http://schemas.microsoft.com/office/drawing/2014/main" id="{67835E59-FC56-8FD4-B7E2-3D675F515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644" y="828198"/>
            <a:ext cx="914400" cy="914400"/>
          </a:xfrm>
          <a:prstGeom prst="rect">
            <a:avLst/>
          </a:prstGeom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1DAC0DD-FCF0-8421-89D5-6819143D3056}"/>
              </a:ext>
            </a:extLst>
          </p:cNvPr>
          <p:cNvGrpSpPr/>
          <p:nvPr/>
        </p:nvGrpSpPr>
        <p:grpSpPr>
          <a:xfrm rot="996516">
            <a:off x="5333278" y="2078027"/>
            <a:ext cx="1407709" cy="1625660"/>
            <a:chOff x="5306166" y="1775330"/>
            <a:chExt cx="1407709" cy="162566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9C7AE87-C208-3B75-6443-CB253249B46A}"/>
                </a:ext>
              </a:extLst>
            </p:cNvPr>
            <p:cNvGrpSpPr/>
            <p:nvPr/>
          </p:nvGrpSpPr>
          <p:grpSpPr>
            <a:xfrm>
              <a:off x="5306166" y="1775330"/>
              <a:ext cx="1407709" cy="1625660"/>
              <a:chOff x="10465265" y="2613284"/>
              <a:chExt cx="1407709" cy="1625660"/>
            </a:xfrm>
          </p:grpSpPr>
          <p:pic>
            <p:nvPicPr>
              <p:cNvPr id="84" name="Google Shape;230;p5">
                <a:extLst>
                  <a:ext uri="{FF2B5EF4-FFF2-40B4-BE49-F238E27FC236}">
                    <a16:creationId xmlns:a16="http://schemas.microsoft.com/office/drawing/2014/main" id="{5B473818-7D43-D020-46B2-71F6C49C65F3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0928796" y="3943722"/>
                <a:ext cx="480649" cy="295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231;p5">
                <a:extLst>
                  <a:ext uri="{FF2B5EF4-FFF2-40B4-BE49-F238E27FC236}">
                    <a16:creationId xmlns:a16="http://schemas.microsoft.com/office/drawing/2014/main" id="{863B0E47-54D5-85DB-D4CA-FBBDDA64BE13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0465265" y="2613284"/>
                <a:ext cx="1407709" cy="14077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BC5A665-C23D-5563-A572-85DF6118FA9C}"/>
                </a:ext>
              </a:extLst>
            </p:cNvPr>
            <p:cNvCxnSpPr/>
            <p:nvPr/>
          </p:nvCxnSpPr>
          <p:spPr>
            <a:xfrm>
              <a:off x="6205711" y="3371505"/>
              <a:ext cx="2845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6E06E27-BC90-F0D3-0F5A-D9F216068C19}"/>
                </a:ext>
              </a:extLst>
            </p:cNvPr>
            <p:cNvCxnSpPr/>
            <p:nvPr/>
          </p:nvCxnSpPr>
          <p:spPr>
            <a:xfrm>
              <a:off x="5527531" y="3371505"/>
              <a:ext cx="2845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1D28493-C61E-A961-CEBC-3915EB320DC0}"/>
              </a:ext>
            </a:extLst>
          </p:cNvPr>
          <p:cNvGrpSpPr/>
          <p:nvPr/>
        </p:nvGrpSpPr>
        <p:grpSpPr>
          <a:xfrm>
            <a:off x="10135678" y="2566353"/>
            <a:ext cx="1407709" cy="1760266"/>
            <a:chOff x="10034745" y="2068784"/>
            <a:chExt cx="1407709" cy="176026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0A7E64D-FC4B-5AE0-CF46-5887A7B0289F}"/>
                </a:ext>
              </a:extLst>
            </p:cNvPr>
            <p:cNvGrpSpPr/>
            <p:nvPr/>
          </p:nvGrpSpPr>
          <p:grpSpPr>
            <a:xfrm>
              <a:off x="10034745" y="2068784"/>
              <a:ext cx="1407709" cy="1625660"/>
              <a:chOff x="10465265" y="2613284"/>
              <a:chExt cx="1407709" cy="1625660"/>
            </a:xfrm>
          </p:grpSpPr>
          <p:pic>
            <p:nvPicPr>
              <p:cNvPr id="13" name="Google Shape;230;p5">
                <a:extLst>
                  <a:ext uri="{FF2B5EF4-FFF2-40B4-BE49-F238E27FC236}">
                    <a16:creationId xmlns:a16="http://schemas.microsoft.com/office/drawing/2014/main" id="{1F73D53F-D849-33FC-7237-96CB61013428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0928796" y="3943722"/>
                <a:ext cx="480649" cy="295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231;p5">
                <a:extLst>
                  <a:ext uri="{FF2B5EF4-FFF2-40B4-BE49-F238E27FC236}">
                    <a16:creationId xmlns:a16="http://schemas.microsoft.com/office/drawing/2014/main" id="{E9943FB8-DCD3-64C0-DD8A-74424438A1FD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0465265" y="2613284"/>
                <a:ext cx="1407709" cy="14077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E4A94ED-82A3-77AD-9A94-D5998EDEF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820" y="3653445"/>
              <a:ext cx="177108" cy="1756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70B2F4C-C480-0704-0972-C601DFBF0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2905" y="3653445"/>
              <a:ext cx="177108" cy="1756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6DB0B3-B4A5-559A-7D60-B6F5DB21374C}"/>
              </a:ext>
            </a:extLst>
          </p:cNvPr>
          <p:cNvGrpSpPr/>
          <p:nvPr/>
        </p:nvGrpSpPr>
        <p:grpSpPr>
          <a:xfrm rot="19478559">
            <a:off x="3965519" y="772510"/>
            <a:ext cx="699871" cy="808230"/>
            <a:chOff x="10465265" y="2613284"/>
            <a:chExt cx="1407709" cy="1625660"/>
          </a:xfrm>
        </p:grpSpPr>
        <p:pic>
          <p:nvPicPr>
            <p:cNvPr id="97" name="Google Shape;230;p5">
              <a:extLst>
                <a:ext uri="{FF2B5EF4-FFF2-40B4-BE49-F238E27FC236}">
                  <a16:creationId xmlns:a16="http://schemas.microsoft.com/office/drawing/2014/main" id="{DF18FB8D-8407-0640-A3C7-B3D79CBA7F7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928796" y="3943722"/>
              <a:ext cx="480649" cy="295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231;p5">
              <a:extLst>
                <a:ext uri="{FF2B5EF4-FFF2-40B4-BE49-F238E27FC236}">
                  <a16:creationId xmlns:a16="http://schemas.microsoft.com/office/drawing/2014/main" id="{22540220-0D8F-ECE7-D1B8-4E1A98DA454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65265" y="2613284"/>
              <a:ext cx="1407709" cy="140770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449D439-5B27-AD4F-8181-52809887FEE0}"/>
              </a:ext>
            </a:extLst>
          </p:cNvPr>
          <p:cNvCxnSpPr>
            <a:cxnSpLocks/>
          </p:cNvCxnSpPr>
          <p:nvPr/>
        </p:nvCxnSpPr>
        <p:spPr>
          <a:xfrm>
            <a:off x="4552950" y="1317357"/>
            <a:ext cx="93801" cy="128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B02C7FA-589C-892C-6DFE-E41059666E32}"/>
              </a:ext>
            </a:extLst>
          </p:cNvPr>
          <p:cNvCxnSpPr>
            <a:cxnSpLocks/>
          </p:cNvCxnSpPr>
          <p:nvPr/>
        </p:nvCxnSpPr>
        <p:spPr>
          <a:xfrm>
            <a:off x="4366136" y="1441554"/>
            <a:ext cx="93801" cy="128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1DD09EB5-68D7-BC77-7CD2-44E39CF52694}"/>
              </a:ext>
            </a:extLst>
          </p:cNvPr>
          <p:cNvCxnSpPr>
            <a:cxnSpLocks/>
            <a:stCxn id="84" idx="3"/>
            <a:endCxn id="63" idx="0"/>
          </p:cNvCxnSpPr>
          <p:nvPr/>
        </p:nvCxnSpPr>
        <p:spPr>
          <a:xfrm>
            <a:off x="6077291" y="3597015"/>
            <a:ext cx="2263540" cy="49058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9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A68D4-F11D-6178-636A-F64F646330F6}"/>
              </a:ext>
            </a:extLst>
          </p:cNvPr>
          <p:cNvSpPr txBox="1"/>
          <p:nvPr/>
        </p:nvSpPr>
        <p:spPr>
          <a:xfrm>
            <a:off x="2251588" y="1278942"/>
            <a:ext cx="10717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발사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57D5-5F35-4ED5-DC92-D0CCE75665F7}"/>
              </a:ext>
            </a:extLst>
          </p:cNvPr>
          <p:cNvSpPr txBox="1"/>
          <p:nvPr/>
        </p:nvSpPr>
        <p:spPr>
          <a:xfrm>
            <a:off x="1912376" y="2220014"/>
            <a:ext cx="17501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낙하산 전개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3B4A8-C4AF-4E40-93C0-E89CC1C3ABD5}"/>
              </a:ext>
            </a:extLst>
          </p:cNvPr>
          <p:cNvSpPr txBox="1"/>
          <p:nvPr/>
        </p:nvSpPr>
        <p:spPr>
          <a:xfrm>
            <a:off x="1086467" y="5013730"/>
            <a:ext cx="13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차광막</a:t>
            </a:r>
            <a:r>
              <a:rPr lang="ko-KR" altLang="en-US" sz="1600" dirty="0"/>
              <a:t> 전개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447F4-9B43-E62F-EE2B-CB1A759E419D}"/>
              </a:ext>
            </a:extLst>
          </p:cNvPr>
          <p:cNvSpPr txBox="1"/>
          <p:nvPr/>
        </p:nvSpPr>
        <p:spPr>
          <a:xfrm>
            <a:off x="3296263" y="4082492"/>
            <a:ext cx="16714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2</a:t>
            </a:r>
            <a:r>
              <a:rPr lang="ko-KR" altLang="en-US" sz="1600" dirty="0"/>
              <a:t> 작동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DB73A-205D-BE46-7C15-A93F11CC79F4}"/>
              </a:ext>
            </a:extLst>
          </p:cNvPr>
          <p:cNvSpPr txBox="1"/>
          <p:nvPr/>
        </p:nvSpPr>
        <p:spPr>
          <a:xfrm>
            <a:off x="8411497" y="1278942"/>
            <a:ext cx="15829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착륙 명령 전달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1627C-BEE9-8821-7CE3-EBEF5BA7F78D}"/>
              </a:ext>
            </a:extLst>
          </p:cNvPr>
          <p:cNvSpPr txBox="1"/>
          <p:nvPr/>
        </p:nvSpPr>
        <p:spPr>
          <a:xfrm>
            <a:off x="958646" y="4082491"/>
            <a:ext cx="1602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1</a:t>
            </a:r>
            <a:r>
              <a:rPr lang="ko-KR" altLang="en-US" sz="1600" dirty="0"/>
              <a:t> 작동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A8C2E-A437-6E0C-A153-76B43C15CF78}"/>
              </a:ext>
            </a:extLst>
          </p:cNvPr>
          <p:cNvSpPr txBox="1"/>
          <p:nvPr/>
        </p:nvSpPr>
        <p:spPr>
          <a:xfrm>
            <a:off x="2826771" y="5013731"/>
            <a:ext cx="26104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편광</a:t>
            </a:r>
            <a:r>
              <a:rPr lang="en-US" altLang="ko-KR" sz="1600" dirty="0"/>
              <a:t>/</a:t>
            </a:r>
            <a:r>
              <a:rPr lang="ko-KR" altLang="en-US" sz="1600" dirty="0"/>
              <a:t>일반 교차 촬영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F778E-C422-A6EF-E0E2-B398FEBA10FA}"/>
              </a:ext>
            </a:extLst>
          </p:cNvPr>
          <p:cNvSpPr txBox="1"/>
          <p:nvPr/>
        </p:nvSpPr>
        <p:spPr>
          <a:xfrm>
            <a:off x="1986118" y="3151253"/>
            <a:ext cx="1602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촬영 명령 전달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27333-6315-078C-0943-620EE3E94070}"/>
              </a:ext>
            </a:extLst>
          </p:cNvPr>
          <p:cNvSpPr txBox="1"/>
          <p:nvPr/>
        </p:nvSpPr>
        <p:spPr>
          <a:xfrm>
            <a:off x="1986118" y="5944969"/>
            <a:ext cx="17403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영상 정보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E7206-B39A-BF55-F0E0-50875B3046B5}"/>
              </a:ext>
            </a:extLst>
          </p:cNvPr>
          <p:cNvSpPr txBox="1"/>
          <p:nvPr/>
        </p:nvSpPr>
        <p:spPr>
          <a:xfrm>
            <a:off x="8364632" y="4071969"/>
            <a:ext cx="16767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1</a:t>
            </a:r>
            <a:r>
              <a:rPr lang="ko-KR" altLang="en-US" sz="1600" dirty="0"/>
              <a:t> 작동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B7BCB-B13E-A8AC-286B-D9D2D7A2AE30}"/>
              </a:ext>
            </a:extLst>
          </p:cNvPr>
          <p:cNvSpPr txBox="1"/>
          <p:nvPr/>
        </p:nvSpPr>
        <p:spPr>
          <a:xfrm>
            <a:off x="8411497" y="5002978"/>
            <a:ext cx="15829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랜딩기어 전개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2D7D8-323E-732F-3644-0EDD384C6455}"/>
              </a:ext>
            </a:extLst>
          </p:cNvPr>
          <p:cNvSpPr txBox="1"/>
          <p:nvPr/>
        </p:nvSpPr>
        <p:spPr>
          <a:xfrm>
            <a:off x="8114073" y="2209951"/>
            <a:ext cx="21778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2</a:t>
            </a:r>
            <a:r>
              <a:rPr lang="ko-KR" altLang="en-US" sz="1600" dirty="0"/>
              <a:t> 작동 정지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7A9BA-4B60-71BE-9ECD-E0A335BFA83E}"/>
              </a:ext>
            </a:extLst>
          </p:cNvPr>
          <p:cNvSpPr txBox="1"/>
          <p:nvPr/>
        </p:nvSpPr>
        <p:spPr>
          <a:xfrm>
            <a:off x="8411497" y="5933988"/>
            <a:ext cx="15829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착륙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B80DC-0432-7E69-66F1-3921719B7B51}"/>
              </a:ext>
            </a:extLst>
          </p:cNvPr>
          <p:cNvSpPr txBox="1"/>
          <p:nvPr/>
        </p:nvSpPr>
        <p:spPr>
          <a:xfrm>
            <a:off x="8317767" y="3140960"/>
            <a:ext cx="17704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촬영 정지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EBF63F-A3E4-39B6-BC86-0142356EC83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87446" y="1617496"/>
            <a:ext cx="0" cy="60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B72F90-32AC-EB80-CC71-7852598C574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87446" y="2558568"/>
            <a:ext cx="1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F5EBE2-4A44-618E-1267-92CC74320555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1759975" y="3489807"/>
            <a:ext cx="1027472" cy="5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A49834-369F-7990-FC00-24D019DFB647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787447" y="3489807"/>
            <a:ext cx="1344558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63D031-EACB-29B9-02EA-5357195E055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759975" y="4421045"/>
            <a:ext cx="0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9FA16-F870-E4ED-922E-576B67C3DC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132005" y="4421046"/>
            <a:ext cx="0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436A7A-225D-5DF8-5346-15088CE4AA7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759975" y="5352284"/>
            <a:ext cx="1096298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668241-D03B-E38A-086C-220389F59E5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856273" y="5352285"/>
            <a:ext cx="1275732" cy="5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E9ED9D6-53B8-4882-5E84-74C02D403007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9202994" y="1617496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7CEA5C0-2800-3515-F63C-F6ABCE8CCEB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202994" y="2548505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4B2A200-1262-797E-BBF5-66588EB474BF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9202994" y="3479514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74AE046-C736-835C-C281-ADD21C0AD43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202994" y="4410523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2250E3-99E0-5456-0F2E-5F6349D1202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202994" y="5341532"/>
            <a:ext cx="0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CAC064-C588-4B5B-A2AD-0FC2A546BD26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3726427" y="1448219"/>
            <a:ext cx="4685070" cy="46660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0AA99-4CEA-E7A1-5A07-B2AC6A3ECB63}"/>
              </a:ext>
            </a:extLst>
          </p:cNvPr>
          <p:cNvSpPr txBox="1"/>
          <p:nvPr/>
        </p:nvSpPr>
        <p:spPr>
          <a:xfrm>
            <a:off x="5533104" y="3479514"/>
            <a:ext cx="10717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지상국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167DA8-0656-E166-0326-2C55C3E5E241}"/>
              </a:ext>
            </a:extLst>
          </p:cNvPr>
          <p:cNvSpPr txBox="1"/>
          <p:nvPr/>
        </p:nvSpPr>
        <p:spPr>
          <a:xfrm>
            <a:off x="443303" y="42523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1.3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임무 상세 개요</a:t>
            </a:r>
          </a:p>
        </p:txBody>
      </p:sp>
    </p:spTree>
    <p:extLst>
      <p:ext uri="{BB962C8B-B14F-4D97-AF65-F5344CB8AC3E}">
        <p14:creationId xmlns:p14="http://schemas.microsoft.com/office/powerpoint/2010/main" val="9600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pPr algn="ctr"/>
            <a:r>
              <a:rPr lang="ko-KR" altLang="en-US" sz="4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캔위성</a:t>
            </a:r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임무설계</a:t>
            </a:r>
          </a:p>
        </p:txBody>
      </p:sp>
    </p:spTree>
    <p:extLst>
      <p:ext uri="{BB962C8B-B14F-4D97-AF65-F5344CB8AC3E}">
        <p14:creationId xmlns:p14="http://schemas.microsoft.com/office/powerpoint/2010/main" val="315685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A811585-2348-B417-8079-39BA40F55756}"/>
              </a:ext>
            </a:extLst>
          </p:cNvPr>
          <p:cNvSpPr/>
          <p:nvPr/>
        </p:nvSpPr>
        <p:spPr>
          <a:xfrm>
            <a:off x="962928" y="3387021"/>
            <a:ext cx="3543652" cy="221484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16F4615-5F0A-52B5-1954-59ADB7581CD9}"/>
              </a:ext>
            </a:extLst>
          </p:cNvPr>
          <p:cNvSpPr/>
          <p:nvPr/>
        </p:nvSpPr>
        <p:spPr>
          <a:xfrm>
            <a:off x="2419831" y="3565588"/>
            <a:ext cx="823437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07F4B1-1AE0-2E7E-3BA9-3CF08E3B3B09}"/>
              </a:ext>
            </a:extLst>
          </p:cNvPr>
          <p:cNvSpPr/>
          <p:nvPr/>
        </p:nvSpPr>
        <p:spPr>
          <a:xfrm>
            <a:off x="1737321" y="4248178"/>
            <a:ext cx="2204759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Zero-two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1C3A3A-718A-AB54-67C1-55DBE12291DE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 flipH="1">
            <a:off x="2831550" y="4687518"/>
            <a:ext cx="8151" cy="41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D958544-838F-E0E8-895A-7D759AD78CC4}"/>
              </a:ext>
            </a:extLst>
          </p:cNvPr>
          <p:cNvSpPr/>
          <p:nvPr/>
        </p:nvSpPr>
        <p:spPr>
          <a:xfrm>
            <a:off x="1963586" y="5102548"/>
            <a:ext cx="1735927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서보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모터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9964C3-A974-10E8-FCF4-F4FDC2584CD5}"/>
              </a:ext>
            </a:extLst>
          </p:cNvPr>
          <p:cNvSpPr/>
          <p:nvPr/>
        </p:nvSpPr>
        <p:spPr>
          <a:xfrm>
            <a:off x="5171768" y="1751827"/>
            <a:ext cx="1101213" cy="5341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8E4B0-172B-3451-1FA0-C523BD4ECB4E}"/>
              </a:ext>
            </a:extLst>
          </p:cNvPr>
          <p:cNvSpPr txBox="1"/>
          <p:nvPr/>
        </p:nvSpPr>
        <p:spPr>
          <a:xfrm>
            <a:off x="962927" y="3387021"/>
            <a:ext cx="1320222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다기능 전개 장치 각도 조절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78112A-682B-41BF-B00E-D564FC9CFB5A}"/>
              </a:ext>
            </a:extLst>
          </p:cNvPr>
          <p:cNvSpPr/>
          <p:nvPr/>
        </p:nvSpPr>
        <p:spPr>
          <a:xfrm>
            <a:off x="6956204" y="3104535"/>
            <a:ext cx="4839556" cy="28498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602C663-8F33-14EF-BA78-4DACF7661F9F}"/>
              </a:ext>
            </a:extLst>
          </p:cNvPr>
          <p:cNvSpPr/>
          <p:nvPr/>
        </p:nvSpPr>
        <p:spPr>
          <a:xfrm>
            <a:off x="5240594" y="2615379"/>
            <a:ext cx="983226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13D488-6E6B-A405-4B8D-4EBA15F47C57}"/>
              </a:ext>
            </a:extLst>
          </p:cNvPr>
          <p:cNvSpPr/>
          <p:nvPr/>
        </p:nvSpPr>
        <p:spPr>
          <a:xfrm>
            <a:off x="9020070" y="3311990"/>
            <a:ext cx="779937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91DEFA-A56F-B3ED-F5F1-59A566A97362}"/>
              </a:ext>
            </a:extLst>
          </p:cNvPr>
          <p:cNvSpPr/>
          <p:nvPr/>
        </p:nvSpPr>
        <p:spPr>
          <a:xfrm>
            <a:off x="8384081" y="3904457"/>
            <a:ext cx="2070598" cy="362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Zero-two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619D8CE-34D2-2626-2F9A-DF09F7927570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>
            <a:off x="9419380" y="4267135"/>
            <a:ext cx="0" cy="103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82EA20-4A74-876B-F8FD-985E733F9A50}"/>
              </a:ext>
            </a:extLst>
          </p:cNvPr>
          <p:cNvSpPr/>
          <p:nvPr/>
        </p:nvSpPr>
        <p:spPr>
          <a:xfrm>
            <a:off x="8714530" y="5303303"/>
            <a:ext cx="1409700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서보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모터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8D4DAA-051D-B723-0610-13F4FBCB5CD2}"/>
              </a:ext>
            </a:extLst>
          </p:cNvPr>
          <p:cNvSpPr/>
          <p:nvPr/>
        </p:nvSpPr>
        <p:spPr>
          <a:xfrm>
            <a:off x="8921543" y="6182269"/>
            <a:ext cx="995674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편광판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4AACF91-F7BD-020F-AA9B-A3644B210012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9419380" y="5599536"/>
            <a:ext cx="0" cy="58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6EF16C2-D817-F1E9-6E63-9458505DD6CE}"/>
              </a:ext>
            </a:extLst>
          </p:cNvPr>
          <p:cNvCxnSpPr>
            <a:cxnSpLocks/>
            <a:stCxn id="129" idx="0"/>
            <a:endCxn id="80" idx="3"/>
          </p:cNvCxnSpPr>
          <p:nvPr/>
        </p:nvCxnSpPr>
        <p:spPr>
          <a:xfrm flipH="1" flipV="1">
            <a:off x="10454679" y="4085796"/>
            <a:ext cx="318744" cy="59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0770B30-EB7B-20D8-312A-A3551B306A21}"/>
              </a:ext>
            </a:extLst>
          </p:cNvPr>
          <p:cNvSpPr/>
          <p:nvPr/>
        </p:nvSpPr>
        <p:spPr>
          <a:xfrm>
            <a:off x="9800007" y="4684202"/>
            <a:ext cx="1946831" cy="409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camera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9B183E-3328-7181-4EE8-9F3122881DA8}"/>
              </a:ext>
            </a:extLst>
          </p:cNvPr>
          <p:cNvSpPr txBox="1"/>
          <p:nvPr/>
        </p:nvSpPr>
        <p:spPr>
          <a:xfrm>
            <a:off x="6956204" y="3104535"/>
            <a:ext cx="1673898" cy="261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/>
              <a:t>편광판</a:t>
            </a:r>
            <a:r>
              <a:rPr lang="ko-KR" altLang="en-US" sz="1100" dirty="0"/>
              <a:t> 및 카메라 조절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7E75F5F-2A21-291C-3447-FE75DAD2F96B}"/>
              </a:ext>
            </a:extLst>
          </p:cNvPr>
          <p:cNvCxnSpPr>
            <a:cxnSpLocks/>
          </p:cNvCxnSpPr>
          <p:nvPr/>
        </p:nvCxnSpPr>
        <p:spPr>
          <a:xfrm flipV="1">
            <a:off x="7777270" y="4085796"/>
            <a:ext cx="575372" cy="38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DB2C40C-EC0B-246D-933E-340AE926D764}"/>
              </a:ext>
            </a:extLst>
          </p:cNvPr>
          <p:cNvSpPr/>
          <p:nvPr/>
        </p:nvSpPr>
        <p:spPr>
          <a:xfrm>
            <a:off x="7011800" y="4468759"/>
            <a:ext cx="1530940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BerryGPS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-IMU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3A3E496A-A021-CCF4-692D-0AED6F37EE2A}"/>
              </a:ext>
            </a:extLst>
          </p:cNvPr>
          <p:cNvCxnSpPr>
            <a:cxnSpLocks/>
            <a:stCxn id="65" idx="1"/>
            <a:endCxn id="115" idx="0"/>
          </p:cNvCxnSpPr>
          <p:nvPr/>
        </p:nvCxnSpPr>
        <p:spPr>
          <a:xfrm rot="10800000" flipV="1">
            <a:off x="2831550" y="2816940"/>
            <a:ext cx="2409044" cy="7486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D24DA4FF-C1F7-B732-CFDD-8FCF79BED8E8}"/>
              </a:ext>
            </a:extLst>
          </p:cNvPr>
          <p:cNvCxnSpPr>
            <a:cxnSpLocks/>
            <a:stCxn id="65" idx="3"/>
            <a:endCxn id="78" idx="0"/>
          </p:cNvCxnSpPr>
          <p:nvPr/>
        </p:nvCxnSpPr>
        <p:spPr>
          <a:xfrm>
            <a:off x="6223820" y="2816941"/>
            <a:ext cx="3186219" cy="495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DD51F36-F7B1-DF16-2562-D13364886498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>
          <a:xfrm>
            <a:off x="5722375" y="2285998"/>
            <a:ext cx="9832" cy="32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BF2D4EB-28A2-2646-3BB1-E6A5B1AD39F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2831550" y="4004928"/>
            <a:ext cx="8151" cy="243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0DCBCC89-2D7F-D167-BF8F-89368FF1970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419380" y="3608223"/>
            <a:ext cx="0" cy="296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85F3220C-DE73-FFB3-5533-F5C9E24C5698}"/>
              </a:ext>
            </a:extLst>
          </p:cNvPr>
          <p:cNvCxnSpPr>
            <a:cxnSpLocks/>
            <a:stCxn id="129" idx="2"/>
            <a:endCxn id="103" idx="3"/>
          </p:cNvCxnSpPr>
          <p:nvPr/>
        </p:nvCxnSpPr>
        <p:spPr>
          <a:xfrm rot="5400000">
            <a:off x="9726838" y="5283800"/>
            <a:ext cx="1236965" cy="856206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7898E-CFBE-34BC-F882-DCFEBA3F6517}"/>
              </a:ext>
            </a:extLst>
          </p:cNvPr>
          <p:cNvSpPr/>
          <p:nvPr/>
        </p:nvSpPr>
        <p:spPr>
          <a:xfrm>
            <a:off x="10339944" y="4255447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nadir</a:t>
            </a:r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방향 촬영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91B1BF-CBC6-7CF4-C508-2B7B4B796AFD}"/>
              </a:ext>
            </a:extLst>
          </p:cNvPr>
          <p:cNvSpPr/>
          <p:nvPr/>
        </p:nvSpPr>
        <p:spPr>
          <a:xfrm>
            <a:off x="2596149" y="4757897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전개 각도 조절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F8CBD7-3B20-774A-9A49-A67D303DDA26}"/>
              </a:ext>
            </a:extLst>
          </p:cNvPr>
          <p:cNvSpPr/>
          <p:nvPr/>
        </p:nvSpPr>
        <p:spPr>
          <a:xfrm>
            <a:off x="6830040" y="4093675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위치</a:t>
            </a:r>
            <a:r>
              <a:rPr kumimoji="1" lang="en-US" altLang="ko-KR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자세 정보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7BAF0A-A34C-8C21-BBEC-ED61DA5B38E2}"/>
              </a:ext>
            </a:extLst>
          </p:cNvPr>
          <p:cNvSpPr/>
          <p:nvPr/>
        </p:nvSpPr>
        <p:spPr>
          <a:xfrm>
            <a:off x="8234229" y="4992850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 여부 조절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1151FD-8D1C-19FE-8308-FA32B0EB77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2.1 </a:t>
            </a:r>
            <a:r>
              <a:rPr lang="ko-KR" altLang="en-US"/>
              <a:t>시스템 블록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8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512</Words>
  <Application>Microsoft Office PowerPoint</Application>
  <PresentationFormat>와이드스크린</PresentationFormat>
  <Paragraphs>225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KoPubWorld돋움체 Bold</vt:lpstr>
      <vt:lpstr>Noto Sans KR</vt:lpstr>
      <vt:lpstr>돋움</vt:lpstr>
      <vt:lpstr>맑은 고딕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1.1 팀원 소개 및 개발 서브시스템</vt:lpstr>
      <vt:lpstr>1.2 임무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2.2 3D 모델링 – 캔위성 본체</vt:lpstr>
      <vt:lpstr>2.3 캔위성 총 무게 예상 표</vt:lpstr>
      <vt:lpstr>PowerPoint 프레젠테이션</vt:lpstr>
      <vt:lpstr>PowerPoint 프레젠테이션</vt:lpstr>
      <vt:lpstr>3.1 지상국 UI 메시지</vt:lpstr>
      <vt:lpstr>3.2 거리에 따른 통신 모듈간 신호강도 측정실험</vt:lpstr>
      <vt:lpstr>3.3 거리 및 방향에 따른 통신모듈간 신호 강도 측정</vt:lpstr>
      <vt:lpstr>3.4 지상국 수신 신호 강도 데이터</vt:lpstr>
      <vt:lpstr>3.5 추후 수신 DATA 활용 계획</vt:lpstr>
      <vt:lpstr>3.6 지상국 수신 GPS 데이터</vt:lpstr>
      <vt:lpstr>3.7 테스트보드 초기설계</vt:lpstr>
      <vt:lpstr>3.8 실제 테스트보드</vt:lpstr>
      <vt:lpstr>PowerPoint 프레젠테이션</vt:lpstr>
      <vt:lpstr>PowerPoint 프레젠테이션</vt:lpstr>
      <vt:lpstr>PowerPoint 프레젠테이션</vt:lpstr>
      <vt:lpstr>4.3 홍보 방안</vt:lpstr>
      <vt:lpstr>4.4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김준섭</dc:creator>
  <cp:lastModifiedBy>김영한</cp:lastModifiedBy>
  <cp:revision>11</cp:revision>
  <dcterms:created xsi:type="dcterms:W3CDTF">2024-05-24T10:25:50Z</dcterms:created>
  <dcterms:modified xsi:type="dcterms:W3CDTF">2024-06-30T13:10:29Z</dcterms:modified>
</cp:coreProperties>
</file>