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56" r:id="rId3"/>
    <p:sldId id="461" r:id="rId4"/>
    <p:sldId id="488" r:id="rId5"/>
    <p:sldId id="486" r:id="rId6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1pPr>
    <a:lvl2pPr marL="4572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2pPr>
    <a:lvl3pPr marL="9144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3pPr>
    <a:lvl4pPr marL="13716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4pPr>
    <a:lvl5pPr marL="1828800" algn="l" defTabSz="457200" rtl="0" eaLnBrk="0" fontAlgn="base" hangingPunct="0">
      <a:lnSpc>
        <a:spcPts val="4250"/>
      </a:lnSpc>
      <a:spcBef>
        <a:spcPts val="450"/>
      </a:spcBef>
      <a:spcAft>
        <a:spcPct val="0"/>
      </a:spcAft>
      <a:buClr>
        <a:srgbClr val="000000"/>
      </a:buClr>
      <a:buSzPct val="100000"/>
      <a:buFont typeface="Arial" charset="0"/>
      <a:buChar char="–"/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돋움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FF0000"/>
    <a:srgbClr val="00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196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D4F40E83-D60C-4F86-8C5F-71CC5C44E0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3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-1588" y="0"/>
            <a:ext cx="3171826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143375" y="0"/>
            <a:ext cx="31718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59401" name="Rectangle 8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8663"/>
            <a:ext cx="4776788" cy="35829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1" name="Rectangle 9"/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9300"/>
            <a:ext cx="5359400" cy="431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1" tIns="47875" rIns="95751" bIns="478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9403" name="Text Box 10"/>
          <p:cNvSpPr txBox="1">
            <a:spLocks noChangeArrowheads="1"/>
          </p:cNvSpPr>
          <p:nvPr/>
        </p:nvSpPr>
        <p:spPr bwMode="auto">
          <a:xfrm>
            <a:off x="-1588" y="9120188"/>
            <a:ext cx="3171826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100" i="1">
                <a:solidFill>
                  <a:srgbClr val="000000"/>
                </a:solidFill>
                <a:latin typeface="Nimbus Roman No9 L" pitchFamily="16" charset="0"/>
              </a:defRPr>
            </a:lvl1pPr>
          </a:lstStyle>
          <a:p>
            <a:fld id="{1F66CAA8-5908-4626-8980-7D721C2AC14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02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fld id="{6858F5C3-78C1-4CBC-B999-93B61B06D464}" type="slidenum">
              <a:rPr lang="en-GB">
                <a:solidFill>
                  <a:srgbClr val="000000"/>
                </a:solidFill>
                <a:latin typeface="Nimbus Roman No9 L" pitchFamily="16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1268413" y="728663"/>
            <a:ext cx="4779962" cy="3584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3138" y="4559300"/>
            <a:ext cx="5360987" cy="4316413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6" rIns="91431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905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8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196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196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558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3068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3767138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9138" y="1371600"/>
            <a:ext cx="3768725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02100"/>
            <a:ext cx="3767138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9138" y="4102100"/>
            <a:ext cx="3768725" cy="2578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46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7688263" cy="5308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399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25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81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62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608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6144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225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031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303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50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43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97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74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76988" y="484188"/>
            <a:ext cx="1920875" cy="6975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84188"/>
            <a:ext cx="5614988" cy="6975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06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69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767138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9138" y="1371600"/>
            <a:ext cx="3768725" cy="530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1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5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459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3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44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03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 flipV="1">
            <a:off x="609600" y="381000"/>
            <a:ext cx="7772400" cy="36513"/>
          </a:xfrm>
          <a:prstGeom prst="rect">
            <a:avLst/>
          </a:prstGeom>
          <a:solidFill>
            <a:srgbClr val="000000"/>
          </a:solidFill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94325" y="98425"/>
            <a:ext cx="1555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876675" y="25669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2514600" y="3200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883400" y="6291263"/>
            <a:ext cx="18970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/>
          <a:p>
            <a:pPr algn="r" eaLnBrk="1">
              <a:lnSpc>
                <a:spcPct val="100000"/>
              </a:lnSpc>
              <a:spcBef>
                <a:spcPct val="0"/>
              </a:spcBef>
              <a:buFont typeface="Arial" charset="0"/>
              <a:buNone/>
              <a:tabLst>
                <a:tab pos="723900" algn="l"/>
                <a:tab pos="1447800" algn="l"/>
              </a:tabLst>
            </a:pPr>
            <a:fld id="{65E5C26B-997A-4151-84A9-6B9D26733749}" type="slidenum">
              <a:rPr lang="en-GB" sz="1400">
                <a:solidFill>
                  <a:srgbClr val="000000"/>
                </a:solidFill>
                <a:latin typeface="Nimbus Roman No9 L" pitchFamily="16" charset="0"/>
              </a:rPr>
              <a:pPr algn="r" eaLnBrk="1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  <a:tabLst>
                  <a:tab pos="723900" algn="l"/>
                  <a:tab pos="1447800" algn="l"/>
                </a:tabLst>
              </a:pPr>
              <a:t>‹#›</a:t>
            </a:fld>
            <a:endParaRPr lang="en-GB" sz="1400">
              <a:solidFill>
                <a:srgbClr val="000000"/>
              </a:solidFill>
              <a:latin typeface="Nimbus Roman No9 L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ct val="105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105000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105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4188"/>
            <a:ext cx="7688263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688263" cy="608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2pPr>
      <a:lvl3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3pPr>
      <a:lvl4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4pPr>
      <a:lvl5pPr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5pPr>
      <a:lvl6pPr marL="4572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6pPr>
      <a:lvl7pPr marL="9144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7pPr>
      <a:lvl8pPr marL="13716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8pPr>
      <a:lvl9pPr marL="1828800" algn="ctr" defTabSz="457200" rtl="0" eaLnBrk="0" fontAlgn="base" hangingPunct="0">
        <a:lnSpc>
          <a:spcPts val="6613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>
          <a:solidFill>
            <a:srgbClr val="000000"/>
          </a:solidFill>
          <a:latin typeface="Arial" pitchFamily="34" charset="0"/>
          <a:ea typeface="굴림" pitchFamily="34" charset="-127"/>
        </a:defRPr>
      </a:lvl9pPr>
    </p:titleStyle>
    <p:bodyStyle>
      <a:lvl1pPr marL="334963" indent="-334963" algn="l" defTabSz="457200" rtl="0" eaLnBrk="0" fontAlgn="base" hangingPunct="0">
        <a:lnSpc>
          <a:spcPts val="43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35013" indent="-277813" algn="l" defTabSz="457200" rtl="0" eaLnBrk="0" fontAlgn="base" hangingPunct="0">
        <a:lnSpc>
          <a:spcPts val="6613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ts val="3775"/>
        </a:lnSpc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ts val="4725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fld id="{F9986969-C887-4738-AD6F-30A97736FA5F}" type="slidenum">
              <a:rPr lang="en-GB" sz="1400">
                <a:solidFill>
                  <a:srgbClr val="000000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Font typeface="Arial" charset="0"/>
                <a:buNone/>
              </a:pPr>
              <a:t>1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500188"/>
            <a:ext cx="7696200" cy="1190625"/>
          </a:xfrm>
        </p:spPr>
        <p:txBody>
          <a:bodyPr/>
          <a:lstStyle/>
          <a:p>
            <a:pPr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>
                <a:latin typeface="Times New Roman" pitchFamily="18" charset="0"/>
              </a:rPr>
              <a:t>Exercise 3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>
            <a:off x="1868488" y="3040063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1868488" y="3817938"/>
            <a:ext cx="5408612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>
            <a:off x="1868488" y="3040063"/>
            <a:ext cx="1587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7277100" y="3040063"/>
            <a:ext cx="1588" cy="7778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6767511" y="697820"/>
            <a:ext cx="2202316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160" tIns="46080" rIns="92160" bIns="46080" anchor="t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 marL="734695" indent="-277495" algn="r"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돋움"/>
                <a:cs typeface="Times New Roman"/>
              </a:rPr>
              <a:t>Spring 2024</a:t>
            </a:r>
            <a:endParaRPr lang="ko-KR" altLang="en-US" dirty="0"/>
          </a:p>
        </p:txBody>
      </p:sp>
      <p:sp>
        <p:nvSpPr>
          <p:cNvPr id="3083" name="Rectangle 9"/>
          <p:cNvSpPr>
            <a:spLocks noChangeArrowheads="1"/>
          </p:cNvSpPr>
          <p:nvPr/>
        </p:nvSpPr>
        <p:spPr bwMode="auto">
          <a:xfrm>
            <a:off x="858838" y="3609975"/>
            <a:ext cx="7361238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Youngjae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 Yu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ea typeface="굴림" pitchFamily="34" charset="-127"/>
              </a:rPr>
              <a:t>Yonsei University</a:t>
            </a:r>
          </a:p>
        </p:txBody>
      </p:sp>
      <p:sp>
        <p:nvSpPr>
          <p:cNvPr id="3084" name="Rectangle 10"/>
          <p:cNvSpPr>
            <a:spLocks noChangeArrowheads="1"/>
          </p:cNvSpPr>
          <p:nvPr/>
        </p:nvSpPr>
        <p:spPr bwMode="auto">
          <a:xfrm>
            <a:off x="4502151" y="410845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5280071" y="229055"/>
            <a:ext cx="3994557" cy="4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160" tIns="46080" rIns="92160" bIns="46080">
            <a:spAutoFit/>
          </a:bodyPr>
          <a:lstStyle>
            <a:lvl1pPr marL="735013" indent="-277813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1pPr>
            <a:lvl2pPr marL="742950" indent="-28575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2pPr>
            <a:lvl3pPr marL="11430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3pPr>
            <a:lvl4pPr marL="16002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4pPr>
            <a:lvl5pPr marL="2057400" indent="-228600"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5pPr>
            <a:lvl6pPr marL="25146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6pPr>
            <a:lvl7pPr marL="29718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7pPr>
            <a:lvl8pPr marL="34290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8pPr>
            <a:lvl9pPr marL="3886200" indent="-228600" defTabSz="457200" eaLnBrk="0" fontAlgn="base" hangingPunct="0">
              <a:lnSpc>
                <a:spcPts val="425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tabLst>
                <a:tab pos="1192213" algn="l"/>
                <a:tab pos="1649413" algn="l"/>
                <a:tab pos="2106613" algn="l"/>
                <a:tab pos="2563813" algn="l"/>
                <a:tab pos="3021013" algn="l"/>
                <a:tab pos="3478213" algn="l"/>
                <a:tab pos="3935413" algn="l"/>
                <a:tab pos="4392613" algn="l"/>
                <a:tab pos="4849813" algn="l"/>
                <a:tab pos="5307013" algn="l"/>
                <a:tab pos="5764213" algn="l"/>
                <a:tab pos="6221413" algn="l"/>
                <a:tab pos="6678613" algn="l"/>
                <a:tab pos="7135813" algn="l"/>
                <a:tab pos="7593013" algn="l"/>
                <a:tab pos="8050213" algn="l"/>
                <a:tab pos="8507413" algn="l"/>
                <a:tab pos="8964613" algn="l"/>
                <a:tab pos="9421813" algn="l"/>
                <a:tab pos="9879013" algn="l"/>
              </a:tabLst>
              <a:defRPr>
                <a:solidFill>
                  <a:schemeClr val="bg1"/>
                </a:solidFill>
                <a:latin typeface="Arial" charset="0"/>
                <a:ea typeface="돋움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Font typeface="Times New Roman" pitchFamily="18" charset="0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Object Oriented Programming</a:t>
            </a:r>
          </a:p>
        </p:txBody>
      </p:sp>
      <p:pic>
        <p:nvPicPr>
          <p:cNvPr id="3088" name="Picture 16" descr="C:\Users\bburg\AppData\Local\Temp\symbol_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12" y="5151864"/>
            <a:ext cx="926090" cy="92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1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371600"/>
            <a:ext cx="7796645" cy="5308600"/>
          </a:xfrm>
        </p:spPr>
        <p:txBody>
          <a:bodyPr wrap="square" anchor="t">
            <a:noAutofit/>
          </a:bodyPr>
          <a:lstStyle/>
          <a:p>
            <a:r>
              <a:rPr lang="en-US" sz="1800" dirty="0"/>
              <a:t>Get user input for variable a, b</a:t>
            </a:r>
          </a:p>
          <a:p>
            <a:r>
              <a:rPr lang="en-US" sz="1800" dirty="0"/>
              <a:t>Write a function add that takes two </a:t>
            </a:r>
            <a:r>
              <a:rPr lang="en-US" sz="1800" b="1" i="1" dirty="0"/>
              <a:t>int</a:t>
            </a:r>
            <a:r>
              <a:rPr lang="en-US" sz="1800" dirty="0"/>
              <a:t> parameters and returns their sum as an </a:t>
            </a:r>
            <a:r>
              <a:rPr lang="en-US" sz="1800" b="1" i="1" dirty="0"/>
              <a:t>int</a:t>
            </a:r>
            <a:r>
              <a:rPr lang="en-US" sz="1800" dirty="0"/>
              <a:t>.</a:t>
            </a:r>
          </a:p>
          <a:p>
            <a:r>
              <a:rPr lang="en-US" sz="1800" dirty="0"/>
              <a:t>Overload the add function to take two </a:t>
            </a:r>
            <a:r>
              <a:rPr lang="en-US" sz="1800" b="1" i="1" dirty="0"/>
              <a:t>double</a:t>
            </a:r>
            <a:r>
              <a:rPr lang="en-US" sz="1800" dirty="0"/>
              <a:t> parameters and return their sum as a </a:t>
            </a:r>
            <a:r>
              <a:rPr lang="en-US" sz="1800" b="1" i="1" dirty="0"/>
              <a:t>double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Check whether the function work well when a, b are integers and floating-point numbers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1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2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371600"/>
            <a:ext cx="7796645" cy="5308600"/>
          </a:xfrm>
        </p:spPr>
        <p:txBody>
          <a:bodyPr wrap="square" anchor="t">
            <a:noAutofit/>
          </a:bodyPr>
          <a:lstStyle/>
          <a:p>
            <a:r>
              <a:rPr lang="en-US" sz="1800" dirty="0"/>
              <a:t>Initialize two integer variable a = 3, b = 5;</a:t>
            </a:r>
          </a:p>
          <a:p>
            <a:r>
              <a:rPr lang="en-US" sz="1800" dirty="0"/>
              <a:t>Implement ‘</a:t>
            </a:r>
            <a:r>
              <a:rPr lang="en-US" sz="1800" b="1" i="1" dirty="0"/>
              <a:t>func1</a:t>
            </a:r>
            <a:r>
              <a:rPr lang="en-US" sz="1800" dirty="0"/>
              <a:t>’ that takes parameters </a:t>
            </a:r>
            <a:r>
              <a:rPr lang="en-US" sz="1800" b="1" dirty="0"/>
              <a:t>by values</a:t>
            </a:r>
          </a:p>
          <a:p>
            <a:r>
              <a:rPr lang="en-US" sz="1800" dirty="0"/>
              <a:t>Implement ‘</a:t>
            </a:r>
            <a:r>
              <a:rPr lang="en-US" sz="1800" b="1" i="1" dirty="0"/>
              <a:t>func2</a:t>
            </a:r>
            <a:r>
              <a:rPr lang="en-US" sz="1800" dirty="0"/>
              <a:t>’ that takes parameters </a:t>
            </a:r>
            <a:r>
              <a:rPr lang="en-US" sz="1800" b="1" dirty="0"/>
              <a:t>by references</a:t>
            </a:r>
          </a:p>
          <a:p>
            <a:endParaRPr lang="en-US" sz="1800" dirty="0"/>
          </a:p>
          <a:p>
            <a:r>
              <a:rPr lang="en-US" sz="1800" dirty="0"/>
              <a:t>Both</a:t>
            </a:r>
            <a:r>
              <a:rPr lang="en-US" sz="1800" b="1" i="1" dirty="0"/>
              <a:t> func1</a:t>
            </a:r>
            <a:r>
              <a:rPr lang="en-US" sz="1800" dirty="0"/>
              <a:t>, </a:t>
            </a:r>
            <a:r>
              <a:rPr lang="en-US" sz="1800" b="1" i="1" dirty="0"/>
              <a:t>func2</a:t>
            </a:r>
            <a:r>
              <a:rPr lang="en-US" sz="1800" dirty="0"/>
              <a:t> take two arguments a, b and execute a = a + b (without return)</a:t>
            </a:r>
          </a:p>
          <a:p>
            <a:r>
              <a:rPr lang="en-US" sz="1800" dirty="0"/>
              <a:t>Call </a:t>
            </a:r>
            <a:r>
              <a:rPr lang="en-US" sz="1800" b="1" i="1" dirty="0"/>
              <a:t>func1</a:t>
            </a:r>
            <a:r>
              <a:rPr lang="en-US" sz="1800" dirty="0"/>
              <a:t> and print the value of a, b</a:t>
            </a:r>
          </a:p>
          <a:p>
            <a:r>
              <a:rPr lang="en-US" sz="1800" dirty="0"/>
              <a:t>Reset the values of a, b to 3, 5</a:t>
            </a:r>
          </a:p>
          <a:p>
            <a:r>
              <a:rPr lang="en-US" sz="1800" dirty="0"/>
              <a:t>Call </a:t>
            </a:r>
            <a:r>
              <a:rPr lang="en-US" sz="1800" b="1" i="1" dirty="0"/>
              <a:t>func2</a:t>
            </a:r>
            <a:r>
              <a:rPr lang="en-US" sz="1800" dirty="0"/>
              <a:t> and print the value of a, b</a:t>
            </a:r>
          </a:p>
        </p:txBody>
      </p:sp>
    </p:spTree>
    <p:extLst>
      <p:ext uri="{BB962C8B-B14F-4D97-AF65-F5344CB8AC3E}">
        <p14:creationId xmlns:p14="http://schemas.microsoft.com/office/powerpoint/2010/main" val="289781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CA0-C410-2C4F-B849-0B626B8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4188"/>
            <a:ext cx="7688263" cy="931862"/>
          </a:xfrm>
        </p:spPr>
        <p:txBody>
          <a:bodyPr wrap="square" anchor="ctr">
            <a:normAutofit/>
          </a:bodyPr>
          <a:lstStyle/>
          <a:p>
            <a:r>
              <a:rPr lang="en-US" altLang="ko-KR" dirty="0"/>
              <a:t>Problem 3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450-F0F0-9347-9821-846A109A46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371600"/>
            <a:ext cx="7796645" cy="5308600"/>
          </a:xfrm>
        </p:spPr>
        <p:txBody>
          <a:bodyPr wrap="square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/>
              </a:rPr>
              <a:t>Initialize an integer array: int a[5] = {1,2,3,4,5};</a:t>
            </a:r>
          </a:p>
          <a:p>
            <a:r>
              <a:rPr lang="en-US" sz="1800" dirty="0">
                <a:solidFill>
                  <a:schemeClr val="tx1"/>
                </a:solidFill>
                <a:cs typeface="Arial"/>
              </a:rPr>
              <a:t>Implement a function that takes the array as parameter, prints the sum of all elements of the array, and sets the value of the elements 0.</a:t>
            </a:r>
          </a:p>
          <a:p>
            <a:endParaRPr lang="en-US" sz="1800" dirty="0">
              <a:solidFill>
                <a:schemeClr val="tx1"/>
              </a:solidFill>
              <a:cs typeface="Arial"/>
            </a:endParaRPr>
          </a:p>
          <a:p>
            <a:r>
              <a:rPr lang="en-US" sz="1800">
                <a:solidFill>
                  <a:schemeClr val="tx1"/>
                </a:solidFill>
                <a:cs typeface="Arial"/>
              </a:rPr>
              <a:t>After calling </a:t>
            </a:r>
            <a:r>
              <a:rPr lang="en-US" sz="1800" dirty="0">
                <a:solidFill>
                  <a:schemeClr val="tx1"/>
                </a:solidFill>
                <a:cs typeface="Arial"/>
              </a:rPr>
              <a:t>the function, what are the values of elements?</a:t>
            </a:r>
          </a:p>
          <a:p>
            <a:endParaRPr lang="en-US" sz="1800" dirty="0">
              <a:solidFill>
                <a:schemeClr val="tx1"/>
              </a:solidFill>
              <a:cs typeface="Arial"/>
            </a:endParaRPr>
          </a:p>
          <a:p>
            <a:endParaRPr lang="en-US" sz="18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7049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굴림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ts val="4250"/>
          </a:lnSpc>
          <a:spcBef>
            <a:spcPts val="45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Char char="–"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돋움" pitchFamily="34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213</Words>
  <Application>Microsoft Office PowerPoint</Application>
  <PresentationFormat>화면 슬라이드 쇼(4:3)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Nimbus Roman No9 L</vt:lpstr>
      <vt:lpstr>Arial</vt:lpstr>
      <vt:lpstr>Times New Roman</vt:lpstr>
      <vt:lpstr>Default Design</vt:lpstr>
      <vt:lpstr>1_Default Design</vt:lpstr>
      <vt:lpstr>Exercise 3</vt:lpstr>
      <vt:lpstr>Problem 1</vt:lpstr>
      <vt:lpstr>Problem 2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Ubuntu Installation  &amp; Assignment Policies</dc:title>
  <dc:creator>황석준</dc:creator>
  <cp:lastModifiedBy>JUNHYEOK KIM</cp:lastModifiedBy>
  <cp:revision>276</cp:revision>
  <dcterms:created xsi:type="dcterms:W3CDTF">2020-08-25T10:57:26Z</dcterms:created>
  <dcterms:modified xsi:type="dcterms:W3CDTF">2024-03-27T18:39:11Z</dcterms:modified>
</cp:coreProperties>
</file>