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1" r:id="rId4"/>
    <p:sldId id="272" r:id="rId5"/>
    <p:sldId id="257" r:id="rId6"/>
    <p:sldId id="262" r:id="rId7"/>
    <p:sldId id="259" r:id="rId8"/>
    <p:sldId id="26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1B1F27"/>
    <a:srgbClr val="1B2027"/>
    <a:srgbClr val="1C2624"/>
    <a:srgbClr val="1B1B27"/>
    <a:srgbClr val="13131B"/>
    <a:srgbClr val="242434"/>
    <a:srgbClr val="233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-8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9B53-884B-4EAC-B736-5C3A82A52220}" type="datetimeFigureOut">
              <a:rPr lang="ko-KR" altLang="en-US" smtClean="0"/>
              <a:t>2017-05-20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B28-9BF2-477D-AD7D-D468924D4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38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9B53-884B-4EAC-B736-5C3A82A52220}" type="datetimeFigureOut">
              <a:rPr lang="ko-KR" altLang="en-US" smtClean="0"/>
              <a:t>2017-05-20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B28-9BF2-477D-AD7D-D468924D4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84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9B53-884B-4EAC-B736-5C3A82A52220}" type="datetimeFigureOut">
              <a:rPr lang="ko-KR" altLang="en-US" smtClean="0"/>
              <a:t>2017-05-20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B28-9BF2-477D-AD7D-D468924D4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92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9B53-884B-4EAC-B736-5C3A82A52220}" type="datetimeFigureOut">
              <a:rPr lang="ko-KR" altLang="en-US" smtClean="0"/>
              <a:t>2017-05-20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B28-9BF2-477D-AD7D-D468924D4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9B53-884B-4EAC-B736-5C3A82A52220}" type="datetimeFigureOut">
              <a:rPr lang="ko-KR" altLang="en-US" smtClean="0"/>
              <a:t>2017-05-20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B28-9BF2-477D-AD7D-D468924D4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24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9B53-884B-4EAC-B736-5C3A82A52220}" type="datetimeFigureOut">
              <a:rPr lang="ko-KR" altLang="en-US" smtClean="0"/>
              <a:t>2017-05-20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B28-9BF2-477D-AD7D-D468924D4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74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9B53-884B-4EAC-B736-5C3A82A52220}" type="datetimeFigureOut">
              <a:rPr lang="ko-KR" altLang="en-US" smtClean="0"/>
              <a:t>2017-05-20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B28-9BF2-477D-AD7D-D468924D4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846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9B53-884B-4EAC-B736-5C3A82A52220}" type="datetimeFigureOut">
              <a:rPr lang="ko-KR" altLang="en-US" smtClean="0"/>
              <a:t>2017-05-20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B28-9BF2-477D-AD7D-D468924D4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67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9B53-884B-4EAC-B736-5C3A82A52220}" type="datetimeFigureOut">
              <a:rPr lang="ko-KR" altLang="en-US" smtClean="0"/>
              <a:t>2017-05-20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B28-9BF2-477D-AD7D-D468924D4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17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9B53-884B-4EAC-B736-5C3A82A52220}" type="datetimeFigureOut">
              <a:rPr lang="ko-KR" altLang="en-US" smtClean="0"/>
              <a:t>2017-05-20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B28-9BF2-477D-AD7D-D468924D4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5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9B53-884B-4EAC-B736-5C3A82A52220}" type="datetimeFigureOut">
              <a:rPr lang="ko-KR" altLang="en-US" smtClean="0"/>
              <a:t>2017-05-20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B28-9BF2-477D-AD7D-D468924D4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3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29B53-884B-4EAC-B736-5C3A82A52220}" type="datetimeFigureOut">
              <a:rPr lang="ko-KR" altLang="en-US" smtClean="0"/>
              <a:t>2017-05-20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98B28-9BF2-477D-AD7D-D468924D4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10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F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김준섭\Documents\9080607321ab98fa3e70dd24b2513a2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96752"/>
            <a:ext cx="5616624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91680" y="4731241"/>
            <a:ext cx="646331" cy="707886"/>
          </a:xfrm>
          <a:custGeom>
            <a:avLst/>
            <a:gdLst>
              <a:gd name="connsiteX0" fmla="*/ 0 w 5702202"/>
              <a:gd name="connsiteY0" fmla="*/ 0 h 707886"/>
              <a:gd name="connsiteX1" fmla="*/ 5702202 w 5702202"/>
              <a:gd name="connsiteY1" fmla="*/ 0 h 707886"/>
              <a:gd name="connsiteX2" fmla="*/ 5702202 w 5702202"/>
              <a:gd name="connsiteY2" fmla="*/ 707886 h 707886"/>
              <a:gd name="connsiteX3" fmla="*/ 0 w 5702202"/>
              <a:gd name="connsiteY3" fmla="*/ 707886 h 707886"/>
              <a:gd name="connsiteX4" fmla="*/ 0 w 5702202"/>
              <a:gd name="connsiteY4" fmla="*/ 0 h 707886"/>
              <a:gd name="connsiteX0" fmla="*/ 0 w 5702202"/>
              <a:gd name="connsiteY0" fmla="*/ 0 h 707886"/>
              <a:gd name="connsiteX1" fmla="*/ 4393907 w 5702202"/>
              <a:gd name="connsiteY1" fmla="*/ 182880 h 707886"/>
              <a:gd name="connsiteX2" fmla="*/ 5702202 w 5702202"/>
              <a:gd name="connsiteY2" fmla="*/ 707886 h 707886"/>
              <a:gd name="connsiteX3" fmla="*/ 0 w 5702202"/>
              <a:gd name="connsiteY3" fmla="*/ 707886 h 707886"/>
              <a:gd name="connsiteX4" fmla="*/ 0 w 5702202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2202" h="707886">
                <a:moveTo>
                  <a:pt x="0" y="0"/>
                </a:moveTo>
                <a:lnTo>
                  <a:pt x="4393907" y="182880"/>
                </a:lnTo>
                <a:lnTo>
                  <a:pt x="5702202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올</a:t>
            </a:r>
            <a:endParaRPr lang="ko-KR" altLang="en-US" sz="40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8900" y="4725144"/>
            <a:ext cx="646331" cy="707886"/>
          </a:xfrm>
          <a:custGeom>
            <a:avLst/>
            <a:gdLst>
              <a:gd name="connsiteX0" fmla="*/ 0 w 5702202"/>
              <a:gd name="connsiteY0" fmla="*/ 0 h 707886"/>
              <a:gd name="connsiteX1" fmla="*/ 5702202 w 5702202"/>
              <a:gd name="connsiteY1" fmla="*/ 0 h 707886"/>
              <a:gd name="connsiteX2" fmla="*/ 5702202 w 5702202"/>
              <a:gd name="connsiteY2" fmla="*/ 707886 h 707886"/>
              <a:gd name="connsiteX3" fmla="*/ 0 w 5702202"/>
              <a:gd name="connsiteY3" fmla="*/ 707886 h 707886"/>
              <a:gd name="connsiteX4" fmla="*/ 0 w 5702202"/>
              <a:gd name="connsiteY4" fmla="*/ 0 h 707886"/>
              <a:gd name="connsiteX0" fmla="*/ 0 w 5702202"/>
              <a:gd name="connsiteY0" fmla="*/ 0 h 707886"/>
              <a:gd name="connsiteX1" fmla="*/ 4393907 w 5702202"/>
              <a:gd name="connsiteY1" fmla="*/ 182880 h 707886"/>
              <a:gd name="connsiteX2" fmla="*/ 5702202 w 5702202"/>
              <a:gd name="connsiteY2" fmla="*/ 707886 h 707886"/>
              <a:gd name="connsiteX3" fmla="*/ 0 w 5702202"/>
              <a:gd name="connsiteY3" fmla="*/ 707886 h 707886"/>
              <a:gd name="connsiteX4" fmla="*/ 0 w 5702202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2202" h="707886">
                <a:moveTo>
                  <a:pt x="0" y="0"/>
                </a:moveTo>
                <a:lnTo>
                  <a:pt x="4393907" y="182880"/>
                </a:lnTo>
                <a:lnTo>
                  <a:pt x="5702202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바</a:t>
            </a:r>
            <a:endParaRPr lang="en-US" altLang="ko-KR" sz="4000" dirty="0" smtClean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29523" y="4725144"/>
            <a:ext cx="646331" cy="707886"/>
          </a:xfrm>
          <a:custGeom>
            <a:avLst/>
            <a:gdLst>
              <a:gd name="connsiteX0" fmla="*/ 0 w 5702202"/>
              <a:gd name="connsiteY0" fmla="*/ 0 h 707886"/>
              <a:gd name="connsiteX1" fmla="*/ 5702202 w 5702202"/>
              <a:gd name="connsiteY1" fmla="*/ 0 h 707886"/>
              <a:gd name="connsiteX2" fmla="*/ 5702202 w 5702202"/>
              <a:gd name="connsiteY2" fmla="*/ 707886 h 707886"/>
              <a:gd name="connsiteX3" fmla="*/ 0 w 5702202"/>
              <a:gd name="connsiteY3" fmla="*/ 707886 h 707886"/>
              <a:gd name="connsiteX4" fmla="*/ 0 w 5702202"/>
              <a:gd name="connsiteY4" fmla="*/ 0 h 707886"/>
              <a:gd name="connsiteX0" fmla="*/ 0 w 5702202"/>
              <a:gd name="connsiteY0" fmla="*/ 0 h 707886"/>
              <a:gd name="connsiteX1" fmla="*/ 4393907 w 5702202"/>
              <a:gd name="connsiteY1" fmla="*/ 182880 h 707886"/>
              <a:gd name="connsiteX2" fmla="*/ 5702202 w 5702202"/>
              <a:gd name="connsiteY2" fmla="*/ 707886 h 707886"/>
              <a:gd name="connsiteX3" fmla="*/ 0 w 5702202"/>
              <a:gd name="connsiteY3" fmla="*/ 707886 h 707886"/>
              <a:gd name="connsiteX4" fmla="*/ 0 w 5702202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2202" h="707886">
                <a:moveTo>
                  <a:pt x="0" y="0"/>
                </a:moveTo>
                <a:lnTo>
                  <a:pt x="4393907" y="182880"/>
                </a:lnTo>
                <a:lnTo>
                  <a:pt x="5702202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른</a:t>
            </a:r>
            <a:endParaRPr lang="en-US" altLang="ko-KR" sz="4000" dirty="0" smtClean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5589" y="4737338"/>
            <a:ext cx="646331" cy="707886"/>
          </a:xfrm>
          <a:custGeom>
            <a:avLst/>
            <a:gdLst>
              <a:gd name="connsiteX0" fmla="*/ 0 w 5702202"/>
              <a:gd name="connsiteY0" fmla="*/ 0 h 707886"/>
              <a:gd name="connsiteX1" fmla="*/ 5702202 w 5702202"/>
              <a:gd name="connsiteY1" fmla="*/ 0 h 707886"/>
              <a:gd name="connsiteX2" fmla="*/ 5702202 w 5702202"/>
              <a:gd name="connsiteY2" fmla="*/ 707886 h 707886"/>
              <a:gd name="connsiteX3" fmla="*/ 0 w 5702202"/>
              <a:gd name="connsiteY3" fmla="*/ 707886 h 707886"/>
              <a:gd name="connsiteX4" fmla="*/ 0 w 5702202"/>
              <a:gd name="connsiteY4" fmla="*/ 0 h 707886"/>
              <a:gd name="connsiteX0" fmla="*/ 0 w 5702202"/>
              <a:gd name="connsiteY0" fmla="*/ 0 h 707886"/>
              <a:gd name="connsiteX1" fmla="*/ 4393907 w 5702202"/>
              <a:gd name="connsiteY1" fmla="*/ 182880 h 707886"/>
              <a:gd name="connsiteX2" fmla="*/ 5702202 w 5702202"/>
              <a:gd name="connsiteY2" fmla="*/ 707886 h 707886"/>
              <a:gd name="connsiteX3" fmla="*/ 0 w 5702202"/>
              <a:gd name="connsiteY3" fmla="*/ 707886 h 707886"/>
              <a:gd name="connsiteX4" fmla="*/ 0 w 5702202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2202" h="707886">
                <a:moveTo>
                  <a:pt x="0" y="0"/>
                </a:moveTo>
                <a:lnTo>
                  <a:pt x="4393907" y="182880"/>
                </a:lnTo>
                <a:lnTo>
                  <a:pt x="5702202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순</a:t>
            </a:r>
            <a:endParaRPr lang="en-US" altLang="ko-KR" sz="4000" dirty="0" smtClean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70002" y="4725144"/>
            <a:ext cx="646331" cy="707886"/>
          </a:xfrm>
          <a:custGeom>
            <a:avLst/>
            <a:gdLst>
              <a:gd name="connsiteX0" fmla="*/ 0 w 5702202"/>
              <a:gd name="connsiteY0" fmla="*/ 0 h 707886"/>
              <a:gd name="connsiteX1" fmla="*/ 5702202 w 5702202"/>
              <a:gd name="connsiteY1" fmla="*/ 0 h 707886"/>
              <a:gd name="connsiteX2" fmla="*/ 5702202 w 5702202"/>
              <a:gd name="connsiteY2" fmla="*/ 707886 h 707886"/>
              <a:gd name="connsiteX3" fmla="*/ 0 w 5702202"/>
              <a:gd name="connsiteY3" fmla="*/ 707886 h 707886"/>
              <a:gd name="connsiteX4" fmla="*/ 0 w 5702202"/>
              <a:gd name="connsiteY4" fmla="*/ 0 h 707886"/>
              <a:gd name="connsiteX0" fmla="*/ 0 w 5702202"/>
              <a:gd name="connsiteY0" fmla="*/ 0 h 707886"/>
              <a:gd name="connsiteX1" fmla="*/ 4393907 w 5702202"/>
              <a:gd name="connsiteY1" fmla="*/ 182880 h 707886"/>
              <a:gd name="connsiteX2" fmla="*/ 5702202 w 5702202"/>
              <a:gd name="connsiteY2" fmla="*/ 707886 h 707886"/>
              <a:gd name="connsiteX3" fmla="*/ 0 w 5702202"/>
              <a:gd name="connsiteY3" fmla="*/ 707886 h 707886"/>
              <a:gd name="connsiteX4" fmla="*/ 0 w 5702202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2202" h="707886">
                <a:moveTo>
                  <a:pt x="0" y="0"/>
                </a:moveTo>
                <a:lnTo>
                  <a:pt x="4393907" y="182880"/>
                </a:lnTo>
                <a:lnTo>
                  <a:pt x="5702202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서</a:t>
            </a:r>
            <a:endParaRPr lang="en-US" altLang="ko-KR" sz="4000" dirty="0" smtClean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41693" y="4737338"/>
            <a:ext cx="646331" cy="707886"/>
          </a:xfrm>
          <a:custGeom>
            <a:avLst/>
            <a:gdLst>
              <a:gd name="connsiteX0" fmla="*/ 0 w 5702202"/>
              <a:gd name="connsiteY0" fmla="*/ 0 h 707886"/>
              <a:gd name="connsiteX1" fmla="*/ 5702202 w 5702202"/>
              <a:gd name="connsiteY1" fmla="*/ 0 h 707886"/>
              <a:gd name="connsiteX2" fmla="*/ 5702202 w 5702202"/>
              <a:gd name="connsiteY2" fmla="*/ 707886 h 707886"/>
              <a:gd name="connsiteX3" fmla="*/ 0 w 5702202"/>
              <a:gd name="connsiteY3" fmla="*/ 707886 h 707886"/>
              <a:gd name="connsiteX4" fmla="*/ 0 w 5702202"/>
              <a:gd name="connsiteY4" fmla="*/ 0 h 707886"/>
              <a:gd name="connsiteX0" fmla="*/ 0 w 5702202"/>
              <a:gd name="connsiteY0" fmla="*/ 0 h 707886"/>
              <a:gd name="connsiteX1" fmla="*/ 4393907 w 5702202"/>
              <a:gd name="connsiteY1" fmla="*/ 182880 h 707886"/>
              <a:gd name="connsiteX2" fmla="*/ 5702202 w 5702202"/>
              <a:gd name="connsiteY2" fmla="*/ 707886 h 707886"/>
              <a:gd name="connsiteX3" fmla="*/ 0 w 5702202"/>
              <a:gd name="connsiteY3" fmla="*/ 707886 h 707886"/>
              <a:gd name="connsiteX4" fmla="*/ 0 w 5702202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2202" h="707886">
                <a:moveTo>
                  <a:pt x="0" y="0"/>
                </a:moveTo>
                <a:lnTo>
                  <a:pt x="4393907" y="182880"/>
                </a:lnTo>
                <a:lnTo>
                  <a:pt x="5702202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</a:t>
            </a:r>
            <a:endParaRPr lang="en-US" altLang="ko-KR" sz="4000" dirty="0" smtClean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16016" y="4737338"/>
            <a:ext cx="646331" cy="707886"/>
          </a:xfrm>
          <a:custGeom>
            <a:avLst/>
            <a:gdLst>
              <a:gd name="connsiteX0" fmla="*/ 0 w 5702202"/>
              <a:gd name="connsiteY0" fmla="*/ 0 h 707886"/>
              <a:gd name="connsiteX1" fmla="*/ 5702202 w 5702202"/>
              <a:gd name="connsiteY1" fmla="*/ 0 h 707886"/>
              <a:gd name="connsiteX2" fmla="*/ 5702202 w 5702202"/>
              <a:gd name="connsiteY2" fmla="*/ 707886 h 707886"/>
              <a:gd name="connsiteX3" fmla="*/ 0 w 5702202"/>
              <a:gd name="connsiteY3" fmla="*/ 707886 h 707886"/>
              <a:gd name="connsiteX4" fmla="*/ 0 w 5702202"/>
              <a:gd name="connsiteY4" fmla="*/ 0 h 707886"/>
              <a:gd name="connsiteX0" fmla="*/ 0 w 5702202"/>
              <a:gd name="connsiteY0" fmla="*/ 0 h 707886"/>
              <a:gd name="connsiteX1" fmla="*/ 4393907 w 5702202"/>
              <a:gd name="connsiteY1" fmla="*/ 182880 h 707886"/>
              <a:gd name="connsiteX2" fmla="*/ 5702202 w 5702202"/>
              <a:gd name="connsiteY2" fmla="*/ 707886 h 707886"/>
              <a:gd name="connsiteX3" fmla="*/ 0 w 5702202"/>
              <a:gd name="connsiteY3" fmla="*/ 707886 h 707886"/>
              <a:gd name="connsiteX4" fmla="*/ 0 w 5702202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2202" h="707886">
                <a:moveTo>
                  <a:pt x="0" y="0"/>
                </a:moveTo>
                <a:lnTo>
                  <a:pt x="4393907" y="182880"/>
                </a:lnTo>
                <a:lnTo>
                  <a:pt x="5702202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맞</a:t>
            </a:r>
            <a:endParaRPr lang="en-US" altLang="ko-KR" sz="4000" dirty="0" smtClean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48064" y="4737338"/>
            <a:ext cx="646331" cy="707886"/>
          </a:xfrm>
          <a:custGeom>
            <a:avLst/>
            <a:gdLst>
              <a:gd name="connsiteX0" fmla="*/ 0 w 5702202"/>
              <a:gd name="connsiteY0" fmla="*/ 0 h 707886"/>
              <a:gd name="connsiteX1" fmla="*/ 5702202 w 5702202"/>
              <a:gd name="connsiteY1" fmla="*/ 0 h 707886"/>
              <a:gd name="connsiteX2" fmla="*/ 5702202 w 5702202"/>
              <a:gd name="connsiteY2" fmla="*/ 707886 h 707886"/>
              <a:gd name="connsiteX3" fmla="*/ 0 w 5702202"/>
              <a:gd name="connsiteY3" fmla="*/ 707886 h 707886"/>
              <a:gd name="connsiteX4" fmla="*/ 0 w 5702202"/>
              <a:gd name="connsiteY4" fmla="*/ 0 h 707886"/>
              <a:gd name="connsiteX0" fmla="*/ 0 w 5702202"/>
              <a:gd name="connsiteY0" fmla="*/ 0 h 707886"/>
              <a:gd name="connsiteX1" fmla="*/ 4393907 w 5702202"/>
              <a:gd name="connsiteY1" fmla="*/ 182880 h 707886"/>
              <a:gd name="connsiteX2" fmla="*/ 5702202 w 5702202"/>
              <a:gd name="connsiteY2" fmla="*/ 707886 h 707886"/>
              <a:gd name="connsiteX3" fmla="*/ 0 w 5702202"/>
              <a:gd name="connsiteY3" fmla="*/ 707886 h 707886"/>
              <a:gd name="connsiteX4" fmla="*/ 0 w 5702202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2202" h="707886">
                <a:moveTo>
                  <a:pt x="0" y="0"/>
                </a:moveTo>
                <a:lnTo>
                  <a:pt x="4393907" y="182880"/>
                </a:lnTo>
                <a:lnTo>
                  <a:pt x="5702202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춰</a:t>
            </a:r>
            <a:endParaRPr lang="en-US" altLang="ko-KR" sz="4000" dirty="0" smtClean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112" y="4737338"/>
            <a:ext cx="646331" cy="707886"/>
          </a:xfrm>
          <a:custGeom>
            <a:avLst/>
            <a:gdLst>
              <a:gd name="connsiteX0" fmla="*/ 0 w 5702202"/>
              <a:gd name="connsiteY0" fmla="*/ 0 h 707886"/>
              <a:gd name="connsiteX1" fmla="*/ 5702202 w 5702202"/>
              <a:gd name="connsiteY1" fmla="*/ 0 h 707886"/>
              <a:gd name="connsiteX2" fmla="*/ 5702202 w 5702202"/>
              <a:gd name="connsiteY2" fmla="*/ 707886 h 707886"/>
              <a:gd name="connsiteX3" fmla="*/ 0 w 5702202"/>
              <a:gd name="connsiteY3" fmla="*/ 707886 h 707886"/>
              <a:gd name="connsiteX4" fmla="*/ 0 w 5702202"/>
              <a:gd name="connsiteY4" fmla="*/ 0 h 707886"/>
              <a:gd name="connsiteX0" fmla="*/ 0 w 5702202"/>
              <a:gd name="connsiteY0" fmla="*/ 0 h 707886"/>
              <a:gd name="connsiteX1" fmla="*/ 4393907 w 5702202"/>
              <a:gd name="connsiteY1" fmla="*/ 182880 h 707886"/>
              <a:gd name="connsiteX2" fmla="*/ 5702202 w 5702202"/>
              <a:gd name="connsiteY2" fmla="*/ 707886 h 707886"/>
              <a:gd name="connsiteX3" fmla="*/ 0 w 5702202"/>
              <a:gd name="connsiteY3" fmla="*/ 707886 h 707886"/>
              <a:gd name="connsiteX4" fmla="*/ 0 w 5702202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2202" h="707886">
                <a:moveTo>
                  <a:pt x="0" y="0"/>
                </a:moveTo>
                <a:lnTo>
                  <a:pt x="4393907" y="182880"/>
                </a:lnTo>
                <a:lnTo>
                  <a:pt x="5702202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주</a:t>
            </a:r>
            <a:endParaRPr lang="en-US" altLang="ko-KR" sz="4000" dirty="0" smtClean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2160" y="4737338"/>
            <a:ext cx="646331" cy="707886"/>
          </a:xfrm>
          <a:custGeom>
            <a:avLst/>
            <a:gdLst>
              <a:gd name="connsiteX0" fmla="*/ 0 w 5702202"/>
              <a:gd name="connsiteY0" fmla="*/ 0 h 707886"/>
              <a:gd name="connsiteX1" fmla="*/ 5702202 w 5702202"/>
              <a:gd name="connsiteY1" fmla="*/ 0 h 707886"/>
              <a:gd name="connsiteX2" fmla="*/ 5702202 w 5702202"/>
              <a:gd name="connsiteY2" fmla="*/ 707886 h 707886"/>
              <a:gd name="connsiteX3" fmla="*/ 0 w 5702202"/>
              <a:gd name="connsiteY3" fmla="*/ 707886 h 707886"/>
              <a:gd name="connsiteX4" fmla="*/ 0 w 5702202"/>
              <a:gd name="connsiteY4" fmla="*/ 0 h 707886"/>
              <a:gd name="connsiteX0" fmla="*/ 0 w 5702202"/>
              <a:gd name="connsiteY0" fmla="*/ 0 h 707886"/>
              <a:gd name="connsiteX1" fmla="*/ 4393907 w 5702202"/>
              <a:gd name="connsiteY1" fmla="*/ 182880 h 707886"/>
              <a:gd name="connsiteX2" fmla="*/ 5702202 w 5702202"/>
              <a:gd name="connsiteY2" fmla="*/ 707886 h 707886"/>
              <a:gd name="connsiteX3" fmla="*/ 0 w 5702202"/>
              <a:gd name="connsiteY3" fmla="*/ 707886 h 707886"/>
              <a:gd name="connsiteX4" fmla="*/ 0 w 5702202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2202" h="707886">
                <a:moveTo>
                  <a:pt x="0" y="0"/>
                </a:moveTo>
                <a:lnTo>
                  <a:pt x="4393907" y="182880"/>
                </a:lnTo>
                <a:lnTo>
                  <a:pt x="5702202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세</a:t>
            </a:r>
            <a:endParaRPr lang="en-US" altLang="ko-KR" sz="4000" dirty="0" smtClean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44208" y="4737338"/>
            <a:ext cx="646331" cy="707886"/>
          </a:xfrm>
          <a:custGeom>
            <a:avLst/>
            <a:gdLst>
              <a:gd name="connsiteX0" fmla="*/ 0 w 5702202"/>
              <a:gd name="connsiteY0" fmla="*/ 0 h 707886"/>
              <a:gd name="connsiteX1" fmla="*/ 5702202 w 5702202"/>
              <a:gd name="connsiteY1" fmla="*/ 0 h 707886"/>
              <a:gd name="connsiteX2" fmla="*/ 5702202 w 5702202"/>
              <a:gd name="connsiteY2" fmla="*/ 707886 h 707886"/>
              <a:gd name="connsiteX3" fmla="*/ 0 w 5702202"/>
              <a:gd name="connsiteY3" fmla="*/ 707886 h 707886"/>
              <a:gd name="connsiteX4" fmla="*/ 0 w 5702202"/>
              <a:gd name="connsiteY4" fmla="*/ 0 h 707886"/>
              <a:gd name="connsiteX0" fmla="*/ 0 w 5702202"/>
              <a:gd name="connsiteY0" fmla="*/ 0 h 707886"/>
              <a:gd name="connsiteX1" fmla="*/ 4393907 w 5702202"/>
              <a:gd name="connsiteY1" fmla="*/ 182880 h 707886"/>
              <a:gd name="connsiteX2" fmla="*/ 5702202 w 5702202"/>
              <a:gd name="connsiteY2" fmla="*/ 707886 h 707886"/>
              <a:gd name="connsiteX3" fmla="*/ 0 w 5702202"/>
              <a:gd name="connsiteY3" fmla="*/ 707886 h 707886"/>
              <a:gd name="connsiteX4" fmla="*/ 0 w 5702202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2202" h="707886">
                <a:moveTo>
                  <a:pt x="0" y="0"/>
                </a:moveTo>
                <a:lnTo>
                  <a:pt x="4393907" y="182880"/>
                </a:lnTo>
                <a:lnTo>
                  <a:pt x="5702202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요</a:t>
            </a:r>
            <a:endParaRPr lang="en-US" altLang="ko-KR" sz="4000" dirty="0" smtClean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76256" y="4737338"/>
            <a:ext cx="348172" cy="707886"/>
          </a:xfrm>
          <a:custGeom>
            <a:avLst/>
            <a:gdLst>
              <a:gd name="connsiteX0" fmla="*/ 0 w 5702202"/>
              <a:gd name="connsiteY0" fmla="*/ 0 h 707886"/>
              <a:gd name="connsiteX1" fmla="*/ 5702202 w 5702202"/>
              <a:gd name="connsiteY1" fmla="*/ 0 h 707886"/>
              <a:gd name="connsiteX2" fmla="*/ 5702202 w 5702202"/>
              <a:gd name="connsiteY2" fmla="*/ 707886 h 707886"/>
              <a:gd name="connsiteX3" fmla="*/ 0 w 5702202"/>
              <a:gd name="connsiteY3" fmla="*/ 707886 h 707886"/>
              <a:gd name="connsiteX4" fmla="*/ 0 w 5702202"/>
              <a:gd name="connsiteY4" fmla="*/ 0 h 707886"/>
              <a:gd name="connsiteX0" fmla="*/ 0 w 5702202"/>
              <a:gd name="connsiteY0" fmla="*/ 0 h 707886"/>
              <a:gd name="connsiteX1" fmla="*/ 4393907 w 5702202"/>
              <a:gd name="connsiteY1" fmla="*/ 182880 h 707886"/>
              <a:gd name="connsiteX2" fmla="*/ 5702202 w 5702202"/>
              <a:gd name="connsiteY2" fmla="*/ 707886 h 707886"/>
              <a:gd name="connsiteX3" fmla="*/ 0 w 5702202"/>
              <a:gd name="connsiteY3" fmla="*/ 707886 h 707886"/>
              <a:gd name="connsiteX4" fmla="*/ 0 w 5702202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2202" h="707886">
                <a:moveTo>
                  <a:pt x="0" y="0"/>
                </a:moveTo>
                <a:lnTo>
                  <a:pt x="4393907" y="182880"/>
                </a:lnTo>
                <a:lnTo>
                  <a:pt x="5702202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19672" y="4355812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#Mission : </a:t>
            </a:r>
            <a:endParaRPr lang="ko-KR" altLang="en-US" i="1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51920" y="529191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2407 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김준섭</a:t>
            </a:r>
            <a:endParaRPr lang="ko-KR" altLang="en-US" dirty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36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25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" accel="10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25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" accel="10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25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" accel="10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" accel="10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2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" accel="10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25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" accel="10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25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" accel="10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2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" accel="10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25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" accel="10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25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" accel="10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25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" accel="10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25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" accel="10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1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19" grpId="1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9572" y="2060848"/>
            <a:ext cx="7704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/>
              <a:t>Consumers seem to enjoy having a sense of unlimited time and temporal freedom to browse and stroll about.</a:t>
            </a:r>
            <a:endParaRPr lang="ko-KR" altLang="en-US" sz="2400" dirty="0"/>
          </a:p>
        </p:txBody>
      </p:sp>
      <p:sp>
        <p:nvSpPr>
          <p:cNvPr id="5" name="왼쪽 대괄호 4"/>
          <p:cNvSpPr/>
          <p:nvPr/>
        </p:nvSpPr>
        <p:spPr>
          <a:xfrm>
            <a:off x="3851920" y="1844824"/>
            <a:ext cx="594066" cy="2232248"/>
          </a:xfrm>
          <a:prstGeom prst="leftBracket">
            <a:avLst/>
          </a:prstGeom>
          <a:ln w="63500" cmpd="tri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대괄호 5"/>
          <p:cNvSpPr/>
          <p:nvPr/>
        </p:nvSpPr>
        <p:spPr>
          <a:xfrm>
            <a:off x="4716016" y="1844824"/>
            <a:ext cx="594066" cy="2232248"/>
          </a:xfrm>
          <a:prstGeom prst="rightBracket">
            <a:avLst/>
          </a:prstGeom>
          <a:ln w="63500" cmpd="tri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3792" y="4985038"/>
            <a:ext cx="8244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소비자들은 둘러보고 돌아다닐 제한되지 않은 시간과 시간적 자유로움을 느끼는 것을 좋아하는 것 같다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  <a:endParaRPr lang="ko-KR" altLang="en-US" sz="2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92649" y="3317592"/>
            <a:ext cx="1758701" cy="432048"/>
          </a:xfrm>
          <a:prstGeom prst="rect">
            <a:avLst/>
          </a:prstGeom>
          <a:solidFill>
            <a:srgbClr val="FF0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35896" y="3329372"/>
            <a:ext cx="1800200" cy="432048"/>
          </a:xfrm>
          <a:prstGeom prst="rect">
            <a:avLst/>
          </a:prstGeom>
          <a:solidFill>
            <a:srgbClr val="FFC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802570" y="2721987"/>
            <a:ext cx="7596844" cy="432048"/>
          </a:xfrm>
          <a:prstGeom prst="rect">
            <a:avLst/>
          </a:prstGeom>
          <a:solidFill>
            <a:srgbClr val="FF0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239174" y="2744924"/>
            <a:ext cx="2160240" cy="432048"/>
          </a:xfrm>
          <a:prstGeom prst="rect">
            <a:avLst/>
          </a:prstGeom>
          <a:solidFill>
            <a:srgbClr val="FFC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239174" y="2247461"/>
            <a:ext cx="1537182" cy="432048"/>
          </a:xfrm>
          <a:prstGeom prst="rect">
            <a:avLst/>
          </a:prstGeom>
          <a:solidFill>
            <a:srgbClr val="FF0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102397" y="4144543"/>
            <a:ext cx="453379" cy="432048"/>
          </a:xfrm>
          <a:prstGeom prst="rect">
            <a:avLst/>
          </a:prstGeom>
          <a:solidFill>
            <a:srgbClr val="FF0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436096" y="4144543"/>
            <a:ext cx="504056" cy="432048"/>
          </a:xfrm>
          <a:prstGeom prst="rect">
            <a:avLst/>
          </a:prstGeom>
          <a:solidFill>
            <a:srgbClr val="FFC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55776" y="417590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Having</a:t>
            </a:r>
            <a:r>
              <a:rPr lang="ko-KR" altLang="en-US" dirty="0" smtClean="0"/>
              <a:t>의 목적어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40152" y="4175901"/>
            <a:ext cx="226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앞 문장의 </a:t>
            </a:r>
            <a:r>
              <a:rPr lang="en-US" altLang="ko-KR" dirty="0" smtClean="0"/>
              <a:t>to </a:t>
            </a:r>
            <a:r>
              <a:rPr lang="ko-KR" altLang="en-US" dirty="0" smtClean="0"/>
              <a:t>부정사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249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16667E-6 -2.96296E-6 L -0.37101 -0.00532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59" y="-27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88889E-6 -2.96296E-6 L 0.37691 -0.00532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37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  <p:bldP spid="6" grpId="0" animBg="1"/>
      <p:bldP spid="6" grpId="1" animBg="1"/>
      <p:bldP spid="7" grpId="0"/>
      <p:bldP spid="11" grpId="0" animBg="1"/>
      <p:bldP spid="8" grpId="0" animBg="1"/>
      <p:bldP spid="2" grpId="0" animBg="1"/>
      <p:bldP spid="9" grpId="0" animBg="1"/>
      <p:bldP spid="10" grpId="0" animBg="1"/>
      <p:bldP spid="12" grpId="0" animBg="1"/>
      <p:bldP spid="13" grpId="0" animBg="1"/>
      <p:bldP spid="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9572" y="2060848"/>
            <a:ext cx="7704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/>
              <a:t>One study noted that shoppers who felt rushed for time or had some kind of limits on their time in retail pursuits did not consider their experience a leisured one.</a:t>
            </a:r>
            <a:endParaRPr lang="ko-KR" altLang="en-US" sz="2400" dirty="0"/>
          </a:p>
        </p:txBody>
      </p:sp>
      <p:sp>
        <p:nvSpPr>
          <p:cNvPr id="5" name="왼쪽 대괄호 4"/>
          <p:cNvSpPr/>
          <p:nvPr/>
        </p:nvSpPr>
        <p:spPr>
          <a:xfrm>
            <a:off x="3851920" y="1844824"/>
            <a:ext cx="594066" cy="2524348"/>
          </a:xfrm>
          <a:prstGeom prst="leftBracket">
            <a:avLst/>
          </a:prstGeom>
          <a:ln w="63500" cmpd="tri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대괄호 5"/>
          <p:cNvSpPr/>
          <p:nvPr/>
        </p:nvSpPr>
        <p:spPr>
          <a:xfrm>
            <a:off x="4716016" y="1844824"/>
            <a:ext cx="594066" cy="2524348"/>
          </a:xfrm>
          <a:prstGeom prst="rightBracket">
            <a:avLst/>
          </a:prstGeom>
          <a:ln w="63500" cmpd="tri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9796" y="5017670"/>
            <a:ext cx="8244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한 연구는 물건을 사는 일에서 시간상으로 서둘러야 한다고 느끼거나 시간상 어떤 종류의 제한이 있는 쇼핑객들은 자신들의 경험을 여유로운 것으로 생각하지 않았다는 것에 주목했다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  <a:endParaRPr lang="ko-KR" altLang="en-US" sz="2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36096" y="2247461"/>
            <a:ext cx="2808312" cy="432048"/>
          </a:xfrm>
          <a:prstGeom prst="rect">
            <a:avLst/>
          </a:prstGeom>
          <a:solidFill>
            <a:srgbClr val="FF0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5576" y="2782962"/>
            <a:ext cx="7621858" cy="432048"/>
          </a:xfrm>
          <a:prstGeom prst="rect">
            <a:avLst/>
          </a:prstGeom>
          <a:solidFill>
            <a:srgbClr val="FF0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99592" y="3284984"/>
            <a:ext cx="1152128" cy="432048"/>
          </a:xfrm>
          <a:prstGeom prst="rect">
            <a:avLst/>
          </a:prstGeom>
          <a:solidFill>
            <a:srgbClr val="FF0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07704" y="2782962"/>
            <a:ext cx="5184576" cy="432048"/>
          </a:xfrm>
          <a:prstGeom prst="rect">
            <a:avLst/>
          </a:prstGeom>
          <a:solidFill>
            <a:srgbClr val="FFC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64118" y="4513875"/>
            <a:ext cx="453379" cy="432048"/>
          </a:xfrm>
          <a:prstGeom prst="rect">
            <a:avLst/>
          </a:prstGeom>
          <a:solidFill>
            <a:srgbClr val="FF0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97817" y="4513875"/>
            <a:ext cx="504056" cy="432048"/>
          </a:xfrm>
          <a:prstGeom prst="rect">
            <a:avLst/>
          </a:prstGeom>
          <a:solidFill>
            <a:srgbClr val="FFC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417497" y="4545233"/>
            <a:ext cx="248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Shoppers </a:t>
            </a:r>
            <a:r>
              <a:rPr lang="ko-KR" altLang="en-US" dirty="0" smtClean="0"/>
              <a:t>수식 </a:t>
            </a:r>
            <a:r>
              <a:rPr lang="ko-KR" altLang="en-US" dirty="0" err="1" smtClean="0"/>
              <a:t>관계절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01873" y="4545233"/>
            <a:ext cx="407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Or</a:t>
            </a:r>
            <a:r>
              <a:rPr lang="ko-KR" altLang="en-US" dirty="0" smtClean="0"/>
              <a:t>로 연결되어 </a:t>
            </a:r>
            <a:r>
              <a:rPr lang="en-US" altLang="ko-KR" dirty="0" smtClean="0"/>
              <a:t>in retail pursuits </a:t>
            </a:r>
            <a:r>
              <a:rPr lang="ko-KR" altLang="en-US" dirty="0" smtClean="0"/>
              <a:t>공</a:t>
            </a:r>
            <a:r>
              <a:rPr lang="ko-KR" altLang="en-US" dirty="0"/>
              <a:t>유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156176" y="2247461"/>
            <a:ext cx="2088232" cy="432048"/>
          </a:xfrm>
          <a:prstGeom prst="rect">
            <a:avLst/>
          </a:prstGeom>
          <a:solidFill>
            <a:srgbClr val="FFC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55577" y="2782962"/>
            <a:ext cx="720080" cy="432048"/>
          </a:xfrm>
          <a:prstGeom prst="rect">
            <a:avLst/>
          </a:prstGeom>
          <a:solidFill>
            <a:srgbClr val="FFC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423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16667E-6 -2.96296E-6 L -0.37101 -0.00532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59" y="-27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88889E-6 -2.96296E-6 L 0.37691 -0.00532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37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  <p:bldP spid="6" grpId="0" animBg="1"/>
      <p:bldP spid="6" grpId="1" animBg="1"/>
      <p:bldP spid="7" grpId="0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/>
      <p:bldP spid="16" grpId="0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7548" y="2963818"/>
            <a:ext cx="5501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</a:t>
            </a:r>
            <a:endParaRPr lang="ko-KR" altLang="en-US" sz="5400" dirty="0">
              <a:solidFill>
                <a:srgbClr val="C00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7076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3724" y="1952836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/>
              <a:t>Too much time to shop, usually the plight of accompanying companions, 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 smtClean="0"/>
              <a:t>can cause mental tiring from the constant display of goods and physical fatigue from hours of walking, 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 smtClean="0"/>
              <a:t>inspecting goods, 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 smtClean="0"/>
              <a:t>and carrying shopping bags.</a:t>
            </a:r>
            <a:endParaRPr lang="ko-KR" altLang="en-US" sz="2400" dirty="0"/>
          </a:p>
        </p:txBody>
      </p:sp>
      <p:sp>
        <p:nvSpPr>
          <p:cNvPr id="5" name="왼쪽 대괄호 4"/>
          <p:cNvSpPr/>
          <p:nvPr/>
        </p:nvSpPr>
        <p:spPr>
          <a:xfrm>
            <a:off x="3851920" y="1844824"/>
            <a:ext cx="594066" cy="3632344"/>
          </a:xfrm>
          <a:prstGeom prst="leftBracket">
            <a:avLst/>
          </a:prstGeom>
          <a:ln w="63500" cmpd="tri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대괄호 5"/>
          <p:cNvSpPr/>
          <p:nvPr/>
        </p:nvSpPr>
        <p:spPr>
          <a:xfrm>
            <a:off x="4716016" y="1844824"/>
            <a:ext cx="594066" cy="3632344"/>
          </a:xfrm>
          <a:prstGeom prst="rightBracket">
            <a:avLst/>
          </a:prstGeom>
          <a:ln w="63500" cmpd="tri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/>
          <p:cNvSpPr/>
          <p:nvPr/>
        </p:nvSpPr>
        <p:spPr>
          <a:xfrm flipV="1">
            <a:off x="4427984" y="6042992"/>
            <a:ext cx="294458" cy="24117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11760" y="3228948"/>
            <a:ext cx="5904656" cy="432048"/>
          </a:xfrm>
          <a:prstGeom prst="rect">
            <a:avLst/>
          </a:prstGeom>
          <a:solidFill>
            <a:srgbClr val="FF0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43608" y="3789040"/>
            <a:ext cx="936104" cy="432048"/>
          </a:xfrm>
          <a:prstGeom prst="rect">
            <a:avLst/>
          </a:prstGeom>
          <a:solidFill>
            <a:srgbClr val="FF0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948264" y="3774207"/>
            <a:ext cx="1152128" cy="432048"/>
          </a:xfrm>
          <a:prstGeom prst="rect">
            <a:avLst/>
          </a:prstGeom>
          <a:solidFill>
            <a:srgbClr val="FFC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52699" y="4293096"/>
            <a:ext cx="2543437" cy="432048"/>
          </a:xfrm>
          <a:prstGeom prst="rect">
            <a:avLst/>
          </a:prstGeom>
          <a:solidFill>
            <a:srgbClr val="FF0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55776" y="4899353"/>
            <a:ext cx="4032448" cy="432048"/>
          </a:xfrm>
          <a:prstGeom prst="rect">
            <a:avLst/>
          </a:prstGeom>
          <a:solidFill>
            <a:srgbClr val="FF0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09216" y="4293096"/>
            <a:ext cx="2586920" cy="432048"/>
          </a:xfrm>
          <a:prstGeom prst="rect">
            <a:avLst/>
          </a:prstGeom>
          <a:solidFill>
            <a:srgbClr val="FFC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209216" y="4877544"/>
            <a:ext cx="3379008" cy="432048"/>
          </a:xfrm>
          <a:prstGeom prst="rect">
            <a:avLst/>
          </a:prstGeom>
          <a:solidFill>
            <a:srgbClr val="FFC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3663" y="1021378"/>
            <a:ext cx="453379" cy="432048"/>
          </a:xfrm>
          <a:prstGeom prst="rect">
            <a:avLst/>
          </a:prstGeom>
          <a:solidFill>
            <a:srgbClr val="FF0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827640" y="1021378"/>
            <a:ext cx="504056" cy="432048"/>
          </a:xfrm>
          <a:prstGeom prst="rect">
            <a:avLst/>
          </a:prstGeom>
          <a:solidFill>
            <a:srgbClr val="FFC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37042" y="1052736"/>
            <a:ext cx="397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And</a:t>
            </a:r>
            <a:r>
              <a:rPr lang="ko-KR" altLang="en-US" dirty="0" smtClean="0"/>
              <a:t>로 연결되어 </a:t>
            </a:r>
            <a:r>
              <a:rPr lang="en-US" altLang="ko-KR" dirty="0" smtClean="0"/>
              <a:t>cause</a:t>
            </a:r>
            <a:r>
              <a:rPr lang="ko-KR" altLang="en-US" dirty="0" smtClean="0"/>
              <a:t>의 목적어역할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31696" y="1052736"/>
            <a:ext cx="348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세 동명사구가 </a:t>
            </a:r>
            <a:r>
              <a:rPr lang="en-US" altLang="ko-KR" dirty="0" smtClean="0"/>
              <a:t>of</a:t>
            </a:r>
            <a:r>
              <a:rPr lang="ko-KR" altLang="en-US" dirty="0" smtClean="0"/>
              <a:t>의 목적어 역할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657612" y="3784079"/>
            <a:ext cx="5442780" cy="432048"/>
          </a:xfrm>
          <a:prstGeom prst="rect">
            <a:avLst/>
          </a:prstGeom>
          <a:solidFill>
            <a:srgbClr val="FF0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371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0087 -0.00231 L -0.37101 -0.00532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07" y="-16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0104 -0.00231 L 0.37691 -0.00532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9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42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6 L -0.00035 0.0493 " pathEditMode="relative" rAng="0" ptsTypes="AA">
                                      <p:cBhvr>
                                        <p:cTn id="22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600"/>
                            </p:stCondLst>
                            <p:childTnLst>
                              <p:par>
                                <p:cTn id="24" presetID="42" presetClass="path" presetSubtype="0" repeatCount="indefinite" accel="50000" decel="5000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0.0493 L -0.00069 0.00393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  <p:bldP spid="6" grpId="0" animBg="1"/>
      <p:bldP spid="6" grpId="1" animBg="1"/>
      <p:bldP spid="2" grpId="0" animBg="1"/>
      <p:bldP spid="2" grpId="1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796" y="1260043"/>
            <a:ext cx="82444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쇼핑에 지나치게 많은 시간을 쓰는 것은 보통 동행하는 동반자들이 처하게 되는 어려움인데</a:t>
            </a:r>
            <a:r>
              <a:rPr lang="en-US" altLang="ko-KR" sz="28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</a:p>
          <a:p>
            <a:pPr algn="ctr"/>
            <a:endParaRPr lang="en-US" altLang="ko-KR" sz="2800" dirty="0" smtClean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sz="28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끊임없이 진열되어 있는 상품에서 오는 정신적인 피곤함과 몇 시간 동안이나 걷고</a:t>
            </a:r>
            <a:r>
              <a:rPr lang="en-US" altLang="ko-KR" sz="28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</a:t>
            </a:r>
          </a:p>
          <a:p>
            <a:pPr algn="ctr"/>
            <a:r>
              <a:rPr lang="en-US" altLang="ko-KR" sz="28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</a:p>
          <a:p>
            <a:pPr algn="ctr"/>
            <a:r>
              <a:rPr lang="ko-KR" altLang="en-US" sz="28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상품을 살펴보고</a:t>
            </a:r>
            <a:r>
              <a:rPr lang="en-US" altLang="ko-KR" sz="28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</a:p>
          <a:p>
            <a:pPr algn="ctr"/>
            <a:endParaRPr lang="en-US" altLang="ko-KR" sz="2800" dirty="0" smtClean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sz="28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쇼핑백을 들고 다니는 데에서 오는 육체적 피로감을 야기할 수 있다</a:t>
            </a:r>
            <a:r>
              <a:rPr lang="en-US" altLang="ko-KR" sz="28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  <a:endParaRPr lang="ko-KR" altLang="en-US" sz="28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8681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901" y="980728"/>
            <a:ext cx="36776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올바른 순서는</a:t>
            </a:r>
            <a:r>
              <a:rPr lang="en-US" altLang="ko-KR" sz="44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  <a:endParaRPr lang="ko-KR" altLang="en-US" sz="4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5829" y="6858000"/>
            <a:ext cx="1292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</a:rPr>
              <a:t>B-A-C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902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60962E-6 L 0 -0.4202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0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8093" y="2132855"/>
            <a:ext cx="7167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What’s the plight of accompanying companions </a:t>
            </a:r>
            <a:r>
              <a:rPr lang="en-US" altLang="ko-KR" sz="2400" dirty="0" smtClean="0"/>
              <a:t>of long-time </a:t>
            </a:r>
            <a:r>
              <a:rPr lang="en-US" altLang="ko-KR" sz="2400" dirty="0" smtClean="0"/>
              <a:t>shopping?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86004" y="6864500"/>
            <a:ext cx="4572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/>
              <a:t>It can cause mental tiring from the constant display of goods and physical fatigue from hours of walking, 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/>
              <a:t>inspecting goods, 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/>
              <a:t>and carrying shopping bags.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908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0333E-6 L 0 -0.427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3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661248"/>
          </a:xfrm>
          <a:prstGeom prst="rect">
            <a:avLst/>
          </a:prstGeom>
          <a:gradFill>
            <a:gsLst>
              <a:gs pos="0">
                <a:srgbClr val="1B1F27"/>
              </a:gs>
              <a:gs pos="100000">
                <a:srgbClr val="1B1F27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39130" y="260648"/>
            <a:ext cx="24657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간단한 브리핑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(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배경지식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)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100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772816"/>
            <a:ext cx="66675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-49696"/>
            <a:ext cx="9144000" cy="6957392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62627" y="2274838"/>
            <a:ext cx="64187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당신은</a:t>
            </a:r>
            <a:endParaRPr lang="en-US" altLang="ko-KR" sz="3600" b="1" dirty="0" smtClean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36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천천히 쇼핑하는 것이 좋나요</a:t>
            </a:r>
            <a:r>
              <a:rPr lang="en-US" altLang="ko-KR" sz="36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36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아니면</a:t>
            </a:r>
            <a:endParaRPr lang="en-US" altLang="ko-KR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36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빠르게 끝내는 쇼핑이 좋나요</a:t>
            </a:r>
            <a:r>
              <a:rPr lang="en-US" altLang="ko-KR" sz="36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86659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432918" y="2906941"/>
            <a:ext cx="17475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dirty="0" smtClean="0"/>
              <a:t>대강</a:t>
            </a:r>
            <a:endParaRPr lang="en-US" altLang="ko-KR" sz="2800" b="1" dirty="0" smtClean="0"/>
          </a:p>
          <a:p>
            <a:pPr algn="r"/>
            <a:r>
              <a:rPr lang="ko-KR" altLang="en-US" sz="2800" b="1" dirty="0" smtClean="0"/>
              <a:t>그런 내용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00705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9572" y="2060848"/>
            <a:ext cx="7704856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/>
              <a:t>Severe time limitations make shopping more difficult and appear to take away from the unhurried style of leisure shopping.</a:t>
            </a:r>
            <a:endParaRPr lang="ko-KR" altLang="en-US" sz="2400" dirty="0"/>
          </a:p>
        </p:txBody>
      </p:sp>
      <p:sp>
        <p:nvSpPr>
          <p:cNvPr id="5" name="왼쪽 대괄호 4"/>
          <p:cNvSpPr/>
          <p:nvPr/>
        </p:nvSpPr>
        <p:spPr>
          <a:xfrm>
            <a:off x="3851920" y="1844824"/>
            <a:ext cx="594066" cy="2232248"/>
          </a:xfrm>
          <a:prstGeom prst="leftBracket">
            <a:avLst/>
          </a:prstGeom>
          <a:ln w="63500" cmpd="tri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대괄호 5"/>
          <p:cNvSpPr/>
          <p:nvPr/>
        </p:nvSpPr>
        <p:spPr>
          <a:xfrm>
            <a:off x="4716016" y="1844824"/>
            <a:ext cx="594066" cy="2232248"/>
          </a:xfrm>
          <a:prstGeom prst="rightBracket">
            <a:avLst/>
          </a:prstGeom>
          <a:ln w="63500" cmpd="tri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9796" y="5017670"/>
            <a:ext cx="8244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극심한 시간 제한은 쇼핑을 더 어렵게 만들고 서두르지 않는 방식의 여유로운 쇼핑의 가치를 떨어뜨리는 것 같다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  <a:endParaRPr lang="ko-KR" altLang="en-US" sz="2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0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16667E-6 -2.96296E-6 L -0.37101 -0.00532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59" y="-27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88889E-6 -2.96296E-6 L 0.37691 -0.00532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37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  <p:bldP spid="6" grpId="0" animBg="1"/>
      <p:bldP spid="6" grpId="1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7548" y="2963818"/>
            <a:ext cx="6126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</a:t>
            </a:r>
            <a:endParaRPr lang="ko-KR" altLang="en-US" sz="5400" dirty="0">
              <a:solidFill>
                <a:srgbClr val="C00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3744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9572" y="2060848"/>
            <a:ext cx="7704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/>
              <a:t>Conversely, some participants felt that too much time spent shopping also influenced their experience in a negative manner.</a:t>
            </a:r>
            <a:endParaRPr lang="ko-KR" altLang="en-US" sz="2400" dirty="0"/>
          </a:p>
        </p:txBody>
      </p:sp>
      <p:sp>
        <p:nvSpPr>
          <p:cNvPr id="5" name="왼쪽 대괄호 4"/>
          <p:cNvSpPr/>
          <p:nvPr/>
        </p:nvSpPr>
        <p:spPr>
          <a:xfrm>
            <a:off x="3851920" y="1844824"/>
            <a:ext cx="594066" cy="2232248"/>
          </a:xfrm>
          <a:prstGeom prst="leftBracket">
            <a:avLst/>
          </a:prstGeom>
          <a:ln w="63500" cmpd="tri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대괄호 5"/>
          <p:cNvSpPr/>
          <p:nvPr/>
        </p:nvSpPr>
        <p:spPr>
          <a:xfrm>
            <a:off x="4716016" y="1844824"/>
            <a:ext cx="594066" cy="2232248"/>
          </a:xfrm>
          <a:prstGeom prst="rightBracket">
            <a:avLst/>
          </a:prstGeom>
          <a:ln w="63500" cmpd="tri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9796" y="5017670"/>
            <a:ext cx="8244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반대로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일부 실험 대상자들은 쇼핑에서 너무 많은 </a:t>
            </a:r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시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간을 쓴 것 역시 부정적인 방식으로 자신들의 경험에 영향을 끼친다고 느꼈다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  <a:endParaRPr lang="ko-KR" altLang="en-US" sz="2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774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16667E-6 -2.96296E-6 L -0.37101 -0.00532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59" y="-27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88889E-6 -2.96296E-6 L 0.37691 -0.00532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37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  <p:bldP spid="6" grpId="0" animBg="1"/>
      <p:bldP spid="6" grpId="1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9572" y="2060848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/>
              <a:t>It appears, then, that having a choice in time terms can make or break the leisure shopping experience </a:t>
            </a:r>
            <a:endParaRPr lang="ko-KR" altLang="en-US" sz="2400" dirty="0"/>
          </a:p>
        </p:txBody>
      </p:sp>
      <p:sp>
        <p:nvSpPr>
          <p:cNvPr id="5" name="왼쪽 대괄호 4"/>
          <p:cNvSpPr/>
          <p:nvPr/>
        </p:nvSpPr>
        <p:spPr>
          <a:xfrm>
            <a:off x="3851920" y="1844824"/>
            <a:ext cx="594066" cy="1584176"/>
          </a:xfrm>
          <a:prstGeom prst="leftBracket">
            <a:avLst/>
          </a:prstGeom>
          <a:ln w="63500" cmpd="tri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대괄호 5"/>
          <p:cNvSpPr/>
          <p:nvPr/>
        </p:nvSpPr>
        <p:spPr>
          <a:xfrm>
            <a:off x="4716016" y="1844824"/>
            <a:ext cx="594066" cy="1584176"/>
          </a:xfrm>
          <a:prstGeom prst="rightBracket">
            <a:avLst/>
          </a:prstGeom>
          <a:ln w="63500" cmpd="tri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9796" y="5017670"/>
            <a:ext cx="8244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그렇다면 시간적 관점에서 선택을 하는 것은 여유로운 쇼핑경험을 만들거나 망가뜨릴 수도 있는 듯 보인다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  <a:endParaRPr lang="ko-KR" altLang="en-US" sz="2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1389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16667E-6 -2.96296E-6 L -0.37101 -0.00532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59" y="-27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88889E-6 -2.96296E-6 L 0.37691 -0.00532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37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  <p:bldP spid="6" grpId="0" animBg="1"/>
      <p:bldP spid="6" grpId="1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7548" y="2963818"/>
            <a:ext cx="5822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</a:t>
            </a:r>
            <a:endParaRPr lang="ko-KR" altLang="en-US" sz="5400" dirty="0">
              <a:solidFill>
                <a:srgbClr val="C00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764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389</Words>
  <Application>Microsoft Office PowerPoint</Application>
  <PresentationFormat>화면 슬라이드 쇼(4:3)</PresentationFormat>
  <Paragraphs>58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김준섭</dc:creator>
  <cp:lastModifiedBy>김준섭</cp:lastModifiedBy>
  <cp:revision>19</cp:revision>
  <dcterms:created xsi:type="dcterms:W3CDTF">2017-05-20T02:23:56Z</dcterms:created>
  <dcterms:modified xsi:type="dcterms:W3CDTF">2017-05-20T07:11:44Z</dcterms:modified>
</cp:coreProperties>
</file>