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/>
              <a:t>文档抽取逻辑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7730" y="274955"/>
            <a:ext cx="10515600" cy="92202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2917190" y="1827530"/>
            <a:ext cx="1671320" cy="1054100"/>
          </a:xfrm>
          <a:prstGeom prst="flowChartAlternateProcess">
            <a:avLst/>
          </a:prstGeom>
          <a:solidFill>
            <a:schemeClr val="accent1">
              <a:tint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pdf,doc,txt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4995545" y="1827530"/>
            <a:ext cx="1645920" cy="1054100"/>
          </a:xfrm>
          <a:prstGeom prst="flowChartAlternateProcess">
            <a:avLst/>
          </a:prstGeom>
          <a:solidFill>
            <a:schemeClr val="accent1">
              <a:tint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转为纯文本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4588510" y="2354580"/>
            <a:ext cx="407035" cy="0"/>
          </a:xfrm>
          <a:prstGeom prst="straightConnector1">
            <a:avLst/>
          </a:prstGeom>
          <a:solidFill>
            <a:schemeClr val="accent1">
              <a:tint val="4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6"/>
          <p:cNvSpPr/>
          <p:nvPr/>
        </p:nvSpPr>
        <p:spPr>
          <a:xfrm>
            <a:off x="7051040" y="1827530"/>
            <a:ext cx="1605280" cy="1054100"/>
          </a:xfrm>
          <a:prstGeom prst="flowChartAlternateProcess">
            <a:avLst/>
          </a:prstGeom>
          <a:solidFill>
            <a:schemeClr val="accent1">
              <a:tint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lexeme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词法分析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6641465" y="2354580"/>
            <a:ext cx="409575" cy="0"/>
          </a:xfrm>
          <a:prstGeom prst="straightConnector1">
            <a:avLst/>
          </a:prstGeom>
          <a:solidFill>
            <a:schemeClr val="accent1">
              <a:tint val="4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可选过程 8"/>
          <p:cNvSpPr/>
          <p:nvPr/>
        </p:nvSpPr>
        <p:spPr>
          <a:xfrm>
            <a:off x="7030720" y="3963670"/>
            <a:ext cx="1645285" cy="1054100"/>
          </a:xfrm>
          <a:prstGeom prst="flowChartAlternateProcess">
            <a:avLst/>
          </a:prstGeom>
          <a:solidFill>
            <a:schemeClr val="accent1">
              <a:tint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CFG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语法分析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4995545" y="3963670"/>
            <a:ext cx="1645920" cy="1054100"/>
          </a:xfrm>
          <a:prstGeom prst="flowChartAlternateProcess">
            <a:avLst/>
          </a:prstGeom>
          <a:solidFill>
            <a:schemeClr val="accent1">
              <a:tint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获得语法树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2942590" y="3963670"/>
            <a:ext cx="1645920" cy="1054100"/>
          </a:xfrm>
          <a:prstGeom prst="flowChartAlternateProcess">
            <a:avLst/>
          </a:prstGeom>
          <a:solidFill>
            <a:schemeClr val="accent1">
              <a:tint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语法树的节点做</a:t>
            </a:r>
            <a:r>
              <a:rPr lang="en-US" altLang="zh-CN">
                <a:solidFill>
                  <a:schemeClr val="tx1"/>
                </a:solidFill>
              </a:rPr>
              <a:t>QA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7" idx="2"/>
          </p:cNvCxnSpPr>
          <p:nvPr/>
        </p:nvCxnSpPr>
        <p:spPr>
          <a:xfrm>
            <a:off x="7853680" y="2881630"/>
            <a:ext cx="0" cy="1061085"/>
          </a:xfrm>
          <a:prstGeom prst="straightConnector1">
            <a:avLst/>
          </a:prstGeom>
          <a:solidFill>
            <a:schemeClr val="accent1">
              <a:tint val="4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1"/>
            <a:endCxn id="17" idx="3"/>
          </p:cNvCxnSpPr>
          <p:nvPr/>
        </p:nvCxnSpPr>
        <p:spPr>
          <a:xfrm flipH="1">
            <a:off x="6641465" y="4490720"/>
            <a:ext cx="389255" cy="0"/>
          </a:xfrm>
          <a:prstGeom prst="straightConnector1">
            <a:avLst/>
          </a:prstGeom>
          <a:solidFill>
            <a:schemeClr val="accent1">
              <a:tint val="4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7" idx="1"/>
            <a:endCxn id="21" idx="3"/>
          </p:cNvCxnSpPr>
          <p:nvPr/>
        </p:nvCxnSpPr>
        <p:spPr>
          <a:xfrm flipH="1">
            <a:off x="4588510" y="4490720"/>
            <a:ext cx="407035" cy="0"/>
          </a:xfrm>
          <a:prstGeom prst="straightConnector1">
            <a:avLst/>
          </a:prstGeom>
          <a:solidFill>
            <a:schemeClr val="accent1">
              <a:tint val="40000"/>
            </a:schemeClr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020"/>
          </a:xfrm>
        </p:spPr>
        <p:txBody>
          <a:bodyPr/>
          <a:p>
            <a:r>
              <a:rPr lang="en-US" altLang="zh-CN"/>
              <a:t>2.lexeme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5285"/>
            <a:ext cx="10515600" cy="240665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 sz="1400"/>
              <a:t>第一章  总  则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CN_ORDERING   STRING   ESCAPE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第一条  为规范会员交易及相关系统的技术管理，      防范证券交易技术风险，      维护正常交易秩序    ，                   根据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        CN_ORDERING                  STRING                    PUNCTUACTION2          STRING  PUNCTUACTION2  </a:t>
            </a:r>
            <a:r>
              <a:rPr lang="zh-CN" altLang="en-US" sz="1400">
                <a:sym typeface="+mn-ea"/>
              </a:rPr>
              <a:t>STRING   PUNCTUACTION2    STRING  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《证券公司监督管理条</a:t>
            </a:r>
            <a:r>
              <a:rPr lang="zh-CN" altLang="en-US" sz="1400">
                <a:sym typeface="+mn-ea"/>
              </a:rPr>
              <a:t>例》                       、                《证券公司风险处置条例》      </a:t>
            </a:r>
            <a:r>
              <a:rPr lang="zh-CN" altLang="en-US" sz="1400">
                <a:sym typeface="+mn-ea"/>
              </a:rPr>
              <a:t>等</a:t>
            </a:r>
            <a:r>
              <a:rPr lang="zh-CN" altLang="en-US" sz="1400">
                <a:sym typeface="+mn-ea"/>
              </a:rPr>
              <a:t>有关规定            ，             制定本实施细则  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   UNKNOWN   STRING  UNKNOWN      LIST_SPERATOR    UNKNOWN  STRING  UNKNOWN     STRING    </a:t>
            </a:r>
            <a:r>
              <a:rPr lang="zh-CN" altLang="en-US" sz="1400">
                <a:sym typeface="+mn-ea"/>
              </a:rPr>
              <a:t>PUNCTUACTION2        STRING       </a:t>
            </a:r>
            <a:r>
              <a:rPr lang="en-US" altLang="zh-CN" sz="1400">
                <a:sym typeface="+mn-ea"/>
              </a:rPr>
              <a:t>STOP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0870" y="4051935"/>
            <a:ext cx="10515600" cy="226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       </a:t>
            </a:r>
            <a:r>
              <a:rPr lang="en-US" altLang="zh-CN" sz="1600"/>
              <a:t> </a:t>
            </a:r>
            <a:r>
              <a:rPr lang="zh-CN" altLang="en-US" sz="1600"/>
              <a:t>将文本通过正则表达式生成，对应的标签：</a:t>
            </a:r>
            <a:br>
              <a:rPr lang="zh-CN" altLang="en-US" sz="1600"/>
            </a:b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  CN_NUMBERING           ^[一二三四五六七八九十壹贰叁肆伍陆柒捌玖拾]+(?!\n)$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      </a:t>
            </a:r>
            <a:r>
              <a:rPr lang="zh-CN" altLang="en-US" sz="1600"/>
              <a:t>PUNCUATION2               ^[.?!:;,'\"@#$%^&amp;*\\/\\+\\-·=/。？！：；，、＝×÷±φ](?!\n)$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              UNKNOWN                      ^[\\w\\W]$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020"/>
          </a:xfrm>
        </p:spPr>
        <p:txBody>
          <a:bodyPr/>
          <a:p>
            <a:r>
              <a:rPr lang="en-US" altLang="zh-CN"/>
              <a:t>3.CFG, </a:t>
            </a:r>
            <a:r>
              <a:rPr lang="zh-CN" altLang="en-US"/>
              <a:t>语法树</a:t>
            </a:r>
            <a:r>
              <a:rPr lang="zh-CN" altLang="en-US">
                <a:sym typeface="+mn-ea"/>
              </a:rPr>
              <a:t>示意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444115"/>
            <a:ext cx="10515600" cy="300736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z="1800">
                <a:sym typeface="+mn-ea"/>
              </a:rPr>
              <a:t>document -&gt; list items, document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document -&gt; $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list items -&gt; list, title, parapraph set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paragraph set -&gt; paragraph, paragraph set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paragraph set -&gt; list items, paragraph set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  paragraph set -&gt; </a:t>
            </a:r>
            <a:r>
              <a:rPr lang="en-US" altLang="zh-CN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ԑ </a:t>
            </a:r>
            <a:endParaRPr lang="en-US" altLang="zh-CN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    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7635240" y="2007870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document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765290" y="2710180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 items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7321550" y="2376170"/>
            <a:ext cx="931545" cy="334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95975" y="3621405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976745" y="3621405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877175" y="3696970"/>
            <a:ext cx="169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paragraph  set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6" idx="2"/>
          </p:cNvCxnSpPr>
          <p:nvPr/>
        </p:nvCxnSpPr>
        <p:spPr>
          <a:xfrm flipH="1">
            <a:off x="6210935" y="3078480"/>
            <a:ext cx="1110615" cy="542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12" idx="0"/>
          </p:cNvCxnSpPr>
          <p:nvPr/>
        </p:nvCxnSpPr>
        <p:spPr>
          <a:xfrm>
            <a:off x="7321550" y="3078480"/>
            <a:ext cx="1405890" cy="61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0"/>
          </p:cNvCxnSpPr>
          <p:nvPr/>
        </p:nvCxnSpPr>
        <p:spPr>
          <a:xfrm flipH="1">
            <a:off x="7321550" y="3078480"/>
            <a:ext cx="635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17" idx="0"/>
          </p:cNvCxnSpPr>
          <p:nvPr/>
        </p:nvCxnSpPr>
        <p:spPr>
          <a:xfrm flipH="1">
            <a:off x="7787640" y="4065270"/>
            <a:ext cx="939800" cy="58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10095" y="4650740"/>
            <a:ext cx="135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paragraph ...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060815" y="4650740"/>
            <a:ext cx="135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 items ...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12" idx="2"/>
            <a:endCxn id="18" idx="0"/>
          </p:cNvCxnSpPr>
          <p:nvPr/>
        </p:nvCxnSpPr>
        <p:spPr>
          <a:xfrm>
            <a:off x="8727440" y="4065270"/>
            <a:ext cx="1010920" cy="58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020"/>
          </a:xfrm>
        </p:spPr>
        <p:txBody>
          <a:bodyPr/>
          <a:p>
            <a:r>
              <a:rPr lang="en-US" altLang="zh-CN"/>
              <a:t>4.</a:t>
            </a:r>
            <a:r>
              <a:rPr lang="zh-CN" altLang="en-US"/>
              <a:t>生成结构展示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5210" y="1176655"/>
            <a:ext cx="10612120" cy="5046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    </a:t>
            </a:r>
            <a:endParaRPr lang="en-US" altLang="zh-CN" sz="1000"/>
          </a:p>
          <a:p>
            <a:endParaRPr lang="en-US" altLang="zh-CN" sz="1000"/>
          </a:p>
          <a:p>
            <a:endParaRPr lang="en-US" altLang="zh-CN" sz="1000"/>
          </a:p>
          <a:p>
            <a:r>
              <a:rPr lang="en-US" altLang="zh-CN" sz="1200" b="1"/>
              <a:t> </a:t>
            </a:r>
            <a:r>
              <a:rPr lang="zh-CN" altLang="en-US" sz="1200" b="1"/>
              <a:t>层级   潜在标题    </a:t>
            </a:r>
            <a:r>
              <a:rPr lang="en-US" altLang="zh-CN" sz="1200" b="1"/>
              <a:t>[</a:t>
            </a:r>
            <a:r>
              <a:rPr lang="zh-CN" altLang="en-US" sz="1200" b="1"/>
              <a:t>内容</a:t>
            </a:r>
            <a:r>
              <a:rPr lang="en-US" altLang="zh-CN" sz="1200" b="1"/>
              <a:t>]</a:t>
            </a:r>
            <a:endParaRPr lang="en-US" altLang="zh-CN" sz="1200" b="1"/>
          </a:p>
          <a:p>
            <a:r>
              <a:rPr lang="en-US" altLang="zh-CN" sz="1000"/>
              <a:t>     </a:t>
            </a:r>
            <a:r>
              <a:rPr lang="zh-CN" altLang="en-US" sz="1000"/>
              <a:t>0     上海证券交易所会员交易及相关系统技术管理实施细则上证会字〔2008〕43号上交所2008-7-4    []</a:t>
            </a:r>
            <a:endParaRPr lang="zh-CN" altLang="en-US" sz="1000"/>
          </a:p>
          <a:p>
            <a:r>
              <a:rPr lang="zh-CN" altLang="en-US" sz="1000"/>
              <a:t>     1     第一章 总则    []</a:t>
            </a:r>
            <a:endParaRPr lang="zh-CN" altLang="en-US" sz="1000"/>
          </a:p>
          <a:p>
            <a:r>
              <a:rPr lang="zh-CN" altLang="en-US" sz="1000"/>
              <a:t>     2     第一条    [为规范会员交易及相关系统的技术管理，防范证券交易技术风险，维护正常交易秩序，根据《证券公司监督管理条例》、《证券公司风险处置条例》、《上海证券交易所章程》、《上海证券交易所会员管理规则》及《上海证券交易所交易规则》等有关规定，制定本实施细则。]</a:t>
            </a:r>
            <a:endParaRPr lang="zh-CN" altLang="en-US" sz="1000"/>
          </a:p>
          <a:p>
            <a:r>
              <a:rPr lang="zh-CN" altLang="en-US" sz="1000"/>
              <a:t>     2     第二条 本实施细则适用于参与上海证券交易所（以下简称“本所”）证券    [交易业务的会员。其他直接拥有或租用本所交易单元的机构参照执行。]</a:t>
            </a:r>
            <a:endParaRPr lang="zh-CN" altLang="en-US" sz="1000"/>
          </a:p>
          <a:p>
            <a:r>
              <a:rPr lang="zh-CN" altLang="en-US" sz="1000"/>
              <a:t>     2     第三条 会员交易及相关系统是指会员的交易系统、行情系统、通信系统及    [其备份系统。]</a:t>
            </a:r>
            <a:endParaRPr lang="zh-CN" altLang="en-US" sz="1000"/>
          </a:p>
          <a:p>
            <a:r>
              <a:rPr lang="zh-CN" altLang="en-US" sz="1000"/>
              <a:t>     1     第二章 技术管理一般规定    []</a:t>
            </a:r>
            <a:endParaRPr lang="zh-CN" altLang="en-US" sz="1000"/>
          </a:p>
          <a:p>
            <a:r>
              <a:rPr lang="zh-CN" altLang="en-US" sz="1000"/>
              <a:t>     2     第四条    [会员应当建立科学合理的技术管理组织体系和安全保障体系，加强信息技术治理结构建设，对业务发展与技术管理进行统筹规划。]</a:t>
            </a:r>
            <a:endParaRPr lang="zh-CN" altLang="en-US" sz="1000"/>
          </a:p>
          <a:p>
            <a:r>
              <a:rPr lang="zh-CN" altLang="en-US" sz="1000"/>
              <a:t>     2     第五条    [会员应当加强信息技术管理制度建设，制定完善的系统建设、安全运行、应急处置、数据管理及安全防范等方面的管理制度，并定期检查制度的执行情况。]</a:t>
            </a:r>
            <a:endParaRPr lang="zh-CN" altLang="en-US" sz="1000"/>
          </a:p>
          <a:p>
            <a:r>
              <a:rPr lang="zh-CN" altLang="en-US" sz="1000"/>
              <a:t>     2     第六条    [会员应当按照“谁主管、谁负责”和“谁运营、谁负责”的原则，建立信息安全内部责任制，施行安全事故问责制度。]</a:t>
            </a:r>
            <a:endParaRPr lang="zh-CN" altLang="en-US" sz="1000"/>
          </a:p>
          <a:p>
            <a:r>
              <a:rPr lang="zh-CN" altLang="en-US" sz="1000"/>
              <a:t>     2     第七条    [会员应当根据业务发展需要，合理规划信息技术的资源投入与人才队伍建设。]</a:t>
            </a:r>
            <a:endParaRPr lang="zh-CN" altLang="en-US" sz="1000"/>
          </a:p>
          <a:p>
            <a:r>
              <a:rPr lang="zh-CN" altLang="en-US" sz="1000"/>
              <a:t>     2     第八条    [会员应当建立实时安全监控系统，及时发现和处理系统技术故障、黑客和不法分子入侵活动。]</a:t>
            </a:r>
            <a:endParaRPr lang="zh-CN" altLang="en-US" sz="1000"/>
          </a:p>
          <a:p>
            <a:r>
              <a:rPr lang="zh-CN" altLang="en-US" sz="1000"/>
              <a:t>     2     第九条 会员应当对交易及相关系统及其安全管理进行合规性审核、技术审    [计及定期风险评估。]</a:t>
            </a:r>
            <a:endParaRPr lang="zh-CN" altLang="en-US" sz="1000"/>
          </a:p>
          <a:p>
            <a:r>
              <a:rPr lang="zh-CN" altLang="en-US" sz="1000"/>
              <a:t>     2     第十条    [会员应当加强技术人员培训，确保其准确掌握本所发布的有关技术要求。]</a:t>
            </a:r>
            <a:endParaRPr lang="zh-CN" altLang="en-US" sz="1000"/>
          </a:p>
          <a:p>
            <a:r>
              <a:rPr lang="zh-CN" altLang="en-US" sz="1000"/>
              <a:t>     1     第三章 系统接入规范    []</a:t>
            </a:r>
            <a:endParaRPr lang="zh-CN" altLang="en-US" sz="1000"/>
          </a:p>
          <a:p>
            <a:r>
              <a:rPr lang="zh-CN" altLang="en-US" sz="1000"/>
              <a:t>     2     第十一条    [会员使用本所或者本所授权机构提供的交易相关服务前，应当与本所或者本所授权机构签订协议。]</a:t>
            </a:r>
            <a:endParaRPr lang="zh-CN" altLang="en-US" sz="1000"/>
          </a:p>
          <a:p>
            <a:r>
              <a:rPr lang="zh-CN" altLang="en-US" sz="1000"/>
              <a:t>     2     第十二条 会员交易及相关系统的容量和性能等指标应当满足本所相关要    [求。, 会员应当建立系统容量和性能指标升级扩容管理制度，使系统建设符合业务发展需要。]</a:t>
            </a:r>
            <a:endParaRPr lang="zh-CN" altLang="en-US" sz="1000"/>
          </a:p>
          <a:p>
            <a:r>
              <a:rPr lang="zh-CN" altLang="en-US" sz="1000"/>
              <a:t>     2     第十三条    [会员应当积极配合市场创新，及时完成相应的技术系统调整工作。]</a:t>
            </a:r>
            <a:endParaRPr lang="zh-CN" altLang="en-US" sz="1000"/>
          </a:p>
          <a:p>
            <a:r>
              <a:rPr lang="zh-CN" altLang="en-US" sz="1000"/>
              <a:t>     2     第十四条    [会员通信系统应当符合本所颁布的《通信网络技术白皮书》的规范要求。]</a:t>
            </a:r>
            <a:endParaRPr lang="zh-CN" altLang="en-US" sz="1000"/>
          </a:p>
          <a:p>
            <a:r>
              <a:rPr lang="zh-CN" altLang="en-US" sz="1000"/>
              <a:t>     2     第十五条 会员应当在交易及相关系统与其它系统之间、交易通信网络与其    [它应用网络之间，采取技术隔离措施。]</a:t>
            </a:r>
            <a:endParaRPr lang="zh-CN" altLang="en-US" sz="1000"/>
          </a:p>
          <a:p>
            <a:r>
              <a:rPr lang="zh-CN" altLang="en-US" sz="1000"/>
              <a:t>     2     第十六条    [会员应当建立网络管理系统，对网络进行监控、管理和维护，重要网络设备应当开启日志和审计功能。]</a:t>
            </a:r>
            <a:endParaRPr lang="zh-CN" altLang="en-US" sz="1000"/>
          </a:p>
          <a:p>
            <a:r>
              <a:rPr lang="zh-CN" altLang="en-US" sz="1000"/>
              <a:t>     2     第十七条 会员建设、运行、维护与本所交易及相关系统的接入终端和网络    [时，选用的软、硬件应当符合本所或者本所授权机构的要求。]</a:t>
            </a:r>
            <a:endParaRPr lang="zh-CN" altLang="en-US" sz="1000"/>
          </a:p>
          <a:p>
            <a:r>
              <a:rPr lang="zh-CN" altLang="en-US" sz="1000"/>
              <a:t>     2     第十八条    [会员应当保障与本所交易及相关系统接口的安全，定期检测接入终端，及时修补系统漏洞，清除存在的病毒及恶意代码。]</a:t>
            </a:r>
            <a:endParaRPr lang="zh-CN" altLang="en-US" sz="1000"/>
          </a:p>
          <a:p>
            <a:r>
              <a:rPr lang="zh-CN" altLang="en-US" sz="1000"/>
              <a:t>     2     第十九条 会员不得在接入终端上安装、运行未经本所或者本所授权机构许    [可的应用软件，不得通过本所交易及相关系统从事与证券业务无关的活动。]</a:t>
            </a:r>
            <a:endParaRPr lang="zh-CN" altLang="en-US" sz="1000"/>
          </a:p>
          <a:p>
            <a:r>
              <a:rPr lang="zh-CN" altLang="en-US" sz="1000"/>
              <a:t>     2     第二十条    [会员应当为用于本所系统接入和行情接收的终端配置备份设备。]</a:t>
            </a:r>
            <a:endParaRPr lang="zh-CN" altLang="en-US" sz="1000"/>
          </a:p>
          <a:p>
            <a:r>
              <a:rPr lang="zh-CN" altLang="en-US" sz="1000"/>
              <a:t>     2     第二十一条    [会员应当根据本所交易相关业务规则要求及监管需要，在其交易及相关系统对各类委托申报指令实施前端控制，对客户的证券和资金实施查验。]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</a:t>
            </a:r>
            <a:endParaRPr lang="zh-CN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2814</Words>
  <Application>WPS 演示</Application>
  <PresentationFormat>宽屏</PresentationFormat>
  <Paragraphs>91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1.流程</vt:lpstr>
      <vt:lpstr>2.lexeme</vt:lpstr>
      <vt:lpstr>2.lexeme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jintong</dc:creator>
  <cp:lastModifiedBy>jintong</cp:lastModifiedBy>
  <cp:revision>1</cp:revision>
  <dcterms:created xsi:type="dcterms:W3CDTF">2018-05-28T01:32:31Z</dcterms:created>
  <dcterms:modified xsi:type="dcterms:W3CDTF">2018-05-28T02:57:02Z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