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sldIdLst>
    <p:sldId id="256" r:id="rId2"/>
    <p:sldId id="264" r:id="rId3"/>
    <p:sldId id="258" r:id="rId4"/>
    <p:sldId id="259" r:id="rId5"/>
    <p:sldId id="260" r:id="rId6"/>
    <p:sldId id="261" r:id="rId7"/>
    <p:sldId id="262"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8"/>
  </p:normalViewPr>
  <p:slideViewPr>
    <p:cSldViewPr snapToGrid="0" snapToObjects="1">
      <p:cViewPr varScale="1">
        <p:scale>
          <a:sx n="96" d="100"/>
          <a:sy n="96" d="100"/>
        </p:scale>
        <p:origin x="111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13-Oct-20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441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2703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1043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371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283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7399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0510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781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752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78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13-Oct-20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739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13-Oct-20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0721598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62" r:id="rId6"/>
    <p:sldLayoutId id="2147483757" r:id="rId7"/>
    <p:sldLayoutId id="2147483758" r:id="rId8"/>
    <p:sldLayoutId id="2147483759" r:id="rId9"/>
    <p:sldLayoutId id="2147483761" r:id="rId10"/>
    <p:sldLayoutId id="214748376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DCD3E-8B68-A241-8C8A-C7B5D6C815E4}"/>
              </a:ext>
            </a:extLst>
          </p:cNvPr>
          <p:cNvSpPr>
            <a:spLocks noGrp="1"/>
          </p:cNvSpPr>
          <p:nvPr>
            <p:ph type="ctrTitle"/>
          </p:nvPr>
        </p:nvSpPr>
        <p:spPr>
          <a:xfrm>
            <a:off x="890338" y="640080"/>
            <a:ext cx="3734014" cy="3566160"/>
          </a:xfrm>
        </p:spPr>
        <p:txBody>
          <a:bodyPr anchor="b">
            <a:normAutofit/>
          </a:bodyPr>
          <a:lstStyle/>
          <a:p>
            <a:pPr>
              <a:lnSpc>
                <a:spcPct val="90000"/>
              </a:lnSpc>
            </a:pPr>
            <a:r>
              <a:rPr lang="en-US" sz="6200" dirty="0"/>
              <a:t>Writing your FYP Project Proposal</a:t>
            </a:r>
          </a:p>
        </p:txBody>
      </p:sp>
      <p:sp>
        <p:nvSpPr>
          <p:cNvPr id="3" name="Subtitle 2">
            <a:extLst>
              <a:ext uri="{FF2B5EF4-FFF2-40B4-BE49-F238E27FC236}">
                <a16:creationId xmlns:a16="http://schemas.microsoft.com/office/drawing/2014/main" id="{DAF4D257-0E01-9D47-B7EF-621C05A9F507}"/>
              </a:ext>
            </a:extLst>
          </p:cNvPr>
          <p:cNvSpPr>
            <a:spLocks noGrp="1"/>
          </p:cNvSpPr>
          <p:nvPr>
            <p:ph type="subTitle" idx="1"/>
          </p:nvPr>
        </p:nvSpPr>
        <p:spPr>
          <a:xfrm>
            <a:off x="890339" y="4636008"/>
            <a:ext cx="3734014" cy="1572768"/>
          </a:xfrm>
        </p:spPr>
        <p:txBody>
          <a:bodyPr>
            <a:normAutofit/>
          </a:bodyPr>
          <a:lstStyle/>
          <a:p>
            <a:endParaRPr lang="en-US" dirty="0"/>
          </a:p>
        </p:txBody>
      </p:sp>
      <p:sp>
        <p:nvSpPr>
          <p:cNvPr id="2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FC5F38"/>
          </a:solidFill>
          <a:ln w="38100" cap="rnd">
            <a:solidFill>
              <a:srgbClr val="FC5F3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073EBD-3C9C-40C8-8E38-2C8D79BBFFA7}"/>
              </a:ext>
            </a:extLst>
          </p:cNvPr>
          <p:cNvPicPr>
            <a:picLocks noChangeAspect="1"/>
          </p:cNvPicPr>
          <p:nvPr/>
        </p:nvPicPr>
        <p:blipFill rotWithShape="1">
          <a:blip r:embed="rId2"/>
          <a:srcRect l="17652" r="176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8222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B7688-0BCB-7B45-A7B9-2094B40FDCDF}"/>
              </a:ext>
            </a:extLst>
          </p:cNvPr>
          <p:cNvSpPr>
            <a:spLocks noGrp="1"/>
          </p:cNvSpPr>
          <p:nvPr>
            <p:ph type="title"/>
          </p:nvPr>
        </p:nvSpPr>
        <p:spPr>
          <a:xfrm>
            <a:off x="5297762" y="329184"/>
            <a:ext cx="6251110" cy="1783080"/>
          </a:xfrm>
        </p:spPr>
        <p:txBody>
          <a:bodyPr anchor="b">
            <a:normAutofit/>
          </a:bodyPr>
          <a:lstStyle/>
          <a:p>
            <a:pPr>
              <a:lnSpc>
                <a:spcPct val="90000"/>
              </a:lnSpc>
            </a:pPr>
            <a:r>
              <a:rPr lang="en-US" sz="5600"/>
              <a:t>The Project Proposal</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A77EDB-2E6D-DE42-88B9-5B6EBBBF1CB3}"/>
              </a:ext>
            </a:extLst>
          </p:cNvPr>
          <p:cNvSpPr>
            <a:spLocks noGrp="1"/>
          </p:cNvSpPr>
          <p:nvPr>
            <p:ph idx="1"/>
          </p:nvPr>
        </p:nvSpPr>
        <p:spPr>
          <a:xfrm>
            <a:off x="5297762" y="2706624"/>
            <a:ext cx="6251110" cy="3483864"/>
          </a:xfrm>
        </p:spPr>
        <p:txBody>
          <a:bodyPr>
            <a:normAutofit/>
          </a:bodyPr>
          <a:lstStyle/>
          <a:p>
            <a:pPr>
              <a:lnSpc>
                <a:spcPct val="100000"/>
              </a:lnSpc>
            </a:pPr>
            <a:r>
              <a:rPr lang="en-US" dirty="0"/>
              <a:t>Write an Introduction</a:t>
            </a:r>
          </a:p>
          <a:p>
            <a:pPr>
              <a:lnSpc>
                <a:spcPct val="100000"/>
              </a:lnSpc>
            </a:pPr>
            <a:r>
              <a:rPr lang="en-US" dirty="0"/>
              <a:t>Clarify the specific problem (What &amp; Why)</a:t>
            </a:r>
          </a:p>
          <a:p>
            <a:pPr>
              <a:lnSpc>
                <a:spcPct val="100000"/>
              </a:lnSpc>
            </a:pPr>
            <a:r>
              <a:rPr lang="en-US" dirty="0"/>
              <a:t>Record your methods (How!)</a:t>
            </a:r>
          </a:p>
          <a:p>
            <a:pPr>
              <a:lnSpc>
                <a:spcPct val="100000"/>
              </a:lnSpc>
            </a:pPr>
            <a:r>
              <a:rPr lang="en-US" dirty="0"/>
              <a:t>Cite your work!</a:t>
            </a:r>
          </a:p>
          <a:p>
            <a:pPr>
              <a:lnSpc>
                <a:spcPct val="100000"/>
              </a:lnSpc>
            </a:pPr>
            <a:r>
              <a:rPr lang="en-US" dirty="0"/>
              <a:t>Proposal Layout</a:t>
            </a:r>
          </a:p>
          <a:p>
            <a:pPr>
              <a:lnSpc>
                <a:spcPct val="100000"/>
              </a:lnSpc>
            </a:pPr>
            <a:r>
              <a:rPr lang="en-US" dirty="0"/>
              <a:t>Submission Guidelines</a:t>
            </a:r>
          </a:p>
          <a:p>
            <a:pPr>
              <a:lnSpc>
                <a:spcPct val="100000"/>
              </a:lnSpc>
            </a:pPr>
            <a:endParaRPr lang="en-US" dirty="0"/>
          </a:p>
        </p:txBody>
      </p:sp>
      <p:pic>
        <p:nvPicPr>
          <p:cNvPr id="5" name="Picture 4">
            <a:extLst>
              <a:ext uri="{FF2B5EF4-FFF2-40B4-BE49-F238E27FC236}">
                <a16:creationId xmlns:a16="http://schemas.microsoft.com/office/drawing/2014/main" id="{9D927BFD-9211-4950-A580-8BB3E7D16102}"/>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41189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E7E3-2B67-B84C-BB05-94DF8E24BE4F}"/>
              </a:ext>
            </a:extLst>
          </p:cNvPr>
          <p:cNvSpPr>
            <a:spLocks noGrp="1"/>
          </p:cNvSpPr>
          <p:nvPr>
            <p:ph type="title"/>
          </p:nvPr>
        </p:nvSpPr>
        <p:spPr/>
        <p:txBody>
          <a:bodyPr/>
          <a:lstStyle/>
          <a:p>
            <a:r>
              <a:rPr lang="en-US" dirty="0"/>
              <a:t>Write an Introduction</a:t>
            </a:r>
          </a:p>
        </p:txBody>
      </p:sp>
      <p:sp>
        <p:nvSpPr>
          <p:cNvPr id="3" name="Content Placeholder 2">
            <a:extLst>
              <a:ext uri="{FF2B5EF4-FFF2-40B4-BE49-F238E27FC236}">
                <a16:creationId xmlns:a16="http://schemas.microsoft.com/office/drawing/2014/main" id="{B1E042E1-E413-BB44-AB31-9A1A970E68DE}"/>
              </a:ext>
            </a:extLst>
          </p:cNvPr>
          <p:cNvSpPr>
            <a:spLocks noGrp="1"/>
          </p:cNvSpPr>
          <p:nvPr>
            <p:ph idx="1"/>
          </p:nvPr>
        </p:nvSpPr>
        <p:spPr/>
        <p:txBody>
          <a:bodyPr/>
          <a:lstStyle/>
          <a:p>
            <a:r>
              <a:rPr lang="en-IE" dirty="0"/>
              <a:t>This should include an overview of the concepts, terms and issues involved with your project. </a:t>
            </a:r>
          </a:p>
          <a:p>
            <a:r>
              <a:rPr lang="en-IE" dirty="0"/>
              <a:t>Place your project in the greater context of computer science by starting with a more general scope, then focusing on more specific concerns related to your project. </a:t>
            </a:r>
          </a:p>
          <a:p>
            <a:r>
              <a:rPr lang="en-IE" dirty="0"/>
              <a:t>For project’s that involve established theories or algorithms, for example, be sure to provide an overview of how these work in general.</a:t>
            </a:r>
            <a:endParaRPr lang="en-US" dirty="0"/>
          </a:p>
        </p:txBody>
      </p:sp>
    </p:spTree>
    <p:extLst>
      <p:ext uri="{BB962C8B-B14F-4D97-AF65-F5344CB8AC3E}">
        <p14:creationId xmlns:p14="http://schemas.microsoft.com/office/powerpoint/2010/main" val="234696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3C3A-81B5-B44E-9101-AE8A74CE7C1B}"/>
              </a:ext>
            </a:extLst>
          </p:cNvPr>
          <p:cNvSpPr>
            <a:spLocks noGrp="1"/>
          </p:cNvSpPr>
          <p:nvPr>
            <p:ph type="title"/>
          </p:nvPr>
        </p:nvSpPr>
        <p:spPr/>
        <p:txBody>
          <a:bodyPr>
            <a:normAutofit fontScale="90000"/>
          </a:bodyPr>
          <a:lstStyle/>
          <a:p>
            <a:r>
              <a:rPr lang="en-US" dirty="0"/>
              <a:t>Clarify the specific problem (what &amp; Why!)</a:t>
            </a:r>
          </a:p>
        </p:txBody>
      </p:sp>
      <p:sp>
        <p:nvSpPr>
          <p:cNvPr id="3" name="Content Placeholder 2">
            <a:extLst>
              <a:ext uri="{FF2B5EF4-FFF2-40B4-BE49-F238E27FC236}">
                <a16:creationId xmlns:a16="http://schemas.microsoft.com/office/drawing/2014/main" id="{600DCB7F-2CC9-0D4B-B6F3-91B183242945}"/>
              </a:ext>
            </a:extLst>
          </p:cNvPr>
          <p:cNvSpPr>
            <a:spLocks noGrp="1"/>
          </p:cNvSpPr>
          <p:nvPr>
            <p:ph idx="1"/>
          </p:nvPr>
        </p:nvSpPr>
        <p:spPr/>
        <p:txBody>
          <a:bodyPr/>
          <a:lstStyle/>
          <a:p>
            <a:r>
              <a:rPr lang="en-US" b="1" dirty="0"/>
              <a:t>Specify </a:t>
            </a:r>
            <a:r>
              <a:rPr lang="en-US" b="1" u="sng" dirty="0"/>
              <a:t>what</a:t>
            </a:r>
            <a:r>
              <a:rPr lang="en-US" dirty="0"/>
              <a:t> </a:t>
            </a:r>
            <a:r>
              <a:rPr lang="en-IE" dirty="0"/>
              <a:t>the intended system will do, or what </a:t>
            </a:r>
            <a:r>
              <a:rPr lang="en-US" dirty="0"/>
              <a:t>specific problem your project is going to address (</a:t>
            </a:r>
            <a:r>
              <a:rPr lang="en-IE" dirty="0"/>
              <a:t>to the extent to which you can envisage it at this time).  Use accompanying diagrams where appropriate</a:t>
            </a:r>
            <a:r>
              <a:rPr lang="en-US" dirty="0"/>
              <a:t>?</a:t>
            </a:r>
          </a:p>
          <a:p>
            <a:r>
              <a:rPr lang="en-IE" dirty="0"/>
              <a:t>The goal of your FYP, is to identify an area of the computing field which has been ignored or understudied or underdeveloped, and then contribute a solution to that problem (</a:t>
            </a:r>
            <a:r>
              <a:rPr lang="en-IE" b="1" dirty="0"/>
              <a:t>why</a:t>
            </a:r>
            <a:r>
              <a:rPr lang="en-IE" dirty="0"/>
              <a:t>). </a:t>
            </a:r>
          </a:p>
          <a:p>
            <a:r>
              <a:rPr lang="en-IE" dirty="0"/>
              <a:t>Include a brief literature review outlining the work which has been done previously, then show that your project will contribute an </a:t>
            </a:r>
            <a:r>
              <a:rPr lang="en-IE" b="1" dirty="0"/>
              <a:t>original</a:t>
            </a:r>
            <a:r>
              <a:rPr lang="en-IE" dirty="0"/>
              <a:t> solution by explaining how the project resolves a previously unaddressed problem. </a:t>
            </a:r>
          </a:p>
          <a:p>
            <a:r>
              <a:rPr lang="en-IE" dirty="0"/>
              <a:t>Present your solution in a concise statement, which will guide the rest of your proposal.</a:t>
            </a:r>
            <a:endParaRPr lang="en-US" dirty="0"/>
          </a:p>
        </p:txBody>
      </p:sp>
    </p:spTree>
    <p:extLst>
      <p:ext uri="{BB962C8B-B14F-4D97-AF65-F5344CB8AC3E}">
        <p14:creationId xmlns:p14="http://schemas.microsoft.com/office/powerpoint/2010/main" val="131297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0C71-FBBB-AF4D-A05E-175183502CD0}"/>
              </a:ext>
            </a:extLst>
          </p:cNvPr>
          <p:cNvSpPr>
            <a:spLocks noGrp="1"/>
          </p:cNvSpPr>
          <p:nvPr>
            <p:ph type="title"/>
          </p:nvPr>
        </p:nvSpPr>
        <p:spPr/>
        <p:txBody>
          <a:bodyPr>
            <a:normAutofit/>
          </a:bodyPr>
          <a:lstStyle/>
          <a:p>
            <a:r>
              <a:rPr lang="en-US" dirty="0"/>
              <a:t>Record your methods (How!)</a:t>
            </a:r>
          </a:p>
        </p:txBody>
      </p:sp>
      <p:sp>
        <p:nvSpPr>
          <p:cNvPr id="3" name="Content Placeholder 2">
            <a:extLst>
              <a:ext uri="{FF2B5EF4-FFF2-40B4-BE49-F238E27FC236}">
                <a16:creationId xmlns:a16="http://schemas.microsoft.com/office/drawing/2014/main" id="{3AAFA92A-D576-254C-BD0C-997AE3F6565A}"/>
              </a:ext>
            </a:extLst>
          </p:cNvPr>
          <p:cNvSpPr>
            <a:spLocks noGrp="1"/>
          </p:cNvSpPr>
          <p:nvPr>
            <p:ph idx="1"/>
          </p:nvPr>
        </p:nvSpPr>
        <p:spPr/>
        <p:txBody>
          <a:bodyPr/>
          <a:lstStyle/>
          <a:p>
            <a:r>
              <a:rPr lang="en-US" dirty="0"/>
              <a:t>Record </a:t>
            </a:r>
            <a:r>
              <a:rPr lang="en-US" b="1" dirty="0"/>
              <a:t>how</a:t>
            </a:r>
            <a:r>
              <a:rPr lang="en-US" dirty="0"/>
              <a:t> you are going to implement your system or the solution to the problem/gap you identified for your project.</a:t>
            </a:r>
          </a:p>
          <a:p>
            <a:r>
              <a:rPr lang="en-US" dirty="0"/>
              <a:t>List the technologies that you think you will use.</a:t>
            </a:r>
          </a:p>
          <a:p>
            <a:pPr lvl="1"/>
            <a:r>
              <a:rPr lang="en-US" dirty="0"/>
              <a:t>This may change but that is perfectly fine.  You are only at the proposal stage!</a:t>
            </a:r>
          </a:p>
          <a:p>
            <a:r>
              <a:rPr lang="en-US" dirty="0"/>
              <a:t>Include a timeline for semester one.</a:t>
            </a:r>
          </a:p>
          <a:p>
            <a:r>
              <a:rPr lang="en-US" dirty="0"/>
              <a:t>Note what you hope to learn from doing the suggested project.</a:t>
            </a:r>
          </a:p>
          <a:p>
            <a:pPr marL="0" indent="0">
              <a:buNone/>
            </a:pPr>
            <a:endParaRPr lang="en-US" dirty="0"/>
          </a:p>
        </p:txBody>
      </p:sp>
    </p:spTree>
    <p:extLst>
      <p:ext uri="{BB962C8B-B14F-4D97-AF65-F5344CB8AC3E}">
        <p14:creationId xmlns:p14="http://schemas.microsoft.com/office/powerpoint/2010/main" val="264724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DD04-64FE-384B-8E82-863060126CC9}"/>
              </a:ext>
            </a:extLst>
          </p:cNvPr>
          <p:cNvSpPr>
            <a:spLocks noGrp="1"/>
          </p:cNvSpPr>
          <p:nvPr>
            <p:ph type="title"/>
          </p:nvPr>
        </p:nvSpPr>
        <p:spPr/>
        <p:txBody>
          <a:bodyPr/>
          <a:lstStyle/>
          <a:p>
            <a:r>
              <a:rPr lang="en-US" dirty="0"/>
              <a:t>Cite your work!</a:t>
            </a:r>
          </a:p>
        </p:txBody>
      </p:sp>
      <p:sp>
        <p:nvSpPr>
          <p:cNvPr id="3" name="Content Placeholder 2">
            <a:extLst>
              <a:ext uri="{FF2B5EF4-FFF2-40B4-BE49-F238E27FC236}">
                <a16:creationId xmlns:a16="http://schemas.microsoft.com/office/drawing/2014/main" id="{92AA2015-6FE8-5449-8004-88607D9256B6}"/>
              </a:ext>
            </a:extLst>
          </p:cNvPr>
          <p:cNvSpPr>
            <a:spLocks noGrp="1"/>
          </p:cNvSpPr>
          <p:nvPr>
            <p:ph idx="1"/>
          </p:nvPr>
        </p:nvSpPr>
        <p:spPr/>
        <p:txBody>
          <a:bodyPr/>
          <a:lstStyle/>
          <a:p>
            <a:r>
              <a:rPr lang="en-IE" dirty="0"/>
              <a:t>Cite your sources in a bibliography/references section. </a:t>
            </a:r>
          </a:p>
          <a:p>
            <a:r>
              <a:rPr lang="en-IE" dirty="0"/>
              <a:t>Include all sources used in formulating your literature review at the beginning of the proposal. </a:t>
            </a:r>
          </a:p>
          <a:p>
            <a:r>
              <a:rPr lang="en-IE" dirty="0"/>
              <a:t>The American Psychological Association (APA) style is the preferred citation format for computer science, but you can use the Harvard referencing style if you prefer.  Just reference!!!</a:t>
            </a:r>
          </a:p>
          <a:p>
            <a:r>
              <a:rPr lang="en-IE" dirty="0"/>
              <a:t>Avoid plagiarism! When in doubt, cite a source.</a:t>
            </a:r>
            <a:endParaRPr lang="en-US" dirty="0"/>
          </a:p>
        </p:txBody>
      </p:sp>
    </p:spTree>
    <p:extLst>
      <p:ext uri="{BB962C8B-B14F-4D97-AF65-F5344CB8AC3E}">
        <p14:creationId xmlns:p14="http://schemas.microsoft.com/office/powerpoint/2010/main" val="308194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5F065-A2DD-3940-993A-258BFDD7B219}"/>
              </a:ext>
            </a:extLst>
          </p:cNvPr>
          <p:cNvSpPr>
            <a:spLocks noGrp="1"/>
          </p:cNvSpPr>
          <p:nvPr>
            <p:ph type="title"/>
          </p:nvPr>
        </p:nvSpPr>
        <p:spPr>
          <a:xfrm>
            <a:off x="576072" y="238539"/>
            <a:ext cx="11018520" cy="1434415"/>
          </a:xfrm>
        </p:spPr>
        <p:txBody>
          <a:bodyPr anchor="b">
            <a:normAutofit/>
          </a:bodyPr>
          <a:lstStyle/>
          <a:p>
            <a:r>
              <a:rPr lang="en-US" sz="7200" dirty="0"/>
              <a:t>Proposal Layout</a:t>
            </a:r>
          </a:p>
        </p:txBody>
      </p:sp>
      <p:sp>
        <p:nvSpPr>
          <p:cNvPr id="2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4F65CD-C0FB-F34F-8154-F866396D1F41}"/>
              </a:ext>
            </a:extLst>
          </p:cNvPr>
          <p:cNvSpPr>
            <a:spLocks noGrp="1"/>
          </p:cNvSpPr>
          <p:nvPr>
            <p:ph idx="1"/>
          </p:nvPr>
        </p:nvSpPr>
        <p:spPr>
          <a:xfrm>
            <a:off x="572493" y="2071316"/>
            <a:ext cx="6713552" cy="4119172"/>
          </a:xfrm>
        </p:spPr>
        <p:txBody>
          <a:bodyPr anchor="t">
            <a:normAutofit/>
          </a:bodyPr>
          <a:lstStyle/>
          <a:p>
            <a:pPr>
              <a:lnSpc>
                <a:spcPct val="100000"/>
              </a:lnSpc>
            </a:pPr>
            <a:r>
              <a:rPr lang="en-IE" dirty="0"/>
              <a:t>The cover page will have the following layout and style:</a:t>
            </a:r>
          </a:p>
          <a:p>
            <a:pPr lvl="1">
              <a:lnSpc>
                <a:spcPct val="100000"/>
              </a:lnSpc>
            </a:pPr>
            <a:r>
              <a:rPr lang="en-IE" b="1" dirty="0"/>
              <a:t>Heading</a:t>
            </a:r>
            <a:r>
              <a:rPr lang="en-IE" dirty="0"/>
              <a:t>: Project Name: 26 point Times Roman </a:t>
            </a:r>
          </a:p>
          <a:p>
            <a:pPr lvl="1">
              <a:lnSpc>
                <a:spcPct val="100000"/>
              </a:lnSpc>
            </a:pPr>
            <a:r>
              <a:rPr lang="en-IE" b="1" dirty="0"/>
              <a:t>Sub Heading</a:t>
            </a:r>
            <a:r>
              <a:rPr lang="en-IE" dirty="0"/>
              <a:t>: Final Year Project Proposal September 2020 16 point Times Roman </a:t>
            </a:r>
          </a:p>
          <a:p>
            <a:pPr lvl="1">
              <a:lnSpc>
                <a:spcPct val="100000"/>
              </a:lnSpc>
            </a:pPr>
            <a:r>
              <a:rPr lang="en-IE" b="1" dirty="0"/>
              <a:t>Name, Course and Student Number</a:t>
            </a:r>
            <a:r>
              <a:rPr lang="en-IE" dirty="0"/>
              <a:t>: Linda Murphy Software Systems Design (or whatever course you’re taking) 29806794 14 point Times Roman</a:t>
            </a:r>
          </a:p>
          <a:p>
            <a:pPr>
              <a:lnSpc>
                <a:spcPct val="100000"/>
              </a:lnSpc>
            </a:pPr>
            <a:r>
              <a:rPr lang="en-IE" dirty="0"/>
              <a:t>The main body of the project proposal should be about two or three pages and should include a diagram or diagrams where they would help explain your proposal.</a:t>
            </a:r>
          </a:p>
          <a:p>
            <a:pPr marL="0" indent="0">
              <a:lnSpc>
                <a:spcPct val="100000"/>
              </a:lnSpc>
              <a:buNone/>
            </a:pPr>
            <a:endParaRPr lang="en-IE" dirty="0"/>
          </a:p>
        </p:txBody>
      </p:sp>
      <p:pic>
        <p:nvPicPr>
          <p:cNvPr id="10" name="Picture 9" descr="A picture containing bird, flower, tree&#10;&#10;Description automatically generated">
            <a:extLst>
              <a:ext uri="{FF2B5EF4-FFF2-40B4-BE49-F238E27FC236}">
                <a16:creationId xmlns:a16="http://schemas.microsoft.com/office/drawing/2014/main" id="{2AF42F62-2464-4D4A-AE8F-D5FCC76A3B54}"/>
              </a:ext>
            </a:extLst>
          </p:cNvPr>
          <p:cNvPicPr>
            <a:picLocks noChangeAspect="1"/>
          </p:cNvPicPr>
          <p:nvPr/>
        </p:nvPicPr>
        <p:blipFill rotWithShape="1">
          <a:blip r:embed="rId2"/>
          <a:srcRect l="3434" r="8059" b="2"/>
          <a:stretch/>
        </p:blipFill>
        <p:spPr>
          <a:xfrm>
            <a:off x="7675658" y="2093976"/>
            <a:ext cx="3941064" cy="4096512"/>
          </a:xfrm>
          <a:prstGeom prst="rect">
            <a:avLst/>
          </a:prstGeom>
          <a:effectLst>
            <a:outerShdw blurRad="1016000" dist="50800" dir="5400000" algn="ctr" rotWithShape="0">
              <a:srgbClr val="000000">
                <a:alpha val="43137"/>
              </a:srgbClr>
            </a:outerShdw>
          </a:effectLst>
        </p:spPr>
      </p:pic>
    </p:spTree>
    <p:extLst>
      <p:ext uri="{BB962C8B-B14F-4D97-AF65-F5344CB8AC3E}">
        <p14:creationId xmlns:p14="http://schemas.microsoft.com/office/powerpoint/2010/main" val="231837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B2A9-BA8E-3045-8BE2-012EFF020ABD}"/>
              </a:ext>
            </a:extLst>
          </p:cNvPr>
          <p:cNvSpPr>
            <a:spLocks noGrp="1"/>
          </p:cNvSpPr>
          <p:nvPr>
            <p:ph type="title"/>
          </p:nvPr>
        </p:nvSpPr>
        <p:spPr/>
        <p:txBody>
          <a:bodyPr/>
          <a:lstStyle/>
          <a:p>
            <a:r>
              <a:rPr lang="en-US" dirty="0"/>
              <a:t>Proposal Submission Guidelines</a:t>
            </a:r>
          </a:p>
        </p:txBody>
      </p:sp>
      <p:sp>
        <p:nvSpPr>
          <p:cNvPr id="3" name="Content Placeholder 2">
            <a:extLst>
              <a:ext uri="{FF2B5EF4-FFF2-40B4-BE49-F238E27FC236}">
                <a16:creationId xmlns:a16="http://schemas.microsoft.com/office/drawing/2014/main" id="{E116E5C2-18A5-EC40-ABF6-98E3DB9B86C0}"/>
              </a:ext>
            </a:extLst>
          </p:cNvPr>
          <p:cNvSpPr>
            <a:spLocks noGrp="1"/>
          </p:cNvSpPr>
          <p:nvPr>
            <p:ph idx="1"/>
          </p:nvPr>
        </p:nvSpPr>
        <p:spPr/>
        <p:txBody>
          <a:bodyPr/>
          <a:lstStyle/>
          <a:p>
            <a:r>
              <a:rPr lang="en-IE" dirty="0"/>
              <a:t>You must submit your proposal in BOTH </a:t>
            </a:r>
            <a:r>
              <a:rPr lang="en-IE" b="1" dirty="0"/>
              <a:t>pdf</a:t>
            </a:r>
            <a:r>
              <a:rPr lang="en-IE" dirty="0"/>
              <a:t> and </a:t>
            </a:r>
            <a:r>
              <a:rPr lang="en-IE" b="1" dirty="0"/>
              <a:t>docx</a:t>
            </a:r>
            <a:r>
              <a:rPr lang="en-IE" dirty="0"/>
              <a:t> format. There is one submission box and it can accommodate two files. Please </a:t>
            </a:r>
            <a:r>
              <a:rPr lang="en-IE" b="1" dirty="0"/>
              <a:t>don’t</a:t>
            </a:r>
            <a:r>
              <a:rPr lang="en-IE" dirty="0"/>
              <a:t> zip them. </a:t>
            </a:r>
          </a:p>
          <a:p>
            <a:r>
              <a:rPr lang="en-IE" dirty="0"/>
              <a:t>Your proposal should be labelled Murphy Linda 29806794.pdf and Murphy Linda 29806794.docx, if that were your name and student number. The words project proposal should NOT appear on the actual file name – not necessary.</a:t>
            </a:r>
          </a:p>
          <a:p>
            <a:endParaRPr lang="en-US" dirty="0"/>
          </a:p>
        </p:txBody>
      </p:sp>
    </p:spTree>
    <p:extLst>
      <p:ext uri="{BB962C8B-B14F-4D97-AF65-F5344CB8AC3E}">
        <p14:creationId xmlns:p14="http://schemas.microsoft.com/office/powerpoint/2010/main" val="397550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911B-ED13-5048-919D-1B99854F5722}"/>
              </a:ext>
            </a:extLst>
          </p:cNvPr>
          <p:cNvSpPr>
            <a:spLocks noGrp="1"/>
          </p:cNvSpPr>
          <p:nvPr>
            <p:ph type="title"/>
          </p:nvPr>
        </p:nvSpPr>
        <p:spPr/>
        <p:txBody>
          <a:bodyPr/>
          <a:lstStyle/>
          <a:p>
            <a:r>
              <a:rPr lang="en-US" dirty="0"/>
              <a:t>Enjoy!</a:t>
            </a:r>
          </a:p>
        </p:txBody>
      </p:sp>
    </p:spTree>
    <p:extLst>
      <p:ext uri="{BB962C8B-B14F-4D97-AF65-F5344CB8AC3E}">
        <p14:creationId xmlns:p14="http://schemas.microsoft.com/office/powerpoint/2010/main" val="21789936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810</TotalTime>
  <Words>554</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Modern Love</vt:lpstr>
      <vt:lpstr>The Hand</vt:lpstr>
      <vt:lpstr>SketchyVTI</vt:lpstr>
      <vt:lpstr>Writing your FYP Project Proposal</vt:lpstr>
      <vt:lpstr>The Project Proposal</vt:lpstr>
      <vt:lpstr>Write an Introduction</vt:lpstr>
      <vt:lpstr>Clarify the specific problem (what &amp; Why!)</vt:lpstr>
      <vt:lpstr>Record your methods (How!)</vt:lpstr>
      <vt:lpstr>Cite your work!</vt:lpstr>
      <vt:lpstr>Proposal Layout</vt:lpstr>
      <vt:lpstr>Proposal Submission Guidelines</vt:lpstr>
      <vt:lpstr>Enjoy!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your FYP Project Proposal</dc:title>
  <dc:creator>Lucy White</dc:creator>
  <cp:lastModifiedBy>Jun-Shuo Ng</cp:lastModifiedBy>
  <cp:revision>2</cp:revision>
  <dcterms:created xsi:type="dcterms:W3CDTF">2020-10-01T21:26:30Z</dcterms:created>
  <dcterms:modified xsi:type="dcterms:W3CDTF">2020-10-14T00:27:51Z</dcterms:modified>
</cp:coreProperties>
</file>